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70" r:id="rId7"/>
    <p:sldId id="260" r:id="rId8"/>
    <p:sldId id="267" r:id="rId9"/>
    <p:sldId id="261" r:id="rId10"/>
    <p:sldId id="268" r:id="rId11"/>
    <p:sldId id="262" r:id="rId12"/>
    <p:sldId id="269" r:id="rId13"/>
    <p:sldId id="264" r:id="rId14"/>
    <p:sldId id="27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56BB2-F603-4E5C-9A15-5ED3B5CCA22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541C-8761-4464-AE65-6A4A12EE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7541C-8761-4464-AE65-6A4A12EE7F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0C85-52BD-491D-BAE2-B3CD12B02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B51FC-BEB0-4375-A1B8-B5D942C2B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D66D-EA4E-44F7-AA16-9BDEB1C6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1DEBD-2A3E-4950-9FBB-2FAFDF7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118CC-9EE7-4D62-A7B3-DC12880A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7D25-85CF-4102-9C09-C2437DA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381F7-0599-49EE-8401-B40050F8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D8C44-6660-43A2-BBBC-718D04E5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FC13-651C-4E6C-B623-B8DEA910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02238-404D-4021-AEBF-ABCE89A6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F3F8A-F76A-4D60-B150-DA6E34D84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B36BA-A990-497C-BE4A-CD48FC63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DE6AF-7CE8-4587-833E-3FDDD225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74AC7-925F-4655-B7E9-6D8E260C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3064-699D-442F-B35F-168CC720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BAA4-B0AF-44FF-B4F0-2ACD5D39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26B3-743F-456C-97CA-945751D1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939AC-2210-4076-A4AA-D6844B9A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8E00-B672-4910-97A8-18A08650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0EC0-DC6F-4BB8-8FD8-7136CD3B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1336-2F63-4DB8-8995-73019FB3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3BDE-A565-438D-B0E5-FCA76961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7658F-727D-4834-9BB5-7649FC66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5A920-D25F-40A1-B603-850CFDF2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B44E0-FD59-4CC9-A2C3-5F12886C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B64A-6CE8-4E74-B4CC-67DA2FC1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0D69-D40F-4990-8DAA-B60985A60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CD103-8ABC-4B3A-A037-D77123683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DBDFF-AA24-4F51-832D-E65F1F11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ED7A1-2C9D-4447-AB30-B3664307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5A95D-FE5D-4E70-965F-0E341BC1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518B-1A3D-402B-A7D6-651193A1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A2983-089F-4AEE-9469-172C01FB0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01BA5-FCEF-4202-917D-E18EF20D7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46DC6-46C4-4771-A75A-C9995114C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E8762-F0C7-44EE-9FC8-FD84C9B6D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4D945-3BC5-4DA7-A549-FADD9D48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B4B9C-AEB6-4671-9586-59D4E6C0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325B6-9086-490D-A5C8-526AAFE8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3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4123-DA2F-4A84-B9A2-B9E2C29E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1DE34-E9F6-4E1F-AA60-35926CD2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D1B1-2849-4159-AF06-972E65CE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8F3B9-6E0B-422C-B559-925FB73E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7088E-F99A-4405-A002-DF48C3A1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DBE48-2541-483A-9DD4-D25664FF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9E4B1-9B50-4BBD-98BA-EA5B57B0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0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D11B-DC75-4615-848E-622699C4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A088-9F17-4BB4-9A1C-42BF1828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16951-B045-4194-9530-27E607C5F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1ED25-043B-405D-91F7-9E2C084D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499B-D9F9-4930-9CA7-41B8B5F8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E137-92CA-466A-B093-FCE84AA8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F35D-AB3D-46D4-9397-3097DE5B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08ADE-12AF-4781-90A0-07F458152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C6330-F086-4F62-8B6C-B3020D1DF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20B92-B360-4146-BD12-17F55F83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8122-66D9-42EE-8375-37867519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1DB8D-489B-48A7-AA1D-842B2954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A06C8-EA9A-4330-85AE-0C1C86D5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77ADD-F42A-444D-B21C-536FC7D2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B986-D8F9-42E6-A460-1FF5CB597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299E-E706-475E-A819-62F1B6C7B65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2E47-D6AA-4F5D-85B5-64442DF9D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C4E6-1F60-4984-982B-349AC94B6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6467-F777-435F-9E5D-3E067155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5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3D85-9ADC-4FD1-97BB-46300B25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MUTHOOT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53A1-4A6D-47BA-80CB-975AA9F13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And the Gold Loan Business</a:t>
            </a:r>
          </a:p>
          <a:p>
            <a:endParaRPr lang="en-US" i="1" dirty="0"/>
          </a:p>
          <a:p>
            <a:r>
              <a:rPr lang="en-US" dirty="0"/>
              <a:t>-Aritra Pal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8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Growth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705"/>
            <a:ext cx="10998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Upliftment of rural class – ~70% of gold demand from rural India(Muthoot’s mkt.)</a:t>
            </a:r>
          </a:p>
          <a:p>
            <a:r>
              <a:rPr lang="en-US" sz="2400" dirty="0"/>
              <a:t>Unique schemes/models to promote adoption – doorstep gold loan disbursal, gold locker facility and option of taking a loan</a:t>
            </a:r>
          </a:p>
          <a:p>
            <a:r>
              <a:rPr lang="en-US" sz="2400" dirty="0"/>
              <a:t>Higher adoption by the urban class, evident by digital adoption</a:t>
            </a:r>
          </a:p>
          <a:p>
            <a:pPr lvl="1"/>
            <a:r>
              <a:rPr lang="en-US" sz="2000" dirty="0"/>
              <a:t>18.5% of active Muthoot gold loan customers transact online</a:t>
            </a:r>
          </a:p>
          <a:p>
            <a:pPr lvl="1"/>
            <a:r>
              <a:rPr lang="en-US" sz="2000" dirty="0"/>
              <a:t>One of the Gold Loan firms witnessed its online gold loan share surging from 1% to 39% of its AUM over a period of 4 years</a:t>
            </a:r>
          </a:p>
          <a:p>
            <a:r>
              <a:rPr lang="en-US" sz="2400" dirty="0"/>
              <a:t>Good growth in Muthoot’s subsidiaries – Operating Leverage should kick 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00369-0211-47CC-BC64-432AA2AE7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83" y="4482744"/>
            <a:ext cx="7493977" cy="23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Muthoot still available at a Discount?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105"/>
            <a:ext cx="10515600" cy="4351338"/>
          </a:xfrm>
        </p:spPr>
        <p:txBody>
          <a:bodyPr/>
          <a:lstStyle/>
          <a:p>
            <a:r>
              <a:rPr lang="en-US" dirty="0"/>
              <a:t>P/E – 12.60</a:t>
            </a:r>
          </a:p>
          <a:p>
            <a:r>
              <a:rPr lang="en-US" dirty="0"/>
              <a:t>P/BV – 3.46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082F1-12A0-41EC-B724-F467E422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786" y="1748613"/>
            <a:ext cx="7689614" cy="75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F35C-4C97-49CF-9AB7-1C4820D9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86" y="2708033"/>
            <a:ext cx="7689614" cy="37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927080" cy="1325563"/>
          </a:xfrm>
        </p:spPr>
        <p:txBody>
          <a:bodyPr/>
          <a:lstStyle/>
          <a:p>
            <a:r>
              <a:rPr lang="en-US" dirty="0"/>
              <a:t>Is Muthoot still available at a Discount?(Contd..)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High chance of re-rating:</a:t>
            </a:r>
          </a:p>
          <a:p>
            <a:pPr lvl="1"/>
            <a:r>
              <a:rPr lang="en-US" sz="2000" dirty="0"/>
              <a:t>COVID has made it tighter for other lending firms to grow at 20-25% rate</a:t>
            </a:r>
          </a:p>
          <a:p>
            <a:pPr lvl="1"/>
            <a:r>
              <a:rPr lang="en-US" sz="2000" dirty="0"/>
              <a:t>MSCI Index Prospect – Due to rally in Muthoot Finance shares</a:t>
            </a:r>
          </a:p>
          <a:p>
            <a:r>
              <a:rPr lang="en-US" sz="2400" dirty="0"/>
              <a:t>PIE based Pricing: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24429-6756-4379-AED8-3F335190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320"/>
            <a:ext cx="12192000" cy="37798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AEFF5CA-EB3E-4D06-82ED-CF5F3BE86540}"/>
              </a:ext>
            </a:extLst>
          </p:cNvPr>
          <p:cNvSpPr/>
          <p:nvPr/>
        </p:nvSpPr>
        <p:spPr>
          <a:xfrm>
            <a:off x="3891280" y="6624320"/>
            <a:ext cx="955040" cy="23368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4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10515600" cy="4612323"/>
          </a:xfrm>
        </p:spPr>
        <p:txBody>
          <a:bodyPr/>
          <a:lstStyle/>
          <a:p>
            <a:r>
              <a:rPr lang="en-US" dirty="0"/>
              <a:t>Gold Price Risk</a:t>
            </a:r>
          </a:p>
          <a:p>
            <a:pPr lvl="1"/>
            <a:r>
              <a:rPr lang="en-US" dirty="0"/>
              <a:t>Only 9 times gold prices fell in the last 55 years</a:t>
            </a:r>
          </a:p>
          <a:p>
            <a:pPr lvl="1"/>
            <a:r>
              <a:rPr lang="en-US" dirty="0"/>
              <a:t>Avg. Loan Maturity is just 4.5 months</a:t>
            </a:r>
          </a:p>
          <a:p>
            <a:pPr lvl="1"/>
            <a:r>
              <a:rPr lang="en-US" dirty="0"/>
              <a:t>Incentives for faster payments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F60E6-2F56-49F6-A6EB-B86A5897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68" y="3129280"/>
            <a:ext cx="9217290" cy="37106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7FEF9CB-9EA2-4EC4-9DC5-FE6317814973}"/>
              </a:ext>
            </a:extLst>
          </p:cNvPr>
          <p:cNvSpPr/>
          <p:nvPr/>
        </p:nvSpPr>
        <p:spPr>
          <a:xfrm>
            <a:off x="6929120" y="5978842"/>
            <a:ext cx="802640" cy="310198"/>
          </a:xfrm>
          <a:prstGeom prst="ellipse">
            <a:avLst/>
          </a:prstGeom>
          <a:solidFill>
            <a:schemeClr val="lt1">
              <a:alpha val="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824CF5-7603-4551-86D4-062087677D99}"/>
              </a:ext>
            </a:extLst>
          </p:cNvPr>
          <p:cNvSpPr/>
          <p:nvPr/>
        </p:nvSpPr>
        <p:spPr>
          <a:xfrm>
            <a:off x="9123680" y="4475162"/>
            <a:ext cx="762000" cy="482918"/>
          </a:xfrm>
          <a:prstGeom prst="ellipse">
            <a:avLst/>
          </a:prstGeom>
          <a:solidFill>
            <a:schemeClr val="lt1">
              <a:alpha val="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5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83360"/>
            <a:ext cx="10947400" cy="5171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Threat from Unsecured Lending</a:t>
            </a:r>
          </a:p>
          <a:p>
            <a:pPr lvl="1"/>
            <a:r>
              <a:rPr lang="en-US" dirty="0"/>
              <a:t>Different customer segment &amp; purpose</a:t>
            </a:r>
          </a:p>
          <a:p>
            <a:pPr lvl="1"/>
            <a:r>
              <a:rPr lang="en-US" dirty="0"/>
              <a:t>Very few players in rural &amp; semi-urban mkt.</a:t>
            </a:r>
          </a:p>
          <a:p>
            <a:pPr lvl="1"/>
            <a:r>
              <a:rPr lang="en-US" dirty="0"/>
              <a:t>Per Branch AUM is growing</a:t>
            </a:r>
          </a:p>
          <a:p>
            <a:endParaRPr lang="en-US" dirty="0"/>
          </a:p>
          <a:p>
            <a:r>
              <a:rPr lang="en-US" dirty="0"/>
              <a:t>Regulatory Risk – increase to 90% for banks</a:t>
            </a:r>
          </a:p>
          <a:p>
            <a:pPr lvl="1"/>
            <a:r>
              <a:rPr lang="en-US" dirty="0"/>
              <a:t>LTV increase, unlike decrease in 2013</a:t>
            </a:r>
          </a:p>
          <a:p>
            <a:pPr lvl="1"/>
            <a:r>
              <a:rPr lang="en-US" dirty="0"/>
              <a:t>Erodes margin of safety</a:t>
            </a:r>
          </a:p>
          <a:p>
            <a:endParaRPr lang="en-US" dirty="0"/>
          </a:p>
          <a:p>
            <a:r>
              <a:rPr lang="en-US" dirty="0"/>
              <a:t>Competitive Intensity</a:t>
            </a:r>
          </a:p>
          <a:p>
            <a:pPr lvl="1"/>
            <a:r>
              <a:rPr lang="en-US" dirty="0"/>
              <a:t>NIMs may compress – but opposite is happening</a:t>
            </a:r>
          </a:p>
          <a:p>
            <a:pPr lvl="1"/>
            <a:r>
              <a:rPr lang="en-US" dirty="0"/>
              <a:t>Expanding mkt</a:t>
            </a:r>
          </a:p>
          <a:p>
            <a:pPr lvl="1"/>
            <a:r>
              <a:rPr lang="en-US" dirty="0"/>
              <a:t>Govt. to encourage gold monetization – </a:t>
            </a:r>
          </a:p>
          <a:p>
            <a:pPr lvl="2"/>
            <a:r>
              <a:rPr lang="en-US" dirty="0"/>
              <a:t>Focus on product based reforms vs. Institution based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1CA45-4FDE-4BE4-9621-01B4C874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51" y="752491"/>
            <a:ext cx="4584589" cy="3240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5CC85-A569-4E9A-AF5F-6175ED3B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251" y="409486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1539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267B-5FBF-4514-B74F-21A25C08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C0C4-285F-44BB-B09F-39C73A36D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1"/>
            <a:ext cx="10515600" cy="468344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One of the Oldest organized Gold Loan company – since 1939</a:t>
            </a:r>
          </a:p>
          <a:p>
            <a:r>
              <a:rPr lang="en-US" sz="2000" dirty="0"/>
              <a:t>India’s Largest Gold Finance Lender: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Pan India presence:</a:t>
            </a:r>
          </a:p>
          <a:p>
            <a:pPr lvl="1"/>
            <a:r>
              <a:rPr lang="en-US" sz="2000" dirty="0"/>
              <a:t>29 States/UTs</a:t>
            </a:r>
          </a:p>
          <a:p>
            <a:pPr lvl="1"/>
            <a:r>
              <a:rPr lang="en-US" sz="2000" dirty="0"/>
              <a:t>4500+ Branches – largest dedicated gold loan network</a:t>
            </a:r>
          </a:p>
          <a:p>
            <a:pPr lvl="1"/>
            <a:r>
              <a:rPr lang="en-US" sz="2000" dirty="0"/>
              <a:t>25,000+ employees</a:t>
            </a:r>
          </a:p>
          <a:p>
            <a:pPr lvl="1"/>
            <a:r>
              <a:rPr lang="en-US" sz="2000" dirty="0"/>
              <a:t>8+ </a:t>
            </a:r>
            <a:r>
              <a:rPr lang="en-US" sz="2000" dirty="0" err="1"/>
              <a:t>mn</a:t>
            </a:r>
            <a:r>
              <a:rPr lang="en-US" sz="2000" dirty="0"/>
              <a:t>. loan accounts</a:t>
            </a:r>
          </a:p>
          <a:p>
            <a:pPr lvl="1"/>
            <a:r>
              <a:rPr lang="en-US" sz="2000" dirty="0"/>
              <a:t>176 </a:t>
            </a:r>
            <a:r>
              <a:rPr lang="en-US" sz="2000" dirty="0" err="1"/>
              <a:t>tonnes</a:t>
            </a:r>
            <a:r>
              <a:rPr lang="en-US" sz="2000" dirty="0"/>
              <a:t> gold held as collateral (≈</a:t>
            </a:r>
            <a:r>
              <a:rPr lang="en-US" sz="2000" u="sng" dirty="0"/>
              <a:t>60% of the reserves held by RBI </a:t>
            </a:r>
            <a:r>
              <a:rPr lang="en-US" sz="2000" dirty="0"/>
              <a:t>in India)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B8264-0B7A-4456-8070-83C82AB42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25" y="2142073"/>
            <a:ext cx="2528635" cy="214158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2CB0F9-B0AD-42C6-B0D0-2844C926E16E}"/>
              </a:ext>
            </a:extLst>
          </p:cNvPr>
          <p:cNvCxnSpPr>
            <a:cxnSpLocks/>
          </p:cNvCxnSpPr>
          <p:nvPr/>
        </p:nvCxnSpPr>
        <p:spPr>
          <a:xfrm>
            <a:off x="7406640" y="1690690"/>
            <a:ext cx="0" cy="292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7E2CA30-D93D-4255-AC93-4C24EB5C6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714" y="2142072"/>
            <a:ext cx="4440584" cy="17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1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423E3-E490-451D-BB71-8F6B779DA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27" y="2489200"/>
            <a:ext cx="4353804" cy="288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Gold Based Lending Unique?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9031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Collateral-based lending, based on the accurate appraisal of jewelry</a:t>
            </a:r>
          </a:p>
          <a:p>
            <a:r>
              <a:rPr lang="en-US" dirty="0"/>
              <a:t>No true NPAs - </a:t>
            </a:r>
            <a:r>
              <a:rPr lang="en-US" dirty="0">
                <a:highlight>
                  <a:srgbClr val="FFFF00"/>
                </a:highlight>
              </a:rPr>
              <a:t>Most secure Lending businesses</a:t>
            </a:r>
          </a:p>
          <a:p>
            <a:r>
              <a:rPr lang="en-US" dirty="0"/>
              <a:t>Acyclic – not impacted by Economic crisis</a:t>
            </a:r>
          </a:p>
          <a:p>
            <a:r>
              <a:rPr lang="en-US" dirty="0"/>
              <a:t>Interest Rates:</a:t>
            </a:r>
          </a:p>
          <a:p>
            <a:pPr lvl="1"/>
            <a:r>
              <a:rPr lang="en-US" dirty="0"/>
              <a:t>Banks – 7.5% - 10.05%</a:t>
            </a:r>
          </a:p>
          <a:p>
            <a:pPr lvl="1"/>
            <a:r>
              <a:rPr lang="en-US" dirty="0"/>
              <a:t>NBFCs – 12% - 24%</a:t>
            </a:r>
          </a:p>
          <a:p>
            <a:pPr lvl="1"/>
            <a:r>
              <a:rPr lang="en-US" dirty="0"/>
              <a:t>Unorganized – 25% - 50%</a:t>
            </a:r>
          </a:p>
          <a:p>
            <a:endParaRPr lang="en-US" dirty="0"/>
          </a:p>
          <a:p>
            <a:r>
              <a:rPr lang="en-US" dirty="0"/>
              <a:t>Short Ticket Sizes – Rs. 35,000 – 40,000</a:t>
            </a:r>
          </a:p>
          <a:p>
            <a:r>
              <a:rPr lang="en-US" dirty="0"/>
              <a:t>Intense Operating Cost Business</a:t>
            </a:r>
          </a:p>
          <a:p>
            <a:r>
              <a:rPr lang="en-US" dirty="0"/>
              <a:t>Avg. Maturity – 4.5 months</a:t>
            </a:r>
          </a:p>
          <a:p>
            <a:r>
              <a:rPr lang="en-US" dirty="0"/>
              <a:t>Loan in less than 15 mins.</a:t>
            </a:r>
          </a:p>
          <a:p>
            <a:r>
              <a:rPr lang="en-US" dirty="0"/>
              <a:t>Serves as a means of emergency/bridge financing</a:t>
            </a:r>
          </a:p>
          <a:p>
            <a:r>
              <a:rPr lang="en-US" dirty="0"/>
              <a:t>Mostly caters to Semi-urban/Rural</a:t>
            </a:r>
          </a:p>
          <a:p>
            <a:r>
              <a:rPr lang="en-US" dirty="0"/>
              <a:t>Primary use – MSMEs, small traders(working capital), distress loans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1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Muthoot a Great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745"/>
            <a:ext cx="10515600" cy="4351338"/>
          </a:xfrm>
        </p:spPr>
        <p:txBody>
          <a:bodyPr/>
          <a:lstStyle/>
          <a:p>
            <a:r>
              <a:rPr lang="en-US" dirty="0"/>
              <a:t>Growing AUM – even in tough times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Improving NIM &amp; Yield Margins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F892FE-0CE4-406E-952A-503767F7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1" b="2630"/>
          <a:stretch/>
        </p:blipFill>
        <p:spPr>
          <a:xfrm>
            <a:off x="1036320" y="1873183"/>
            <a:ext cx="7132320" cy="1997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1D29DC-4DB9-445E-B80F-080C7A85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" y="4427946"/>
            <a:ext cx="6248400" cy="24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Muthoot a Great Business?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667248"/>
          </a:xfrm>
        </p:spPr>
        <p:txBody>
          <a:bodyPr/>
          <a:lstStyle/>
          <a:p>
            <a:r>
              <a:rPr lang="en-US" dirty="0"/>
              <a:t>Highest Gold Loan AUM – 2.4 times loan book than next largest player</a:t>
            </a:r>
          </a:p>
          <a:p>
            <a:r>
              <a:rPr lang="en-US" dirty="0"/>
              <a:t>Promoter Shareholding – 74%</a:t>
            </a:r>
          </a:p>
          <a:p>
            <a:pPr lvl="1"/>
            <a:r>
              <a:rPr lang="en-US" dirty="0"/>
              <a:t>Total Equity Capital Raised – 1,700 </a:t>
            </a:r>
            <a:r>
              <a:rPr lang="en-US" dirty="0" err="1"/>
              <a:t>Crs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Total Dividends paid – 3,049 </a:t>
            </a:r>
            <a:r>
              <a:rPr lang="en-US" dirty="0" err="1"/>
              <a:t>Crs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Current </a:t>
            </a:r>
            <a:r>
              <a:rPr lang="en-US" dirty="0" err="1"/>
              <a:t>Networth</a:t>
            </a:r>
            <a:r>
              <a:rPr lang="en-US" dirty="0"/>
              <a:t> – 12,589 </a:t>
            </a:r>
            <a:r>
              <a:rPr lang="en-US" dirty="0" err="1"/>
              <a:t>Crs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Exceptional ROE </a:t>
            </a:r>
          </a:p>
          <a:p>
            <a:pPr lvl="1"/>
            <a:r>
              <a:rPr lang="en-US" dirty="0"/>
              <a:t>Avg. ROE of 27% with min. of 14% in FY15</a:t>
            </a:r>
          </a:p>
          <a:p>
            <a:pPr lvl="1"/>
            <a:r>
              <a:rPr lang="en-US" dirty="0"/>
              <a:t>Last 5 yrs. ROE of 22%</a:t>
            </a:r>
          </a:p>
          <a:p>
            <a:pPr lvl="1"/>
            <a:r>
              <a:rPr lang="en-US" dirty="0"/>
              <a:t>Generating High ROE despite low D/E – Extremely Profitable Business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81CB0-4AD5-4716-9DA7-E2B637F3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85" y="2112144"/>
            <a:ext cx="4486855" cy="2591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C8F42-39A6-40F0-B3C9-16145BEF4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12" y="6055361"/>
            <a:ext cx="10439776" cy="6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267D90-82C2-40C0-82A8-7E73CBCE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269" y="351"/>
            <a:ext cx="3507376" cy="2186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Muthoot – Moats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5333999"/>
          </a:xfrm>
        </p:spPr>
        <p:txBody>
          <a:bodyPr>
            <a:normAutofit/>
          </a:bodyPr>
          <a:lstStyle/>
          <a:p>
            <a:r>
              <a:rPr lang="en-US" dirty="0"/>
              <a:t>Brand Matters - </a:t>
            </a:r>
          </a:p>
          <a:p>
            <a:pPr lvl="1"/>
            <a:r>
              <a:rPr lang="en-US" sz="2000" dirty="0"/>
              <a:t>Only Lending category where the borrower needs to trust the lender</a:t>
            </a:r>
          </a:p>
          <a:p>
            <a:pPr lvl="1"/>
            <a:r>
              <a:rPr lang="en-US" sz="2000" dirty="0"/>
              <a:t>Established &amp; Trusted Brand Benefit</a:t>
            </a:r>
          </a:p>
          <a:p>
            <a:pPr lvl="1"/>
            <a:r>
              <a:rPr lang="en-US" sz="2000" dirty="0"/>
              <a:t>New player cannot grow without high marketing spends</a:t>
            </a:r>
          </a:p>
          <a:p>
            <a:pPr lvl="1"/>
            <a:r>
              <a:rPr lang="en-US" sz="2000" dirty="0"/>
              <a:t>Perceived as the most reasonable Gold Loan NBFC among customers</a:t>
            </a:r>
          </a:p>
          <a:p>
            <a:r>
              <a:rPr lang="en-US" dirty="0"/>
              <a:t>Pricing Power</a:t>
            </a:r>
          </a:p>
          <a:p>
            <a:pPr lvl="1"/>
            <a:r>
              <a:rPr lang="en-US" sz="2000" dirty="0"/>
              <a:t>Passes on higher cost of funds to customers to maintain margins at 9-9.5%</a:t>
            </a:r>
          </a:p>
          <a:p>
            <a:endParaRPr lang="en-US" dirty="0"/>
          </a:p>
          <a:p>
            <a:r>
              <a:rPr lang="en-US" dirty="0"/>
              <a:t>Lowest Cost of Operations due to Operating Leverage</a:t>
            </a:r>
          </a:p>
          <a:p>
            <a:pPr lvl="1"/>
            <a:r>
              <a:rPr lang="en-US" sz="2000" dirty="0"/>
              <a:t>Highest Gold Loan per Branch (2.4x times of </a:t>
            </a:r>
            <a:r>
              <a:rPr lang="en-US" sz="2000" dirty="0" err="1"/>
              <a:t>Manappuram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Lower Op. Cost per Branch (despite having 30% larger branches)</a:t>
            </a:r>
          </a:p>
          <a:p>
            <a:pPr lvl="1"/>
            <a:r>
              <a:rPr lang="en-US" sz="2000" dirty="0"/>
              <a:t>Largely Fixed Cost business – high operating leverage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9B2D7-5B98-4441-985F-C1B541230BED}"/>
              </a:ext>
            </a:extLst>
          </p:cNvPr>
          <p:cNvSpPr txBox="1"/>
          <p:nvPr/>
        </p:nvSpPr>
        <p:spPr>
          <a:xfrm>
            <a:off x="1981200" y="6299200"/>
            <a:ext cx="6703069" cy="46166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Creating Markets &amp; Capturing the same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FFB6E-EA4B-40FC-AD83-21840639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950" y="4043679"/>
            <a:ext cx="3233889" cy="28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Muthoot – Moats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5333999"/>
          </a:xfrm>
        </p:spPr>
        <p:txBody>
          <a:bodyPr>
            <a:normAutofit/>
          </a:bodyPr>
          <a:lstStyle/>
          <a:p>
            <a:r>
              <a:rPr lang="en-US" dirty="0"/>
              <a:t>Lower Borrowing Costs</a:t>
            </a:r>
          </a:p>
          <a:p>
            <a:pPr lvl="1"/>
            <a:r>
              <a:rPr lang="en-US" dirty="0"/>
              <a:t>Than other NBFCs (</a:t>
            </a:r>
            <a:r>
              <a:rPr lang="en-US" dirty="0" err="1"/>
              <a:t>Manappuram</a:t>
            </a:r>
            <a:r>
              <a:rPr lang="en-US" dirty="0"/>
              <a:t>, IIFL, SCUF)</a:t>
            </a:r>
          </a:p>
          <a:p>
            <a:pPr lvl="1"/>
            <a:r>
              <a:rPr lang="en-US" dirty="0"/>
              <a:t>Banks have lower borrowing costs but much higher operating expenses</a:t>
            </a:r>
          </a:p>
          <a:p>
            <a:endParaRPr lang="en-US" dirty="0"/>
          </a:p>
          <a:p>
            <a:r>
              <a:rPr lang="en-US" dirty="0"/>
              <a:t>Specialized &amp; Focused - Banks cannot match</a:t>
            </a:r>
          </a:p>
          <a:p>
            <a:pPr lvl="1"/>
            <a:r>
              <a:rPr lang="en-US" dirty="0"/>
              <a:t>Dedicated personnel to ascertain gold value and disburse loan within 10 mins.</a:t>
            </a:r>
          </a:p>
          <a:p>
            <a:endParaRPr lang="en-US" dirty="0"/>
          </a:p>
          <a:p>
            <a:r>
              <a:rPr lang="en-US" dirty="0"/>
              <a:t>High level of Semi-urban and rural presence</a:t>
            </a:r>
          </a:p>
          <a:p>
            <a:pPr lvl="1"/>
            <a:r>
              <a:rPr lang="en-US" dirty="0"/>
              <a:t>2/3</a:t>
            </a:r>
            <a:r>
              <a:rPr lang="en-US" baseline="30000" dirty="0"/>
              <a:t>rd</a:t>
            </a:r>
            <a:r>
              <a:rPr lang="en-US" dirty="0"/>
              <a:t> of India’s gold holdings with rural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B4B23-C3CF-4132-8867-2DD11504E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72044" y="3986850"/>
            <a:ext cx="4719956" cy="28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Analysis – What do the numbers convey?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80" y="1621802"/>
            <a:ext cx="5963920" cy="3082278"/>
          </a:xfrm>
        </p:spPr>
        <p:txBody>
          <a:bodyPr>
            <a:normAutofit/>
          </a:bodyPr>
          <a:lstStyle/>
          <a:p>
            <a:r>
              <a:rPr lang="en-US" sz="2400" dirty="0"/>
              <a:t>2.4 times gold loan AUM per branch</a:t>
            </a:r>
          </a:p>
          <a:p>
            <a:r>
              <a:rPr lang="en-US" sz="2400" dirty="0"/>
              <a:t>Lower Borrowing Cost </a:t>
            </a:r>
            <a:r>
              <a:rPr lang="en-US" sz="1600" i="1" dirty="0"/>
              <a:t>(Higher Retail deposits)</a:t>
            </a:r>
            <a:endParaRPr lang="en-US" sz="2400" i="1" dirty="0"/>
          </a:p>
          <a:p>
            <a:r>
              <a:rPr lang="en-US" sz="2400" dirty="0"/>
              <a:t>Lower Cost-to-Income</a:t>
            </a:r>
            <a:endParaRPr lang="en-US" sz="2400" i="1" dirty="0"/>
          </a:p>
          <a:p>
            <a:r>
              <a:rPr lang="en-US" sz="2400" dirty="0"/>
              <a:t>High Fixed Cost nature of business</a:t>
            </a:r>
          </a:p>
          <a:p>
            <a:r>
              <a:rPr lang="en-US" sz="2400" dirty="0"/>
              <a:t>Higher Gold Loan Share of Total AUM</a:t>
            </a:r>
            <a:r>
              <a:rPr lang="en-US" sz="2400" i="1" dirty="0"/>
              <a:t> </a:t>
            </a:r>
            <a:r>
              <a:rPr lang="en-US" sz="1600" i="1" dirty="0">
                <a:solidFill>
                  <a:srgbClr val="FF0000"/>
                </a:solidFill>
              </a:rPr>
              <a:t>(Gold Loan having highest margin)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67CCE-7789-467F-A145-8EA2C6C1E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1641"/>
            <a:ext cx="4587792" cy="5168017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6E448CDF-4BA9-4D36-B856-47D06588D35D}"/>
              </a:ext>
            </a:extLst>
          </p:cNvPr>
          <p:cNvSpPr/>
          <p:nvPr/>
        </p:nvSpPr>
        <p:spPr>
          <a:xfrm>
            <a:off x="5811520" y="1615441"/>
            <a:ext cx="6126480" cy="3606799"/>
          </a:xfrm>
          <a:prstGeom prst="downArrowCallout">
            <a:avLst>
              <a:gd name="adj1" fmla="val 20084"/>
              <a:gd name="adj2" fmla="val 19031"/>
              <a:gd name="adj3" fmla="val 16379"/>
              <a:gd name="adj4" fmla="val 7794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955FB-302A-4CB5-9640-CA8528C6AC09}"/>
              </a:ext>
            </a:extLst>
          </p:cNvPr>
          <p:cNvSpPr txBox="1"/>
          <p:nvPr/>
        </p:nvSpPr>
        <p:spPr>
          <a:xfrm>
            <a:off x="5974080" y="5222240"/>
            <a:ext cx="5882640" cy="138499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Higher EPS (4.5 times)</a:t>
            </a:r>
          </a:p>
          <a:p>
            <a:pPr algn="ctr"/>
            <a:r>
              <a:rPr lang="en-US" sz="2800" i="1" dirty="0"/>
              <a:t>Higher ROA</a:t>
            </a:r>
          </a:p>
          <a:p>
            <a:pPr algn="ctr"/>
            <a:r>
              <a:rPr lang="en-US" sz="2800" i="1" dirty="0"/>
              <a:t>Higher ROE</a:t>
            </a:r>
          </a:p>
        </p:txBody>
      </p:sp>
    </p:spTree>
    <p:extLst>
      <p:ext uri="{BB962C8B-B14F-4D97-AF65-F5344CB8AC3E}">
        <p14:creationId xmlns:p14="http://schemas.microsoft.com/office/powerpoint/2010/main" val="303477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757330-7EEB-45B4-946E-A24420397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7120" y="4145280"/>
            <a:ext cx="7599680" cy="2712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0AD5D-9499-4D71-9B81-BB7BEA5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Growth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825-DCC5-45A6-87D2-B96FF0B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5"/>
            <a:ext cx="8173720" cy="4351338"/>
          </a:xfrm>
        </p:spPr>
        <p:txBody>
          <a:bodyPr/>
          <a:lstStyle/>
          <a:p>
            <a:r>
              <a:rPr lang="en-US"/>
              <a:t>Huge availability of gold with households, but…</a:t>
            </a:r>
          </a:p>
          <a:p>
            <a:pPr lvl="1"/>
            <a:r>
              <a:rPr lang="en-US"/>
              <a:t>Very low penetration - Total gold loans outstanding in organized sector is estimated at 5.5.% of the total household gold holdings in India </a:t>
            </a:r>
          </a:p>
          <a:p>
            <a:r>
              <a:rPr lang="en-US"/>
              <a:t>Unorganized Sector at a staggering 65%</a:t>
            </a:r>
          </a:p>
          <a:p>
            <a:r>
              <a:rPr lang="en-US"/>
              <a:t>Very Low penetration, esp. in East, North &amp; West 	</a:t>
            </a:r>
            <a:endParaRPr lang="en-US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8D2E36BD-FCFE-4509-AA92-BD893E21B683}"/>
              </a:ext>
            </a:extLst>
          </p:cNvPr>
          <p:cNvPicPr/>
          <p:nvPr/>
        </p:nvPicPr>
        <p:blipFill rotWithShape="1">
          <a:blip r:embed="rId3"/>
          <a:srcRect t="7810" r="15559"/>
          <a:stretch/>
        </p:blipFill>
        <p:spPr>
          <a:xfrm>
            <a:off x="8387080" y="1548528"/>
            <a:ext cx="3388360" cy="31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13937</TotalTime>
  <Words>838</Words>
  <Application>Microsoft Office PowerPoint</Application>
  <PresentationFormat>Widescreen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MUTHOOT FINANCE</vt:lpstr>
      <vt:lpstr>Overview</vt:lpstr>
      <vt:lpstr>Why is Gold Based Lending Unique?</vt:lpstr>
      <vt:lpstr>Why is Muthoot a Great Business?</vt:lpstr>
      <vt:lpstr>Why is Muthoot a Great Business? (Contd..)</vt:lpstr>
      <vt:lpstr>Muthoot – Moats</vt:lpstr>
      <vt:lpstr>Muthoot – Moats (Contd..)</vt:lpstr>
      <vt:lpstr>Comparative Analysis – What do the numbers convey?</vt:lpstr>
      <vt:lpstr>Future Growth</vt:lpstr>
      <vt:lpstr>Future Growth (Contd..)</vt:lpstr>
      <vt:lpstr>Is Muthoot still available at a Discount?</vt:lpstr>
      <vt:lpstr>Is Muthoot still available at a Discount?(Contd..)</vt:lpstr>
      <vt:lpstr>Risks</vt:lpstr>
      <vt:lpstr>Risks (Contd..)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MUTHOOT FINANCE</dc:title>
  <dc:creator>Pal, Aritra</dc:creator>
  <cp:lastModifiedBy>Pal, Aritra</cp:lastModifiedBy>
  <cp:revision>204</cp:revision>
  <dcterms:created xsi:type="dcterms:W3CDTF">2020-09-23T00:17:17Z</dcterms:created>
  <dcterms:modified xsi:type="dcterms:W3CDTF">2020-10-08T20:39:56Z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b91db1ac-244c-4a33-8fce-5502ac30a0f6</vt:lpwstr>
  </property>
  <property fmtid="{D5CDD505-2E9C-101B-9397-08002B2CF9AE}" pid="3" name="AllyClassification">
    <vt:lpwstr>PR</vt:lpwstr>
  </property>
</Properties>
</file>