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9" r:id="rId5"/>
    <p:sldId id="270" r:id="rId6"/>
    <p:sldId id="271" r:id="rId7"/>
    <p:sldId id="280" r:id="rId8"/>
    <p:sldId id="281" r:id="rId9"/>
    <p:sldId id="282" r:id="rId10"/>
    <p:sldId id="283" r:id="rId11"/>
    <p:sldId id="284" r:id="rId12"/>
    <p:sldId id="285" r:id="rId13"/>
  </p:sldIdLst>
  <p:sldSz cx="97536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536" y="-120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5773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0" y="2397899"/>
            <a:ext cx="9753600" cy="491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2397866"/>
            <a:ext cx="9753600" cy="1545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3358" y="1050629"/>
            <a:ext cx="8770200" cy="109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03358" y="2729350"/>
            <a:ext cx="8770200" cy="38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2397899"/>
            <a:ext cx="9753600" cy="491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2397866"/>
            <a:ext cx="9753600" cy="1545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03358" y="1050629"/>
            <a:ext cx="8770200" cy="109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03358" y="2729350"/>
            <a:ext cx="4266600" cy="38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5007200" y="2729350"/>
            <a:ext cx="4266600" cy="38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10800000" flipH="1">
            <a:off x="0" y="933597"/>
            <a:ext cx="9753600" cy="638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933475"/>
            <a:ext cx="9753600" cy="1545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4800" y="23252"/>
            <a:ext cx="9414900" cy="8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 rot="10800000" flipH="1">
            <a:off x="3495039" y="35"/>
            <a:ext cx="6258600" cy="731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 rot="-5400000">
            <a:off x="-104658" y="3599699"/>
            <a:ext cx="7315200" cy="115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41147" y="508870"/>
            <a:ext cx="2995200" cy="1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41144" y="2084691"/>
            <a:ext cx="2995200" cy="44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22933" y="694400"/>
            <a:ext cx="6642300" cy="58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7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7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H="1">
            <a:off x="-1" y="0"/>
            <a:ext cx="4876800" cy="731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 rot="5400000">
            <a:off x="1161935" y="3600103"/>
            <a:ext cx="7314300" cy="115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83200" y="1753848"/>
            <a:ext cx="4314900" cy="21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5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83200" y="3953019"/>
            <a:ext cx="4314900" cy="17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5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5268800" y="1029973"/>
            <a:ext cx="4092900" cy="52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1"/>
              </a:buClr>
              <a:buFont typeface="Roboto"/>
              <a:buNone/>
              <a:defRPr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 rot="10800000" flipH="1">
            <a:off x="0" y="11"/>
            <a:ext cx="9753600" cy="667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 rot="10800000" flipH="1">
            <a:off x="0" y="6574628"/>
            <a:ext cx="9753600" cy="1053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59" y="6679928"/>
            <a:ext cx="89409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07200" y="1789900"/>
            <a:ext cx="8770200" cy="2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07200" y="4699910"/>
            <a:ext cx="8770200" cy="18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3358" y="1050629"/>
            <a:ext cx="8770200" cy="109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3358" y="2729350"/>
            <a:ext cx="8770200" cy="38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lt2"/>
              </a:buClr>
              <a:buFont typeface="Roboto"/>
              <a:buNone/>
              <a:defRPr sz="17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091777" y="6678217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2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hyperlink" Target="mailto:natasha@incnut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s://www.youtube.com/user/StylecrazeTV" TargetMode="External"/><Relationship Id="rId9" Type="http://schemas.openxmlformats.org/officeDocument/2006/relationships/hyperlink" Target="http://www.momjunction.com/" TargetMode="External"/><Relationship Id="rId10" Type="http://schemas.openxmlformats.org/officeDocument/2006/relationships/hyperlink" Target="http://www.thebridalbox.com/" TargetMode="External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boxe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675" y="1823010"/>
            <a:ext cx="4892249" cy="36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915250" y="4006473"/>
            <a:ext cx="3923100" cy="414599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Home To The World’s Largest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Community For Women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Shape 70" descr="visiting-car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3117" y="2508376"/>
            <a:ext cx="4010099" cy="138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 rot="-5400000">
            <a:off x="642764" y="2335508"/>
            <a:ext cx="145250" cy="125625"/>
          </a:xfrm>
          <a:prstGeom prst="flowChartMerge">
            <a:avLst/>
          </a:prstGeom>
          <a:solidFill>
            <a:srgbClr val="D55C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2600100" y="543500"/>
            <a:ext cx="4553398" cy="623700"/>
          </a:xfrm>
          <a:prstGeom prst="rect">
            <a:avLst/>
          </a:prstGeom>
          <a:solidFill>
            <a:srgbClr val="D55C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2754300" y="449400"/>
            <a:ext cx="4244999" cy="4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3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Why Work With Us?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2" name="Shape 482" descr="digital-offerings.jpg"/>
          <p:cNvPicPr preferRelativeResize="0"/>
          <p:nvPr/>
        </p:nvPicPr>
        <p:blipFill rotWithShape="1">
          <a:blip r:embed="rId3">
            <a:alphaModFix amt="11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892950" y="2145950"/>
            <a:ext cx="7322999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-US" sz="2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 sz="2000" b="0" i="0" u="none" strike="noStrike" cap="none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000" b="0" i="0" u="none" strike="noStrike" cap="none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Million monthly </a:t>
            </a:r>
            <a:r>
              <a:rPr lang="en" sz="2000" b="0" i="0" u="none" strike="noStrike" cap="none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visits </a:t>
            </a:r>
            <a:r>
              <a:rPr lang="en" sz="20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 women and growing on</a:t>
            </a:r>
            <a:r>
              <a:rPr lang="en" sz="2000" dirty="0"/>
              <a:t> </a:t>
            </a:r>
            <a:r>
              <a:rPr lang="en" sz="20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month on month basis.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Shape 485"/>
          <p:cNvSpPr/>
          <p:nvPr/>
        </p:nvSpPr>
        <p:spPr>
          <a:xfrm rot="-5400000">
            <a:off x="642764" y="3294732"/>
            <a:ext cx="145250" cy="125625"/>
          </a:xfrm>
          <a:prstGeom prst="flowChartMerge">
            <a:avLst/>
          </a:prstGeom>
          <a:solidFill>
            <a:srgbClr val="D55C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892950" y="3145750"/>
            <a:ext cx="7532999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Innovative and integrated content, goal-oriented strategy to enhance brand recall and consumer engagement.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20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 sz="20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892950" y="4178225"/>
            <a:ext cx="6681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Original and useful content created by in house writers, bloggers and industry experts.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435750" y="5260175"/>
            <a:ext cx="78729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Strong social; media presence across all popular platforms: </a:t>
            </a:r>
          </a:p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Facebook, Instagram, Twitter and Pinterest. </a:t>
            </a:r>
          </a:p>
        </p:txBody>
      </p:sp>
      <p:sp>
        <p:nvSpPr>
          <p:cNvPr id="489" name="Shape 489"/>
          <p:cNvSpPr/>
          <p:nvPr/>
        </p:nvSpPr>
        <p:spPr>
          <a:xfrm rot="-5400000">
            <a:off x="642764" y="4357807"/>
            <a:ext cx="145250" cy="125625"/>
          </a:xfrm>
          <a:prstGeom prst="flowChartMerge">
            <a:avLst/>
          </a:prstGeom>
          <a:solidFill>
            <a:srgbClr val="D55C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/>
        </p:nvSpPr>
        <p:spPr>
          <a:xfrm rot="-5400000">
            <a:off x="642764" y="5420882"/>
            <a:ext cx="145250" cy="125625"/>
          </a:xfrm>
          <a:prstGeom prst="flowChartMerge">
            <a:avLst/>
          </a:prstGeom>
          <a:solidFill>
            <a:srgbClr val="D55C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/>
        </p:nvSpPr>
        <p:spPr>
          <a:xfrm>
            <a:off x="3568500" y="543500"/>
            <a:ext cx="2616600" cy="623700"/>
          </a:xfrm>
          <a:prstGeom prst="rect">
            <a:avLst/>
          </a:prstGeom>
          <a:solidFill>
            <a:srgbClr val="D55C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3749550" y="498900"/>
            <a:ext cx="2254500" cy="4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3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Client List</a:t>
            </a:r>
          </a:p>
        </p:txBody>
      </p:sp>
      <p:pic>
        <p:nvPicPr>
          <p:cNvPr id="497" name="Shape 497" descr="digital-offerings.jpg"/>
          <p:cNvPicPr preferRelativeResize="0"/>
          <p:nvPr/>
        </p:nvPicPr>
        <p:blipFill rotWithShape="1">
          <a:blip r:embed="rId3">
            <a:alphaModFix amt="11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381" y="1365475"/>
            <a:ext cx="1531799" cy="15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381" y="2914960"/>
            <a:ext cx="1870499" cy="1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47144" y="6017512"/>
            <a:ext cx="1105800" cy="115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12167" y="3019460"/>
            <a:ext cx="1621909" cy="66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1250" y="5395875"/>
            <a:ext cx="1395757" cy="44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03712" y="1630462"/>
            <a:ext cx="1231499" cy="100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97105" y="2914960"/>
            <a:ext cx="2051686" cy="87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53797" y="1506470"/>
            <a:ext cx="972000" cy="101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28902" y="1625824"/>
            <a:ext cx="1011175" cy="101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26734" y="4345442"/>
            <a:ext cx="2226600" cy="8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45250" y="2914960"/>
            <a:ext cx="2108100" cy="84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202513" y="4345442"/>
            <a:ext cx="1870639" cy="79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313762" y="1578499"/>
            <a:ext cx="1231499" cy="123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564992" y="6258944"/>
            <a:ext cx="923235" cy="66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24381" y="4480253"/>
            <a:ext cx="2195400" cy="5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24381" y="5558750"/>
            <a:ext cx="1828224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255887" y="4557675"/>
            <a:ext cx="1395299" cy="4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144272" y="5716746"/>
            <a:ext cx="2109000" cy="9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 descr="box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675" y="1823010"/>
            <a:ext cx="4892249" cy="3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 descr="shutterstock_120426835.jpg"/>
          <p:cNvPicPr preferRelativeResize="0"/>
          <p:nvPr/>
        </p:nvPicPr>
        <p:blipFill rotWithShape="1">
          <a:blip r:embed="rId5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/>
          <p:nvPr/>
        </p:nvSpPr>
        <p:spPr>
          <a:xfrm>
            <a:off x="2987850" y="2380775"/>
            <a:ext cx="3777898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rgbClr val="888888"/>
              </a:buClr>
              <a:buSzPct val="25000"/>
            </a:pPr>
            <a:endParaRPr lang="en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2025900" y="2969675"/>
            <a:ext cx="5701799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Open Sans"/>
              <a:buNone/>
            </a:pPr>
            <a:endParaRPr/>
          </a:p>
        </p:txBody>
      </p:sp>
      <p:sp>
        <p:nvSpPr>
          <p:cNvPr id="526" name="Shape 526"/>
          <p:cNvSpPr txBox="1"/>
          <p:nvPr/>
        </p:nvSpPr>
        <p:spPr>
          <a:xfrm>
            <a:off x="2025900" y="3276700"/>
            <a:ext cx="5701799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/>
          </a:p>
        </p:txBody>
      </p:sp>
      <p:sp>
        <p:nvSpPr>
          <p:cNvPr id="527" name="Shape 527"/>
          <p:cNvSpPr txBox="1"/>
          <p:nvPr/>
        </p:nvSpPr>
        <p:spPr>
          <a:xfrm>
            <a:off x="2025900" y="3676576"/>
            <a:ext cx="5701799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2644649" y="4050881"/>
            <a:ext cx="5083049" cy="768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3285"/>
              </a:buClr>
              <a:buSzPct val="25000"/>
              <a:buFont typeface="Calibri"/>
              <a:buNone/>
            </a:pPr>
            <a:r>
              <a:rPr lang="en" sz="3600" b="1" i="0" u="none" strike="noStrike" cap="none" dirty="0">
                <a:solidFill>
                  <a:srgbClr val="E14397"/>
                </a:solidFill>
                <a:latin typeface="Open Sans"/>
                <a:ea typeface="Open Sans"/>
                <a:cs typeface="Open Sans"/>
                <a:sym typeface="Open Sans"/>
              </a:rPr>
              <a:t>PARTNER WITH US.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dirty="0">
              <a:solidFill>
                <a:srgbClr val="E1439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Shape 523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24" descr="box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675" y="1823010"/>
            <a:ext cx="4892249" cy="3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25" descr="shutterstock_120426835.jpg"/>
          <p:cNvPicPr preferRelativeResize="0"/>
          <p:nvPr/>
        </p:nvPicPr>
        <p:blipFill rotWithShape="1">
          <a:blip r:embed="rId5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526"/>
          <p:cNvSpPr txBox="1"/>
          <p:nvPr/>
        </p:nvSpPr>
        <p:spPr>
          <a:xfrm>
            <a:off x="2987850" y="2380775"/>
            <a:ext cx="3777898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3000" b="1" i="0" u="none" strike="noStrike" cap="none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Natasha Garyali</a:t>
            </a:r>
            <a:endParaRPr lang="en" sz="3000" b="1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Shape 528"/>
          <p:cNvSpPr txBox="1"/>
          <p:nvPr/>
        </p:nvSpPr>
        <p:spPr>
          <a:xfrm>
            <a:off x="1527286" y="3218538"/>
            <a:ext cx="6200414" cy="723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19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natasha@incnut.com</a:t>
            </a:r>
          </a:p>
        </p:txBody>
      </p:sp>
      <p:sp>
        <p:nvSpPr>
          <p:cNvPr id="16" name="Shape 529"/>
          <p:cNvSpPr txBox="1"/>
          <p:nvPr/>
        </p:nvSpPr>
        <p:spPr>
          <a:xfrm>
            <a:off x="1969871" y="3676576"/>
            <a:ext cx="5701799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900" b="0" i="0" u="none" strike="noStrike" cap="none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VP, Sales &amp; Marketing </a:t>
            </a:r>
            <a:br>
              <a:rPr lang="en-US" sz="1900" b="0" i="0" u="none" strike="noStrike" cap="none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900" b="0" i="0" u="none" strike="noStrike" cap="none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" sz="19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91-9871095552</a:t>
            </a:r>
          </a:p>
        </p:txBody>
      </p:sp>
      <p:sp>
        <p:nvSpPr>
          <p:cNvPr id="17" name="Shape 530"/>
          <p:cNvSpPr txBox="1"/>
          <p:nvPr/>
        </p:nvSpPr>
        <p:spPr>
          <a:xfrm>
            <a:off x="2588621" y="4121474"/>
            <a:ext cx="5083049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3285"/>
              </a:buClr>
              <a:buSzPct val="25000"/>
              <a:buFont typeface="Calibri"/>
              <a:buNone/>
            </a:pPr>
            <a:r>
              <a:rPr lang="en" sz="3600" b="1" i="0" u="none" strike="noStrike" cap="none" dirty="0">
                <a:solidFill>
                  <a:srgbClr val="E14397"/>
                </a:solidFill>
                <a:latin typeface="Open Sans"/>
                <a:ea typeface="Open Sans"/>
                <a:cs typeface="Open Sans"/>
                <a:sym typeface="Open Sans"/>
              </a:rPr>
              <a:t>PARTNER WITH </a:t>
            </a:r>
            <a:r>
              <a:rPr lang="en" sz="3600" b="1" i="0" u="none" strike="noStrike" cap="none" dirty="0" smtClean="0">
                <a:solidFill>
                  <a:srgbClr val="E14397"/>
                </a:solidFill>
                <a:latin typeface="Open Sans"/>
                <a:ea typeface="Open Sans"/>
                <a:cs typeface="Open Sans"/>
                <a:sym typeface="Open Sans"/>
              </a:rPr>
              <a:t>US</a:t>
            </a:r>
            <a:endParaRPr lang="en" sz="3600" b="1" i="0" u="none" strike="noStrike" cap="none" dirty="0">
              <a:solidFill>
                <a:srgbClr val="E1439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dirty="0">
              <a:solidFill>
                <a:srgbClr val="E1439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shutterstock_120426835.jpg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image.jpg"/>
          <p:cNvPicPr preferRelativeResize="0"/>
          <p:nvPr/>
        </p:nvPicPr>
        <p:blipFill rotWithShape="1">
          <a:blip r:embed="rId4">
            <a:alphaModFix amt="11000"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3159450" y="772100"/>
            <a:ext cx="3434699" cy="623700"/>
          </a:xfrm>
          <a:prstGeom prst="rect">
            <a:avLst/>
          </a:prstGeom>
          <a:solidFill>
            <a:srgbClr val="E1439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745400" y="1923042"/>
            <a:ext cx="8145900" cy="1410899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2000" b="1" i="0" u="none" strike="noStrike" cap="none">
                <a:solidFill>
                  <a:srgbClr val="E14397"/>
                </a:solidFill>
                <a:latin typeface="Open Sans"/>
                <a:ea typeface="Open Sans"/>
                <a:cs typeface="Open Sans"/>
                <a:sym typeface="Open Sans"/>
              </a:rPr>
              <a:t>IncNut Digital began in the searing summer of 2014</a:t>
            </a: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under a small team with a </a:t>
            </a:r>
            <a:r>
              <a:rPr lang="en" sz="2000" b="1" i="0" u="none" strike="noStrike" cap="none">
                <a:solidFill>
                  <a:srgbClr val="E14397"/>
                </a:solidFill>
                <a:latin typeface="Open Sans"/>
                <a:ea typeface="Open Sans"/>
                <a:cs typeface="Open Sans"/>
                <a:sym typeface="Open Sans"/>
              </a:rPr>
              <a:t>big, burning obsession:</a:t>
            </a: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" sz="2000" b="1" i="0" u="none" strike="noStrike" cap="none">
                <a:solidFill>
                  <a:srgbClr val="E14397"/>
                </a:solidFill>
                <a:latin typeface="Open Sans"/>
                <a:ea typeface="Open Sans"/>
                <a:cs typeface="Open Sans"/>
                <a:sym typeface="Open Sans"/>
              </a:rPr>
              <a:t>deliver compelling, useful and pertinent information</a:t>
            </a: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a specific demographic – to today’s </a:t>
            </a:r>
            <a:r>
              <a:rPr lang="en" sz="2000" b="1" i="0" u="none" strike="noStrike" cap="none">
                <a:solidFill>
                  <a:srgbClr val="E14397"/>
                </a:solidFill>
                <a:latin typeface="Open Sans"/>
                <a:ea typeface="Open Sans"/>
                <a:cs typeface="Open Sans"/>
                <a:sym typeface="Open Sans"/>
              </a:rPr>
              <a:t>modern women.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2871750" y="696510"/>
            <a:ext cx="4010100" cy="623700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STORY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745400" y="3423125"/>
            <a:ext cx="3543900" cy="27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Two office spaces, hundreds of recruits, fundamental changes in the market and digital spheres and a little over </a:t>
            </a: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two</a:t>
            </a: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years later, our vision remains the same. </a:t>
            </a:r>
            <a:b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Our position and vision are reflected in our properties.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Shape 81"/>
          <p:cNvPicPr preferRelativeResize="0"/>
          <p:nvPr/>
        </p:nvPicPr>
        <p:blipFill/>
        <p:spPr>
          <a:xfrm>
            <a:off x="4365500" y="3272350"/>
            <a:ext cx="4781550" cy="33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00" y="3272350"/>
            <a:ext cx="47817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image.jpg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025900" y="847075"/>
            <a:ext cx="6008700" cy="6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4397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IncNut Digital is a venture funded digital media company that owns several successful digital properties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 descr="stylecraz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5192" y="1792150"/>
            <a:ext cx="2305799" cy="92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mj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3342" y="4039458"/>
            <a:ext cx="2629500" cy="10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b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5792" y="5389873"/>
            <a:ext cx="1519800" cy="77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Shape 108"/>
          <p:cNvCxnSpPr/>
          <p:nvPr/>
        </p:nvCxnSpPr>
        <p:spPr>
          <a:xfrm>
            <a:off x="3727500" y="2807207"/>
            <a:ext cx="229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09"/>
          <p:cNvCxnSpPr/>
          <p:nvPr/>
        </p:nvCxnSpPr>
        <p:spPr>
          <a:xfrm>
            <a:off x="3727500" y="3986596"/>
            <a:ext cx="229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0"/>
          <p:cNvCxnSpPr/>
          <p:nvPr/>
        </p:nvCxnSpPr>
        <p:spPr>
          <a:xfrm>
            <a:off x="3727500" y="5142925"/>
            <a:ext cx="229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/>
          <p:nvPr/>
        </p:nvSpPr>
        <p:spPr>
          <a:xfrm>
            <a:off x="7779350" y="6251175"/>
            <a:ext cx="1726800" cy="9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www.Stylecraze.com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www.MomJunction.com</a:t>
            </a:r>
          </a:p>
          <a:p>
            <a:pPr marL="0" marR="0" lvl="0" indent="0" algn="r" rtl="0">
              <a:lnSpc>
                <a:spcPct val="150000"/>
              </a:lnSpc>
              <a:spcBef>
                <a:spcPts val="16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www.TheBridalBox.com</a:t>
            </a:r>
            <a:r>
              <a:rPr lang="en" sz="1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www.StylecrazeTV.com</a:t>
            </a:r>
          </a:p>
          <a:p>
            <a:pPr marL="0" marR="0" lvl="0" indent="0" algn="r" rtl="0">
              <a:lnSpc>
                <a:spcPct val="15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sng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Shape 112"/>
          <p:cNvSpPr/>
          <p:nvPr/>
        </p:nvSpPr>
        <p:spPr>
          <a:xfrm rot="-5400000">
            <a:off x="3174690" y="2190008"/>
            <a:ext cx="145250" cy="125625"/>
          </a:xfrm>
          <a:prstGeom prst="flowChartMerge">
            <a:avLst/>
          </a:prstGeom>
          <a:solidFill>
            <a:srgbClr val="E1439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 rot="-5400000">
            <a:off x="3174690" y="3431282"/>
            <a:ext cx="145250" cy="125625"/>
          </a:xfrm>
          <a:prstGeom prst="flowChartMerge">
            <a:avLst/>
          </a:prstGeom>
          <a:solidFill>
            <a:srgbClr val="E1439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 rot="-5400000">
            <a:off x="3174690" y="4522744"/>
            <a:ext cx="145250" cy="125625"/>
          </a:xfrm>
          <a:prstGeom prst="flowChartMerge">
            <a:avLst/>
          </a:prstGeom>
          <a:solidFill>
            <a:srgbClr val="E1439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 rot="-5400000">
            <a:off x="3174690" y="5713769"/>
            <a:ext cx="145250" cy="125625"/>
          </a:xfrm>
          <a:prstGeom prst="flowChartMerge">
            <a:avLst/>
          </a:prstGeom>
          <a:solidFill>
            <a:srgbClr val="E1439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 descr="sc-tv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82542" y="3124348"/>
            <a:ext cx="2831100" cy="5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1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boxe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675" y="1823010"/>
            <a:ext cx="4892249" cy="36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2915250" y="4158873"/>
            <a:ext cx="3923100" cy="414599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India’s Largest Wedding Website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3989" y="2727383"/>
            <a:ext cx="2545500" cy="12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1514525" y="1854075"/>
            <a:ext cx="5687700" cy="798898"/>
          </a:xfrm>
          <a:prstGeom prst="rect">
            <a:avLst/>
          </a:prstGeom>
          <a:solidFill>
            <a:srgbClr val="F4377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1512100" y="3108975"/>
            <a:ext cx="5687700" cy="798898"/>
          </a:xfrm>
          <a:prstGeom prst="rect">
            <a:avLst/>
          </a:prstGeom>
          <a:solidFill>
            <a:srgbClr val="F4377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1516950" y="4379325"/>
            <a:ext cx="5687700" cy="798898"/>
          </a:xfrm>
          <a:prstGeom prst="rect">
            <a:avLst/>
          </a:prstGeom>
          <a:solidFill>
            <a:srgbClr val="F4377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514525" y="5629850"/>
            <a:ext cx="5687700" cy="798898"/>
          </a:xfrm>
          <a:prstGeom prst="rect">
            <a:avLst/>
          </a:prstGeom>
          <a:solidFill>
            <a:srgbClr val="F4377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2377200" y="543500"/>
            <a:ext cx="4949399" cy="623700"/>
          </a:xfrm>
          <a:prstGeom prst="rect">
            <a:avLst/>
          </a:prstGeom>
          <a:solidFill>
            <a:srgbClr val="F4377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Shape 297" descr="bride-2.jpg"/>
          <p:cNvPicPr preferRelativeResize="0"/>
          <p:nvPr/>
        </p:nvPicPr>
        <p:blipFill rotWithShape="1">
          <a:blip r:embed="rId3">
            <a:alphaModFix amt="17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1684775" y="1817150"/>
            <a:ext cx="5514900" cy="5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2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22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onthly </a:t>
            </a:r>
            <a:r>
              <a:rPr lang="en" sz="2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" sz="22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isit</a:t>
            </a:r>
            <a:r>
              <a:rPr lang="en" sz="2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ors - </a:t>
            </a:r>
            <a:r>
              <a:rPr lang="en" sz="2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Million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732775" y="5773450"/>
            <a:ext cx="5347200" cy="39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Top Age Groups: 19-35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301000" y="482600"/>
            <a:ext cx="5151600" cy="4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3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Bridal Box Metrics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1732775" y="4565175"/>
            <a:ext cx="5347200" cy="4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2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% of Women Visitors: 85%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1682350" y="3228075"/>
            <a:ext cx="5347200" cy="5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1.2 </a:t>
            </a:r>
            <a:r>
              <a:rPr lang="en" sz="2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2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illion </a:t>
            </a:r>
            <a:r>
              <a:rPr lang="en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Fans</a:t>
            </a:r>
          </a:p>
        </p:txBody>
      </p:sp>
      <p:pic>
        <p:nvPicPr>
          <p:cNvPr id="304" name="Shape 304" descr="monthly-visitors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4425" y="1869810"/>
            <a:ext cx="729148" cy="68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1650" y="3221874"/>
            <a:ext cx="669847" cy="6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34124" y="4343448"/>
            <a:ext cx="845750" cy="79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94325" y="5596950"/>
            <a:ext cx="920498" cy="8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boxe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675" y="1823010"/>
            <a:ext cx="4892249" cy="36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2915250" y="3221700"/>
            <a:ext cx="3923100" cy="414599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CASE STUDIES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810750" y="543500"/>
            <a:ext cx="8132100" cy="6237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Shape 436" descr="shutterstock_120426835.jpg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 descr="case-studies.jpg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992133" y="514400"/>
            <a:ext cx="7872299" cy="4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3285"/>
              </a:buClr>
              <a:buSzPct val="25000"/>
              <a:buFont typeface="Calibri"/>
              <a:buNone/>
            </a:pPr>
            <a:r>
              <a:rPr lang="en-US" sz="3500" b="0" i="0" u="none" strike="noStrike" cap="none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</a:t>
            </a:r>
            <a:r>
              <a:rPr lang="en" sz="3500" b="0" i="0" u="none" strike="noStrike" cap="none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Bride </a:t>
            </a:r>
            <a:r>
              <a:rPr lang="en" sz="35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Contest </a:t>
            </a:r>
            <a:r>
              <a:rPr lang="en" sz="3500" b="0" i="0" u="none" strike="noStrike" cap="none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Lakme</a:t>
            </a:r>
            <a:endParaRPr lang="en" sz="35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716350" y="1479900"/>
            <a:ext cx="8316900" cy="4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Display advertising and series of sponsored articles on Lakme &amp; Brides: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Shape 440"/>
          <p:cNvSpPr/>
          <p:nvPr/>
        </p:nvSpPr>
        <p:spPr>
          <a:xfrm rot="-5400000">
            <a:off x="599114" y="1649536"/>
            <a:ext cx="145250" cy="125625"/>
          </a:xfrm>
          <a:prstGeom prst="flowChartMerge">
            <a:avLst/>
          </a:prstGeom>
          <a:solidFill>
            <a:srgbClr val="EC008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5000" y="1982149"/>
            <a:ext cx="3903600" cy="27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2675" y="4764350"/>
            <a:ext cx="3415506" cy="23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54775" y="4764350"/>
            <a:ext cx="3415499" cy="236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 descr="digital-offering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 descr="boxe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675" y="1823010"/>
            <a:ext cx="4892249" cy="36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2915250" y="2916900"/>
            <a:ext cx="3923100" cy="414599"/>
          </a:xfrm>
          <a:prstGeom prst="rect">
            <a:avLst/>
          </a:prstGeom>
          <a:noFill/>
          <a:ln>
            <a:noFill/>
          </a:ln>
        </p:spPr>
        <p:txBody>
          <a:bodyPr lIns="108350" tIns="108350" rIns="108350" bIns="108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DIGITAL OFFERINGS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hape 456" descr="digital-offerings.jpg"/>
          <p:cNvPicPr preferRelativeResize="0"/>
          <p:nvPr/>
        </p:nvPicPr>
        <p:blipFill rotWithShape="1">
          <a:blip r:embed="rId3">
            <a:alphaModFix amt="11000"/>
          </a:blip>
          <a:srcRect/>
          <a:stretch/>
        </p:blipFill>
        <p:spPr>
          <a:xfrm>
            <a:off x="0" y="0"/>
            <a:ext cx="97535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/>
          <p:nvPr/>
        </p:nvSpPr>
        <p:spPr>
          <a:xfrm>
            <a:off x="2910600" y="543500"/>
            <a:ext cx="3932399" cy="623700"/>
          </a:xfrm>
          <a:prstGeom prst="rect">
            <a:avLst/>
          </a:prstGeom>
          <a:solidFill>
            <a:srgbClr val="D55C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Shape 458" descr="shutterstock_120426835.jpg"/>
          <p:cNvPicPr preferRelativeResize="0"/>
          <p:nvPr/>
        </p:nvPicPr>
        <p:blipFill rotWithShape="1">
          <a:blip r:embed="rId4">
            <a:alphaModFix amt="8000"/>
          </a:blip>
          <a:srcRect/>
          <a:stretch/>
        </p:blipFill>
        <p:spPr>
          <a:xfrm>
            <a:off x="0" y="0"/>
            <a:ext cx="9753602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3060150" y="449400"/>
            <a:ext cx="3633298" cy="4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3285"/>
              </a:buClr>
              <a:buSzPct val="25000"/>
              <a:buFont typeface="Calibri"/>
              <a:buNone/>
            </a:pPr>
            <a:r>
              <a:rPr lang="en" sz="3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Offerings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336372" y="4870225"/>
            <a:ext cx="1921500" cy="1001998"/>
          </a:xfrm>
          <a:prstGeom prst="roundRect">
            <a:avLst>
              <a:gd name="adj" fmla="val 16667"/>
            </a:avLst>
          </a:prstGeom>
          <a:solidFill>
            <a:srgbClr val="8A2B8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429224" y="4972825"/>
            <a:ext cx="17357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Display &amp; Text Ads: Banner &amp; native ads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588549" y="4870225"/>
            <a:ext cx="2120399" cy="1346100"/>
          </a:xfrm>
          <a:prstGeom prst="roundRect">
            <a:avLst>
              <a:gd name="adj" fmla="val 16667"/>
            </a:avLst>
          </a:prstGeom>
          <a:solidFill>
            <a:srgbClr val="009F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2588549" y="4893925"/>
            <a:ext cx="21203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Sponsored Content: Series of sponsored content (text/ video) where we weave the brand into the content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8433" y="2230999"/>
            <a:ext cx="2100629" cy="216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8369" y="2231010"/>
            <a:ext cx="2100629" cy="216426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/>
          <p:nvPr/>
        </p:nvSpPr>
        <p:spPr>
          <a:xfrm>
            <a:off x="5011457" y="4870225"/>
            <a:ext cx="1921500" cy="1001998"/>
          </a:xfrm>
          <a:prstGeom prst="roundRect">
            <a:avLst>
              <a:gd name="adj" fmla="val 16667"/>
            </a:avLst>
          </a:prstGeom>
          <a:solidFill>
            <a:srgbClr val="00B1B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5104307" y="5136475"/>
            <a:ext cx="17357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Lead Generation</a:t>
            </a:r>
          </a:p>
        </p:txBody>
      </p:sp>
      <p:sp>
        <p:nvSpPr>
          <p:cNvPr id="468" name="Shape 468"/>
          <p:cNvSpPr/>
          <p:nvPr/>
        </p:nvSpPr>
        <p:spPr>
          <a:xfrm>
            <a:off x="7301360" y="4870250"/>
            <a:ext cx="2120399" cy="1346100"/>
          </a:xfrm>
          <a:prstGeom prst="roundRect">
            <a:avLst>
              <a:gd name="adj" fmla="val 16667"/>
            </a:avLst>
          </a:prstGeom>
          <a:solidFill>
            <a:srgbClr val="DC81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7224260" y="4794050"/>
            <a:ext cx="22745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Community  Partnerships: Opportunities for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brands to build communities 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 websites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1249" y="2231010"/>
            <a:ext cx="2100624" cy="216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75" y="2126174"/>
            <a:ext cx="2373898" cy="23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/>
          <p:nvPr/>
        </p:nvSpPr>
        <p:spPr>
          <a:xfrm rot="-5400000">
            <a:off x="2406140" y="3227530"/>
            <a:ext cx="145250" cy="125625"/>
          </a:xfrm>
          <a:prstGeom prst="flowChartMerge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 rot="-5400000">
            <a:off x="4746103" y="3227530"/>
            <a:ext cx="145250" cy="125625"/>
          </a:xfrm>
          <a:prstGeom prst="flowChartMerge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 rot="-5400000">
            <a:off x="7127089" y="3227530"/>
            <a:ext cx="145250" cy="125625"/>
          </a:xfrm>
          <a:prstGeom prst="flowChartMerge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277</Words>
  <Application>Microsoft Macintosh PowerPoint</Application>
  <PresentationFormat>Custom</PresentationFormat>
  <Paragraphs>42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 G</cp:lastModifiedBy>
  <cp:revision>21</cp:revision>
  <dcterms:modified xsi:type="dcterms:W3CDTF">2017-06-05T06:58:35Z</dcterms:modified>
</cp:coreProperties>
</file>