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72" r:id="rId6"/>
    <p:sldId id="273" r:id="rId7"/>
    <p:sldId id="279" r:id="rId8"/>
    <p:sldId id="266" r:id="rId9"/>
    <p:sldId id="274" r:id="rId10"/>
    <p:sldId id="275" r:id="rId11"/>
    <p:sldId id="276" r:id="rId12"/>
    <p:sldId id="277" r:id="rId13"/>
    <p:sldId id="278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56BB2-F603-4E5C-9A15-5ED3B5CCA221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7541C-8761-4464-AE65-6A4A12EE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63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7541C-8761-4464-AE65-6A4A12EE7FD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0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B0C85-52BD-491D-BAE2-B3CD12B025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B51FC-BEB0-4375-A1B8-B5D942C2B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7D66D-EA4E-44F7-AA16-9BDEB1C68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1DEBD-2A3E-4950-9FBB-2FAFDF73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118CC-9EE7-4D62-A7B3-DC12880A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25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47D25-85CF-4102-9C09-C2437DAB3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381F7-0599-49EE-8401-B40050F8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D8C44-6660-43A2-BBBC-718D04E5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FFC13-651C-4E6C-B623-B8DEA910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02238-404D-4021-AEBF-ABCE89A64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49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1F3F8A-F76A-4D60-B150-DA6E34D840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5B36BA-A990-497C-BE4A-CD48FC632B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DE6AF-7CE8-4587-833E-3FDDD225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74AC7-925F-4655-B7E9-6D8E260C6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7D3064-699D-442F-B35F-168CC720D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7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BAA4-B0AF-44FF-B4F0-2ACD5D39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26B3-743F-456C-97CA-945751D13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939AC-2210-4076-A4AA-D6844B9A0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348E00-B672-4910-97A8-18A08650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90EC0-DC6F-4BB8-8FD8-7136CD3B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5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31336-2F63-4DB8-8995-73019FB34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453BDE-A565-438D-B0E5-FCA769618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7658F-727D-4834-9BB5-7649FC66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5A920-D25F-40A1-B603-850CFDF2B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B44E0-FD59-4CC9-A2C3-5F12886C1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3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9B64A-6CE8-4E74-B4CC-67DA2FC10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0D69-D40F-4990-8DAA-B60985A60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7CD103-8ABC-4B3A-A037-D771236831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CDBDFF-AA24-4F51-832D-E65F1F11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ED7A1-2C9D-4447-AB30-B3664307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5A95D-FE5D-4E70-965F-0E341BC1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11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3518B-1A3D-402B-A7D6-651193A19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A2983-089F-4AEE-9469-172C01FB0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701BA5-FCEF-4202-917D-E18EF20D7D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446DC6-46C4-4771-A75A-C9995114CF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1E8762-F0C7-44EE-9FC8-FD84C9B6DC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D4D945-3BC5-4DA7-A549-FADD9D480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3B4B9C-AEB6-4671-9586-59D4E6C0A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7325B6-9086-490D-A5C8-526AAFE86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3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E4123-DA2F-4A84-B9A2-B9E2C29E3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1DE34-E9F6-4E1F-AA60-35926CD23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45D1B1-2849-4159-AF06-972E65CE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F8F3B9-6E0B-422C-B559-925FB73E3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76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77088E-F99A-4405-A002-DF48C3A11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3DBE48-2541-483A-9DD4-D25664FF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89E4B1-9B50-4BBD-98BA-EA5B57B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01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11B-DC75-4615-848E-622699C4E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ABA088-9F17-4BB4-9A1C-42BF18288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16951-B045-4194-9530-27E607C5F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1ED25-043B-405D-91F7-9E2C084D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D2499B-D9F9-4930-9CA7-41B8B5F8F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E137-92CA-466A-B093-FCE84AA82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12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3F35D-AB3D-46D4-9397-3097DE5B5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008ADE-12AF-4781-90A0-07F4581528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1C6330-F086-4F62-8B6C-B3020D1DF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20B92-B360-4146-BD12-17F55F83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C98122-66D9-42EE-8375-37867519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E1DB8D-489B-48A7-AA1D-842B2954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6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4A06C8-EA9A-4330-85AE-0C1C86D56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277ADD-F42A-444D-B21C-536FC7D2D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5B986-D8F9-42E6-A460-1FF5CB5978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C299E-E706-475E-A819-62F1B6C7B65F}" type="datetimeFigureOut">
              <a:rPr lang="en-US" smtClean="0"/>
              <a:t>1/4/2021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6D2E47-D6AA-4F5D-85B5-64442DF9DF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97C4E6-1F60-4984-982B-349AC94B6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46467-F777-435F-9E5D-3E067155E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5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E3D85-9ADC-4FD1-97BB-46300B25C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GODREJ PROPERTIES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CF53A1-4A6D-47BA-80CB-975AA9F136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/>
          </a:p>
          <a:p>
            <a:r>
              <a:rPr lang="en-US" dirty="0"/>
              <a:t>-Aritra Pal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689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Themes - </a:t>
            </a:r>
            <a:r>
              <a:rPr lang="en-US" i="1" dirty="0"/>
              <a:t>GPL emerging a key player in Top 4 micro-markets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652904"/>
            <a:ext cx="4429760" cy="5042535"/>
          </a:xfrm>
        </p:spPr>
        <p:txBody>
          <a:bodyPr>
            <a:normAutofit fontScale="92500" lnSpcReduction="20000"/>
          </a:bodyPr>
          <a:lstStyle/>
          <a:p>
            <a:endParaRPr lang="en-US" sz="2400" i="1" dirty="0"/>
          </a:p>
          <a:p>
            <a:r>
              <a:rPr lang="en-US" sz="2400" i="1" dirty="0"/>
              <a:t>With more than 1 </a:t>
            </a:r>
            <a:r>
              <a:rPr lang="en-US" sz="2400" i="1" dirty="0" err="1"/>
              <a:t>msf</a:t>
            </a:r>
            <a:r>
              <a:rPr lang="en-US" sz="2400" i="1" dirty="0"/>
              <a:t> of presales in each of the four key micro-markets for three consecutive years over FY18-20, GPL has established itself as key challenger in these geographies</a:t>
            </a:r>
          </a:p>
          <a:p>
            <a:endParaRPr lang="en-US" sz="2400" i="1" dirty="0"/>
          </a:p>
          <a:p>
            <a:r>
              <a:rPr lang="en-US" sz="2400" i="1" dirty="0"/>
              <a:t>GPL is, perhaps, the only player to have significant presence and figures in top three in the four key markets</a:t>
            </a:r>
          </a:p>
          <a:p>
            <a:endParaRPr lang="en-US" dirty="0"/>
          </a:p>
          <a:p>
            <a:r>
              <a:rPr lang="en-US" sz="2400" i="1" dirty="0"/>
              <a:t>Market share of GPL is likely to increase in coming years as 83% of saleable area is concentrated in the four key markets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3D155B2-F91C-4D49-958D-FC421CECE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729" y="1733244"/>
            <a:ext cx="6969223" cy="23612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233D46-3359-45D2-8471-06CA679E4C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3729" y="4255735"/>
            <a:ext cx="6896671" cy="255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8166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Themes - </a:t>
            </a:r>
            <a:r>
              <a:rPr lang="en-US" i="1" dirty="0"/>
              <a:t>Robust launches in FY18-20 to support sales in FY21-23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652904"/>
            <a:ext cx="4429760" cy="5042535"/>
          </a:xfrm>
        </p:spPr>
        <p:txBody>
          <a:bodyPr>
            <a:normAutofit fontScale="92500"/>
          </a:bodyPr>
          <a:lstStyle/>
          <a:p>
            <a:endParaRPr lang="en-US" sz="2400" i="1" dirty="0"/>
          </a:p>
          <a:p>
            <a:r>
              <a:rPr lang="en-US" sz="2600" i="1" dirty="0"/>
              <a:t>GPL plans to double its presales value over the next 3-4 years</a:t>
            </a:r>
            <a:endParaRPr lang="en-US" sz="2400" i="1" dirty="0"/>
          </a:p>
          <a:p>
            <a:endParaRPr lang="en-US" dirty="0"/>
          </a:p>
          <a:p>
            <a:r>
              <a:rPr lang="en-US" sz="2600" i="1" dirty="0"/>
              <a:t>Pre-sales volumes have grown 2x over FY16-20 (8.8 </a:t>
            </a:r>
            <a:r>
              <a:rPr lang="en-US" sz="2600" i="1" dirty="0" err="1"/>
              <a:t>msf</a:t>
            </a:r>
            <a:r>
              <a:rPr lang="en-US" sz="2600" i="1" dirty="0"/>
              <a:t> in FY20 vs 4.3 </a:t>
            </a:r>
            <a:r>
              <a:rPr lang="en-US" sz="2600" i="1" dirty="0" err="1"/>
              <a:t>msf</a:t>
            </a:r>
            <a:r>
              <a:rPr lang="en-US" sz="2600" i="1" dirty="0"/>
              <a:t> in FY16), backed by market share gain on strong brand recognition and execution track record</a:t>
            </a:r>
          </a:p>
          <a:p>
            <a:endParaRPr lang="en-US" dirty="0"/>
          </a:p>
          <a:p>
            <a:r>
              <a:rPr lang="en-US" sz="2600" i="1" dirty="0"/>
              <a:t>Presales ramp-up to be backed by robust launch pipeline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909950-1B52-48F2-B557-55747FC798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57"/>
          <a:stretch/>
        </p:blipFill>
        <p:spPr>
          <a:xfrm>
            <a:off x="6746240" y="1652904"/>
            <a:ext cx="4348480" cy="252470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13066F-C0EF-414E-9485-FF7C6262C4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174171"/>
            <a:ext cx="5716309" cy="270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891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Themes - </a:t>
            </a:r>
            <a:r>
              <a:rPr lang="en-US" i="1" dirty="0"/>
              <a:t>Robust launches in FY18-20 to support sales in FY21-23(Contd.)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652904"/>
            <a:ext cx="4429760" cy="5042535"/>
          </a:xfrm>
        </p:spPr>
        <p:txBody>
          <a:bodyPr>
            <a:normAutofit fontScale="92500"/>
          </a:bodyPr>
          <a:lstStyle/>
          <a:p>
            <a:endParaRPr lang="en-US" sz="2400" i="1" dirty="0"/>
          </a:p>
          <a:p>
            <a:r>
              <a:rPr lang="en-US" sz="2400" i="1" dirty="0"/>
              <a:t>GPL had an estimated 6% launch market share in FY20. GPL to inch closer to a double-digit share with a war chest of over INR 15 bn. to aggressively pursue more value-accretive land deals over the next 2-3 years in a stressed market</a:t>
            </a:r>
          </a:p>
          <a:p>
            <a:endParaRPr lang="en-US" sz="2400" i="1" dirty="0"/>
          </a:p>
          <a:p>
            <a:r>
              <a:rPr lang="en-US" sz="2400" i="1" dirty="0"/>
              <a:t>Presales value – a mix of mid-income and affordable luxury</a:t>
            </a:r>
          </a:p>
          <a:p>
            <a:endParaRPr lang="en-US" sz="2400" i="1" dirty="0"/>
          </a:p>
          <a:p>
            <a:r>
              <a:rPr lang="en-US" sz="2400" i="1" dirty="0"/>
              <a:t>Counter-cyclical business development strategy</a:t>
            </a:r>
          </a:p>
          <a:p>
            <a:endParaRPr lang="en-US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F8FD60C-8E7D-4066-BA01-C960438FB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8560" y="3915856"/>
            <a:ext cx="5012690" cy="291452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23B635A-D3A2-442F-87DF-00BEDB385B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5440" y="1938660"/>
            <a:ext cx="6766560" cy="174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386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Themes – </a:t>
            </a:r>
            <a:r>
              <a:rPr lang="en-US" i="1" dirty="0"/>
              <a:t>Healthy Balance sheet to support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652904"/>
            <a:ext cx="4429760" cy="5042535"/>
          </a:xfrm>
        </p:spPr>
        <p:txBody>
          <a:bodyPr>
            <a:normAutofit/>
          </a:bodyPr>
          <a:lstStyle/>
          <a:p>
            <a:endParaRPr lang="en-US" sz="2400" i="1" dirty="0"/>
          </a:p>
          <a:p>
            <a:r>
              <a:rPr lang="en-US" sz="2400" i="1" dirty="0"/>
              <a:t>Significant reduction in debt over FY17-20</a:t>
            </a:r>
          </a:p>
          <a:p>
            <a:endParaRPr lang="en-US" sz="2400" i="1" dirty="0"/>
          </a:p>
          <a:p>
            <a:r>
              <a:rPr lang="en-US" sz="2400" i="1" dirty="0"/>
              <a:t>GPL is targeting net D/E of 1x over the next few years</a:t>
            </a:r>
          </a:p>
          <a:p>
            <a:endParaRPr lang="en-US" dirty="0"/>
          </a:p>
          <a:p>
            <a:r>
              <a:rPr lang="en-US" sz="2400" i="1" dirty="0"/>
              <a:t>GPL target of 20% ROE over net 3-4 years</a:t>
            </a:r>
          </a:p>
          <a:p>
            <a:endParaRPr lang="en-US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C5C4E-31C4-47E3-816E-7C765F08A8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9212" y="1325564"/>
            <a:ext cx="3945437" cy="27165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5E1AF88-F341-40B9-93A9-07A0D940C7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1691" y="4216400"/>
            <a:ext cx="4046158" cy="264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890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8F7AFB9A-7364-478C-B48B-8523CDD9AE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6" name="Freeform: Shape 25">
            <a:extLst>
              <a:ext uri="{FF2B5EF4-FFF2-40B4-BE49-F238E27FC236}">
                <a16:creationId xmlns:a16="http://schemas.microsoft.com/office/drawing/2014/main" id="{36678033-86B6-40E6-BE90-78D8ED4E3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6096002" cy="6858000"/>
          </a:xfrm>
          <a:custGeom>
            <a:avLst/>
            <a:gdLst>
              <a:gd name="connsiteX0" fmla="*/ 0 w 6096002"/>
              <a:gd name="connsiteY0" fmla="*/ 0 h 6858000"/>
              <a:gd name="connsiteX1" fmla="*/ 4885967 w 6096002"/>
              <a:gd name="connsiteY1" fmla="*/ 0 h 6858000"/>
              <a:gd name="connsiteX2" fmla="*/ 4946007 w 6096002"/>
              <a:gd name="connsiteY2" fmla="*/ 69271 h 6858000"/>
              <a:gd name="connsiteX3" fmla="*/ 6096002 w 6096002"/>
              <a:gd name="connsiteY3" fmla="*/ 3429000 h 6858000"/>
              <a:gd name="connsiteX4" fmla="*/ 4946007 w 6096002"/>
              <a:gd name="connsiteY4" fmla="*/ 6788730 h 6858000"/>
              <a:gd name="connsiteX5" fmla="*/ 4885967 w 6096002"/>
              <a:gd name="connsiteY5" fmla="*/ 6858000 h 6858000"/>
              <a:gd name="connsiteX6" fmla="*/ 0 w 609600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2" h="6858000">
                <a:moveTo>
                  <a:pt x="0" y="0"/>
                </a:moveTo>
                <a:lnTo>
                  <a:pt x="4885967" y="0"/>
                </a:lnTo>
                <a:lnTo>
                  <a:pt x="4946007" y="69271"/>
                </a:lnTo>
                <a:cubicBezTo>
                  <a:pt x="5656533" y="929100"/>
                  <a:pt x="6096002" y="2116944"/>
                  <a:pt x="6096002" y="3429000"/>
                </a:cubicBezTo>
                <a:cubicBezTo>
                  <a:pt x="6096002" y="4741056"/>
                  <a:pt x="5656533" y="5928900"/>
                  <a:pt x="4946007" y="6788730"/>
                </a:cubicBezTo>
                <a:lnTo>
                  <a:pt x="4885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D2542E1A-076E-4A34-BB67-2BF961754E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85370" cy="6858000"/>
          </a:xfrm>
          <a:custGeom>
            <a:avLst/>
            <a:gdLst>
              <a:gd name="connsiteX0" fmla="*/ 0 w 6085370"/>
              <a:gd name="connsiteY0" fmla="*/ 0 h 6858000"/>
              <a:gd name="connsiteX1" fmla="*/ 4875335 w 6085370"/>
              <a:gd name="connsiteY1" fmla="*/ 0 h 6858000"/>
              <a:gd name="connsiteX2" fmla="*/ 4935375 w 6085370"/>
              <a:gd name="connsiteY2" fmla="*/ 69271 h 6858000"/>
              <a:gd name="connsiteX3" fmla="*/ 6085370 w 6085370"/>
              <a:gd name="connsiteY3" fmla="*/ 3429000 h 6858000"/>
              <a:gd name="connsiteX4" fmla="*/ 4935375 w 6085370"/>
              <a:gd name="connsiteY4" fmla="*/ 6788730 h 6858000"/>
              <a:gd name="connsiteX5" fmla="*/ 4875335 w 6085370"/>
              <a:gd name="connsiteY5" fmla="*/ 6858000 h 6858000"/>
              <a:gd name="connsiteX6" fmla="*/ 0 w 60853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5370" h="6858000">
                <a:moveTo>
                  <a:pt x="0" y="0"/>
                </a:moveTo>
                <a:lnTo>
                  <a:pt x="4875335" y="0"/>
                </a:lnTo>
                <a:lnTo>
                  <a:pt x="4935375" y="69271"/>
                </a:lnTo>
                <a:cubicBezTo>
                  <a:pt x="5645901" y="929100"/>
                  <a:pt x="6085370" y="2116944"/>
                  <a:pt x="6085370" y="3429000"/>
                </a:cubicBezTo>
                <a:cubicBezTo>
                  <a:pt x="6085370" y="4741056"/>
                  <a:pt x="5645901" y="5928900"/>
                  <a:pt x="4935375" y="6788730"/>
                </a:cubicBezTo>
                <a:lnTo>
                  <a:pt x="4875335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3" y="859536"/>
            <a:ext cx="4832802" cy="1243584"/>
          </a:xfrm>
        </p:spPr>
        <p:txBody>
          <a:bodyPr>
            <a:normAutofit/>
          </a:bodyPr>
          <a:lstStyle/>
          <a:p>
            <a:r>
              <a:rPr lang="en-US" sz="3400"/>
              <a:t>Risks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C56826-D4E5-42ED-8529-079651CB30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15214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2095FCE-EF05-4443-B97A-85DEE3A5C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8912" y="2185062"/>
            <a:ext cx="498348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512611"/>
            <a:ext cx="4832803" cy="3664351"/>
          </a:xfrm>
        </p:spPr>
        <p:txBody>
          <a:bodyPr>
            <a:normAutofit/>
          </a:bodyPr>
          <a:lstStyle/>
          <a:p>
            <a:r>
              <a:rPr lang="en-US" sz="1800"/>
              <a:t>Subject to Regulatory Approvals &amp; Clearance</a:t>
            </a:r>
          </a:p>
          <a:p>
            <a:r>
              <a:rPr lang="en-US" sz="1800"/>
              <a:t>Significant Equity dilution – ~56 Cr. of Equity Capital Raised over FY11-20</a:t>
            </a:r>
          </a:p>
          <a:p>
            <a:r>
              <a:rPr lang="en-US" sz="1800"/>
              <a:t>No Dividend payout since FY16</a:t>
            </a:r>
          </a:p>
          <a:p>
            <a:r>
              <a:rPr lang="en-US" sz="1800"/>
              <a:t>Working Capital Intensive </a:t>
            </a:r>
          </a:p>
          <a:p>
            <a:r>
              <a:rPr lang="en-US" sz="1800"/>
              <a:t>Cash flow to remain mostly negative, BD opportunities to lead to debt build out</a:t>
            </a:r>
          </a:p>
          <a:p>
            <a:r>
              <a:rPr lang="en-US" sz="1800"/>
              <a:t>Perhaps Over-priced – P/E: 264, P/BV: 7.4</a:t>
            </a:r>
          </a:p>
          <a:p>
            <a:endParaRPr lang="en-US" sz="1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44B9D76-F6F2-4B4C-8075-9203BE43C5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9694" y="517600"/>
            <a:ext cx="4076814" cy="31493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4AE4CE8-DBF4-417C-80FE-DCE17EA99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0699" y="4027469"/>
            <a:ext cx="4422388" cy="199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69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267B-5FBF-4514-B74F-21A25C086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FC0C4-285F-44BB-B09F-39C73A36D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3521"/>
            <a:ext cx="7472680" cy="5120639"/>
          </a:xfrm>
        </p:spPr>
        <p:txBody>
          <a:bodyPr>
            <a:normAutofit/>
          </a:bodyPr>
          <a:lstStyle/>
          <a:p>
            <a:r>
              <a:rPr lang="en-US" sz="2000" dirty="0"/>
              <a:t>Established in 1990</a:t>
            </a:r>
          </a:p>
          <a:p>
            <a:r>
              <a:rPr lang="en-US" sz="2000" dirty="0"/>
              <a:t>~194 million sq. ft. of developable area across India</a:t>
            </a:r>
          </a:p>
          <a:p>
            <a:r>
              <a:rPr lang="en-US" sz="2000" dirty="0"/>
              <a:t>3 types of engagement models:</a:t>
            </a:r>
          </a:p>
          <a:p>
            <a:pPr lvl="1"/>
            <a:r>
              <a:rPr lang="en-US" sz="1600" dirty="0"/>
              <a:t>Development Model</a:t>
            </a:r>
          </a:p>
          <a:p>
            <a:pPr lvl="1"/>
            <a:r>
              <a:rPr lang="en-US" sz="1600" dirty="0"/>
              <a:t>Joint Venture</a:t>
            </a:r>
          </a:p>
          <a:p>
            <a:pPr lvl="1"/>
            <a:r>
              <a:rPr lang="en-US" sz="1600" dirty="0"/>
              <a:t>Outright Land Purchase</a:t>
            </a:r>
          </a:p>
          <a:p>
            <a:r>
              <a:rPr lang="en-US" sz="2000" dirty="0"/>
              <a:t>Key Mkts: Greater Mumbai(Thane/Navi Mumbai), Pune, Bengaluru &amp; NCR</a:t>
            </a:r>
          </a:p>
          <a:p>
            <a:r>
              <a:rPr lang="en-US" sz="2000" dirty="0"/>
              <a:t>Primary Focus is on Residential Property</a:t>
            </a:r>
          </a:p>
          <a:p>
            <a:r>
              <a:rPr lang="en-US" sz="2000" dirty="0"/>
              <a:t>Asset Light Business</a:t>
            </a:r>
            <a:endParaRPr lang="en-US" sz="24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FF2E627-EA04-413F-8D52-009D3526A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6098" y="2659518"/>
            <a:ext cx="4066222" cy="383335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A73895-CA9D-4B88-995E-FFF56F4E63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1966" y="1069671"/>
            <a:ext cx="3020594" cy="152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017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8104"/>
            <a:ext cx="10927080" cy="556069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India’s largest publicly listed developer by booking value over last five years - </a:t>
            </a:r>
            <a:r>
              <a:rPr lang="en-US" sz="2200" dirty="0"/>
              <a:t>Gained Mkt. Share over the years, esp. in the micro-markets where future growth potential exists the most</a:t>
            </a:r>
            <a:endParaRPr lang="en-US" dirty="0"/>
          </a:p>
          <a:p>
            <a:r>
              <a:rPr lang="en-US" dirty="0"/>
              <a:t>Strong Brand Pull – “Godrej”</a:t>
            </a:r>
          </a:p>
          <a:p>
            <a:r>
              <a:rPr lang="en-US" dirty="0"/>
              <a:t>JV partner of choice - Given strong brand, robust financial capacity and strong execution capabilities. Tie-up for landbanks at client-centric locations</a:t>
            </a:r>
          </a:p>
          <a:p>
            <a:r>
              <a:rPr lang="en-US" dirty="0"/>
              <a:t>GPL differentiation vs peers - Focuses on land parcels, which have a quick turnaround and shorter go-to-market time, rather than pooling long-term strategic landbank inventory</a:t>
            </a:r>
          </a:p>
          <a:p>
            <a:r>
              <a:rPr lang="en-US" dirty="0"/>
              <a:t>One of the shortest production time from land acquisition to approvals to launches and sales – Pre-Cast Construction reduces construction time</a:t>
            </a:r>
          </a:p>
          <a:p>
            <a:r>
              <a:rPr lang="en-US" dirty="0"/>
              <a:t>Unique central theme based project launches – 5 tier Security in Noida, Reducing pollution etc. </a:t>
            </a:r>
          </a:p>
          <a:p>
            <a:r>
              <a:rPr lang="en-US" dirty="0"/>
              <a:t>One of the very few Pan-Indian players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0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333999"/>
          </a:xfrm>
        </p:spPr>
        <p:txBody>
          <a:bodyPr>
            <a:normAutofit/>
          </a:bodyPr>
          <a:lstStyle/>
          <a:p>
            <a:r>
              <a:rPr lang="en-US" dirty="0"/>
              <a:t>Pan-India, Residential Focus vs. Localized, Diversified Asset Class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Pan-India presence allows ramp-up in sales – GPL largest player by volumes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D51E21-CA9F-4896-A708-6AAD06BFF1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813"/>
          <a:stretch/>
        </p:blipFill>
        <p:spPr>
          <a:xfrm>
            <a:off x="1414463" y="1869440"/>
            <a:ext cx="7871777" cy="23569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0CDB48-48A9-4B06-B382-20A6612D17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160" y="4897281"/>
            <a:ext cx="6107430" cy="196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787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 Analysis (Contd.)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5333999"/>
          </a:xfrm>
        </p:spPr>
        <p:txBody>
          <a:bodyPr>
            <a:normAutofit/>
          </a:bodyPr>
          <a:lstStyle/>
          <a:p>
            <a:r>
              <a:rPr lang="en-US" dirty="0"/>
              <a:t>Largest Pan-Indian developer by Pre-Sales value - Pan-India presence allows GPL to quickly ramp up launches and pre-sales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Comparatively Better Financial Position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4FC5BC-1067-4A6D-816B-585F7478723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099"/>
          <a:stretch/>
        </p:blipFill>
        <p:spPr>
          <a:xfrm>
            <a:off x="3422620" y="2336800"/>
            <a:ext cx="6087139" cy="1899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6A8B9A0-7621-4D13-A596-37C613A06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439" y="4837380"/>
            <a:ext cx="5770117" cy="200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Peer Analysis (Contd.)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6060440" cy="5333999"/>
          </a:xfrm>
        </p:spPr>
        <p:txBody>
          <a:bodyPr>
            <a:normAutofit/>
          </a:bodyPr>
          <a:lstStyle/>
          <a:p>
            <a:r>
              <a:rPr lang="en-US" dirty="0"/>
              <a:t>Lowest borrowing cost, at 7.6% interest rate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GPL enjoys sectors best credit rating – a notch below Oberoi Realty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33A0C3-FBDC-4478-A813-87F466E6B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8287" y="1274130"/>
            <a:ext cx="5575091" cy="2495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78A88B1-E3A0-451A-B983-B14271CDA4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14"/>
          <a:stretch/>
        </p:blipFill>
        <p:spPr>
          <a:xfrm>
            <a:off x="8412480" y="4155440"/>
            <a:ext cx="2685097" cy="268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322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Themes–</a:t>
            </a:r>
            <a:r>
              <a:rPr lang="en-US" i="1" dirty="0"/>
              <a:t>Industry Consolidation helps GPL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1680" y="1652904"/>
            <a:ext cx="4429760" cy="5042535"/>
          </a:xfrm>
        </p:spPr>
        <p:txBody>
          <a:bodyPr>
            <a:normAutofit/>
          </a:bodyPr>
          <a:lstStyle/>
          <a:p>
            <a:endParaRPr lang="en-US" sz="2400" i="1" dirty="0"/>
          </a:p>
          <a:p>
            <a:r>
              <a:rPr lang="en-US" sz="2400" i="1" dirty="0"/>
              <a:t>Number of developers shrink by 51% over CY11-19 with consolidation is more pronounced in Gurugram, Noida (both part of NCR) and Chennai</a:t>
            </a:r>
          </a:p>
          <a:p>
            <a:endParaRPr lang="en-US" sz="2400" i="1" dirty="0"/>
          </a:p>
          <a:p>
            <a:r>
              <a:rPr lang="en-US" sz="2400" i="1" dirty="0"/>
              <a:t>Uptick in GPL’s sales due to consolidation driven by RERA &amp; GST. Ongoing funding crisis for  majority of unlisted developers further accelerated this consolidation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9F85FA5-391C-4EAA-99D5-F06781663D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1280" y="4478373"/>
            <a:ext cx="4601266" cy="2280214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32A0B3ED-53AB-4DEB-A831-EC0188E85D5B}"/>
              </a:ext>
            </a:extLst>
          </p:cNvPr>
          <p:cNvSpPr/>
          <p:nvPr/>
        </p:nvSpPr>
        <p:spPr>
          <a:xfrm rot="20420560">
            <a:off x="9441547" y="4719477"/>
            <a:ext cx="1634317" cy="616802"/>
          </a:xfrm>
          <a:prstGeom prst="ellipse">
            <a:avLst/>
          </a:prstGeom>
          <a:noFill/>
          <a:ln w="38100">
            <a:prstDash val="dash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A5355BB-783F-4831-9E27-E80AC704B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1281" y="1829217"/>
            <a:ext cx="7030720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0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Themes - </a:t>
            </a:r>
            <a:r>
              <a:rPr lang="en-US" i="1" dirty="0"/>
              <a:t>Conscious shift away from pure development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904"/>
            <a:ext cx="3997960" cy="5093335"/>
          </a:xfrm>
        </p:spPr>
        <p:txBody>
          <a:bodyPr>
            <a:normAutofit/>
          </a:bodyPr>
          <a:lstStyle/>
          <a:p>
            <a:endParaRPr lang="en-US" sz="2400" i="1" dirty="0"/>
          </a:p>
          <a:p>
            <a:r>
              <a:rPr lang="en-US" sz="2400" i="1" dirty="0"/>
              <a:t>Focus has shifted to increase share of 100% owned projects, which is visible from the new acquisitions by GPL</a:t>
            </a:r>
          </a:p>
          <a:p>
            <a:r>
              <a:rPr lang="en-US" sz="2400" i="1" dirty="0"/>
              <a:t>Regulatory overhauls, </a:t>
            </a:r>
            <a:r>
              <a:rPr lang="en-US" sz="2400" i="1" dirty="0" err="1"/>
              <a:t>favouring</a:t>
            </a:r>
            <a:r>
              <a:rPr lang="en-US" sz="2400" i="1" dirty="0"/>
              <a:t> large developers, have potentially increased risk appetite of GPL</a:t>
            </a:r>
          </a:p>
          <a:p>
            <a:r>
              <a:rPr lang="en-US" sz="2400" i="1" dirty="0"/>
              <a:t>GPL has de-risked from pure DM projects, given the inherent challenges in executing such projects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B16E9F-812E-4C3A-92E4-3AD3F7627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644" y="2123406"/>
            <a:ext cx="7059852" cy="338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67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AD5D-9499-4D71-9B81-BB7BEA50A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Themes - </a:t>
            </a:r>
            <a:r>
              <a:rPr lang="en-US" i="1" dirty="0"/>
              <a:t>Conscious shift away from pure development management (Contd.)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D0825-DCC5-45A6-87D2-B96FF0BEF6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2904"/>
            <a:ext cx="4333240" cy="5022215"/>
          </a:xfrm>
        </p:spPr>
        <p:txBody>
          <a:bodyPr>
            <a:normAutofit/>
          </a:bodyPr>
          <a:lstStyle/>
          <a:p>
            <a:endParaRPr lang="en-US" sz="2400" i="1" dirty="0"/>
          </a:p>
          <a:p>
            <a:r>
              <a:rPr lang="en-US" sz="2400" i="1" dirty="0"/>
              <a:t>Higher profit share in the recent joint development transactions</a:t>
            </a:r>
          </a:p>
          <a:p>
            <a:endParaRPr lang="en-US" sz="2400" i="1" dirty="0"/>
          </a:p>
          <a:p>
            <a:r>
              <a:rPr lang="en-US" sz="2400" i="1" dirty="0"/>
              <a:t>This is apparent from the deals done over FY19- 1HFY21 (profit share &gt;47% in all deals) </a:t>
            </a:r>
          </a:p>
          <a:p>
            <a:endParaRPr lang="en-US" sz="2400" i="1" dirty="0"/>
          </a:p>
          <a:p>
            <a:r>
              <a:rPr lang="en-US" sz="2400" i="1" dirty="0"/>
              <a:t>Market condition </a:t>
            </a:r>
            <a:r>
              <a:rPr lang="en-US" sz="2400" i="1" dirty="0" err="1"/>
              <a:t>favouring</a:t>
            </a:r>
            <a:r>
              <a:rPr lang="en-US" sz="2400" i="1" dirty="0"/>
              <a:t> large players has allowed GPL to demand a higher share of profits in JVs</a:t>
            </a:r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  <a:p>
            <a:endParaRPr lang="en-US" sz="2400" i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5DBB70-526F-4C84-8CAB-B33E9DD07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2357" y="1647827"/>
            <a:ext cx="6688060" cy="466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180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779</Words>
  <Application>Microsoft Office PowerPoint</Application>
  <PresentationFormat>Widescreen</PresentationFormat>
  <Paragraphs>120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GODREJ PROPERTIES</vt:lpstr>
      <vt:lpstr>Overview</vt:lpstr>
      <vt:lpstr>Moats</vt:lpstr>
      <vt:lpstr>Peer Analysis</vt:lpstr>
      <vt:lpstr>Peer Analysis (Contd.)</vt:lpstr>
      <vt:lpstr>Peer Analysis (Contd.)</vt:lpstr>
      <vt:lpstr>Key Themes–Industry Consolidation helps GPL</vt:lpstr>
      <vt:lpstr>Key Themes - Conscious shift away from pure development management</vt:lpstr>
      <vt:lpstr>Key Themes - Conscious shift away from pure development management (Contd.)</vt:lpstr>
      <vt:lpstr>Key Themes - GPL emerging a key player in Top 4 micro-markets</vt:lpstr>
      <vt:lpstr>Key Themes - Robust launches in FY18-20 to support sales in FY21-23</vt:lpstr>
      <vt:lpstr>Key Themes - Robust launches in FY18-20 to support sales in FY21-23(Contd.)</vt:lpstr>
      <vt:lpstr>Key Themes – Healthy Balance sheet to support Growth</vt:lpstr>
      <vt:lpstr>Risks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GODREJ PROPERTIES</dc:title>
  <dc:creator>Pal, Aritra</dc:creator>
  <cp:lastModifiedBy>Pal, Aritra</cp:lastModifiedBy>
  <cp:revision>1</cp:revision>
  <dcterms:created xsi:type="dcterms:W3CDTF">2021-01-07T20:45:39Z</dcterms:created>
  <dcterms:modified xsi:type="dcterms:W3CDTF">2021-01-07T20:46:42Z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2b0bc822-1f26-4ad5-b1bb-014a669ce4b5</vt:lpwstr>
  </property>
  <property fmtid="{D5CDD505-2E9C-101B-9397-08002B2CF9AE}" pid="3" name="AllyClassification">
    <vt:lpwstr>PR</vt:lpwstr>
  </property>
</Properties>
</file>