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72" r:id="rId5"/>
    <p:sldId id="279" r:id="rId6"/>
    <p:sldId id="274" r:id="rId7"/>
    <p:sldId id="264" r:id="rId8"/>
    <p:sldId id="281" r:id="rId9"/>
    <p:sldId id="261" r:id="rId10"/>
    <p:sldId id="267" r:id="rId11"/>
    <p:sldId id="269" r:id="rId12"/>
    <p:sldId id="277" r:id="rId13"/>
    <p:sldId id="270" r:id="rId14"/>
    <p:sldId id="271" r:id="rId15"/>
    <p:sldId id="259" r:id="rId16"/>
    <p:sldId id="260" r:id="rId17"/>
    <p:sldId id="273" r:id="rId18"/>
    <p:sldId id="276" r:id="rId19"/>
    <p:sldId id="265" r:id="rId20"/>
    <p:sldId id="266" r:id="rId21"/>
    <p:sldId id="275" r:id="rId22"/>
    <p:sldId id="262" r:id="rId23"/>
    <p:sldId id="282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E1514-7DA0-E551-EE51-6B58A34C5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70DE74-3E33-5737-FF4B-D3387C099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52EAE-6B21-357A-6E61-5B205B843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19C1-8FDC-49A3-A0E4-A6A48A24D7DF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E0944-8B1F-9ABC-3C1B-997B8724D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A3CBA-5C07-00D3-299F-17068A26B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9972A-A7AB-47D6-A006-FE76303109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381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7ACA3-8501-73A5-C25B-390EEC501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9A1BCC-5397-4A96-9958-7F7CB3C7F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CD194-F86B-6EDC-C286-022C2052F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19C1-8FDC-49A3-A0E4-A6A48A24D7DF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51FD7-78BA-F31F-6656-8C044BC92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95297-3C2D-D574-09ED-90EEE29DE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9972A-A7AB-47D6-A006-FE76303109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246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21E699-2F63-E894-CA11-2B5AEC7D15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22B72D-9E25-EC1A-3E24-90BD01CA07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A9205-72D5-2894-F179-6917C75F1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19C1-8FDC-49A3-A0E4-A6A48A24D7DF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FD17D-B490-4CA3-B0BF-9A698B6D2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1005F-8E0F-72D7-17F4-29EAFA2B2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9972A-A7AB-47D6-A006-FE76303109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541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7B232-593C-95F6-D26F-B8075BA1F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3EA2B-8EE1-9E0F-7AD4-AC8DEA489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24A46-40BC-9498-CC1C-18DE9832C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19C1-8FDC-49A3-A0E4-A6A48A24D7DF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79CAE-A816-11A8-77D7-611682E45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DA65A-20D2-762C-CBA4-264F2E47D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9972A-A7AB-47D6-A006-FE76303109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865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71152-0544-0394-C804-084D160B2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24674A-0D56-F48E-8D0C-4D6E71763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C4986-1A33-3CCD-DE6B-0088C0D7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19C1-8FDC-49A3-A0E4-A6A48A24D7DF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74B66-FEDA-DD57-5D39-700F85F11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B34B9-C352-B36E-1B50-44606C2DB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9972A-A7AB-47D6-A006-FE76303109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19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276A2-61B4-40CE-BF45-37BE8AD47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8043D-0A11-C569-52AA-9E1A0D351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3C83A7-CB56-D4EB-26AA-170F70900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ECEE01-D3B2-6499-E319-486C394AD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19C1-8FDC-49A3-A0E4-A6A48A24D7DF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99E3A3-A2E9-3135-C345-3B8228BF7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429256-81D3-9F55-74F8-A13F01EB5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9972A-A7AB-47D6-A006-FE76303109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235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AB7E4-E466-6BE7-A7F8-0B08BA9A2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DF9AA-112E-EB37-AB13-A8710960A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E1F659-0013-0214-3B4B-1DE7D5C878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BA5E13-7835-6FE1-C3AE-3DFD3186D8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1B98C6-FD4F-B962-91FC-0465193D50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5A231-5384-2403-DEC9-C5F2491B1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19C1-8FDC-49A3-A0E4-A6A48A24D7DF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0FEE8D-631D-5416-795A-644A7E90B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6FE50A-7199-D6CD-C85A-DB9F44152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9972A-A7AB-47D6-A006-FE76303109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703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0A869-5EEA-AB6E-6689-33E4EE261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0FBFF2-7143-2580-6600-9211A0EA5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19C1-8FDC-49A3-A0E4-A6A48A24D7DF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A81B53-74FB-287B-7BBB-1FB87EA2D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D7819-3492-9B82-0513-067EDACBB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9972A-A7AB-47D6-A006-FE76303109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483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986A0B-1EC4-692D-CBF1-903D2B0E1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19C1-8FDC-49A3-A0E4-A6A48A24D7DF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633C53-B60E-B501-C821-380C01FE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32249-01C8-1DF5-6AAF-3A90F1030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9972A-A7AB-47D6-A006-FE76303109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464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D51A9-17E2-BD58-F129-FB690FA47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5961F-9FC0-21BD-294C-99E28EA12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4B80CE-B882-1EC9-0C31-7D80C5905E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EBB4F2-604F-6D8C-1B8F-7AC80D19D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19C1-8FDC-49A3-A0E4-A6A48A24D7DF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660FCF-4BE5-1802-EADF-07DE528A1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167FAF-27B9-0B1C-E48D-C4FA78C19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9972A-A7AB-47D6-A006-FE76303109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16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B56F7-367C-C014-7348-4D2F3D560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55885B-F079-8058-1B7B-BA5C45E794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65941A-CF69-C6ED-C7B0-007F3C9F0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6ADDC7-5B28-2959-2466-C20931B26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19C1-8FDC-49A3-A0E4-A6A48A24D7DF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FA1B62-962D-7C60-5F1A-12A7CA4E2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AE30C-6723-9059-4886-AB500299B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9972A-A7AB-47D6-A006-FE76303109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318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15F427-53D9-A3BE-7474-6131DF16A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9074A8-3E42-13F8-39C9-43AFC5FCD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F6492-8604-0210-F340-BBA3E27B29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819C1-8FDC-49A3-A0E4-A6A48A24D7DF}" type="datetimeFigureOut">
              <a:rPr lang="en-GB" smtClean="0"/>
              <a:t>13/09/2022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4B9C3-B035-DE5A-F3BF-B44D05371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3AD11-4298-9F36-9AC3-880EB5259D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9972A-A7AB-47D6-A006-FE76303109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28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E0519-CAD4-B7BD-641C-BC10ED3CFC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err="1"/>
              <a:t>Kilpest</a:t>
            </a:r>
            <a:r>
              <a:rPr lang="en-IN" dirty="0"/>
              <a:t>: Emerging Leader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2630B0-CF28-F938-C67F-C858BA2CD6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831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7D6D1-DDE9-5005-B328-5F8AB3F9D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AD1445-F2F2-E848-B765-CB834A2832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446" y="2033279"/>
            <a:ext cx="12007160" cy="2236880"/>
          </a:xfrm>
        </p:spPr>
      </p:pic>
    </p:spTree>
    <p:extLst>
      <p:ext uri="{BB962C8B-B14F-4D97-AF65-F5344CB8AC3E}">
        <p14:creationId xmlns:p14="http://schemas.microsoft.com/office/powerpoint/2010/main" val="2093455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27C6F-B3BE-CF4D-8244-93C3EAC7C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Not just acute, but chronic (</a:t>
            </a:r>
            <a:r>
              <a:rPr lang="en-IN" dirty="0" err="1"/>
              <a:t>onco</a:t>
            </a:r>
            <a:r>
              <a:rPr lang="en-IN" dirty="0"/>
              <a:t>) too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90AE1D-EF07-3494-E8BF-5DF206CC68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671" y="1344459"/>
            <a:ext cx="7343694" cy="5488030"/>
          </a:xfrm>
        </p:spPr>
      </p:pic>
    </p:spTree>
    <p:extLst>
      <p:ext uri="{BB962C8B-B14F-4D97-AF65-F5344CB8AC3E}">
        <p14:creationId xmlns:p14="http://schemas.microsoft.com/office/powerpoint/2010/main" val="988033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513B9-9DD3-C21A-F64B-3B10DA46A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73B062-D278-6C1B-ECD4-41A06F3732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411" y="1921326"/>
            <a:ext cx="11283416" cy="2570354"/>
          </a:xfrm>
        </p:spPr>
      </p:pic>
    </p:spTree>
    <p:extLst>
      <p:ext uri="{BB962C8B-B14F-4D97-AF65-F5344CB8AC3E}">
        <p14:creationId xmlns:p14="http://schemas.microsoft.com/office/powerpoint/2010/main" val="2639861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2003C-6347-273E-9006-37DD1A361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Low volume, high value…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3B6AEF-7198-3139-6604-5B62F9AF9E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633" y="1253331"/>
            <a:ext cx="5772369" cy="5572132"/>
          </a:xfr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108959B-533D-78F0-8813-5873B3AF9BED}"/>
              </a:ext>
            </a:extLst>
          </p:cNvPr>
          <p:cNvSpPr/>
          <p:nvPr/>
        </p:nvSpPr>
        <p:spPr>
          <a:xfrm>
            <a:off x="4412201" y="3037303"/>
            <a:ext cx="2015232" cy="382069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245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DF8FB-D557-4812-5C01-14D319365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…leading to industry-wide high fixed asset turns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EEE0F0F-8F30-2728-2B5E-AD7A186D3A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6439953"/>
              </p:ext>
            </p:extLst>
          </p:nvPr>
        </p:nvGraphicFramePr>
        <p:xfrm>
          <a:off x="838200" y="1690687"/>
          <a:ext cx="10622872" cy="48021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43517">
                  <a:extLst>
                    <a:ext uri="{9D8B030D-6E8A-4147-A177-3AD203B41FA5}">
                      <a16:colId xmlns:a16="http://schemas.microsoft.com/office/drawing/2014/main" val="1964521730"/>
                    </a:ext>
                  </a:extLst>
                </a:gridCol>
                <a:gridCol w="6079355">
                  <a:extLst>
                    <a:ext uri="{9D8B030D-6E8A-4147-A177-3AD203B41FA5}">
                      <a16:colId xmlns:a16="http://schemas.microsoft.com/office/drawing/2014/main" val="3255133523"/>
                    </a:ext>
                  </a:extLst>
                </a:gridCol>
              </a:tblGrid>
              <a:tr h="1200547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u="none" strike="noStrike">
                          <a:effectLst/>
                        </a:rPr>
                        <a:t>Company</a:t>
                      </a:r>
                      <a:endParaRPr lang="en-GB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u="none" strike="noStrike">
                          <a:effectLst/>
                        </a:rPr>
                        <a:t>FY21 NFAT (approx)</a:t>
                      </a:r>
                      <a:endParaRPr lang="en-GB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471390"/>
                  </a:ext>
                </a:extLst>
              </a:tr>
              <a:tr h="1200547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u="none" strike="noStrike">
                          <a:effectLst/>
                        </a:rPr>
                        <a:t>Kilpest</a:t>
                      </a:r>
                      <a:endParaRPr lang="en-GB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u="none" strike="noStrike">
                          <a:effectLst/>
                        </a:rPr>
                        <a:t>50x</a:t>
                      </a:r>
                      <a:endParaRPr lang="en-GB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9713737"/>
                  </a:ext>
                </a:extLst>
              </a:tr>
              <a:tr h="1200547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u="none" strike="noStrike" dirty="0">
                          <a:effectLst/>
                        </a:rPr>
                        <a:t>Co-Diagnostics</a:t>
                      </a: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u="none" strike="noStrike" dirty="0">
                          <a:effectLst/>
                        </a:rPr>
                        <a:t>60x</a:t>
                      </a: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35090083"/>
                  </a:ext>
                </a:extLst>
              </a:tr>
              <a:tr h="1200547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u="none" strike="noStrike">
                          <a:effectLst/>
                        </a:rPr>
                        <a:t>Seegene</a:t>
                      </a:r>
                      <a:endParaRPr lang="en-GB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u="none" strike="noStrike" dirty="0">
                          <a:effectLst/>
                        </a:rPr>
                        <a:t>20x</a:t>
                      </a:r>
                      <a:endParaRPr lang="en-GB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05866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8899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96EEA-BB5E-543A-08D4-B734D4618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Intangibles…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0590C7-122F-7DCC-F504-C1BA158096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26" y="3429000"/>
            <a:ext cx="11838558" cy="228650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FAC1D7-E42F-4B26-42A2-47A78989C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07" y="5853481"/>
            <a:ext cx="11118197" cy="10045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AA6A52-0474-9C35-4CEC-470B2940A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9170" y="-20151"/>
            <a:ext cx="3650296" cy="34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87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1D3BD-FC8B-E844-E246-066EC9C4A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Intangibles…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697E6B-D162-667D-8E9A-50A8A8FC55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62202"/>
            <a:ext cx="5383332" cy="549579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C60B94-C675-0FB4-9979-DCD17E0BD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334" y="4467709"/>
            <a:ext cx="9397666" cy="171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25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32128-E56C-9C62-CC74-5CC5141FE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A8378F2-6425-CE5E-26F1-BBC912DA85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90688"/>
            <a:ext cx="6096000" cy="4367456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F0FFA7-0679-CC86-087F-565F2A3E2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341" y="2490425"/>
            <a:ext cx="7762556" cy="13930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6E14D7F-8D41-2BCE-D9DC-6C4CF8480B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2606" y="4592613"/>
            <a:ext cx="8099394" cy="116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56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B0EF5-9CE3-998E-6567-A13D867D2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88011B-612E-FA72-D7BC-C9A4C781CA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20" y="112234"/>
            <a:ext cx="7627320" cy="6704013"/>
          </a:xfrm>
        </p:spPr>
      </p:pic>
    </p:spTree>
    <p:extLst>
      <p:ext uri="{BB962C8B-B14F-4D97-AF65-F5344CB8AC3E}">
        <p14:creationId xmlns:p14="http://schemas.microsoft.com/office/powerpoint/2010/main" val="2086056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D8DF8-CAFA-6E6B-4425-AA9452354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Cash Deployment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6E6B05-38C7-3CC6-030A-3B6A36FEAD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643" y="1598862"/>
            <a:ext cx="11793844" cy="2543263"/>
          </a:xfrm>
        </p:spPr>
      </p:pic>
    </p:spTree>
    <p:extLst>
      <p:ext uri="{BB962C8B-B14F-4D97-AF65-F5344CB8AC3E}">
        <p14:creationId xmlns:p14="http://schemas.microsoft.com/office/powerpoint/2010/main" val="1333908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0B81B-85A2-534E-652F-6F1B7A66F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Business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A95D9-27A9-07F3-A409-8E211E775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Agrochemicals: </a:t>
            </a:r>
            <a:r>
              <a:rPr lang="en-IN" dirty="0" err="1"/>
              <a:t>Kilpest</a:t>
            </a:r>
            <a:r>
              <a:rPr lang="en-IN" dirty="0"/>
              <a:t> standalone</a:t>
            </a:r>
          </a:p>
          <a:p>
            <a:r>
              <a:rPr lang="en-IN" dirty="0"/>
              <a:t>Diagnostic testing kits: 3B </a:t>
            </a:r>
            <a:r>
              <a:rPr lang="en-IN" dirty="0" err="1"/>
              <a:t>Blackbio</a:t>
            </a:r>
            <a:r>
              <a:rPr lang="en-IN" dirty="0"/>
              <a:t> Biotech (WOS)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761A6C-6EE7-F1D3-5FF9-4EE37BAAB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07796"/>
            <a:ext cx="12192000" cy="395178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B76B5AB-28ED-3A16-F9E1-CE270A55C5CC}"/>
              </a:ext>
            </a:extLst>
          </p:cNvPr>
          <p:cNvSpPr/>
          <p:nvPr/>
        </p:nvSpPr>
        <p:spPr>
          <a:xfrm>
            <a:off x="3879543" y="6063449"/>
            <a:ext cx="8312458" cy="32847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861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16D37-5E2C-5AAF-4940-8ECAD5A90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Acqn</a:t>
            </a:r>
            <a:r>
              <a:rPr lang="en-IN" dirty="0"/>
              <a:t> of HS Biolabs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518E66-8546-BBA2-94B8-41023F284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42" y="3894643"/>
            <a:ext cx="10515600" cy="2990963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31A7915-BDAB-5F1E-845F-A28EE902E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81641BC-E122-8B6E-FD42-6B5AFD269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19" y="2637984"/>
            <a:ext cx="11949400" cy="11578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74766D-160F-6034-B984-4666BD66D2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81" y="1440373"/>
            <a:ext cx="11884240" cy="89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61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F4BC7-0625-FB0E-FA9E-FB16F1FBB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1CB366-4D56-DEB4-337E-C17367135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663" y="365125"/>
            <a:ext cx="10409727" cy="6438340"/>
          </a:xfrm>
        </p:spPr>
      </p:pic>
    </p:spTree>
    <p:extLst>
      <p:ext uri="{BB962C8B-B14F-4D97-AF65-F5344CB8AC3E}">
        <p14:creationId xmlns:p14="http://schemas.microsoft.com/office/powerpoint/2010/main" val="3697478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0A494-EC26-7044-7914-C1B1370F2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Variant Perception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A249B-700E-4D46-3225-12E89459B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Base effect</a:t>
            </a:r>
          </a:p>
          <a:p>
            <a:r>
              <a:rPr lang="en-IN" dirty="0"/>
              <a:t>Still viewed as </a:t>
            </a:r>
            <a:r>
              <a:rPr lang="en-IN" dirty="0" err="1"/>
              <a:t>agrochem</a:t>
            </a:r>
            <a:r>
              <a:rPr lang="en-IN" dirty="0"/>
              <a:t> biz, ignorant to changes</a:t>
            </a:r>
          </a:p>
          <a:p>
            <a:r>
              <a:rPr lang="en-IN" dirty="0"/>
              <a:t>‘Too hard’ pile for most people</a:t>
            </a:r>
          </a:p>
          <a:p>
            <a:r>
              <a:rPr lang="en-IN" dirty="0"/>
              <a:t>Perceived as ‘Covid proxy stocks’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E4E8B6-B7EF-E745-1D68-ECCDFFC52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492" y="2819681"/>
            <a:ext cx="5841508" cy="403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28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F489B-DC8C-6278-9E77-E524816B6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Risks/Negatives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88174-8004-634F-A897-277974307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3715"/>
            <a:ext cx="10515600" cy="4351338"/>
          </a:xfrm>
        </p:spPr>
        <p:txBody>
          <a:bodyPr/>
          <a:lstStyle/>
          <a:p>
            <a:r>
              <a:rPr lang="en-IN" dirty="0"/>
              <a:t>Entity called </a:t>
            </a:r>
            <a:r>
              <a:rPr lang="en-IN" dirty="0" err="1"/>
              <a:t>Mithala</a:t>
            </a:r>
            <a:r>
              <a:rPr lang="en-IN" dirty="0"/>
              <a:t> Laboratories</a:t>
            </a:r>
          </a:p>
          <a:p>
            <a:r>
              <a:rPr lang="en-IN" dirty="0"/>
              <a:t>20.3 Cr sales routed through Vivid Global Industries (KMP entity)</a:t>
            </a:r>
          </a:p>
          <a:p>
            <a:r>
              <a:rPr lang="en-IN" dirty="0"/>
              <a:t>Manufacturing in Europe- loss of Indian cost advantage</a:t>
            </a:r>
          </a:p>
          <a:p>
            <a:r>
              <a:rPr lang="en-IN" dirty="0"/>
              <a:t>R&amp;D Head (Dr Akhilesh Rawat) quit to join </a:t>
            </a:r>
            <a:r>
              <a:rPr lang="en-IN" dirty="0" err="1"/>
              <a:t>Transasia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7004F1-BC21-D133-F1E3-93429A380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113" y="29815"/>
            <a:ext cx="7519887" cy="10742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22B66F-2AEB-0BA6-45DA-023F082C8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346641"/>
            <a:ext cx="5826711" cy="5192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6B9263-B796-56B8-42C2-B36CFCAC6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760" y="3774219"/>
            <a:ext cx="7557388" cy="306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7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4F791-CCE8-BCD7-24CA-A0EF0F742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Valuations (EV=130 Cr)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CB061-2A01-5A86-0A5B-5888F87C3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EV/(Non-Covid Sales)=5x [Non-Covid Sales=26.5 Cr]</a:t>
            </a:r>
          </a:p>
          <a:p>
            <a:r>
              <a:rPr lang="en-IN" dirty="0"/>
              <a:t>EV/(Non-Covid EBITDA)=10x [assuming 50% EBITDA, historic pre-covid is 60% EBIT, so 13 Cr Non-Covid EBITDA]</a:t>
            </a:r>
          </a:p>
          <a:p>
            <a:r>
              <a:rPr lang="en-IN" dirty="0"/>
              <a:t>EV/(Non-Covid OCF)=13x [assuming 80-85% cash conversion, same as historic, so 10 Cr Non-Covid OCF]</a:t>
            </a:r>
          </a:p>
          <a:p>
            <a:endParaRPr lang="en-IN" dirty="0"/>
          </a:p>
          <a:p>
            <a:r>
              <a:rPr lang="en-IN" dirty="0" err="1"/>
              <a:t>Optionalities</a:t>
            </a:r>
            <a:r>
              <a:rPr lang="en-IN" dirty="0"/>
              <a:t>:</a:t>
            </a:r>
          </a:p>
          <a:p>
            <a:r>
              <a:rPr lang="en-IN" dirty="0"/>
              <a:t>Zero valuation to </a:t>
            </a:r>
            <a:r>
              <a:rPr lang="en-IN" dirty="0" err="1"/>
              <a:t>agrochem</a:t>
            </a:r>
            <a:r>
              <a:rPr lang="en-IN" dirty="0"/>
              <a:t> (which has 16 Cr sales)</a:t>
            </a:r>
          </a:p>
          <a:p>
            <a:r>
              <a:rPr lang="en-IN" dirty="0"/>
              <a:t>Zero valuation to Covid business</a:t>
            </a:r>
          </a:p>
          <a:p>
            <a:endParaRPr lang="en-IN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3658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57E06-5395-F709-E216-0EF40D784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83936-BFF8-92D9-F41A-D2FDB4523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1C3AEC-32D8-3B1F-C134-9FE957B04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04" y="1748644"/>
            <a:ext cx="11430991" cy="33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29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0FF69-6985-382F-472C-4BB549B91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Incremental Business Direction- </a:t>
            </a:r>
            <a:r>
              <a:rPr lang="en-IN" dirty="0"/>
              <a:t>Totally 3BBB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E1F5B-B220-3371-30EE-3D53F8E34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Reverse merger of </a:t>
            </a:r>
            <a:r>
              <a:rPr lang="en-IN" dirty="0" err="1"/>
              <a:t>Kilpest</a:t>
            </a:r>
            <a:r>
              <a:rPr lang="en-IN" dirty="0"/>
              <a:t> with 3BBB, will rename listed entity to 3BBB</a:t>
            </a: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C0CA70A-D6AC-FE38-3BCA-3426C155CD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485906"/>
              </p:ext>
            </p:extLst>
          </p:nvPr>
        </p:nvGraphicFramePr>
        <p:xfrm>
          <a:off x="208131" y="2849145"/>
          <a:ext cx="11767845" cy="38002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70595">
                  <a:extLst>
                    <a:ext uri="{9D8B030D-6E8A-4147-A177-3AD203B41FA5}">
                      <a16:colId xmlns:a16="http://schemas.microsoft.com/office/drawing/2014/main" val="2576000579"/>
                    </a:ext>
                  </a:extLst>
                </a:gridCol>
                <a:gridCol w="1103235">
                  <a:extLst>
                    <a:ext uri="{9D8B030D-6E8A-4147-A177-3AD203B41FA5}">
                      <a16:colId xmlns:a16="http://schemas.microsoft.com/office/drawing/2014/main" val="1252949944"/>
                    </a:ext>
                  </a:extLst>
                </a:gridCol>
                <a:gridCol w="1103235">
                  <a:extLst>
                    <a:ext uri="{9D8B030D-6E8A-4147-A177-3AD203B41FA5}">
                      <a16:colId xmlns:a16="http://schemas.microsoft.com/office/drawing/2014/main" val="170861516"/>
                    </a:ext>
                  </a:extLst>
                </a:gridCol>
                <a:gridCol w="1195172">
                  <a:extLst>
                    <a:ext uri="{9D8B030D-6E8A-4147-A177-3AD203B41FA5}">
                      <a16:colId xmlns:a16="http://schemas.microsoft.com/office/drawing/2014/main" val="2928282231"/>
                    </a:ext>
                  </a:extLst>
                </a:gridCol>
                <a:gridCol w="1310092">
                  <a:extLst>
                    <a:ext uri="{9D8B030D-6E8A-4147-A177-3AD203B41FA5}">
                      <a16:colId xmlns:a16="http://schemas.microsoft.com/office/drawing/2014/main" val="1947479014"/>
                    </a:ext>
                  </a:extLst>
                </a:gridCol>
                <a:gridCol w="1195172">
                  <a:extLst>
                    <a:ext uri="{9D8B030D-6E8A-4147-A177-3AD203B41FA5}">
                      <a16:colId xmlns:a16="http://schemas.microsoft.com/office/drawing/2014/main" val="2515683709"/>
                    </a:ext>
                  </a:extLst>
                </a:gridCol>
                <a:gridCol w="1195172">
                  <a:extLst>
                    <a:ext uri="{9D8B030D-6E8A-4147-A177-3AD203B41FA5}">
                      <a16:colId xmlns:a16="http://schemas.microsoft.com/office/drawing/2014/main" val="3872305534"/>
                    </a:ext>
                  </a:extLst>
                </a:gridCol>
                <a:gridCol w="1195172">
                  <a:extLst>
                    <a:ext uri="{9D8B030D-6E8A-4147-A177-3AD203B41FA5}">
                      <a16:colId xmlns:a16="http://schemas.microsoft.com/office/drawing/2014/main" val="623401435"/>
                    </a:ext>
                  </a:extLst>
                </a:gridCol>
              </a:tblGrid>
              <a:tr h="55558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Segment Wise Cap. Emp./FY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16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17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18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19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20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21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22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76952016"/>
                  </a:ext>
                </a:extLst>
              </a:tr>
              <a:tr h="555589">
                <a:tc>
                  <a:txBody>
                    <a:bodyPr/>
                    <a:lstStyle/>
                    <a:p>
                      <a:pPr algn="l" fontAlgn="t"/>
                      <a:r>
                        <a:rPr lang="en-GB" sz="2000" u="none" strike="noStrike" dirty="0">
                          <a:effectLst/>
                        </a:rPr>
                        <a:t>Diagnostic Kits (Health Care)</a:t>
                      </a:r>
                      <a:endParaRPr lang="en-GB" sz="2000" b="0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000" u="none" strike="noStrike">
                          <a:effectLst/>
                        </a:rPr>
                        <a:t>1</a:t>
                      </a:r>
                      <a:endParaRPr lang="en-GB" sz="2000" b="0" i="0" u="none" strike="noStrike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000" u="none" strike="noStrike">
                          <a:effectLst/>
                        </a:rPr>
                        <a:t>1</a:t>
                      </a:r>
                      <a:endParaRPr lang="en-GB" sz="2000" b="0" i="0" u="none" strike="noStrike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000" u="none" strike="noStrike">
                          <a:effectLst/>
                        </a:rPr>
                        <a:t>4</a:t>
                      </a:r>
                      <a:endParaRPr lang="en-GB" sz="2000" b="0" i="0" u="none" strike="noStrike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000" u="none" strike="noStrike">
                          <a:effectLst/>
                        </a:rPr>
                        <a:t>8</a:t>
                      </a:r>
                      <a:endParaRPr lang="en-GB" sz="2000" b="0" i="0" u="none" strike="noStrike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000" u="none" strike="noStrike">
                          <a:effectLst/>
                        </a:rPr>
                        <a:t>17</a:t>
                      </a:r>
                      <a:endParaRPr lang="en-GB" sz="2000" b="0" i="0" u="none" strike="noStrike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000" u="none" strike="noStrike">
                          <a:effectLst/>
                        </a:rPr>
                        <a:t>129</a:t>
                      </a:r>
                      <a:endParaRPr lang="en-GB" sz="2000" b="0" i="0" u="none" strike="noStrike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000" u="none" strike="noStrike">
                          <a:effectLst/>
                        </a:rPr>
                        <a:t>152</a:t>
                      </a:r>
                      <a:endParaRPr lang="en-GB" sz="2000" b="0" i="0" u="none" strike="noStrike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80506760"/>
                  </a:ext>
                </a:extLst>
              </a:tr>
              <a:tr h="555589">
                <a:tc>
                  <a:txBody>
                    <a:bodyPr/>
                    <a:lstStyle/>
                    <a:p>
                      <a:pPr algn="l" fontAlgn="t"/>
                      <a:r>
                        <a:rPr lang="en-GB" sz="2000" u="none" strike="noStrike" dirty="0">
                          <a:effectLst/>
                        </a:rPr>
                        <a:t>Agrochemicals</a:t>
                      </a:r>
                      <a:endParaRPr lang="en-GB" sz="2000" b="0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000" u="none" strike="noStrike">
                          <a:effectLst/>
                        </a:rPr>
                        <a:t>10</a:t>
                      </a:r>
                      <a:endParaRPr lang="en-GB" sz="2000" b="0" i="0" u="none" strike="noStrike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000" u="none" strike="noStrike" dirty="0">
                          <a:effectLst/>
                        </a:rPr>
                        <a:t>10</a:t>
                      </a:r>
                      <a:endParaRPr lang="en-GB" sz="2000" b="0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000" u="none" strike="noStrike">
                          <a:effectLst/>
                        </a:rPr>
                        <a:t>16</a:t>
                      </a:r>
                      <a:endParaRPr lang="en-GB" sz="2000" b="0" i="0" u="none" strike="noStrike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000" u="none" strike="noStrike">
                          <a:effectLst/>
                        </a:rPr>
                        <a:t>16</a:t>
                      </a:r>
                      <a:endParaRPr lang="en-GB" sz="2000" b="0" i="0" u="none" strike="noStrike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000" u="none" strike="noStrike">
                          <a:effectLst/>
                        </a:rPr>
                        <a:t>21</a:t>
                      </a:r>
                      <a:endParaRPr lang="en-GB" sz="2000" b="0" i="0" u="none" strike="noStrike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000" u="none" strike="noStrike">
                          <a:effectLst/>
                        </a:rPr>
                        <a:t>23</a:t>
                      </a:r>
                      <a:endParaRPr lang="en-GB" sz="2000" b="0" i="0" u="none" strike="noStrike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2000" u="none" strike="noStrike">
                          <a:effectLst/>
                        </a:rPr>
                        <a:t>24</a:t>
                      </a:r>
                      <a:endParaRPr lang="en-GB" sz="2000" b="0" i="0" u="none" strike="noStrike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964091632"/>
                  </a:ext>
                </a:extLst>
              </a:tr>
              <a:tr h="53336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Total Cap. Emp.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11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11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20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24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38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152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176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53385681"/>
                  </a:ext>
                </a:extLst>
              </a:tr>
              <a:tr h="53336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Incremental Cap Emp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9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4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14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114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24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76360217"/>
                  </a:ext>
                </a:extLst>
              </a:tr>
              <a:tr h="53336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DK Incremental Cap Emp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3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4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9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112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23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58576317"/>
                  </a:ext>
                </a:extLst>
              </a:tr>
              <a:tr h="53336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% of Incremental Cap Emp to DK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33.33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100.00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64.29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 dirty="0">
                          <a:effectLst/>
                        </a:rPr>
                        <a:t>98.25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 dirty="0">
                          <a:effectLst/>
                        </a:rPr>
                        <a:t>95.83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97194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7282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8D5E6-C548-AD94-3EA1-1D2E9479B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A2086-0347-78B6-FCA3-095439A2B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B5A13C-ABB8-8AA6-B3FA-9E49403E3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57" y="2031956"/>
            <a:ext cx="11270957" cy="6401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586B3C-CB29-D734-8483-B481DB0BE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57" y="3013359"/>
            <a:ext cx="11362405" cy="297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06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EA481-64F9-F7A4-252C-1D0DB7ABA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34E597-2435-3648-896D-64B17F2CC4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94301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5E1842-927F-FE81-9E9E-BDE1DAFC8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042" y="4048576"/>
            <a:ext cx="7477957" cy="293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80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94059-EBB6-D9B3-E848-7AE0ECC37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3B70C5-8298-782A-0AF5-F021A0F3B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228" y="1793425"/>
            <a:ext cx="9245597" cy="4657382"/>
          </a:xfrm>
        </p:spPr>
      </p:pic>
    </p:spTree>
    <p:extLst>
      <p:ext uri="{BB962C8B-B14F-4D97-AF65-F5344CB8AC3E}">
        <p14:creationId xmlns:p14="http://schemas.microsoft.com/office/powerpoint/2010/main" val="1162967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99D94-C0D5-5C06-6EE5-572E9E6DA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GTrends</a:t>
            </a:r>
            <a:r>
              <a:rPr lang="en-IN" dirty="0"/>
              <a:t>- Covid has accelerated non-Covid business?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6D8A61-2FC4-495E-957F-3B6C7BCD9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405" y="1690688"/>
            <a:ext cx="10727639" cy="5084690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6326EEC-A269-39E8-1161-646F6CA495FF}"/>
              </a:ext>
            </a:extLst>
          </p:cNvPr>
          <p:cNvSpPr/>
          <p:nvPr/>
        </p:nvSpPr>
        <p:spPr>
          <a:xfrm>
            <a:off x="514904" y="5193437"/>
            <a:ext cx="5220070" cy="129943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FA1C1B7-6608-FD25-A82F-E530A4705FE6}"/>
              </a:ext>
            </a:extLst>
          </p:cNvPr>
          <p:cNvSpPr/>
          <p:nvPr/>
        </p:nvSpPr>
        <p:spPr>
          <a:xfrm>
            <a:off x="5832629" y="5193437"/>
            <a:ext cx="5220070" cy="129943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925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685D2-946D-E788-2430-2158F3317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Scale Up + Cross/Up Selling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E4493F-1500-CE1F-C10E-A608627C6B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798" y="1336067"/>
            <a:ext cx="9051388" cy="5200380"/>
          </a:xfrm>
        </p:spPr>
      </p:pic>
    </p:spTree>
    <p:extLst>
      <p:ext uri="{BB962C8B-B14F-4D97-AF65-F5344CB8AC3E}">
        <p14:creationId xmlns:p14="http://schemas.microsoft.com/office/powerpoint/2010/main" val="857965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2959</TotalTime>
  <Words>329</Words>
  <Application>Microsoft Office PowerPoint</Application>
  <PresentationFormat>Widescreen</PresentationFormat>
  <Paragraphs>95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Kilpest: Emerging Leader</vt:lpstr>
      <vt:lpstr>Business</vt:lpstr>
      <vt:lpstr>PowerPoint Presentation</vt:lpstr>
      <vt:lpstr>Incremental Business Direction- Totally 3BBB</vt:lpstr>
      <vt:lpstr>PowerPoint Presentation</vt:lpstr>
      <vt:lpstr>PowerPoint Presentation</vt:lpstr>
      <vt:lpstr>PowerPoint Presentation</vt:lpstr>
      <vt:lpstr>GTrends- Covid has accelerated non-Covid business?</vt:lpstr>
      <vt:lpstr>Scale Up + Cross/Up Selling</vt:lpstr>
      <vt:lpstr>PowerPoint Presentation</vt:lpstr>
      <vt:lpstr>Not just acute, but chronic (onco) too</vt:lpstr>
      <vt:lpstr>PowerPoint Presentation</vt:lpstr>
      <vt:lpstr>Low volume, high value…</vt:lpstr>
      <vt:lpstr>…leading to industry-wide high fixed asset turns</vt:lpstr>
      <vt:lpstr>Intangibles…</vt:lpstr>
      <vt:lpstr>Intangibles…</vt:lpstr>
      <vt:lpstr>PowerPoint Presentation</vt:lpstr>
      <vt:lpstr>PowerPoint Presentation</vt:lpstr>
      <vt:lpstr>Cash Deployment</vt:lpstr>
      <vt:lpstr>Acqn of HS Biolabs</vt:lpstr>
      <vt:lpstr>PowerPoint Presentation</vt:lpstr>
      <vt:lpstr>Variant Perception</vt:lpstr>
      <vt:lpstr>Risks/Negatives</vt:lpstr>
      <vt:lpstr>Valuations (EV=130 Cr)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Kilpest</dc:title>
  <dc:creator>malhar.manek@gmail.com</dc:creator>
  <cp:lastModifiedBy>malhar.manek@gmail.com</cp:lastModifiedBy>
  <cp:revision>104</cp:revision>
  <dcterms:created xsi:type="dcterms:W3CDTF">2022-06-14T09:17:00Z</dcterms:created>
  <dcterms:modified xsi:type="dcterms:W3CDTF">2022-09-13T02:09:24Z</dcterms:modified>
</cp:coreProperties>
</file>