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1" r:id="rId4"/>
    <p:sldId id="257" r:id="rId5"/>
    <p:sldId id="258" r:id="rId6"/>
    <p:sldId id="259" r:id="rId7"/>
    <p:sldId id="275" r:id="rId8"/>
    <p:sldId id="260" r:id="rId9"/>
    <p:sldId id="261" r:id="rId10"/>
    <p:sldId id="265" r:id="rId11"/>
    <p:sldId id="264" r:id="rId12"/>
    <p:sldId id="262" r:id="rId13"/>
    <p:sldId id="277" r:id="rId14"/>
    <p:sldId id="274" r:id="rId15"/>
    <p:sldId id="276" r:id="rId16"/>
    <p:sldId id="280" r:id="rId17"/>
    <p:sldId id="267" r:id="rId18"/>
    <p:sldId id="279" r:id="rId19"/>
    <p:sldId id="266" r:id="rId20"/>
    <p:sldId id="268" r:id="rId21"/>
    <p:sldId id="271" r:id="rId22"/>
    <p:sldId id="272" r:id="rId23"/>
    <p:sldId id="263" r:id="rId24"/>
    <p:sldId id="269" r:id="rId25"/>
    <p:sldId id="282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1F7B-BAF5-4452-919A-71B3A2941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BA994-2238-4B0B-A67D-F3767DDA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3B9F-F422-4703-9A61-A00CCB60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9FBB-77B5-40D0-8A1C-1A5EF540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353B-703E-455C-B740-41C9CCC9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2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0886-9C02-40E9-A7A1-377D4E12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AB4E5-9001-4342-AD5F-CDF2E7B16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278C-C850-472A-9DB2-DC995481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86EC-9BAD-474F-8E7B-B3BE1944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CA86-2CBA-4F18-BCBD-667F086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083E2-F7D1-4E10-A6F9-8C4654C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7D0F4-9E1C-4385-9BED-B94236D1C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F7AFE-31DE-410D-8429-A04A917F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BD01-502B-4F54-8F5B-4DF5ED0C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D5EF-9EA1-4D85-B3B2-F954C21A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8D7B-6D4E-4E60-854B-3770F05B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D3AF-B90C-4E63-8FC1-B6429BC1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4C02D-D960-487A-8A80-70DE4798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363FE-DF89-4448-BDC6-F9CE73FC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EDB9-0095-4F7A-A4A7-BEC4C355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6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EF25-5F47-46FB-9E5C-BD2D5497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0846-2FE2-4DBC-8D18-BA8D8D72D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F4A0-F4A3-4216-8649-A3D1269E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7701F-5DCA-4F55-A012-1CAE5DE8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94C28-1252-4D06-9242-5530608E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1132-CC87-432C-A1D2-2EAB9E6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EAC6-F1B8-4A0E-9787-2EB2F8FF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BDD8-C66B-42C8-99B0-4FBFAAAD3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FDBBD-9AF8-4A8F-8A96-F514B72A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5A40-94F5-42C6-A842-C451C781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F24AA-577C-4FC5-B151-3A536C6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70F5-3EED-4E78-995E-B527AE82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A2043-E5B0-4CE2-BBEF-36AA6546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E097B-D014-4A2A-832F-723C0B38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43444-8F3A-446E-B657-25F153CB5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92430-6C62-4D43-AF14-5B376E8DD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834A8-B69C-476C-B7F8-DA9FF67F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493F5-12C8-47C8-81CA-79CAB806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D4B4D-D2C6-4628-A3B6-21C2DFE1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3B8D-4148-4A37-8D2B-BCF0E538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03CA0-24FA-423E-B487-1653A204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73AAB-C416-46BB-A719-6DF86F0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037D9-ECA7-46CC-AC53-8F44312F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0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9084C-B1A3-41F6-8579-975BD0B5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FCC49-8842-49CC-9A02-770490E6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58B6A-3899-438D-8603-8DD4F92E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7C41-E8E6-4763-9BFA-31E1FD95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665D-40DD-4132-BA70-D72F5573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68B6E-1212-40B3-8A9E-070E4A3AA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F8260-D086-4C83-ACBC-62B0DA60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BF63B-F454-4714-9902-B719FE4B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94E6-3739-49A7-8F40-EAF9EEDD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4857-A64E-4105-A073-F415ABD8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309E8-5944-4E02-81B4-E2A2CB2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E134B-B4AA-4D98-AA33-825F7A71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73AF7-84C8-436A-AA5C-78CF5A5A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957F-0F6D-4C82-9FCF-49404EB4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29D0A-04D6-43D7-A878-9D53F838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4C66A-D808-4528-A9F0-5A680E2B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2BA19-FB6D-465E-AC05-285641E5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16C-5EF7-4F57-A1A0-0C451F5E8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0C71-EB76-4EF9-9471-55511F8D9A3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8D07-6EFE-4974-9D88-FE6D5466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A4E91-5F3B-4B49-AF78-CAE3ECCD6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A0FD-7616-4368-8EB9-19062EA79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1A2A-228F-4A5C-A6C0-279491C54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L&amp;T Technology Services: Near Leader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CE0AA-41A9-47D0-9485-6D56DBA86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6BDAD-41DD-43CE-ADEF-FD44FBF9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61" y="3509963"/>
            <a:ext cx="9263986" cy="13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9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443A-7E55-4D77-B667-9D69369A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Products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AE5E-4032-4125-800A-2754F17B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IIoT</a:t>
            </a:r>
            <a:endParaRPr lang="en-US" dirty="0"/>
          </a:p>
          <a:p>
            <a:r>
              <a:rPr lang="en-US" dirty="0" err="1"/>
              <a:t>Avertle</a:t>
            </a:r>
            <a:r>
              <a:rPr lang="en-US" dirty="0"/>
              <a:t>: Predictive analytics for equipment failure- condition based monitoring and maintenance (CBM)</a:t>
            </a:r>
          </a:p>
          <a:p>
            <a:r>
              <a:rPr lang="en-US" dirty="0"/>
              <a:t>Sensors collect data -&gt; Central processor -&gt; Spots pattern variations -&gt; Flags off potential breakdowns -&gt; Alarm mechanism</a:t>
            </a:r>
          </a:p>
          <a:p>
            <a:r>
              <a:rPr lang="en-US" dirty="0"/>
              <a:t>Data is pressure, temperature, sound, load, vibrations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AB7AD-30AC-4590-9A30-C992B21D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505" y="181797"/>
            <a:ext cx="4092295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7C5A-C920-4E9D-BCE9-A54EAA86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Devices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4A17-A9B2-4E73-AB4D-9B18378F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medical care</a:t>
            </a:r>
          </a:p>
          <a:p>
            <a:r>
              <a:rPr lang="en-US"/>
              <a:t>MIoT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9CEBE-AA38-4A5D-ADF1-CBE5853A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34" y="2194156"/>
            <a:ext cx="7917866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0785-587E-4A4F-A666-2DD70ECC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Moat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F88E-0627-46D3-8D02-9FAF6CD5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933"/>
            <a:ext cx="10515600" cy="4364275"/>
          </a:xfrm>
        </p:spPr>
        <p:txBody>
          <a:bodyPr/>
          <a:lstStyle/>
          <a:p>
            <a:r>
              <a:rPr lang="en-US" dirty="0"/>
              <a:t>L&amp;T Parentage- client acquisition (POC)</a:t>
            </a:r>
          </a:p>
          <a:p>
            <a:r>
              <a:rPr lang="en-US" dirty="0"/>
              <a:t>Presence across industries- reusability/cross-sell</a:t>
            </a:r>
          </a:p>
          <a:p>
            <a:r>
              <a:rPr lang="en-US" dirty="0"/>
              <a:t>Demonstration effect</a:t>
            </a:r>
          </a:p>
          <a:p>
            <a:r>
              <a:rPr lang="en-US" dirty="0"/>
              <a:t>Pure-play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14128-B9C8-4BFE-9134-5F3199F1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36" y="2980361"/>
            <a:ext cx="6969154" cy="27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D580-B1A8-46EA-98CB-45FBB3B7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L&amp;T Parentage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F9C3-CFFF-44CB-8A72-EB68DB4D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Core engineering DNA- POC</a:t>
            </a:r>
          </a:p>
          <a:p>
            <a:r>
              <a:rPr lang="en-IN" dirty="0"/>
              <a:t>RFI vs selling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3B0B3-DBE7-4B71-9AD5-1275D2AA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1" y="602925"/>
            <a:ext cx="6816906" cy="1155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EAFD9-D646-4AD7-8577-DBCDD088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29" y="2199677"/>
            <a:ext cx="6753548" cy="738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0FAF8-822C-4192-B44D-1E2107D7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40" y="3907811"/>
            <a:ext cx="5621536" cy="2847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B3685-01B2-4FF0-9D5D-15A098C2C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453" y="3444144"/>
            <a:ext cx="4922517" cy="2974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F154D-7DA2-4BA5-8ED3-E71D8EBBD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" y="2943511"/>
            <a:ext cx="6447079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5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AE6A-1143-4DE6-B277-A0B24DE6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Cross Pollination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A6D79C-073E-4C1B-89D5-86B37EB1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32" y="1690687"/>
            <a:ext cx="11359960" cy="496898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F9BA1-4609-44E5-9305-8D21CD6E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31" y="198329"/>
            <a:ext cx="6951061" cy="12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0D30-AC56-429A-8F0A-CABB166A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Demonstration Effect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33638-9C94-4854-A78A-06DD65510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082" y="365125"/>
            <a:ext cx="4631016" cy="2739474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1D36A6D-1156-4943-ACA3-F1B02916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59" y="1884882"/>
            <a:ext cx="4949959" cy="46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2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1D2F-B777-467D-A55E-90E25CEA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Pure-Play Effect (?)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9F85F-1EC6-48D9-AFDC-A021E9121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" y="1882868"/>
            <a:ext cx="11957995" cy="886965"/>
          </a:xfrm>
        </p:spPr>
      </p:pic>
    </p:spTree>
    <p:extLst>
      <p:ext uri="{BB962C8B-B14F-4D97-AF65-F5344CB8AC3E}">
        <p14:creationId xmlns:p14="http://schemas.microsoft.com/office/powerpoint/2010/main" val="66772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9C7-E653-42A2-A7AA-9DD4EB01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1245" cy="1325563"/>
          </a:xfrm>
        </p:spPr>
        <p:txBody>
          <a:bodyPr/>
          <a:lstStyle/>
          <a:p>
            <a:r>
              <a:rPr lang="en-US" dirty="0"/>
              <a:t>Scaling while de-risking: decreasing fragility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10902D-51B1-40CE-8E4B-98A3257DA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3" y="1427319"/>
            <a:ext cx="8696418" cy="5182714"/>
          </a:xfrm>
        </p:spPr>
      </p:pic>
    </p:spTree>
    <p:extLst>
      <p:ext uri="{BB962C8B-B14F-4D97-AF65-F5344CB8AC3E}">
        <p14:creationId xmlns:p14="http://schemas.microsoft.com/office/powerpoint/2010/main" val="372863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7AE0-7330-4FA8-B1B9-5A22B4DA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OPM rising despite rising T&amp;M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ED4D25-10BD-48CC-932D-15BE2E0E3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1261157"/>
            <a:ext cx="9008297" cy="5357092"/>
          </a:xfrm>
        </p:spPr>
      </p:pic>
    </p:spTree>
    <p:extLst>
      <p:ext uri="{BB962C8B-B14F-4D97-AF65-F5344CB8AC3E}">
        <p14:creationId xmlns:p14="http://schemas.microsoft.com/office/powerpoint/2010/main" val="162816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B15F-B5A4-488F-BD92-8B358F5F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Drivers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73D08-7D4B-43E6-974C-321F95E9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66" y="0"/>
            <a:ext cx="7566734" cy="398503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5A802C-8FCA-4DC6-A52F-B47AE0E6C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183" y="1409016"/>
            <a:ext cx="4248306" cy="2351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F65BD-81F3-4351-9341-3219D7EA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507" y="4014079"/>
            <a:ext cx="9732693" cy="28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CF40-DC8B-4347-B538-33C4BB0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Services Outsourcing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81A9-1717-48AC-950E-0EC9C3A9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lifecycle management:</a:t>
            </a:r>
          </a:p>
          <a:p>
            <a:r>
              <a:rPr lang="en-US" dirty="0"/>
              <a:t>Design- simulations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Shortens turnaround time, quicker go-to-market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90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20AF-C143-431C-87B9-5E8719DF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Event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9B750-5801-4A1A-8265-8AF9C0BD9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870" y="2330547"/>
            <a:ext cx="10752786" cy="2451003"/>
          </a:xfrm>
        </p:spPr>
      </p:pic>
    </p:spTree>
    <p:extLst>
      <p:ext uri="{BB962C8B-B14F-4D97-AF65-F5344CB8AC3E}">
        <p14:creationId xmlns:p14="http://schemas.microsoft.com/office/powerpoint/2010/main" val="167753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DCF0-3CB3-412E-834C-C91F6299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ER&amp;D Ratings</a:t>
            </a:r>
            <a:endParaRPr lang="en-GB" dirty="0"/>
          </a:p>
        </p:txBody>
      </p:sp>
      <p:pic>
        <p:nvPicPr>
          <p:cNvPr id="2050" name="Picture 2" descr="Overall">
            <a:extLst>
              <a:ext uri="{FF2B5EF4-FFF2-40B4-BE49-F238E27FC236}">
                <a16:creationId xmlns:a16="http://schemas.microsoft.com/office/drawing/2014/main" id="{62362D45-3A9C-490C-A5AA-84B4ED530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" y="1550418"/>
            <a:ext cx="10926255" cy="51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6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67D-58D7-4D14-B6E7-D26636D9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ER&amp;D Ratings</a:t>
            </a:r>
            <a:endParaRPr lang="en-GB" dirty="0"/>
          </a:p>
        </p:txBody>
      </p:sp>
      <p:pic>
        <p:nvPicPr>
          <p:cNvPr id="3074" name="Picture 2" descr="Digital Engineering Services">
            <a:extLst>
              <a:ext uri="{FF2B5EF4-FFF2-40B4-BE49-F238E27FC236}">
                <a16:creationId xmlns:a16="http://schemas.microsoft.com/office/drawing/2014/main" id="{08C46C18-50DB-42E7-961C-D0AC7DF6C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" y="1408375"/>
            <a:ext cx="11100048" cy="52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5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9535-B548-4272-BC18-E5D24627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Risks: Attrition and In-House Preference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4119-AFA7-471A-AA72-B66DC818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expertise needed in ER&amp;D</a:t>
            </a:r>
          </a:p>
          <a:p>
            <a:r>
              <a:rPr lang="en-US" dirty="0"/>
              <a:t>17% LTM attrition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B34E8-1DB2-402D-AAFD-8606CE97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60" y="3271044"/>
            <a:ext cx="8405753" cy="146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B2AF3-F811-425C-8867-E3D28DCC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16" y="4942484"/>
            <a:ext cx="7882813" cy="9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21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E3D6-0608-4FEF-B48B-205FBA8D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Total Leverage- Lollapalooza Effect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842FA-ACFC-4A22-A549-C3FC5352C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leverage: Outsourced Digital ER&amp;D growing faster than nominal GDP</a:t>
            </a:r>
          </a:p>
          <a:p>
            <a:r>
              <a:rPr lang="en-US" dirty="0"/>
              <a:t>Temporal leverage: Near leadership -&gt; market share gains</a:t>
            </a:r>
          </a:p>
          <a:p>
            <a:r>
              <a:rPr lang="en-US" dirty="0"/>
              <a:t>Operating leverage: Reusability, mining</a:t>
            </a:r>
          </a:p>
          <a:p>
            <a:r>
              <a:rPr lang="en-US" dirty="0"/>
              <a:t>Financial leverage</a:t>
            </a:r>
            <a:r>
              <a:rPr lang="en-US"/>
              <a:t>: Debt-free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06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15E4-C4D0-4829-A3AA-21C8C9DB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Ratios and D/E (</a:t>
            </a:r>
            <a:r>
              <a:rPr lang="en-US" dirty="0" err="1"/>
              <a:t>Capitaline</a:t>
            </a:r>
            <a:r>
              <a:rPr lang="en-US" dirty="0"/>
              <a:t>)-Consolidated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38754-0F65-4089-83D4-0FA9841D6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989" y="1308767"/>
            <a:ext cx="6465011" cy="3840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91465-17C0-4A31-BDBE-B9B67C7D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3" y="3429000"/>
            <a:ext cx="5291695" cy="316781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DC75D3-C0DE-4C28-AC0B-DA2E781C1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9738"/>
              </p:ext>
            </p:extLst>
          </p:nvPr>
        </p:nvGraphicFramePr>
        <p:xfrm>
          <a:off x="106532" y="1690688"/>
          <a:ext cx="5548546" cy="1325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762">
                  <a:extLst>
                    <a:ext uri="{9D8B030D-6E8A-4147-A177-3AD203B41FA5}">
                      <a16:colId xmlns:a16="http://schemas.microsoft.com/office/drawing/2014/main" val="1876736775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58463506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687357140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3479536708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104322907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1011075438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2929759934"/>
                    </a:ext>
                  </a:extLst>
                </a:gridCol>
                <a:gridCol w="527112">
                  <a:extLst>
                    <a:ext uri="{9D8B030D-6E8A-4147-A177-3AD203B41FA5}">
                      <a16:colId xmlns:a16="http://schemas.microsoft.com/office/drawing/2014/main" val="3438030407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201503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201603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201703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201803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201903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202003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202103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617548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ROCE (%)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29.39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42.92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40.81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37.83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45.28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38.91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26.21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1576297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RONW (%)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83.72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61.19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33.31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29.61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34.8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31.34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21.36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7034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0F9703-5BAC-452B-A42A-E54D2A0D2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51573"/>
              </p:ext>
            </p:extLst>
          </p:nvPr>
        </p:nvGraphicFramePr>
        <p:xfrm>
          <a:off x="5841507" y="5637319"/>
          <a:ext cx="5699463" cy="855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320">
                  <a:extLst>
                    <a:ext uri="{9D8B030D-6E8A-4147-A177-3AD203B41FA5}">
                      <a16:colId xmlns:a16="http://schemas.microsoft.com/office/drawing/2014/main" val="905004753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3093185486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3570360181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3844978542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4182850337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2468995961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354515318"/>
                    </a:ext>
                  </a:extLst>
                </a:gridCol>
                <a:gridCol w="541449">
                  <a:extLst>
                    <a:ext uri="{9D8B030D-6E8A-4147-A177-3AD203B41FA5}">
                      <a16:colId xmlns:a16="http://schemas.microsoft.com/office/drawing/2014/main" val="2044471778"/>
                    </a:ext>
                  </a:extLst>
                </a:gridCol>
              </a:tblGrid>
              <a:tr h="42777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201503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201603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201703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201803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201903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202003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202103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6414891"/>
                  </a:ext>
                </a:extLst>
              </a:tr>
              <a:tr h="427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Debt-Equity Ratio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0.05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319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85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9A77-053E-47F1-8C54-C90B654E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Companies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1485-685C-4BA0-8D55-0D0B7655D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Tata </a:t>
            </a:r>
            <a:r>
              <a:rPr lang="en-IN" dirty="0" err="1"/>
              <a:t>Elxsi</a:t>
            </a:r>
            <a:r>
              <a:rPr lang="en-IN" dirty="0"/>
              <a:t>- Transportation, Telecom, Healthcare</a:t>
            </a:r>
          </a:p>
          <a:p>
            <a:r>
              <a:rPr lang="en-IN" dirty="0"/>
              <a:t>KPIT Technologies- Only automobiles</a:t>
            </a:r>
          </a:p>
          <a:p>
            <a:r>
              <a:rPr lang="en-IN" dirty="0" err="1"/>
              <a:t>Cyient</a:t>
            </a:r>
            <a:r>
              <a:rPr lang="en-IN" dirty="0"/>
              <a:t>- Transportation, Telecom</a:t>
            </a:r>
            <a:r>
              <a:rPr lang="en-IN"/>
              <a:t>, Utilities</a:t>
            </a:r>
            <a:endParaRPr lang="en-IN" dirty="0"/>
          </a:p>
          <a:p>
            <a:r>
              <a:rPr lang="en-IN" dirty="0"/>
              <a:t>Integrated- TCS, Wipro, HCL Tech</a:t>
            </a:r>
          </a:p>
          <a:p>
            <a:r>
              <a:rPr lang="en-IN" dirty="0"/>
              <a:t>Autoline Design 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9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A46A-8B59-4850-B839-BCCA1C22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Large Size Of Opportunity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98306-B174-4EE2-AE0A-8D9C397E6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6992"/>
            <a:ext cx="8846653" cy="49210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AE68A-1155-4C61-A03D-BD124A52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9" y="1437692"/>
            <a:ext cx="9568103" cy="3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BFE6-6679-4E5F-B5E5-4A97320E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ER&amp;D Industry Structural Change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C223-2BD9-470C-8857-C4E82A19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20BD-8D50-41E6-8A2A-39F233E9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775" y="1388597"/>
            <a:ext cx="7185226" cy="4284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CA9FB-F546-4EF8-BA13-DB6DB610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2810"/>
            <a:ext cx="5006774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37EE-712F-4C33-A2B7-80A41A05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9FC4-1A1F-4569-8C14-81A7F5011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7C9C6-75DE-4DD6-8EB9-2C34D8E7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89" y="1864309"/>
            <a:ext cx="6480311" cy="4993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A241E-8A7D-4DFC-9862-3B151B46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4576"/>
            <a:ext cx="5663829" cy="2571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9DD2F-976E-40A2-AAC7-686F2505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3" y="4201238"/>
            <a:ext cx="3977985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C505-7EEF-4848-81E7-6D165D02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C038-08B4-420A-B8B1-403B2342E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Vehicles- </a:t>
            </a:r>
            <a:r>
              <a:rPr lang="en-US" dirty="0" err="1"/>
              <a:t>ePowertrain</a:t>
            </a:r>
            <a:endParaRPr lang="en-US" dirty="0"/>
          </a:p>
          <a:p>
            <a:r>
              <a:rPr lang="en-US" dirty="0"/>
              <a:t>CASE</a:t>
            </a:r>
          </a:p>
          <a:p>
            <a:r>
              <a:rPr lang="en-US" dirty="0"/>
              <a:t>Infotainment systems</a:t>
            </a:r>
          </a:p>
          <a:p>
            <a:r>
              <a:rPr lang="en-US" dirty="0"/>
              <a:t>Software becoming larger part</a:t>
            </a:r>
          </a:p>
          <a:p>
            <a:pPr marL="0" indent="0">
              <a:buNone/>
            </a:pPr>
            <a:r>
              <a:rPr lang="en-US" dirty="0"/>
              <a:t>of vehicle</a:t>
            </a:r>
          </a:p>
          <a:p>
            <a:r>
              <a:rPr lang="en-US" dirty="0"/>
              <a:t>Software non-core to auto OEMs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23D77-7882-4D5B-9130-6EFB6EC80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7" t="29384" r="40146" b="31392"/>
          <a:stretch/>
        </p:blipFill>
        <p:spPr>
          <a:xfrm>
            <a:off x="5575177" y="-17756"/>
            <a:ext cx="6616823" cy="35803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D68BA7-9862-46BC-BD77-8B9072259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0474" r="4615" b="9853"/>
          <a:stretch/>
        </p:blipFill>
        <p:spPr bwMode="auto">
          <a:xfrm>
            <a:off x="5850384" y="3795980"/>
            <a:ext cx="6341616" cy="30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17CCA-428E-42C5-9099-405A607C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62042"/>
            <a:ext cx="6189228" cy="8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6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23BE-E00C-4EBB-855E-0A67305B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1E89-E383-4AC2-9C02-DD45783B7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B98C9-2903-41E2-B651-C0D61556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7" y="258609"/>
            <a:ext cx="10339752" cy="65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C515-4911-45E1-8C97-8760CCDE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Telecom and Hi-Tech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C2006-D5A8-4E57-8CA6-5D2A63E9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5G, Consumer electronics, semiconductor</a:t>
            </a:r>
          </a:p>
          <a:p>
            <a:r>
              <a:rPr lang="en-US" dirty="0"/>
              <a:t>Media and entertainment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BCB33-0C15-41FB-B718-76F38FAA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436" y="128453"/>
            <a:ext cx="4069433" cy="1562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D3C50-831F-4C56-ABE7-88ADA045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436" y="1904868"/>
            <a:ext cx="4031329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0B44D-5AC3-499D-AD78-F77DA8726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436" y="3643180"/>
            <a:ext cx="4077053" cy="1501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A43FB-65E4-4C95-8403-1BD04F779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0525"/>
            <a:ext cx="5430492" cy="38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4781-E838-4032-BF00-DAFCCEDC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Engineering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F2DE-2266-4E41-9405-426C3E03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Beneficiary of capex cycle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5AB07-E18E-46F3-B3B8-744A95F2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" y="3755254"/>
            <a:ext cx="12171928" cy="19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324</Words>
  <Application>Microsoft Office PowerPoint</Application>
  <PresentationFormat>Widescreen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L&amp;T Technology Services: Near Leader</vt:lpstr>
      <vt:lpstr>Engineering Services Outsourcing</vt:lpstr>
      <vt:lpstr>Large Size Of Opportunity</vt:lpstr>
      <vt:lpstr>ER&amp;D Industry Structural Change</vt:lpstr>
      <vt:lpstr>LTTS</vt:lpstr>
      <vt:lpstr>Transportation</vt:lpstr>
      <vt:lpstr>PowerPoint Presentation</vt:lpstr>
      <vt:lpstr>Telecom and Hi-Tech</vt:lpstr>
      <vt:lpstr>Plant Engineering</vt:lpstr>
      <vt:lpstr>Industrial Products</vt:lpstr>
      <vt:lpstr>Medical Devices</vt:lpstr>
      <vt:lpstr>Moat </vt:lpstr>
      <vt:lpstr>L&amp;T Parentage</vt:lpstr>
      <vt:lpstr>Cross Pollination</vt:lpstr>
      <vt:lpstr>Demonstration Effect</vt:lpstr>
      <vt:lpstr>Pure-Play Effect (?)</vt:lpstr>
      <vt:lpstr>Scaling while de-risking: decreasing fragility</vt:lpstr>
      <vt:lpstr>OPM rising despite rising T&amp;M </vt:lpstr>
      <vt:lpstr>Growth Drivers</vt:lpstr>
      <vt:lpstr>Recent Event</vt:lpstr>
      <vt:lpstr>Overall ER&amp;D Ratings</vt:lpstr>
      <vt:lpstr>Digital ER&amp;D Ratings</vt:lpstr>
      <vt:lpstr>Risks: Attrition and In-House Preference</vt:lpstr>
      <vt:lpstr>Gross Total Leverage- Lollapalooza Effect</vt:lpstr>
      <vt:lpstr>Return Ratios and D/E (Capitaline)-Consolidated</vt:lpstr>
      <vt:lpstr>Other Companies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L&amp;T Technology Services</dc:title>
  <dc:creator>malhar.manek@gmail.com</dc:creator>
  <cp:lastModifiedBy>malhar.manek@gmail.com</cp:lastModifiedBy>
  <cp:revision>225</cp:revision>
  <dcterms:created xsi:type="dcterms:W3CDTF">2022-03-08T09:41:07Z</dcterms:created>
  <dcterms:modified xsi:type="dcterms:W3CDTF">2022-09-13T02:10:23Z</dcterms:modified>
</cp:coreProperties>
</file>