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Remuneration of Directors And Key Managerial Personnel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Sheet2!$C$5</c:f>
              <c:strCache>
                <c:ptCount val="1"/>
                <c:pt idx="0">
                  <c:v>Remuneration of Directors And Key Managerial Personnel</c:v>
                </c:pt>
              </c:strCache>
            </c:strRef>
          </c:tx>
          <c:spPr>
            <a:solidFill>
              <a:schemeClr val="accent1"/>
            </a:solidFill>
            <a:ln>
              <a:noFill/>
            </a:ln>
            <a:effectLst/>
          </c:spPr>
          <c:invertIfNegative val="0"/>
          <c:cat>
            <c:strRef>
              <c:f>Sheet2!$D$4:$H$4</c:f>
              <c:strCache>
                <c:ptCount val="5"/>
                <c:pt idx="0">
                  <c:v>FY-17</c:v>
                </c:pt>
                <c:pt idx="1">
                  <c:v>FY-18</c:v>
                </c:pt>
                <c:pt idx="2">
                  <c:v>FY-19</c:v>
                </c:pt>
                <c:pt idx="3">
                  <c:v>FY-20</c:v>
                </c:pt>
                <c:pt idx="4">
                  <c:v>FY-21</c:v>
                </c:pt>
              </c:strCache>
            </c:strRef>
          </c:cat>
          <c:val>
            <c:numRef>
              <c:f>Sheet2!$D$5:$H$5</c:f>
              <c:numCache>
                <c:formatCode>General</c:formatCode>
                <c:ptCount val="5"/>
                <c:pt idx="0">
                  <c:v>381.16999999999996</c:v>
                </c:pt>
                <c:pt idx="1">
                  <c:v>407.82</c:v>
                </c:pt>
                <c:pt idx="2">
                  <c:v>324.99</c:v>
                </c:pt>
                <c:pt idx="3">
                  <c:v>358.62</c:v>
                </c:pt>
                <c:pt idx="4">
                  <c:v>249.47000000000003</c:v>
                </c:pt>
              </c:numCache>
            </c:numRef>
          </c:val>
          <c:extLst>
            <c:ext xmlns:c16="http://schemas.microsoft.com/office/drawing/2014/chart" uri="{C3380CC4-5D6E-409C-BE32-E72D297353CC}">
              <c16:uniqueId val="{00000000-5F7A-4C13-A819-0C1A965A41A0}"/>
            </c:ext>
          </c:extLst>
        </c:ser>
        <c:dLbls>
          <c:showLegendKey val="0"/>
          <c:showVal val="0"/>
          <c:showCatName val="0"/>
          <c:showSerName val="0"/>
          <c:showPercent val="0"/>
          <c:showBubbleSize val="0"/>
        </c:dLbls>
        <c:gapWidth val="219"/>
        <c:overlap val="-27"/>
        <c:axId val="892506320"/>
        <c:axId val="892496752"/>
      </c:barChart>
      <c:catAx>
        <c:axId val="892506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496752"/>
        <c:crosses val="autoZero"/>
        <c:auto val="1"/>
        <c:lblAlgn val="ctr"/>
        <c:lblOffset val="100"/>
        <c:noMultiLvlLbl val="0"/>
      </c:catAx>
      <c:valAx>
        <c:axId val="892496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925063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7ADE38-3A49-2593-4E94-B882F5C1372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5C7B6B5-A1CA-9439-FADD-C9708CE05D2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A016521-CAB8-777D-3F67-3270AA429163}"/>
              </a:ext>
            </a:extLst>
          </p:cNvPr>
          <p:cNvSpPr>
            <a:spLocks noGrp="1"/>
          </p:cNvSpPr>
          <p:nvPr>
            <p:ph type="dt" sz="half" idx="10"/>
          </p:nvPr>
        </p:nvSpPr>
        <p:spPr/>
        <p:txBody>
          <a:bodyPr/>
          <a:lstStyle/>
          <a:p>
            <a:fld id="{DF633375-B343-4DA9-9447-F286EA732209}" type="datetimeFigureOut">
              <a:rPr lang="en-IN" smtClean="0"/>
              <a:t>26-06-2022</a:t>
            </a:fld>
            <a:endParaRPr lang="en-IN"/>
          </a:p>
        </p:txBody>
      </p:sp>
      <p:sp>
        <p:nvSpPr>
          <p:cNvPr id="5" name="Footer Placeholder 4">
            <a:extLst>
              <a:ext uri="{FF2B5EF4-FFF2-40B4-BE49-F238E27FC236}">
                <a16:creationId xmlns:a16="http://schemas.microsoft.com/office/drawing/2014/main" id="{A2CE1B7D-55D5-40FA-2B09-19E5D9CD2205}"/>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C4C7D1B-30AD-EFE3-75AB-355D65EDE419}"/>
              </a:ext>
            </a:extLst>
          </p:cNvPr>
          <p:cNvSpPr>
            <a:spLocks noGrp="1"/>
          </p:cNvSpPr>
          <p:nvPr>
            <p:ph type="sldNum" sz="quarter" idx="12"/>
          </p:nvPr>
        </p:nvSpPr>
        <p:spPr/>
        <p:txBody>
          <a:bodyPr/>
          <a:lstStyle/>
          <a:p>
            <a:fld id="{77DE6961-F793-408F-ADAE-6D3B1148EAFB}" type="slidenum">
              <a:rPr lang="en-IN" smtClean="0"/>
              <a:t>‹#›</a:t>
            </a:fld>
            <a:endParaRPr lang="en-IN"/>
          </a:p>
        </p:txBody>
      </p:sp>
    </p:spTree>
    <p:extLst>
      <p:ext uri="{BB962C8B-B14F-4D97-AF65-F5344CB8AC3E}">
        <p14:creationId xmlns:p14="http://schemas.microsoft.com/office/powerpoint/2010/main" val="17008320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BCC46-88A7-189C-45A7-49AE928CDFB3}"/>
              </a:ext>
            </a:extLst>
          </p:cNvPr>
          <p:cNvSpPr>
            <a:spLocks noGrp="1"/>
          </p:cNvSpPr>
          <p:nvPr>
            <p:ph type="title"/>
          </p:nvPr>
        </p:nvSpPr>
        <p:spPr/>
        <p:txBody>
          <a:bodyPr/>
          <a:lstStyle>
            <a:lvl1pPr>
              <a:defRPr>
                <a:solidFill>
                  <a:schemeClr val="accent1">
                    <a:lumMod val="75000"/>
                  </a:schemeClr>
                </a:solidFill>
              </a:defRPr>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E4AE1C39-D844-4AA2-0B48-161823B9CE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E1835C39-582A-A47F-AC05-160B58E7C646}"/>
              </a:ext>
            </a:extLst>
          </p:cNvPr>
          <p:cNvSpPr>
            <a:spLocks noGrp="1"/>
          </p:cNvSpPr>
          <p:nvPr>
            <p:ph type="dt" sz="half" idx="10"/>
          </p:nvPr>
        </p:nvSpPr>
        <p:spPr/>
        <p:txBody>
          <a:bodyPr/>
          <a:lstStyle/>
          <a:p>
            <a:fld id="{DF633375-B343-4DA9-9447-F286EA732209}" type="datetimeFigureOut">
              <a:rPr lang="en-IN" smtClean="0"/>
              <a:t>26-06-2022</a:t>
            </a:fld>
            <a:endParaRPr lang="en-IN"/>
          </a:p>
        </p:txBody>
      </p:sp>
      <p:sp>
        <p:nvSpPr>
          <p:cNvPr id="5" name="Footer Placeholder 4">
            <a:extLst>
              <a:ext uri="{FF2B5EF4-FFF2-40B4-BE49-F238E27FC236}">
                <a16:creationId xmlns:a16="http://schemas.microsoft.com/office/drawing/2014/main" id="{EF83BDA8-251B-6A73-E173-7A60586B9C78}"/>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3E60C2FA-BB75-194A-9F60-CEAEE034B4D8}"/>
              </a:ext>
            </a:extLst>
          </p:cNvPr>
          <p:cNvSpPr>
            <a:spLocks noGrp="1"/>
          </p:cNvSpPr>
          <p:nvPr>
            <p:ph type="sldNum" sz="quarter" idx="12"/>
          </p:nvPr>
        </p:nvSpPr>
        <p:spPr/>
        <p:txBody>
          <a:bodyPr/>
          <a:lstStyle/>
          <a:p>
            <a:fld id="{77DE6961-F793-408F-ADAE-6D3B1148EAFB}" type="slidenum">
              <a:rPr lang="en-IN" smtClean="0"/>
              <a:t>‹#›</a:t>
            </a:fld>
            <a:endParaRPr lang="en-IN"/>
          </a:p>
        </p:txBody>
      </p:sp>
    </p:spTree>
    <p:extLst>
      <p:ext uri="{BB962C8B-B14F-4D97-AF65-F5344CB8AC3E}">
        <p14:creationId xmlns:p14="http://schemas.microsoft.com/office/powerpoint/2010/main" val="6275555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E1AF1FE-B71B-53F6-05E2-89A20A605C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8F6C3BE4-C4F1-9AFE-3A5E-66B63045E6A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6E96FE54-3AFB-D210-615B-812B770944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633375-B343-4DA9-9447-F286EA732209}" type="datetimeFigureOut">
              <a:rPr lang="en-IN" smtClean="0"/>
              <a:t>26-06-2022</a:t>
            </a:fld>
            <a:endParaRPr lang="en-IN"/>
          </a:p>
        </p:txBody>
      </p:sp>
      <p:sp>
        <p:nvSpPr>
          <p:cNvPr id="5" name="Footer Placeholder 4">
            <a:extLst>
              <a:ext uri="{FF2B5EF4-FFF2-40B4-BE49-F238E27FC236}">
                <a16:creationId xmlns:a16="http://schemas.microsoft.com/office/drawing/2014/main" id="{EE6BBCDE-C935-E518-2719-0C010C1602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F34F6117-D9B9-0150-0F31-5D7CC7D7898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DE6961-F793-408F-ADAE-6D3B1148EAFB}" type="slidenum">
              <a:rPr lang="en-IN" smtClean="0"/>
              <a:t>‹#›</a:t>
            </a:fld>
            <a:endParaRPr lang="en-IN"/>
          </a:p>
        </p:txBody>
      </p:sp>
    </p:spTree>
    <p:extLst>
      <p:ext uri="{BB962C8B-B14F-4D97-AF65-F5344CB8AC3E}">
        <p14:creationId xmlns:p14="http://schemas.microsoft.com/office/powerpoint/2010/main" val="3012263141"/>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xml"/><Relationship Id="rId6" Type="http://schemas.openxmlformats.org/officeDocument/2006/relationships/hyperlink" Target="https://rdso.indianrailways.gov.in/works/uploads/File/Final%20approved%20vendor%20directory%20from%201%20july%20to%2031%20dec%2020%20with%20covering%20letter.pdf" TargetMode="External"/><Relationship Id="rId5" Type="http://schemas.openxmlformats.org/officeDocument/2006/relationships/hyperlink" Target="https://rdso.indianrailways.gov.in/uploads/files/5_Handbook%20on%20TCAS%20-An%20Indigenous%20ATP%20System_April%202021.pdf"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DEF0C-3DEE-937B-C281-80596A4B9BC0}"/>
              </a:ext>
            </a:extLst>
          </p:cNvPr>
          <p:cNvSpPr>
            <a:spLocks noGrp="1"/>
          </p:cNvSpPr>
          <p:nvPr>
            <p:ph type="ctrTitle"/>
          </p:nvPr>
        </p:nvSpPr>
        <p:spPr/>
        <p:txBody>
          <a:bodyPr/>
          <a:lstStyle/>
          <a:p>
            <a:r>
              <a:rPr lang="en-IN" dirty="0"/>
              <a:t>Indian Railways</a:t>
            </a:r>
          </a:p>
        </p:txBody>
      </p:sp>
      <p:sp>
        <p:nvSpPr>
          <p:cNvPr id="3" name="Subtitle 2">
            <a:extLst>
              <a:ext uri="{FF2B5EF4-FFF2-40B4-BE49-F238E27FC236}">
                <a16:creationId xmlns:a16="http://schemas.microsoft.com/office/drawing/2014/main" id="{AE911A48-0036-A11D-A0EA-BBF4798F8976}"/>
              </a:ext>
            </a:extLst>
          </p:cNvPr>
          <p:cNvSpPr>
            <a:spLocks noGrp="1"/>
          </p:cNvSpPr>
          <p:nvPr>
            <p:ph type="subTitle" idx="1"/>
          </p:nvPr>
        </p:nvSpPr>
        <p:spPr>
          <a:xfrm>
            <a:off x="1452283" y="3571092"/>
            <a:ext cx="9144000" cy="1655762"/>
          </a:xfrm>
        </p:spPr>
        <p:txBody>
          <a:bodyPr/>
          <a:lstStyle/>
          <a:p>
            <a:r>
              <a:rPr lang="en-IN" dirty="0"/>
              <a:t>Investment Case</a:t>
            </a:r>
          </a:p>
        </p:txBody>
      </p:sp>
      <p:sp>
        <p:nvSpPr>
          <p:cNvPr id="4" name="TextBox 3">
            <a:extLst>
              <a:ext uri="{FF2B5EF4-FFF2-40B4-BE49-F238E27FC236}">
                <a16:creationId xmlns:a16="http://schemas.microsoft.com/office/drawing/2014/main" id="{EB9F40A7-F115-17EF-39A8-141DE4800249}"/>
              </a:ext>
            </a:extLst>
          </p:cNvPr>
          <p:cNvSpPr txBox="1"/>
          <p:nvPr/>
        </p:nvSpPr>
        <p:spPr>
          <a:xfrm>
            <a:off x="10085294" y="4141694"/>
            <a:ext cx="1909482" cy="1477328"/>
          </a:xfrm>
          <a:prstGeom prst="rect">
            <a:avLst/>
          </a:prstGeom>
          <a:noFill/>
        </p:spPr>
        <p:txBody>
          <a:bodyPr wrap="square" rtlCol="0">
            <a:spAutoFit/>
          </a:bodyPr>
          <a:lstStyle/>
          <a:p>
            <a:r>
              <a:rPr lang="en-US" dirty="0"/>
              <a:t>By-</a:t>
            </a:r>
          </a:p>
          <a:p>
            <a:pPr marL="285750" indent="-285750">
              <a:buFont typeface="Arial" panose="020B0604020202020204" pitchFamily="34" charset="0"/>
              <a:buChar char="•"/>
            </a:pPr>
            <a:r>
              <a:rPr lang="en-US" dirty="0"/>
              <a:t>Animesh Killa</a:t>
            </a:r>
          </a:p>
          <a:p>
            <a:pPr marL="285750" indent="-285750">
              <a:buFont typeface="Arial" panose="020B0604020202020204" pitchFamily="34" charset="0"/>
              <a:buChar char="•"/>
            </a:pPr>
            <a:r>
              <a:rPr lang="en-US" dirty="0"/>
              <a:t>Prateek Dugar</a:t>
            </a:r>
          </a:p>
          <a:p>
            <a:pPr marL="285750" indent="-285750">
              <a:buFont typeface="Arial" panose="020B0604020202020204" pitchFamily="34" charset="0"/>
              <a:buChar char="•"/>
            </a:pPr>
            <a:r>
              <a:rPr lang="en-US" dirty="0"/>
              <a:t>Yash Jain</a:t>
            </a:r>
          </a:p>
          <a:p>
            <a:pPr marL="285750" indent="-285750">
              <a:buFont typeface="Arial" panose="020B0604020202020204" pitchFamily="34" charset="0"/>
              <a:buChar char="•"/>
            </a:pPr>
            <a:r>
              <a:rPr lang="en-US" dirty="0"/>
              <a:t>Pinaki Deb</a:t>
            </a:r>
            <a:endParaRPr lang="en-IN" dirty="0"/>
          </a:p>
        </p:txBody>
      </p:sp>
      <p:sp>
        <p:nvSpPr>
          <p:cNvPr id="5" name="TextBox 4">
            <a:extLst>
              <a:ext uri="{FF2B5EF4-FFF2-40B4-BE49-F238E27FC236}">
                <a16:creationId xmlns:a16="http://schemas.microsoft.com/office/drawing/2014/main" id="{AA76D142-CEDD-BE94-6101-7910EC70B312}"/>
              </a:ext>
            </a:extLst>
          </p:cNvPr>
          <p:cNvSpPr txBox="1"/>
          <p:nvPr/>
        </p:nvSpPr>
        <p:spPr>
          <a:xfrm>
            <a:off x="322729" y="6490447"/>
            <a:ext cx="11089342" cy="369332"/>
          </a:xfrm>
          <a:prstGeom prst="rect">
            <a:avLst/>
          </a:prstGeom>
          <a:noFill/>
        </p:spPr>
        <p:txBody>
          <a:bodyPr wrap="square" rtlCol="0">
            <a:spAutoFit/>
          </a:bodyPr>
          <a:lstStyle/>
          <a:p>
            <a:r>
              <a:rPr lang="en-US" dirty="0"/>
              <a:t>** For Education Purpose only… not to be considered as investment advice … please consult your financial advisor **</a:t>
            </a:r>
            <a:endParaRPr lang="en-IN" dirty="0"/>
          </a:p>
        </p:txBody>
      </p:sp>
    </p:spTree>
    <p:extLst>
      <p:ext uri="{BB962C8B-B14F-4D97-AF65-F5344CB8AC3E}">
        <p14:creationId xmlns:p14="http://schemas.microsoft.com/office/powerpoint/2010/main" val="4240328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CE4CBFB-2586-E570-2896-2F08A7C57351}"/>
              </a:ext>
            </a:extLst>
          </p:cNvPr>
          <p:cNvSpPr txBox="1"/>
          <p:nvPr/>
        </p:nvSpPr>
        <p:spPr>
          <a:xfrm>
            <a:off x="6891126" y="4371687"/>
            <a:ext cx="4701007" cy="2031325"/>
          </a:xfrm>
          <a:prstGeom prst="rect">
            <a:avLst/>
          </a:prstGeom>
          <a:noFill/>
        </p:spPr>
        <p:txBody>
          <a:bodyPr wrap="square" rtlCol="0">
            <a:spAutoFit/>
          </a:bodyPr>
          <a:lstStyle/>
          <a:p>
            <a:r>
              <a:rPr lang="en-US" dirty="0"/>
              <a:t>The Company has participated in a large 10 years tender for supply of rockets and artillery fuses to the Indian Army. </a:t>
            </a:r>
            <a:r>
              <a:rPr lang="en-US" b="1" u="sng" dirty="0"/>
              <a:t>If the Company is successful, this tender will provide large volumes for a period of ten years</a:t>
            </a:r>
            <a:r>
              <a:rPr lang="en-US" dirty="0"/>
              <a:t>. This facility will also cater to export requirements, beyond domestic needs.</a:t>
            </a:r>
            <a:endParaRPr lang="en-IN" dirty="0"/>
          </a:p>
        </p:txBody>
      </p:sp>
      <p:sp>
        <p:nvSpPr>
          <p:cNvPr id="4" name="TextBox 3">
            <a:extLst>
              <a:ext uri="{FF2B5EF4-FFF2-40B4-BE49-F238E27FC236}">
                <a16:creationId xmlns:a16="http://schemas.microsoft.com/office/drawing/2014/main" id="{45B1752C-18F1-BD4A-A823-7FC6F9BA6364}"/>
              </a:ext>
            </a:extLst>
          </p:cNvPr>
          <p:cNvSpPr txBox="1"/>
          <p:nvPr/>
        </p:nvSpPr>
        <p:spPr>
          <a:xfrm>
            <a:off x="0" y="608382"/>
            <a:ext cx="12191999" cy="523220"/>
          </a:xfrm>
          <a:prstGeom prst="rect">
            <a:avLst/>
          </a:prstGeom>
          <a:noFill/>
        </p:spPr>
        <p:txBody>
          <a:bodyPr wrap="square" rtlCol="0">
            <a:spAutoFit/>
          </a:bodyPr>
          <a:lstStyle/>
          <a:p>
            <a:pPr algn="ctr"/>
            <a:r>
              <a:rPr lang="en-IN" sz="2800" b="1" dirty="0">
                <a:solidFill>
                  <a:srgbClr val="606F7B"/>
                </a:solidFill>
                <a:latin typeface="Inter var"/>
              </a:rPr>
              <a:t>RAILWAYS                                                          DEFENCE</a:t>
            </a:r>
          </a:p>
        </p:txBody>
      </p:sp>
      <p:pic>
        <p:nvPicPr>
          <p:cNvPr id="6" name="Picture 5">
            <a:extLst>
              <a:ext uri="{FF2B5EF4-FFF2-40B4-BE49-F238E27FC236}">
                <a16:creationId xmlns:a16="http://schemas.microsoft.com/office/drawing/2014/main" id="{27B33127-F4F0-93C1-F412-C15F51EEEB78}"/>
              </a:ext>
            </a:extLst>
          </p:cNvPr>
          <p:cNvPicPr>
            <a:picLocks noChangeAspect="1"/>
          </p:cNvPicPr>
          <p:nvPr/>
        </p:nvPicPr>
        <p:blipFill>
          <a:blip r:embed="rId2"/>
          <a:stretch>
            <a:fillRect/>
          </a:stretch>
        </p:blipFill>
        <p:spPr>
          <a:xfrm>
            <a:off x="5900736" y="515469"/>
            <a:ext cx="390525" cy="6181165"/>
          </a:xfrm>
          <a:prstGeom prst="rect">
            <a:avLst/>
          </a:prstGeom>
        </p:spPr>
      </p:pic>
      <p:pic>
        <p:nvPicPr>
          <p:cNvPr id="10" name="Picture 9">
            <a:extLst>
              <a:ext uri="{FF2B5EF4-FFF2-40B4-BE49-F238E27FC236}">
                <a16:creationId xmlns:a16="http://schemas.microsoft.com/office/drawing/2014/main" id="{45C8AD53-29B6-E0FC-B809-277D075509CD}"/>
              </a:ext>
            </a:extLst>
          </p:cNvPr>
          <p:cNvPicPr>
            <a:picLocks noChangeAspect="1"/>
          </p:cNvPicPr>
          <p:nvPr/>
        </p:nvPicPr>
        <p:blipFill>
          <a:blip r:embed="rId3"/>
          <a:stretch>
            <a:fillRect/>
          </a:stretch>
        </p:blipFill>
        <p:spPr>
          <a:xfrm>
            <a:off x="1384346" y="1009362"/>
            <a:ext cx="3409950" cy="3362325"/>
          </a:xfrm>
          <a:prstGeom prst="rect">
            <a:avLst/>
          </a:prstGeom>
        </p:spPr>
      </p:pic>
      <p:sp>
        <p:nvSpPr>
          <p:cNvPr id="14" name="TextBox 13">
            <a:extLst>
              <a:ext uri="{FF2B5EF4-FFF2-40B4-BE49-F238E27FC236}">
                <a16:creationId xmlns:a16="http://schemas.microsoft.com/office/drawing/2014/main" id="{49D18342-8BBF-5DDE-008A-F441EA4293C8}"/>
              </a:ext>
            </a:extLst>
          </p:cNvPr>
          <p:cNvSpPr txBox="1"/>
          <p:nvPr/>
        </p:nvSpPr>
        <p:spPr>
          <a:xfrm>
            <a:off x="599867" y="4495292"/>
            <a:ext cx="5262281" cy="1754326"/>
          </a:xfrm>
          <a:prstGeom prst="rect">
            <a:avLst/>
          </a:prstGeom>
          <a:noFill/>
        </p:spPr>
        <p:txBody>
          <a:bodyPr wrap="square">
            <a:spAutoFit/>
          </a:bodyPr>
          <a:lstStyle/>
          <a:p>
            <a:r>
              <a:rPr lang="en-US" dirty="0"/>
              <a:t>The Company has recently won a contract in North Central Railway for installation of TCAS as part of Mission Raftar to upgrade the </a:t>
            </a:r>
            <a:r>
              <a:rPr lang="en-US" b="1" u="sng" dirty="0"/>
              <a:t>speed of trains to 160 kmph.</a:t>
            </a:r>
            <a:r>
              <a:rPr lang="en-US" dirty="0"/>
              <a:t> This is a healthy start for the Company which will help in securing larger tenders over a period of time.</a:t>
            </a:r>
            <a:endParaRPr lang="en-IN" dirty="0"/>
          </a:p>
        </p:txBody>
      </p:sp>
      <p:pic>
        <p:nvPicPr>
          <p:cNvPr id="16" name="Picture 15">
            <a:extLst>
              <a:ext uri="{FF2B5EF4-FFF2-40B4-BE49-F238E27FC236}">
                <a16:creationId xmlns:a16="http://schemas.microsoft.com/office/drawing/2014/main" id="{7C6E5A4A-A2DB-7D52-84A2-49882E7900A7}"/>
              </a:ext>
            </a:extLst>
          </p:cNvPr>
          <p:cNvPicPr>
            <a:picLocks noChangeAspect="1"/>
          </p:cNvPicPr>
          <p:nvPr/>
        </p:nvPicPr>
        <p:blipFill>
          <a:blip r:embed="rId4"/>
          <a:stretch>
            <a:fillRect/>
          </a:stretch>
        </p:blipFill>
        <p:spPr>
          <a:xfrm>
            <a:off x="7266032" y="1224515"/>
            <a:ext cx="3429000" cy="2943225"/>
          </a:xfrm>
          <a:prstGeom prst="rect">
            <a:avLst/>
          </a:prstGeom>
        </p:spPr>
      </p:pic>
      <p:sp>
        <p:nvSpPr>
          <p:cNvPr id="17" name="TextBox 16">
            <a:extLst>
              <a:ext uri="{FF2B5EF4-FFF2-40B4-BE49-F238E27FC236}">
                <a16:creationId xmlns:a16="http://schemas.microsoft.com/office/drawing/2014/main" id="{6DFF913A-463A-E811-ADD8-9947FD4C4339}"/>
              </a:ext>
            </a:extLst>
          </p:cNvPr>
          <p:cNvSpPr txBox="1"/>
          <p:nvPr/>
        </p:nvSpPr>
        <p:spPr>
          <a:xfrm>
            <a:off x="259977" y="178076"/>
            <a:ext cx="8462682" cy="523220"/>
          </a:xfrm>
          <a:prstGeom prst="rect">
            <a:avLst/>
          </a:prstGeom>
          <a:noFill/>
        </p:spPr>
        <p:txBody>
          <a:bodyPr wrap="square" rtlCol="0">
            <a:spAutoFit/>
          </a:bodyPr>
          <a:lstStyle/>
          <a:p>
            <a:r>
              <a:rPr lang="en-IN" sz="2800" dirty="0"/>
              <a:t>HBL Power – Growth Areas</a:t>
            </a:r>
          </a:p>
        </p:txBody>
      </p:sp>
    </p:spTree>
    <p:extLst>
      <p:ext uri="{BB962C8B-B14F-4D97-AF65-F5344CB8AC3E}">
        <p14:creationId xmlns:p14="http://schemas.microsoft.com/office/powerpoint/2010/main" val="7077748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FF913A-463A-E811-ADD8-9947FD4C4339}"/>
              </a:ext>
            </a:extLst>
          </p:cNvPr>
          <p:cNvSpPr txBox="1"/>
          <p:nvPr/>
        </p:nvSpPr>
        <p:spPr>
          <a:xfrm>
            <a:off x="259977" y="178076"/>
            <a:ext cx="8462682" cy="523220"/>
          </a:xfrm>
          <a:prstGeom prst="rect">
            <a:avLst/>
          </a:prstGeom>
          <a:noFill/>
        </p:spPr>
        <p:txBody>
          <a:bodyPr wrap="square" rtlCol="0">
            <a:spAutoFit/>
          </a:bodyPr>
          <a:lstStyle/>
          <a:p>
            <a:r>
              <a:rPr lang="en-IN" sz="2800" dirty="0"/>
              <a:t>HBL Power – Shareholding and Reverse merger  </a:t>
            </a:r>
          </a:p>
        </p:txBody>
      </p:sp>
      <p:pic>
        <p:nvPicPr>
          <p:cNvPr id="5" name="Picture 4">
            <a:extLst>
              <a:ext uri="{FF2B5EF4-FFF2-40B4-BE49-F238E27FC236}">
                <a16:creationId xmlns:a16="http://schemas.microsoft.com/office/drawing/2014/main" id="{0548B0F5-00A5-4A31-9181-DE0E18C4364D}"/>
              </a:ext>
            </a:extLst>
          </p:cNvPr>
          <p:cNvPicPr>
            <a:picLocks noChangeAspect="1"/>
          </p:cNvPicPr>
          <p:nvPr/>
        </p:nvPicPr>
        <p:blipFill>
          <a:blip r:embed="rId2"/>
          <a:stretch>
            <a:fillRect/>
          </a:stretch>
        </p:blipFill>
        <p:spPr>
          <a:xfrm>
            <a:off x="322730" y="701296"/>
            <a:ext cx="5876587" cy="3529930"/>
          </a:xfrm>
          <a:prstGeom prst="rect">
            <a:avLst/>
          </a:prstGeom>
        </p:spPr>
      </p:pic>
      <p:graphicFrame>
        <p:nvGraphicFramePr>
          <p:cNvPr id="15" name="Chart 14">
            <a:extLst>
              <a:ext uri="{FF2B5EF4-FFF2-40B4-BE49-F238E27FC236}">
                <a16:creationId xmlns:a16="http://schemas.microsoft.com/office/drawing/2014/main" id="{CBED676F-E4B4-053A-10FB-B78479528E0E}"/>
              </a:ext>
            </a:extLst>
          </p:cNvPr>
          <p:cNvGraphicFramePr>
            <a:graphicFrameLocks/>
          </p:cNvGraphicFramePr>
          <p:nvPr/>
        </p:nvGraphicFramePr>
        <p:xfrm>
          <a:off x="6660776" y="701295"/>
          <a:ext cx="4712634" cy="2921103"/>
        </p:xfrm>
        <a:graphic>
          <a:graphicData uri="http://schemas.openxmlformats.org/drawingml/2006/chart">
            <c:chart xmlns:c="http://schemas.openxmlformats.org/drawingml/2006/chart" xmlns:r="http://schemas.openxmlformats.org/officeDocument/2006/relationships" r:id="rId3"/>
          </a:graphicData>
        </a:graphic>
      </p:graphicFrame>
      <p:pic>
        <p:nvPicPr>
          <p:cNvPr id="20" name="Picture 19">
            <a:extLst>
              <a:ext uri="{FF2B5EF4-FFF2-40B4-BE49-F238E27FC236}">
                <a16:creationId xmlns:a16="http://schemas.microsoft.com/office/drawing/2014/main" id="{A526CB05-F006-40D1-0B1C-B6E887F354BA}"/>
              </a:ext>
            </a:extLst>
          </p:cNvPr>
          <p:cNvPicPr>
            <a:picLocks noChangeAspect="1"/>
          </p:cNvPicPr>
          <p:nvPr/>
        </p:nvPicPr>
        <p:blipFill>
          <a:blip r:embed="rId4"/>
          <a:stretch>
            <a:fillRect/>
          </a:stretch>
        </p:blipFill>
        <p:spPr>
          <a:xfrm>
            <a:off x="6425172" y="3622399"/>
            <a:ext cx="5324475" cy="3057525"/>
          </a:xfrm>
          <a:prstGeom prst="rect">
            <a:avLst/>
          </a:prstGeom>
        </p:spPr>
      </p:pic>
      <p:cxnSp>
        <p:nvCxnSpPr>
          <p:cNvPr id="21" name="Straight Arrow Connector 20">
            <a:extLst>
              <a:ext uri="{FF2B5EF4-FFF2-40B4-BE49-F238E27FC236}">
                <a16:creationId xmlns:a16="http://schemas.microsoft.com/office/drawing/2014/main" id="{A1A43E0C-A3DD-0D8F-A649-D1613CDC52B1}"/>
              </a:ext>
            </a:extLst>
          </p:cNvPr>
          <p:cNvCxnSpPr>
            <a:cxnSpLocks/>
          </p:cNvCxnSpPr>
          <p:nvPr/>
        </p:nvCxnSpPr>
        <p:spPr>
          <a:xfrm>
            <a:off x="8229600" y="1344706"/>
            <a:ext cx="2886635" cy="493059"/>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80489BB0-87FF-3FA4-EF98-BCF23CB17597}"/>
              </a:ext>
            </a:extLst>
          </p:cNvPr>
          <p:cNvSpPr txBox="1"/>
          <p:nvPr/>
        </p:nvSpPr>
        <p:spPr>
          <a:xfrm>
            <a:off x="168117" y="4371600"/>
            <a:ext cx="6100705" cy="2308324"/>
          </a:xfrm>
          <a:prstGeom prst="rect">
            <a:avLst/>
          </a:prstGeom>
          <a:noFill/>
        </p:spPr>
        <p:txBody>
          <a:bodyPr wrap="square" rtlCol="0">
            <a:spAutoFit/>
          </a:bodyPr>
          <a:lstStyle/>
          <a:p>
            <a:r>
              <a:rPr lang="en-US" sz="1600" dirty="0"/>
              <a:t>The rationale behind the merger was to enable shareholders (larger investors and promoters) of Beaver to hold listed shares of HBL (a listed entity), simplify the Group structure, de-leverage the financial statements and enhance floating stock of shares (public holding increased from 26% to 44%), which would facilitate increase in shareholder value over the medium term. In exchange for equity shares held and conversion of debt given by Beaver to HBL, equity shares of HBL were allotted, which resulted in net increase in equity shares by 2,41,94,946. </a:t>
            </a:r>
            <a:endParaRPr lang="en-IN" sz="1600" dirty="0"/>
          </a:p>
        </p:txBody>
      </p:sp>
    </p:spTree>
    <p:extLst>
      <p:ext uri="{BB962C8B-B14F-4D97-AF65-F5344CB8AC3E}">
        <p14:creationId xmlns:p14="http://schemas.microsoft.com/office/powerpoint/2010/main" val="3727882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FF913A-463A-E811-ADD8-9947FD4C4339}"/>
              </a:ext>
            </a:extLst>
          </p:cNvPr>
          <p:cNvSpPr txBox="1"/>
          <p:nvPr/>
        </p:nvSpPr>
        <p:spPr>
          <a:xfrm>
            <a:off x="251012" y="82888"/>
            <a:ext cx="8462682" cy="523220"/>
          </a:xfrm>
          <a:prstGeom prst="rect">
            <a:avLst/>
          </a:prstGeom>
          <a:noFill/>
        </p:spPr>
        <p:txBody>
          <a:bodyPr wrap="square" rtlCol="0">
            <a:spAutoFit/>
          </a:bodyPr>
          <a:lstStyle/>
          <a:p>
            <a:r>
              <a:rPr lang="en-IN" sz="2800" dirty="0"/>
              <a:t>HBL Power – Valuation</a:t>
            </a:r>
          </a:p>
        </p:txBody>
      </p:sp>
      <p:pic>
        <p:nvPicPr>
          <p:cNvPr id="4" name="Picture 3">
            <a:extLst>
              <a:ext uri="{FF2B5EF4-FFF2-40B4-BE49-F238E27FC236}">
                <a16:creationId xmlns:a16="http://schemas.microsoft.com/office/drawing/2014/main" id="{FF017AC8-548A-3162-86AD-73755201B848}"/>
              </a:ext>
            </a:extLst>
          </p:cNvPr>
          <p:cNvPicPr>
            <a:picLocks noChangeAspect="1"/>
          </p:cNvPicPr>
          <p:nvPr/>
        </p:nvPicPr>
        <p:blipFill>
          <a:blip r:embed="rId2"/>
          <a:stretch>
            <a:fillRect/>
          </a:stretch>
        </p:blipFill>
        <p:spPr>
          <a:xfrm>
            <a:off x="7964723" y="44733"/>
            <a:ext cx="3360239" cy="3603825"/>
          </a:xfrm>
          <a:prstGeom prst="rect">
            <a:avLst/>
          </a:prstGeom>
        </p:spPr>
      </p:pic>
      <p:pic>
        <p:nvPicPr>
          <p:cNvPr id="9" name="Picture 8">
            <a:extLst>
              <a:ext uri="{FF2B5EF4-FFF2-40B4-BE49-F238E27FC236}">
                <a16:creationId xmlns:a16="http://schemas.microsoft.com/office/drawing/2014/main" id="{BE107970-B508-13A9-BB95-F076D5700E71}"/>
              </a:ext>
            </a:extLst>
          </p:cNvPr>
          <p:cNvPicPr>
            <a:picLocks noChangeAspect="1"/>
          </p:cNvPicPr>
          <p:nvPr/>
        </p:nvPicPr>
        <p:blipFill>
          <a:blip r:embed="rId3"/>
          <a:stretch>
            <a:fillRect/>
          </a:stretch>
        </p:blipFill>
        <p:spPr>
          <a:xfrm>
            <a:off x="370930" y="3539561"/>
            <a:ext cx="5945808" cy="3025235"/>
          </a:xfrm>
          <a:prstGeom prst="rect">
            <a:avLst/>
          </a:prstGeom>
        </p:spPr>
      </p:pic>
      <p:sp>
        <p:nvSpPr>
          <p:cNvPr id="11" name="Rectangle 10">
            <a:extLst>
              <a:ext uri="{FF2B5EF4-FFF2-40B4-BE49-F238E27FC236}">
                <a16:creationId xmlns:a16="http://schemas.microsoft.com/office/drawing/2014/main" id="{626B9442-444A-9C76-D815-DC95756183F8}"/>
              </a:ext>
            </a:extLst>
          </p:cNvPr>
          <p:cNvSpPr/>
          <p:nvPr/>
        </p:nvSpPr>
        <p:spPr>
          <a:xfrm>
            <a:off x="4622738" y="3638000"/>
            <a:ext cx="1694000" cy="283451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13" name="Picture 12">
            <a:extLst>
              <a:ext uri="{FF2B5EF4-FFF2-40B4-BE49-F238E27FC236}">
                <a16:creationId xmlns:a16="http://schemas.microsoft.com/office/drawing/2014/main" id="{1F44922C-862D-B03C-6383-9F4BC3D4B003}"/>
              </a:ext>
            </a:extLst>
          </p:cNvPr>
          <p:cNvPicPr>
            <a:picLocks noChangeAspect="1"/>
          </p:cNvPicPr>
          <p:nvPr/>
        </p:nvPicPr>
        <p:blipFill>
          <a:blip r:embed="rId4"/>
          <a:stretch>
            <a:fillRect/>
          </a:stretch>
        </p:blipFill>
        <p:spPr>
          <a:xfrm>
            <a:off x="6562164" y="3738394"/>
            <a:ext cx="5342651" cy="2941530"/>
          </a:xfrm>
          <a:prstGeom prst="rect">
            <a:avLst/>
          </a:prstGeom>
        </p:spPr>
      </p:pic>
      <p:graphicFrame>
        <p:nvGraphicFramePr>
          <p:cNvPr id="14" name="Table 13">
            <a:extLst>
              <a:ext uri="{FF2B5EF4-FFF2-40B4-BE49-F238E27FC236}">
                <a16:creationId xmlns:a16="http://schemas.microsoft.com/office/drawing/2014/main" id="{26F9F9BF-CBB5-A840-8465-F8111113AB30}"/>
              </a:ext>
            </a:extLst>
          </p:cNvPr>
          <p:cNvGraphicFramePr>
            <a:graphicFrameLocks noGrp="1"/>
          </p:cNvGraphicFramePr>
          <p:nvPr/>
        </p:nvGraphicFramePr>
        <p:xfrm>
          <a:off x="691851" y="606108"/>
          <a:ext cx="6381303" cy="2712332"/>
        </p:xfrm>
        <a:graphic>
          <a:graphicData uri="http://schemas.openxmlformats.org/drawingml/2006/table">
            <a:tbl>
              <a:tblPr firstRow="1" firstCol="1" bandRow="1">
                <a:tableStyleId>{5C22544A-7EE6-4342-B048-85BDC9FD1C3A}</a:tableStyleId>
              </a:tblPr>
              <a:tblGrid>
                <a:gridCol w="2148135">
                  <a:extLst>
                    <a:ext uri="{9D8B030D-6E8A-4147-A177-3AD203B41FA5}">
                      <a16:colId xmlns:a16="http://schemas.microsoft.com/office/drawing/2014/main" val="1825436729"/>
                    </a:ext>
                  </a:extLst>
                </a:gridCol>
                <a:gridCol w="1045803">
                  <a:extLst>
                    <a:ext uri="{9D8B030D-6E8A-4147-A177-3AD203B41FA5}">
                      <a16:colId xmlns:a16="http://schemas.microsoft.com/office/drawing/2014/main" val="3808217090"/>
                    </a:ext>
                  </a:extLst>
                </a:gridCol>
                <a:gridCol w="983357">
                  <a:extLst>
                    <a:ext uri="{9D8B030D-6E8A-4147-A177-3AD203B41FA5}">
                      <a16:colId xmlns:a16="http://schemas.microsoft.com/office/drawing/2014/main" val="4046630344"/>
                    </a:ext>
                  </a:extLst>
                </a:gridCol>
                <a:gridCol w="2204008">
                  <a:extLst>
                    <a:ext uri="{9D8B030D-6E8A-4147-A177-3AD203B41FA5}">
                      <a16:colId xmlns:a16="http://schemas.microsoft.com/office/drawing/2014/main" val="47759371"/>
                    </a:ext>
                  </a:extLst>
                </a:gridCol>
              </a:tblGrid>
              <a:tr h="277609">
                <a:tc>
                  <a:txBody>
                    <a:bodyPr/>
                    <a:lstStyle/>
                    <a:p>
                      <a:pPr algn="ctr">
                        <a:lnSpc>
                          <a:spcPct val="107000"/>
                        </a:lnSpc>
                        <a:spcAft>
                          <a:spcPts val="800"/>
                        </a:spcAft>
                      </a:pPr>
                      <a:r>
                        <a:rPr lang="en-IN" sz="1600">
                          <a:effectLst/>
                        </a:rPr>
                        <a:t>Metrics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FY - 22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FY - 25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Assumption</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509363536"/>
                  </a:ext>
                </a:extLst>
              </a:tr>
              <a:tr h="277609">
                <a:tc>
                  <a:txBody>
                    <a:bodyPr/>
                    <a:lstStyle/>
                    <a:p>
                      <a:pPr algn="ctr">
                        <a:lnSpc>
                          <a:spcPct val="107000"/>
                        </a:lnSpc>
                        <a:spcAft>
                          <a:spcPts val="800"/>
                        </a:spcAft>
                      </a:pPr>
                      <a:r>
                        <a:rPr lang="en-IN" sz="1600">
                          <a:effectLst/>
                        </a:rPr>
                        <a:t>HBL P/S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1.96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1.55</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Conservative Estimate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3032387342"/>
                  </a:ext>
                </a:extLst>
              </a:tr>
              <a:tr h="277609">
                <a:tc>
                  <a:txBody>
                    <a:bodyPr/>
                    <a:lstStyle/>
                    <a:p>
                      <a:pPr algn="ctr">
                        <a:lnSpc>
                          <a:spcPct val="107000"/>
                        </a:lnSpc>
                        <a:spcAft>
                          <a:spcPts val="800"/>
                        </a:spcAft>
                      </a:pPr>
                      <a:r>
                        <a:rPr lang="en-IN" sz="1600">
                          <a:effectLst/>
                        </a:rPr>
                        <a:t>HBL Battery Revenue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939.36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1319.733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12% CAGR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98152096"/>
                  </a:ext>
                </a:extLst>
              </a:tr>
              <a:tr h="834047">
                <a:tc>
                  <a:txBody>
                    <a:bodyPr/>
                    <a:lstStyle/>
                    <a:p>
                      <a:pPr algn="ctr">
                        <a:lnSpc>
                          <a:spcPct val="107000"/>
                        </a:lnSpc>
                        <a:spcAft>
                          <a:spcPts val="800"/>
                        </a:spcAft>
                      </a:pPr>
                      <a:r>
                        <a:rPr lang="en-IN" sz="1600">
                          <a:effectLst/>
                        </a:rPr>
                        <a:t>HBL Electronics Revenue</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296.64</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1201.152</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10% of TCAS Opportunity +TMS + Integration+ 15%CAGR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572541822"/>
                  </a:ext>
                </a:extLst>
              </a:tr>
              <a:tr h="277609">
                <a:tc>
                  <a:txBody>
                    <a:bodyPr/>
                    <a:lstStyle/>
                    <a:p>
                      <a:pPr algn="ctr">
                        <a:lnSpc>
                          <a:spcPct val="107000"/>
                        </a:lnSpc>
                        <a:spcAft>
                          <a:spcPts val="800"/>
                        </a:spcAft>
                      </a:pPr>
                      <a:r>
                        <a:rPr lang="en-IN" sz="1600">
                          <a:effectLst/>
                        </a:rPr>
                        <a:t>Total Sales</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1236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2520.886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26% CAGR</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2045349362"/>
                  </a:ext>
                </a:extLst>
              </a:tr>
              <a:tr h="277609">
                <a:tc>
                  <a:txBody>
                    <a:bodyPr/>
                    <a:lstStyle/>
                    <a:p>
                      <a:pPr algn="ctr">
                        <a:lnSpc>
                          <a:spcPct val="107000"/>
                        </a:lnSpc>
                        <a:spcAft>
                          <a:spcPts val="800"/>
                        </a:spcAft>
                      </a:pPr>
                      <a:r>
                        <a:rPr lang="en-IN" sz="1600">
                          <a:effectLst/>
                        </a:rPr>
                        <a:t>Mcap</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2420</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3907.373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 </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1824598173"/>
                  </a:ext>
                </a:extLst>
              </a:tr>
              <a:tr h="490240">
                <a:tc>
                  <a:txBody>
                    <a:bodyPr/>
                    <a:lstStyle/>
                    <a:p>
                      <a:pPr algn="ctr">
                        <a:lnSpc>
                          <a:spcPct val="107000"/>
                        </a:lnSpc>
                        <a:spcAft>
                          <a:spcPts val="800"/>
                        </a:spcAft>
                      </a:pPr>
                      <a:r>
                        <a:rPr lang="en-IN" sz="1600" dirty="0">
                          <a:effectLst/>
                        </a:rPr>
                        <a:t>Share Price </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87.3</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a:effectLst/>
                        </a:rPr>
                        <a:t>140.956</a:t>
                      </a:r>
                      <a:endParaRPr lang="en-IN"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tc>
                  <a:txBody>
                    <a:bodyPr/>
                    <a:lstStyle/>
                    <a:p>
                      <a:pPr algn="ctr">
                        <a:lnSpc>
                          <a:spcPct val="107000"/>
                        </a:lnSpc>
                        <a:spcAft>
                          <a:spcPts val="800"/>
                        </a:spcAft>
                      </a:pPr>
                      <a:r>
                        <a:rPr lang="en-IN" sz="1600" dirty="0">
                          <a:effectLst/>
                        </a:rPr>
                        <a:t>61% Return | 17% CAGR</a:t>
                      </a:r>
                      <a:endParaRPr lang="en-IN"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b"/>
                </a:tc>
                <a:extLst>
                  <a:ext uri="{0D108BD9-81ED-4DB2-BD59-A6C34878D82A}">
                    <a16:rowId xmlns:a16="http://schemas.microsoft.com/office/drawing/2014/main" val="4217776339"/>
                  </a:ext>
                </a:extLst>
              </a:tr>
            </a:tbl>
          </a:graphicData>
        </a:graphic>
      </p:graphicFrame>
    </p:spTree>
    <p:extLst>
      <p:ext uri="{BB962C8B-B14F-4D97-AF65-F5344CB8AC3E}">
        <p14:creationId xmlns:p14="http://schemas.microsoft.com/office/powerpoint/2010/main" val="145983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FF913A-463A-E811-ADD8-9947FD4C4339}"/>
              </a:ext>
            </a:extLst>
          </p:cNvPr>
          <p:cNvSpPr txBox="1"/>
          <p:nvPr/>
        </p:nvSpPr>
        <p:spPr>
          <a:xfrm>
            <a:off x="259977" y="178076"/>
            <a:ext cx="8462682" cy="523220"/>
          </a:xfrm>
          <a:prstGeom prst="rect">
            <a:avLst/>
          </a:prstGeom>
          <a:noFill/>
        </p:spPr>
        <p:txBody>
          <a:bodyPr wrap="square" rtlCol="0">
            <a:spAutoFit/>
          </a:bodyPr>
          <a:lstStyle/>
          <a:p>
            <a:r>
              <a:rPr lang="en-IN" sz="2800" dirty="0"/>
              <a:t>HBL Power – </a:t>
            </a:r>
            <a:r>
              <a:rPr lang="en-IN" sz="2800" dirty="0" err="1"/>
              <a:t>Technicals</a:t>
            </a:r>
            <a:endParaRPr lang="en-IN" sz="2800" dirty="0"/>
          </a:p>
        </p:txBody>
      </p:sp>
      <p:pic>
        <p:nvPicPr>
          <p:cNvPr id="5" name="Picture 4">
            <a:extLst>
              <a:ext uri="{FF2B5EF4-FFF2-40B4-BE49-F238E27FC236}">
                <a16:creationId xmlns:a16="http://schemas.microsoft.com/office/drawing/2014/main" id="{B05D12FE-D017-6C87-20EE-AB666148FF41}"/>
              </a:ext>
            </a:extLst>
          </p:cNvPr>
          <p:cNvPicPr>
            <a:picLocks noChangeAspect="1"/>
          </p:cNvPicPr>
          <p:nvPr/>
        </p:nvPicPr>
        <p:blipFill>
          <a:blip r:embed="rId2"/>
          <a:stretch>
            <a:fillRect/>
          </a:stretch>
        </p:blipFill>
        <p:spPr>
          <a:xfrm>
            <a:off x="1246094" y="817603"/>
            <a:ext cx="10423719" cy="5862321"/>
          </a:xfrm>
          <a:prstGeom prst="rect">
            <a:avLst/>
          </a:prstGeom>
        </p:spPr>
      </p:pic>
      <p:cxnSp>
        <p:nvCxnSpPr>
          <p:cNvPr id="7" name="Straight Connector 6">
            <a:extLst>
              <a:ext uri="{FF2B5EF4-FFF2-40B4-BE49-F238E27FC236}">
                <a16:creationId xmlns:a16="http://schemas.microsoft.com/office/drawing/2014/main" id="{3D3801EE-CE8D-A97A-429B-802AF4091110}"/>
              </a:ext>
            </a:extLst>
          </p:cNvPr>
          <p:cNvCxnSpPr/>
          <p:nvPr/>
        </p:nvCxnSpPr>
        <p:spPr>
          <a:xfrm>
            <a:off x="5737412" y="2366682"/>
            <a:ext cx="0" cy="220531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041B04A-99D0-5D25-BB8A-CE31B93B45DF}"/>
              </a:ext>
            </a:extLst>
          </p:cNvPr>
          <p:cNvCxnSpPr/>
          <p:nvPr/>
        </p:nvCxnSpPr>
        <p:spPr>
          <a:xfrm>
            <a:off x="9466729" y="178076"/>
            <a:ext cx="0" cy="2205318"/>
          </a:xfrm>
          <a:prstGeom prst="line">
            <a:avLst/>
          </a:prstGeom>
          <a:ln w="285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49F6DE1D-1F41-E4AD-FD33-6F7A13CBFFF0}"/>
              </a:ext>
            </a:extLst>
          </p:cNvPr>
          <p:cNvSpPr txBox="1"/>
          <p:nvPr/>
        </p:nvSpPr>
        <p:spPr>
          <a:xfrm>
            <a:off x="9699812" y="178076"/>
            <a:ext cx="1631575" cy="923330"/>
          </a:xfrm>
          <a:prstGeom prst="rect">
            <a:avLst/>
          </a:prstGeom>
          <a:noFill/>
        </p:spPr>
        <p:txBody>
          <a:bodyPr wrap="square" rtlCol="0">
            <a:spAutoFit/>
          </a:bodyPr>
          <a:lstStyle/>
          <a:p>
            <a:r>
              <a:rPr lang="en-IN" dirty="0"/>
              <a:t>TP – 140</a:t>
            </a:r>
          </a:p>
          <a:p>
            <a:r>
              <a:rPr lang="en-IN" dirty="0"/>
              <a:t>CMP – 87.3</a:t>
            </a:r>
          </a:p>
          <a:p>
            <a:r>
              <a:rPr lang="en-IN" dirty="0"/>
              <a:t>RP – 60%</a:t>
            </a:r>
          </a:p>
        </p:txBody>
      </p:sp>
      <p:sp>
        <p:nvSpPr>
          <p:cNvPr id="10" name="Rectangle 9">
            <a:extLst>
              <a:ext uri="{FF2B5EF4-FFF2-40B4-BE49-F238E27FC236}">
                <a16:creationId xmlns:a16="http://schemas.microsoft.com/office/drawing/2014/main" id="{2D9270CF-9F2A-EB38-696A-B6598551FCD4}"/>
              </a:ext>
            </a:extLst>
          </p:cNvPr>
          <p:cNvSpPr/>
          <p:nvPr/>
        </p:nvSpPr>
        <p:spPr>
          <a:xfrm>
            <a:off x="9699812" y="89647"/>
            <a:ext cx="1326776" cy="1011759"/>
          </a:xfrm>
          <a:prstGeom prst="rect">
            <a:avLst/>
          </a:prstGeom>
          <a:noFill/>
          <a:ln w="28575">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28254531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FF913A-463A-E811-ADD8-9947FD4C4339}"/>
              </a:ext>
            </a:extLst>
          </p:cNvPr>
          <p:cNvSpPr txBox="1"/>
          <p:nvPr/>
        </p:nvSpPr>
        <p:spPr>
          <a:xfrm>
            <a:off x="259977" y="178076"/>
            <a:ext cx="8462682" cy="523220"/>
          </a:xfrm>
          <a:prstGeom prst="rect">
            <a:avLst/>
          </a:prstGeom>
          <a:noFill/>
        </p:spPr>
        <p:txBody>
          <a:bodyPr wrap="square" rtlCol="0">
            <a:spAutoFit/>
          </a:bodyPr>
          <a:lstStyle/>
          <a:p>
            <a:r>
              <a:rPr lang="en-IN" sz="2800" dirty="0"/>
              <a:t>HBL Power – Risks</a:t>
            </a:r>
          </a:p>
        </p:txBody>
      </p:sp>
      <p:sp>
        <p:nvSpPr>
          <p:cNvPr id="2" name="TextBox 1">
            <a:extLst>
              <a:ext uri="{FF2B5EF4-FFF2-40B4-BE49-F238E27FC236}">
                <a16:creationId xmlns:a16="http://schemas.microsoft.com/office/drawing/2014/main" id="{4A903E19-AA48-09E0-C457-C56107C6A619}"/>
              </a:ext>
            </a:extLst>
          </p:cNvPr>
          <p:cNvSpPr txBox="1"/>
          <p:nvPr/>
        </p:nvSpPr>
        <p:spPr>
          <a:xfrm>
            <a:off x="358588" y="824753"/>
            <a:ext cx="11340353" cy="5632311"/>
          </a:xfrm>
          <a:prstGeom prst="rect">
            <a:avLst/>
          </a:prstGeom>
          <a:noFill/>
        </p:spPr>
        <p:txBody>
          <a:bodyPr wrap="square" rtlCol="0">
            <a:spAutoFit/>
          </a:bodyPr>
          <a:lstStyle/>
          <a:p>
            <a:pPr marL="457200" indent="-457200">
              <a:buFont typeface="Arial" panose="020B0604020202020204" pitchFamily="34" charset="0"/>
              <a:buChar char="•"/>
            </a:pPr>
            <a:r>
              <a:rPr lang="en-IN" sz="2400" dirty="0"/>
              <a:t>Management has failed to deliver on its guidance multiple times in the past – although it has acknowledged its mistakes, they may mess up on execution again</a:t>
            </a:r>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r>
              <a:rPr lang="en-IN" sz="2400" dirty="0"/>
              <a:t>Key Managerial Person (A J Prasad) is now 75 years old </a:t>
            </a:r>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r>
              <a:rPr lang="en-IN" sz="2400" dirty="0"/>
              <a:t>He was </a:t>
            </a:r>
            <a:r>
              <a:rPr lang="en-US" sz="2400" b="0" i="0" dirty="0">
                <a:solidFill>
                  <a:srgbClr val="2C2C2C"/>
                </a:solidFill>
                <a:effectLst/>
                <a:latin typeface="FreightText"/>
              </a:rPr>
              <a:t>accused of conspiring with former KGB officer to try to obtain information about a U.S. Strategic Defense Initiative and was jailed</a:t>
            </a:r>
            <a:endParaRPr lang="en-IN" sz="2400" dirty="0"/>
          </a:p>
          <a:p>
            <a:pPr marL="457200" indent="-457200">
              <a:buFont typeface="Arial" panose="020B0604020202020204" pitchFamily="34" charset="0"/>
              <a:buChar char="•"/>
            </a:pPr>
            <a:endParaRPr lang="en-IN" sz="2400" dirty="0"/>
          </a:p>
        </p:txBody>
      </p:sp>
      <p:pic>
        <p:nvPicPr>
          <p:cNvPr id="4" name="Picture 3">
            <a:extLst>
              <a:ext uri="{FF2B5EF4-FFF2-40B4-BE49-F238E27FC236}">
                <a16:creationId xmlns:a16="http://schemas.microsoft.com/office/drawing/2014/main" id="{0BDE11FC-030D-EA85-5816-01FCB0A15CA6}"/>
              </a:ext>
            </a:extLst>
          </p:cNvPr>
          <p:cNvPicPr>
            <a:picLocks noChangeAspect="1"/>
          </p:cNvPicPr>
          <p:nvPr/>
        </p:nvPicPr>
        <p:blipFill>
          <a:blip r:embed="rId2"/>
          <a:stretch>
            <a:fillRect/>
          </a:stretch>
        </p:blipFill>
        <p:spPr>
          <a:xfrm>
            <a:off x="1366838" y="1713100"/>
            <a:ext cx="8462682" cy="2426850"/>
          </a:xfrm>
          <a:prstGeom prst="rect">
            <a:avLst/>
          </a:prstGeom>
        </p:spPr>
      </p:pic>
    </p:spTree>
    <p:extLst>
      <p:ext uri="{BB962C8B-B14F-4D97-AF65-F5344CB8AC3E}">
        <p14:creationId xmlns:p14="http://schemas.microsoft.com/office/powerpoint/2010/main" val="3752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29AACAF-9AB9-14AB-3F87-46F2506B5A47}"/>
              </a:ext>
            </a:extLst>
          </p:cNvPr>
          <p:cNvSpPr txBox="1"/>
          <p:nvPr/>
        </p:nvSpPr>
        <p:spPr>
          <a:xfrm>
            <a:off x="259977" y="178076"/>
            <a:ext cx="8462682" cy="523220"/>
          </a:xfrm>
          <a:prstGeom prst="rect">
            <a:avLst/>
          </a:prstGeom>
          <a:noFill/>
        </p:spPr>
        <p:txBody>
          <a:bodyPr wrap="square" rtlCol="0">
            <a:spAutoFit/>
          </a:bodyPr>
          <a:lstStyle/>
          <a:p>
            <a:r>
              <a:rPr lang="en-IN" sz="2800" dirty="0"/>
              <a:t>HBL Power – Risks</a:t>
            </a:r>
          </a:p>
        </p:txBody>
      </p:sp>
      <p:sp>
        <p:nvSpPr>
          <p:cNvPr id="5" name="TextBox 4">
            <a:extLst>
              <a:ext uri="{FF2B5EF4-FFF2-40B4-BE49-F238E27FC236}">
                <a16:creationId xmlns:a16="http://schemas.microsoft.com/office/drawing/2014/main" id="{C282DCAE-6BD8-B2B9-AE14-B4435B4DB3C6}"/>
              </a:ext>
            </a:extLst>
          </p:cNvPr>
          <p:cNvSpPr txBox="1"/>
          <p:nvPr/>
        </p:nvSpPr>
        <p:spPr>
          <a:xfrm>
            <a:off x="358588" y="824753"/>
            <a:ext cx="11340353" cy="5632311"/>
          </a:xfrm>
          <a:prstGeom prst="rect">
            <a:avLst/>
          </a:prstGeom>
          <a:noFill/>
        </p:spPr>
        <p:txBody>
          <a:bodyPr wrap="square" rtlCol="0">
            <a:spAutoFit/>
          </a:bodyPr>
          <a:lstStyle/>
          <a:p>
            <a:pPr marL="457200" indent="-457200">
              <a:buFont typeface="Arial" panose="020B0604020202020204" pitchFamily="34" charset="0"/>
              <a:buChar char="•"/>
            </a:pPr>
            <a:r>
              <a:rPr lang="en-IN" sz="2400" dirty="0"/>
              <a:t>TCAS Tenders have been delayed since FY-16 they have picked up pace now but still delay in award of tenders may put pressure on the top line</a:t>
            </a:r>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r>
              <a:rPr lang="en-US" sz="2400" dirty="0">
                <a:solidFill>
                  <a:srgbClr val="2C2C2C"/>
                </a:solidFill>
                <a:latin typeface="FreightText"/>
              </a:rPr>
              <a:t>Management keeps trying to enter new avenues and commits capital without proper research which has hurt the company in the past</a:t>
            </a:r>
          </a:p>
          <a:p>
            <a:pPr marL="457200" indent="-457200">
              <a:buFont typeface="Arial" panose="020B0604020202020204" pitchFamily="34" charset="0"/>
              <a:buChar char="•"/>
            </a:pPr>
            <a:endParaRPr lang="en-US" sz="2400" dirty="0">
              <a:solidFill>
                <a:srgbClr val="2C2C2C"/>
              </a:solidFill>
              <a:latin typeface="FreightText"/>
            </a:endParaRPr>
          </a:p>
          <a:p>
            <a:pPr marL="457200" indent="-457200">
              <a:buFont typeface="Arial" panose="020B0604020202020204" pitchFamily="34" charset="0"/>
              <a:buChar char="•"/>
            </a:pPr>
            <a:r>
              <a:rPr lang="en-US" sz="2400" dirty="0">
                <a:solidFill>
                  <a:srgbClr val="2C2C2C"/>
                </a:solidFill>
                <a:latin typeface="FreightText"/>
              </a:rPr>
              <a:t>Price to sales metric used for valuation is double the median value for the ratio in the past </a:t>
            </a:r>
          </a:p>
          <a:p>
            <a:pPr marL="457200" indent="-457200">
              <a:buFont typeface="Arial" panose="020B0604020202020204" pitchFamily="34" charset="0"/>
              <a:buChar char="•"/>
            </a:pPr>
            <a:endParaRPr lang="en-US" sz="2400" dirty="0">
              <a:solidFill>
                <a:srgbClr val="2C2C2C"/>
              </a:solidFill>
              <a:latin typeface="FreightText"/>
            </a:endParaRPr>
          </a:p>
          <a:p>
            <a:pPr marL="457200" indent="-457200">
              <a:buFont typeface="Arial" panose="020B0604020202020204" pitchFamily="34" charset="0"/>
              <a:buChar char="•"/>
            </a:pPr>
            <a:r>
              <a:rPr lang="en-US" sz="2400" dirty="0">
                <a:solidFill>
                  <a:srgbClr val="2C2C2C"/>
                </a:solidFill>
                <a:latin typeface="FreightText"/>
              </a:rPr>
              <a:t>Customer for TCAS is Indian Railways (Govt. Enterprise) and project have long Working Capital cycle</a:t>
            </a:r>
          </a:p>
          <a:p>
            <a:pPr marL="457200" indent="-457200">
              <a:buFont typeface="Arial" panose="020B0604020202020204" pitchFamily="34" charset="0"/>
              <a:buChar char="•"/>
            </a:pPr>
            <a:endParaRPr lang="en-US" sz="2400" dirty="0">
              <a:solidFill>
                <a:srgbClr val="2C2C2C"/>
              </a:solidFill>
              <a:latin typeface="FreightText"/>
            </a:endParaRPr>
          </a:p>
          <a:p>
            <a:pPr marL="457200" indent="-457200">
              <a:buFont typeface="Arial" panose="020B0604020202020204" pitchFamily="34" charset="0"/>
              <a:buChar char="•"/>
            </a:pPr>
            <a:r>
              <a:rPr lang="en-US" sz="2400" dirty="0">
                <a:solidFill>
                  <a:srgbClr val="2C2C2C"/>
                </a:solidFill>
                <a:latin typeface="FreightText"/>
              </a:rPr>
              <a:t>Integration of TCAS with other signaling systems is not yet undertaken- </a:t>
            </a:r>
            <a:r>
              <a:rPr lang="en-US" sz="2400" dirty="0" err="1">
                <a:solidFill>
                  <a:srgbClr val="2C2C2C"/>
                </a:solidFill>
                <a:latin typeface="FreightText"/>
              </a:rPr>
              <a:t>Medha</a:t>
            </a:r>
            <a:r>
              <a:rPr lang="en-US" sz="2400" dirty="0">
                <a:solidFill>
                  <a:srgbClr val="2C2C2C"/>
                </a:solidFill>
                <a:latin typeface="FreightText"/>
              </a:rPr>
              <a:t> may have an upper hand in integration</a:t>
            </a:r>
            <a:endParaRPr lang="en-IN" sz="2400" dirty="0"/>
          </a:p>
          <a:p>
            <a:pPr marL="457200" indent="-457200">
              <a:buFont typeface="Arial" panose="020B0604020202020204" pitchFamily="34" charset="0"/>
              <a:buChar char="•"/>
            </a:pPr>
            <a:endParaRPr lang="en-IN" sz="2400" dirty="0"/>
          </a:p>
        </p:txBody>
      </p:sp>
    </p:spTree>
    <p:extLst>
      <p:ext uri="{BB962C8B-B14F-4D97-AF65-F5344CB8AC3E}">
        <p14:creationId xmlns:p14="http://schemas.microsoft.com/office/powerpoint/2010/main" val="351829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6DFF913A-463A-E811-ADD8-9947FD4C4339}"/>
              </a:ext>
            </a:extLst>
          </p:cNvPr>
          <p:cNvSpPr txBox="1"/>
          <p:nvPr/>
        </p:nvSpPr>
        <p:spPr>
          <a:xfrm>
            <a:off x="259977" y="178076"/>
            <a:ext cx="8462682" cy="523220"/>
          </a:xfrm>
          <a:prstGeom prst="rect">
            <a:avLst/>
          </a:prstGeom>
          <a:noFill/>
        </p:spPr>
        <p:txBody>
          <a:bodyPr wrap="square" rtlCol="0">
            <a:spAutoFit/>
          </a:bodyPr>
          <a:lstStyle/>
          <a:p>
            <a:r>
              <a:rPr lang="en-IN" sz="2800" dirty="0"/>
              <a:t>HBL Power – Risks</a:t>
            </a:r>
          </a:p>
        </p:txBody>
      </p:sp>
      <p:sp>
        <p:nvSpPr>
          <p:cNvPr id="2" name="TextBox 1">
            <a:extLst>
              <a:ext uri="{FF2B5EF4-FFF2-40B4-BE49-F238E27FC236}">
                <a16:creationId xmlns:a16="http://schemas.microsoft.com/office/drawing/2014/main" id="{4A903E19-AA48-09E0-C457-C56107C6A619}"/>
              </a:ext>
            </a:extLst>
          </p:cNvPr>
          <p:cNvSpPr txBox="1"/>
          <p:nvPr/>
        </p:nvSpPr>
        <p:spPr>
          <a:xfrm>
            <a:off x="358588" y="824753"/>
            <a:ext cx="11340353" cy="8217634"/>
          </a:xfrm>
          <a:prstGeom prst="rect">
            <a:avLst/>
          </a:prstGeom>
          <a:noFill/>
        </p:spPr>
        <p:txBody>
          <a:bodyPr wrap="square" rtlCol="0">
            <a:spAutoFit/>
          </a:bodyPr>
          <a:lstStyle/>
          <a:p>
            <a:pPr marL="457200" indent="-457200">
              <a:buFont typeface="Arial" panose="020B0604020202020204" pitchFamily="34" charset="0"/>
              <a:buChar char="•"/>
            </a:pPr>
            <a:r>
              <a:rPr lang="en-IN" sz="2400" dirty="0"/>
              <a:t>Directors run several Pvt Limited Cos. Some operate in same segment</a:t>
            </a:r>
          </a:p>
          <a:p>
            <a:endParaRPr lang="en-IN" sz="2400" b="0" i="0" u="sng" dirty="0">
              <a:solidFill>
                <a:srgbClr val="2A6496"/>
              </a:solidFill>
              <a:effectLst/>
              <a:latin typeface="open_sansregular"/>
            </a:endParaRPr>
          </a:p>
          <a:p>
            <a:endParaRPr lang="en-IN" sz="2400" b="0" i="0" u="sng" dirty="0">
              <a:solidFill>
                <a:srgbClr val="2A6496"/>
              </a:solidFill>
              <a:effectLst/>
              <a:latin typeface="open_sansregular"/>
            </a:endParaRPr>
          </a:p>
          <a:p>
            <a:endParaRPr lang="en-IN" sz="2400" u="sng" dirty="0">
              <a:solidFill>
                <a:srgbClr val="2A6496"/>
              </a:solidFill>
              <a:latin typeface="open_sansregular"/>
            </a:endParaRPr>
          </a:p>
          <a:p>
            <a:endParaRPr lang="en-IN" sz="2400" b="0" i="0" u="sng" dirty="0">
              <a:solidFill>
                <a:srgbClr val="2A6496"/>
              </a:solidFill>
              <a:effectLst/>
              <a:latin typeface="open_sansregular"/>
            </a:endParaRPr>
          </a:p>
          <a:p>
            <a:endParaRPr lang="en-IN" sz="2400" u="sng" dirty="0">
              <a:solidFill>
                <a:srgbClr val="2A6496"/>
              </a:solidFill>
              <a:latin typeface="open_sansregular"/>
            </a:endParaRPr>
          </a:p>
          <a:p>
            <a:r>
              <a:rPr lang="en-IN" sz="2400" b="0" i="0" dirty="0">
                <a:solidFill>
                  <a:srgbClr val="2A6496"/>
                </a:solidFill>
                <a:effectLst/>
                <a:latin typeface="open_sansregular"/>
              </a:rPr>
              <a:t>	</a:t>
            </a:r>
            <a:r>
              <a:rPr lang="en-IN" sz="2400" b="0" i="0" u="sng" dirty="0">
                <a:solidFill>
                  <a:srgbClr val="2A6496"/>
                </a:solidFill>
                <a:effectLst/>
                <a:latin typeface="open_sansregular"/>
              </a:rPr>
              <a:t>KAVITA PRASAD ALURU</a:t>
            </a: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a:p>
            <a:pPr marL="457200" indent="-457200">
              <a:buFont typeface="Arial" panose="020B0604020202020204" pitchFamily="34" charset="0"/>
              <a:buChar char="•"/>
            </a:pPr>
            <a:endParaRPr lang="en-IN" sz="2400" dirty="0"/>
          </a:p>
        </p:txBody>
      </p:sp>
      <p:pic>
        <p:nvPicPr>
          <p:cNvPr id="5" name="Picture 4">
            <a:extLst>
              <a:ext uri="{FF2B5EF4-FFF2-40B4-BE49-F238E27FC236}">
                <a16:creationId xmlns:a16="http://schemas.microsoft.com/office/drawing/2014/main" id="{DCDA9970-C657-FD1F-0C25-F75B9F13ADC0}"/>
              </a:ext>
            </a:extLst>
          </p:cNvPr>
          <p:cNvPicPr>
            <a:picLocks noChangeAspect="1"/>
          </p:cNvPicPr>
          <p:nvPr/>
        </p:nvPicPr>
        <p:blipFill>
          <a:blip r:embed="rId2"/>
          <a:stretch>
            <a:fillRect/>
          </a:stretch>
        </p:blipFill>
        <p:spPr>
          <a:xfrm>
            <a:off x="4374322" y="1597382"/>
            <a:ext cx="3443355" cy="4556775"/>
          </a:xfrm>
          <a:prstGeom prst="rect">
            <a:avLst/>
          </a:prstGeom>
        </p:spPr>
      </p:pic>
    </p:spTree>
    <p:extLst>
      <p:ext uri="{BB962C8B-B14F-4D97-AF65-F5344CB8AC3E}">
        <p14:creationId xmlns:p14="http://schemas.microsoft.com/office/powerpoint/2010/main" val="40955834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4059" y="230130"/>
            <a:ext cx="7772400" cy="738834"/>
          </a:xfrm>
        </p:spPr>
        <p:txBody>
          <a:bodyPr>
            <a:noAutofit/>
          </a:bodyPr>
          <a:lstStyle/>
          <a:p>
            <a:pPr algn="l"/>
            <a:r>
              <a:rPr lang="en-US" sz="3000" dirty="0"/>
              <a:t>Timken – Background, Segments &amp; Revenue</a:t>
            </a:r>
          </a:p>
        </p:txBody>
      </p:sp>
      <p:sp>
        <p:nvSpPr>
          <p:cNvPr id="3" name="Subtitle 2"/>
          <p:cNvSpPr>
            <a:spLocks noGrp="1"/>
          </p:cNvSpPr>
          <p:nvPr>
            <p:ph type="subTitle" idx="1"/>
          </p:nvPr>
        </p:nvSpPr>
        <p:spPr>
          <a:xfrm>
            <a:off x="2058573" y="864565"/>
            <a:ext cx="7490178" cy="5361280"/>
          </a:xfrm>
        </p:spPr>
        <p:txBody>
          <a:bodyPr>
            <a:normAutofit/>
          </a:bodyPr>
          <a:lstStyle/>
          <a:p>
            <a:pPr marL="285750" indent="-285750" algn="l">
              <a:buFont typeface="Arial"/>
              <a:buChar char="•"/>
            </a:pPr>
            <a:r>
              <a:rPr lang="en-US" sz="1400" dirty="0">
                <a:solidFill>
                  <a:srgbClr val="000000"/>
                </a:solidFill>
              </a:rPr>
              <a:t>Timken India Ltd is engaged in the manufacturing, distribution and sale of anti-friction bearings, components, accessories and mechanical power transmission products for the customer base across different sectors. It also provided maintenance contracts and refurbishment services and industrial services.</a:t>
            </a:r>
          </a:p>
          <a:p>
            <a:pPr marL="285750" indent="-285750" algn="l">
              <a:buFont typeface="Arial"/>
              <a:buChar char="•"/>
            </a:pPr>
            <a:r>
              <a:rPr lang="en-US" sz="1400" dirty="0">
                <a:solidFill>
                  <a:srgbClr val="000000"/>
                </a:solidFill>
              </a:rPr>
              <a:t>Incorporated in 1987 as a JV with TISCO and part of the global Timken Group. This stake was acquired back  by Timken in 1992 to end the JV</a:t>
            </a:r>
          </a:p>
          <a:p>
            <a:pPr marL="285750" indent="-285750" algn="l">
              <a:buFont typeface="Arial"/>
              <a:buChar char="•"/>
            </a:pPr>
            <a:r>
              <a:rPr lang="en-US" sz="1400" dirty="0">
                <a:solidFill>
                  <a:srgbClr val="000000"/>
                </a:solidFill>
              </a:rPr>
              <a:t>In 2018, </a:t>
            </a:r>
            <a:r>
              <a:rPr lang="en-US" sz="1400" b="1" dirty="0">
                <a:solidFill>
                  <a:srgbClr val="000000"/>
                </a:solidFill>
              </a:rPr>
              <a:t>acquired ABC Bearings Limited</a:t>
            </a:r>
            <a:r>
              <a:rPr lang="en-US" sz="1400" dirty="0">
                <a:solidFill>
                  <a:srgbClr val="000000"/>
                </a:solidFill>
              </a:rPr>
              <a:t>, having manufacturing facilities at Bharuch &amp; Dehradun.</a:t>
            </a:r>
          </a:p>
          <a:p>
            <a:pPr marL="285750" indent="-285750" algn="l">
              <a:buFont typeface="Arial"/>
              <a:buChar char="•"/>
            </a:pPr>
            <a:r>
              <a:rPr lang="en-US" sz="1400" b="1" dirty="0">
                <a:solidFill>
                  <a:srgbClr val="000000"/>
                </a:solidFill>
              </a:rPr>
              <a:t>Products</a:t>
            </a:r>
            <a:r>
              <a:rPr lang="en-US" sz="1400" dirty="0">
                <a:solidFill>
                  <a:srgbClr val="000000"/>
                </a:solidFill>
              </a:rPr>
              <a:t> include Tapered Roller Bearings, Cylindrical Roller Bearings, Spherical Roller Bearings and Slewing Bearings with dedicated manufacturing in Jamshedpur and Bharuch.</a:t>
            </a:r>
          </a:p>
          <a:p>
            <a:pPr marL="285750" indent="-285750" algn="l">
              <a:buFont typeface="Arial"/>
              <a:buChar char="•"/>
            </a:pPr>
            <a:r>
              <a:rPr lang="en-US" sz="1400" b="1" dirty="0">
                <a:solidFill>
                  <a:srgbClr val="000000"/>
                </a:solidFill>
              </a:rPr>
              <a:t>Customers</a:t>
            </a:r>
            <a:r>
              <a:rPr lang="en-US" sz="1400" dirty="0">
                <a:solidFill>
                  <a:srgbClr val="000000"/>
                </a:solidFill>
              </a:rPr>
              <a:t> : Expertise in the domains of metallurgy, tribology and mechanical systems enables collaboration with Original Equipment Manufacturers (</a:t>
            </a:r>
            <a:r>
              <a:rPr lang="en-US" sz="1400" b="1" dirty="0">
                <a:solidFill>
                  <a:srgbClr val="000000"/>
                </a:solidFill>
              </a:rPr>
              <a:t>OEM)</a:t>
            </a:r>
            <a:r>
              <a:rPr lang="en-US" sz="1400" dirty="0">
                <a:solidFill>
                  <a:srgbClr val="000000"/>
                </a:solidFill>
              </a:rPr>
              <a:t> to design and develop solutions as per application. It has about </a:t>
            </a:r>
            <a:r>
              <a:rPr lang="en-US" sz="1400" b="1" dirty="0">
                <a:solidFill>
                  <a:srgbClr val="000000"/>
                </a:solidFill>
              </a:rPr>
              <a:t>50+ Industrial and 100+ Automotive channel partners</a:t>
            </a:r>
            <a:r>
              <a:rPr lang="en-US" sz="1400" dirty="0">
                <a:solidFill>
                  <a:srgbClr val="000000"/>
                </a:solidFill>
              </a:rPr>
              <a:t>.</a:t>
            </a:r>
          </a:p>
          <a:p>
            <a:pPr marL="285750" indent="-285750" algn="l">
              <a:buFont typeface="Arial"/>
              <a:buChar char="•"/>
            </a:pPr>
            <a:r>
              <a:rPr lang="en-US" sz="1400" dirty="0">
                <a:solidFill>
                  <a:srgbClr val="000000"/>
                </a:solidFill>
              </a:rPr>
              <a:t>The company has four </a:t>
            </a:r>
            <a:r>
              <a:rPr lang="en-US" sz="1400" b="1" dirty="0">
                <a:solidFill>
                  <a:srgbClr val="000000"/>
                </a:solidFill>
              </a:rPr>
              <a:t>operating segments: Mobile Industries, Process Industries (includes Wind), Aerospace and Defense, and Steel</a:t>
            </a:r>
            <a:r>
              <a:rPr lang="en-US" sz="1400" dirty="0">
                <a:solidFill>
                  <a:srgbClr val="000000"/>
                </a:solidFill>
              </a:rPr>
              <a:t>. Major markets include aerospace, automotive, construction, consumer, defense, energy, industrial equipment, health, heavy industry, machine tool, positioning control, power generation and rail.</a:t>
            </a:r>
          </a:p>
          <a:p>
            <a:pPr marL="285750" indent="-285750" algn="l">
              <a:buFont typeface="Arial"/>
              <a:buChar char="•"/>
            </a:pPr>
            <a:r>
              <a:rPr lang="en-US" sz="1400" b="1" dirty="0">
                <a:solidFill>
                  <a:srgbClr val="000000"/>
                </a:solidFill>
              </a:rPr>
              <a:t>Revenue share</a:t>
            </a:r>
            <a:r>
              <a:rPr lang="en-US" sz="1400" dirty="0">
                <a:solidFill>
                  <a:srgbClr val="000000"/>
                </a:solidFill>
              </a:rPr>
              <a:t> for 2022 was </a:t>
            </a:r>
            <a:r>
              <a:rPr lang="en-US" sz="1400" b="1" dirty="0">
                <a:solidFill>
                  <a:srgbClr val="000000"/>
                </a:solidFill>
              </a:rPr>
              <a:t>Exports – 30-33%, </a:t>
            </a:r>
            <a:r>
              <a:rPr lang="en-US" sz="1400" dirty="0">
                <a:solidFill>
                  <a:srgbClr val="000000"/>
                </a:solidFill>
              </a:rPr>
              <a:t>Distribution – 20%, Mobile  – 20%, Railways – 17%, </a:t>
            </a:r>
            <a:r>
              <a:rPr lang="en-US" sz="1400" b="1" dirty="0">
                <a:solidFill>
                  <a:srgbClr val="000000"/>
                </a:solidFill>
              </a:rPr>
              <a:t>Process – 13%</a:t>
            </a:r>
          </a:p>
          <a:p>
            <a:pPr marL="285750" indent="-285750" algn="l">
              <a:buFont typeface="Arial"/>
              <a:buChar char="•"/>
            </a:pPr>
            <a:r>
              <a:rPr lang="en-US" sz="1400" b="1" dirty="0">
                <a:solidFill>
                  <a:srgbClr val="000000"/>
                </a:solidFill>
              </a:rPr>
              <a:t>Market Share was 7% before acquisition of ABC</a:t>
            </a:r>
            <a:r>
              <a:rPr lang="en-US" sz="1400" dirty="0">
                <a:solidFill>
                  <a:srgbClr val="000000"/>
                </a:solidFill>
              </a:rPr>
              <a:t> and expected market share of low teens post acquisition. </a:t>
            </a:r>
            <a:r>
              <a:rPr lang="en-US" sz="1400" b="1" dirty="0">
                <a:solidFill>
                  <a:srgbClr val="000000"/>
                </a:solidFill>
              </a:rPr>
              <a:t>Global market share of Timken is also ~12%.</a:t>
            </a:r>
            <a:endParaRPr lang="en-US" sz="1400" dirty="0">
              <a:solidFill>
                <a:srgbClr val="000000"/>
              </a:solidFill>
            </a:endParaRPr>
          </a:p>
        </p:txBody>
      </p:sp>
    </p:spTree>
    <p:extLst>
      <p:ext uri="{BB962C8B-B14F-4D97-AF65-F5344CB8AC3E}">
        <p14:creationId xmlns:p14="http://schemas.microsoft.com/office/powerpoint/2010/main" val="40540381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1506" y="230130"/>
            <a:ext cx="7772400" cy="738834"/>
          </a:xfrm>
        </p:spPr>
        <p:txBody>
          <a:bodyPr>
            <a:normAutofit/>
          </a:bodyPr>
          <a:lstStyle/>
          <a:p>
            <a:pPr algn="l"/>
            <a:r>
              <a:rPr lang="en-US" sz="3000" dirty="0"/>
              <a:t>Timken – Investment Thesis</a:t>
            </a:r>
          </a:p>
        </p:txBody>
      </p:sp>
      <p:sp>
        <p:nvSpPr>
          <p:cNvPr id="3" name="Subtitle 2"/>
          <p:cNvSpPr>
            <a:spLocks noGrp="1"/>
          </p:cNvSpPr>
          <p:nvPr>
            <p:ph type="subTitle" idx="1"/>
          </p:nvPr>
        </p:nvSpPr>
        <p:spPr>
          <a:xfrm>
            <a:off x="2171596" y="998127"/>
            <a:ext cx="7490178" cy="5361280"/>
          </a:xfrm>
        </p:spPr>
        <p:txBody>
          <a:bodyPr>
            <a:normAutofit fontScale="55000" lnSpcReduction="20000"/>
          </a:bodyPr>
          <a:lstStyle/>
          <a:p>
            <a:pPr marL="285750" indent="-285750" algn="l">
              <a:buFont typeface="Arial"/>
              <a:buChar char="•"/>
            </a:pPr>
            <a:r>
              <a:rPr lang="en-US" sz="1200" dirty="0">
                <a:solidFill>
                  <a:srgbClr val="000000"/>
                </a:solidFill>
              </a:rPr>
              <a:t>Exports are currently at 30%, increase in exports by 80% this Q - Make in India Make for the world and China +1 is playing out</a:t>
            </a:r>
          </a:p>
          <a:p>
            <a:pPr marL="742950" lvl="1" indent="-285750" algn="l">
              <a:buFont typeface="Arial"/>
              <a:buChar char="•"/>
            </a:pPr>
            <a:r>
              <a:rPr lang="en-US" sz="1200" dirty="0">
                <a:solidFill>
                  <a:srgbClr val="000000"/>
                </a:solidFill>
              </a:rPr>
              <a:t>Bearing companies are setting up low cost manufacturing hubs in India and is improving their margin mix  </a:t>
            </a:r>
          </a:p>
          <a:p>
            <a:pPr marL="742950" lvl="1" indent="-285750" algn="l">
              <a:buFont typeface="Arial"/>
              <a:buChar char="•"/>
            </a:pPr>
            <a:endParaRPr lang="en-US" sz="1200" dirty="0">
              <a:solidFill>
                <a:srgbClr val="000000"/>
              </a:solidFill>
            </a:endParaRPr>
          </a:p>
          <a:p>
            <a:pPr marL="742950" lvl="1" indent="-285750" algn="l">
              <a:buFont typeface="Arial"/>
              <a:buChar char="•"/>
            </a:pPr>
            <a:endParaRPr lang="en-US" sz="1200" dirty="0">
              <a:solidFill>
                <a:srgbClr val="000000"/>
              </a:solidFill>
            </a:endParaRPr>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r>
              <a:rPr lang="en-US" sz="1200" dirty="0"/>
              <a:t>Significant demand from Railways</a:t>
            </a:r>
          </a:p>
          <a:p>
            <a:pPr marL="742950" lvl="1" indent="-285750" algn="l">
              <a:buFont typeface="Arial"/>
              <a:buChar char="•"/>
            </a:pPr>
            <a:r>
              <a:rPr lang="en-US" sz="1200" dirty="0"/>
              <a:t>From Timken’s perspective, maximum buying from Railways is on the freight wagons front. The wagon building is outsourced to private players and they is turn have a tender out for bearings based on RSDO requirements.</a:t>
            </a:r>
          </a:p>
          <a:p>
            <a:pPr marL="742950" lvl="1" indent="-285750" algn="l">
              <a:buFont typeface="Arial"/>
              <a:buChar char="•"/>
            </a:pPr>
            <a:r>
              <a:rPr lang="en-US" sz="1200" dirty="0"/>
              <a:t>Railways plan to tender out 90,000 wagons for the next 3 years. i.e. 30,000 wagons each year – some of this has already been tendered to Calcutta based builder. </a:t>
            </a:r>
            <a:r>
              <a:rPr lang="en-US" sz="1200" b="1" dirty="0"/>
              <a:t>Each wagon requires 8 bearings and therefore the total demand from this alone is 7,20,000 bearings.</a:t>
            </a:r>
          </a:p>
          <a:p>
            <a:pPr marL="742950" lvl="1" indent="-285750" algn="l">
              <a:buFont typeface="Arial"/>
              <a:buChar char="•"/>
            </a:pPr>
            <a:r>
              <a:rPr lang="en-US" sz="1200" dirty="0"/>
              <a:t>Railways have tendered out 90,000 wagons for the next 3 years. i.e. 30,000 wagons each year. Each wagon requires 8 bearings and therefore the total demand from this alone is 7,20,000 bearings.</a:t>
            </a:r>
          </a:p>
          <a:p>
            <a:pPr marL="742950" lvl="1" indent="-285750" algn="l">
              <a:buFont typeface="Arial"/>
              <a:buChar char="•"/>
            </a:pPr>
            <a:r>
              <a:rPr lang="en-US" sz="1200" dirty="0"/>
              <a:t>Demand for </a:t>
            </a:r>
            <a:r>
              <a:rPr lang="en-US" sz="1200" b="1" dirty="0"/>
              <a:t>Wheels</a:t>
            </a:r>
            <a:r>
              <a:rPr lang="en-US" sz="1200" dirty="0"/>
              <a:t> currently imported might also augment the bearings demand in India</a:t>
            </a:r>
          </a:p>
          <a:p>
            <a:pPr marL="742950" lvl="1" indent="-285750" algn="l">
              <a:buFont typeface="Arial"/>
              <a:buChar char="•"/>
            </a:pPr>
            <a:r>
              <a:rPr lang="en-US" sz="1200" dirty="0"/>
              <a:t>Finally, there might also be a lot of demand for </a:t>
            </a:r>
            <a:r>
              <a:rPr lang="en-US" sz="1200" b="1" dirty="0"/>
              <a:t>maintenance of old wagons</a:t>
            </a:r>
            <a:r>
              <a:rPr lang="en-US" sz="1200" dirty="0"/>
              <a:t> (increase in freight capacity)</a:t>
            </a:r>
          </a:p>
          <a:p>
            <a:pPr marL="285750" indent="-285750" algn="l">
              <a:buFont typeface="Arial"/>
              <a:buChar char="•"/>
            </a:pPr>
            <a:endParaRPr lang="en-US" sz="1200" dirty="0"/>
          </a:p>
          <a:p>
            <a:pPr marL="285750" indent="-285750" algn="l">
              <a:buFont typeface="Arial"/>
              <a:buChar char="•"/>
            </a:pPr>
            <a:r>
              <a:rPr lang="en-US" sz="1200" dirty="0"/>
              <a:t>Revenue doubled in Wind segment (India becoming hub for gear boxes manufacturing)</a:t>
            </a:r>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8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628650" lvl="1" indent="-171450" algn="l">
              <a:buFont typeface="Arial"/>
              <a:buChar char="•"/>
            </a:pPr>
            <a:endParaRPr lang="en-US" sz="1000" dirty="0"/>
          </a:p>
          <a:p>
            <a:pPr marL="457200" indent="-457200" algn="l">
              <a:buFont typeface="Arial"/>
              <a:buChar char="•"/>
            </a:pPr>
            <a:endParaRPr lang="en-US" sz="1400" dirty="0"/>
          </a:p>
          <a:p>
            <a:pPr marL="457200" indent="-457200" algn="l">
              <a:buFont typeface="Arial"/>
              <a:buChar char="•"/>
            </a:pPr>
            <a:endParaRPr lang="en-US" sz="1400" dirty="0"/>
          </a:p>
        </p:txBody>
      </p:sp>
      <p:pic>
        <p:nvPicPr>
          <p:cNvPr id="5" name="Picture 4" descr="Screen Shot 2022-06-25 at 3.18.45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0151" y="1633346"/>
            <a:ext cx="7281335" cy="2497462"/>
          </a:xfrm>
          <a:prstGeom prst="rect">
            <a:avLst/>
          </a:prstGeom>
          <a:ln>
            <a:solidFill>
              <a:srgbClr val="FF0000"/>
            </a:solidFill>
          </a:ln>
        </p:spPr>
      </p:pic>
    </p:spTree>
    <p:extLst>
      <p:ext uri="{BB962C8B-B14F-4D97-AF65-F5344CB8AC3E}">
        <p14:creationId xmlns:p14="http://schemas.microsoft.com/office/powerpoint/2010/main" val="1226022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55893" y="230130"/>
            <a:ext cx="7772400" cy="738834"/>
          </a:xfrm>
        </p:spPr>
        <p:txBody>
          <a:bodyPr>
            <a:normAutofit/>
          </a:bodyPr>
          <a:lstStyle/>
          <a:p>
            <a:pPr algn="l"/>
            <a:r>
              <a:rPr lang="en-US" sz="3000" dirty="0"/>
              <a:t>Timken – Investment Thesis Contd.</a:t>
            </a:r>
          </a:p>
        </p:txBody>
      </p:sp>
      <p:sp>
        <p:nvSpPr>
          <p:cNvPr id="3" name="Subtitle 2"/>
          <p:cNvSpPr>
            <a:spLocks noGrp="1"/>
          </p:cNvSpPr>
          <p:nvPr>
            <p:ph type="subTitle" idx="1"/>
          </p:nvPr>
        </p:nvSpPr>
        <p:spPr>
          <a:xfrm>
            <a:off x="2202418" y="915935"/>
            <a:ext cx="7490178" cy="5361280"/>
          </a:xfrm>
        </p:spPr>
        <p:txBody>
          <a:bodyPr>
            <a:normAutofit lnSpcReduction="10000"/>
          </a:bodyPr>
          <a:lstStyle/>
          <a:p>
            <a:pPr marL="285750" indent="-285750" algn="l">
              <a:buFont typeface="Arial"/>
              <a:buChar char="•"/>
            </a:pPr>
            <a:r>
              <a:rPr lang="en-US" sz="1200" dirty="0">
                <a:solidFill>
                  <a:srgbClr val="000000"/>
                </a:solidFill>
              </a:rPr>
              <a:t>Parent company recognized as </a:t>
            </a:r>
            <a:r>
              <a:rPr lang="en-US" sz="1200" b="1" dirty="0">
                <a:solidFill>
                  <a:srgbClr val="000000"/>
                </a:solidFill>
              </a:rPr>
              <a:t>one of the world’s most ethical companies for </a:t>
            </a:r>
            <a:r>
              <a:rPr lang="en-US" sz="1200" b="1" dirty="0"/>
              <a:t>the 11</a:t>
            </a:r>
            <a:r>
              <a:rPr lang="en-US" sz="1200" b="1" baseline="30000" dirty="0"/>
              <a:t>th</a:t>
            </a:r>
            <a:r>
              <a:rPr lang="en-US" sz="1200" b="1" dirty="0"/>
              <a:t> consecutive year by Ethisphere Institute</a:t>
            </a:r>
            <a:r>
              <a:rPr lang="en-US" sz="1200" dirty="0"/>
              <a:t> (global leader in defining standards of ethical business  practices)</a:t>
            </a:r>
          </a:p>
          <a:p>
            <a:pPr marL="285750" indent="-285750" algn="l">
              <a:buFont typeface="Arial"/>
              <a:buChar char="•"/>
            </a:pPr>
            <a:endParaRPr lang="en-US" sz="1200" dirty="0"/>
          </a:p>
          <a:p>
            <a:pPr marL="285750" indent="-285750" algn="l">
              <a:buFont typeface="Arial"/>
              <a:buChar char="•"/>
            </a:pPr>
            <a:r>
              <a:rPr lang="en-US" sz="1200" b="1" dirty="0"/>
              <a:t>Commodity cycle</a:t>
            </a:r>
            <a:r>
              <a:rPr lang="en-US" sz="1200" dirty="0"/>
              <a:t> (cement, steel, energy </a:t>
            </a:r>
            <a:r>
              <a:rPr lang="en-US" sz="1200" dirty="0" err="1"/>
              <a:t>etc</a:t>
            </a:r>
            <a:r>
              <a:rPr lang="en-US" sz="1200" dirty="0"/>
              <a:t>) &amp; </a:t>
            </a:r>
            <a:r>
              <a:rPr lang="en-US" sz="1200" b="1" dirty="0"/>
              <a:t>Infrastructure focus</a:t>
            </a:r>
            <a:r>
              <a:rPr lang="en-US" sz="1200" dirty="0"/>
              <a:t> augurs well for bearings</a:t>
            </a:r>
          </a:p>
          <a:p>
            <a:pPr algn="l"/>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628650" lvl="1" indent="-171450" algn="l">
              <a:buFont typeface="Arial"/>
              <a:buChar char="•"/>
            </a:pPr>
            <a:endParaRPr lang="en-US" sz="1200" dirty="0"/>
          </a:p>
          <a:p>
            <a:pPr marL="457200" indent="-457200" algn="l">
              <a:buFont typeface="Arial"/>
              <a:buChar char="•"/>
            </a:pPr>
            <a:endParaRPr lang="en-US" sz="1200" dirty="0"/>
          </a:p>
          <a:p>
            <a:pPr marL="457200" indent="-457200" algn="l">
              <a:buFont typeface="Arial"/>
              <a:buChar char="•"/>
            </a:pPr>
            <a:endParaRPr lang="en-US" sz="1200" dirty="0"/>
          </a:p>
          <a:p>
            <a:pPr marL="285750" indent="-285750" algn="l">
              <a:buFont typeface="Arial"/>
              <a:buChar char="•"/>
            </a:pPr>
            <a:endParaRPr lang="en-US" sz="1200" dirty="0"/>
          </a:p>
          <a:p>
            <a:pPr marL="285750" indent="-285750" algn="l">
              <a:buFont typeface="Arial"/>
              <a:buChar char="•"/>
            </a:pPr>
            <a:r>
              <a:rPr lang="en-US" sz="1200" dirty="0"/>
              <a:t>Capacity utilization for Bharuch and Jamshedpur plats are at 80-82% but the railways capacity is still under-utilized and this could be a growth driver going forward</a:t>
            </a:r>
          </a:p>
          <a:p>
            <a:pPr algn="l"/>
            <a:r>
              <a:rPr lang="en-US" sz="1200" dirty="0"/>
              <a:t> </a:t>
            </a:r>
          </a:p>
          <a:p>
            <a:pPr marL="285750" indent="-285750" algn="l">
              <a:buFont typeface="Arial"/>
              <a:buChar char="•"/>
            </a:pPr>
            <a:r>
              <a:rPr lang="en-US" sz="1200" dirty="0"/>
              <a:t>Mgt. mentioned many times that they are open for more Capex – brownfield takes 5-6 months, greenfield takes 12-24 months. Also they are putting some little bit of more capacity in our Bharuch plant, which is a very specific line, which we use for very small size bearings</a:t>
            </a:r>
          </a:p>
          <a:p>
            <a:pPr marL="285750" indent="-285750" algn="l">
              <a:buFont typeface="Arial"/>
              <a:buChar char="•"/>
            </a:pPr>
            <a:endParaRPr lang="en-US" sz="1400" dirty="0"/>
          </a:p>
          <a:p>
            <a:pPr marL="285750" indent="-285750" algn="l">
              <a:buFont typeface="Arial"/>
              <a:buChar char="•"/>
            </a:pPr>
            <a:endParaRPr lang="en-US" sz="1400" dirty="0"/>
          </a:p>
          <a:p>
            <a:pPr marL="285750" indent="-285750" algn="l">
              <a:buFont typeface="Arial"/>
              <a:buChar char="•"/>
            </a:pPr>
            <a:endParaRPr lang="en-US" sz="1400" dirty="0"/>
          </a:p>
          <a:p>
            <a:pPr marL="742950" lvl="1" indent="-285750" algn="l">
              <a:buFont typeface="Arial"/>
              <a:buChar char="•"/>
            </a:pPr>
            <a:endParaRPr lang="en-US" sz="1200" dirty="0"/>
          </a:p>
          <a:p>
            <a:pPr marL="285750" indent="-285750" algn="l">
              <a:buFont typeface="Arial"/>
              <a:buChar char="•"/>
            </a:pPr>
            <a:endParaRPr lang="en-US" sz="16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8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628650" lvl="1" indent="-171450" algn="l">
              <a:buFont typeface="Arial"/>
              <a:buChar char="•"/>
            </a:pPr>
            <a:endParaRPr lang="en-US" sz="1000" dirty="0"/>
          </a:p>
          <a:p>
            <a:pPr marL="457200" indent="-457200" algn="l">
              <a:buFont typeface="Arial"/>
              <a:buChar char="•"/>
            </a:pPr>
            <a:endParaRPr lang="en-US" sz="1400" dirty="0"/>
          </a:p>
          <a:p>
            <a:pPr marL="457200" indent="-457200" algn="l">
              <a:buFont typeface="Arial"/>
              <a:buChar char="•"/>
            </a:pPr>
            <a:endParaRPr lang="en-US" sz="1400" dirty="0"/>
          </a:p>
        </p:txBody>
      </p:sp>
      <p:pic>
        <p:nvPicPr>
          <p:cNvPr id="8" name="Picture 7" descr="Screen Shot 2022-06-25 at 1.02.36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6969" y="2002018"/>
            <a:ext cx="7281334" cy="2250806"/>
          </a:xfrm>
          <a:prstGeom prst="rect">
            <a:avLst/>
          </a:prstGeom>
          <a:ln>
            <a:solidFill>
              <a:srgbClr val="FF0000"/>
            </a:solidFill>
          </a:ln>
        </p:spPr>
      </p:pic>
    </p:spTree>
    <p:extLst>
      <p:ext uri="{BB962C8B-B14F-4D97-AF65-F5344CB8AC3E}">
        <p14:creationId xmlns:p14="http://schemas.microsoft.com/office/powerpoint/2010/main" val="1764221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2FBA-21F3-FA2B-3DD6-8EE27A7F2ED6}"/>
              </a:ext>
            </a:extLst>
          </p:cNvPr>
          <p:cNvSpPr>
            <a:spLocks noGrp="1"/>
          </p:cNvSpPr>
          <p:nvPr>
            <p:ph type="title"/>
          </p:nvPr>
        </p:nvSpPr>
        <p:spPr>
          <a:xfrm>
            <a:off x="838200" y="323085"/>
            <a:ext cx="10515600" cy="1325563"/>
          </a:xfrm>
        </p:spPr>
        <p:txBody>
          <a:bodyPr/>
          <a:lstStyle/>
          <a:p>
            <a:r>
              <a:rPr lang="en-IN" dirty="0"/>
              <a:t>Indian Railways</a:t>
            </a:r>
          </a:p>
        </p:txBody>
      </p:sp>
      <p:sp>
        <p:nvSpPr>
          <p:cNvPr id="5" name="TextBox 4">
            <a:extLst>
              <a:ext uri="{FF2B5EF4-FFF2-40B4-BE49-F238E27FC236}">
                <a16:creationId xmlns:a16="http://schemas.microsoft.com/office/drawing/2014/main" id="{19DA07AB-0C83-E09E-54D1-E0FB1E24BED6}"/>
              </a:ext>
            </a:extLst>
          </p:cNvPr>
          <p:cNvSpPr txBox="1"/>
          <p:nvPr/>
        </p:nvSpPr>
        <p:spPr>
          <a:xfrm>
            <a:off x="3144928" y="1441267"/>
            <a:ext cx="5902143" cy="707886"/>
          </a:xfrm>
          <a:prstGeom prst="rect">
            <a:avLst/>
          </a:prstGeom>
          <a:solidFill>
            <a:schemeClr val="accent2">
              <a:lumMod val="40000"/>
              <a:lumOff val="60000"/>
            </a:schemeClr>
          </a:solidFill>
          <a:ln>
            <a:solidFill>
              <a:schemeClr val="accent1"/>
            </a:solidFill>
          </a:ln>
        </p:spPr>
        <p:txBody>
          <a:bodyPr wrap="square" rtlCol="0">
            <a:spAutoFit/>
          </a:bodyPr>
          <a:lstStyle/>
          <a:p>
            <a:r>
              <a:rPr lang="en-IN" sz="4000" b="1" dirty="0"/>
              <a:t>4</a:t>
            </a:r>
            <a:r>
              <a:rPr lang="en-IN" sz="4000" b="1" baseline="30000" dirty="0"/>
              <a:t>th</a:t>
            </a:r>
            <a:r>
              <a:rPr lang="en-IN" sz="3200" b="1" dirty="0"/>
              <a:t> Largest Network in the World</a:t>
            </a:r>
          </a:p>
        </p:txBody>
      </p:sp>
      <p:sp>
        <p:nvSpPr>
          <p:cNvPr id="6" name="TextBox 5">
            <a:extLst>
              <a:ext uri="{FF2B5EF4-FFF2-40B4-BE49-F238E27FC236}">
                <a16:creationId xmlns:a16="http://schemas.microsoft.com/office/drawing/2014/main" id="{D79B02BB-ACC9-F528-68B1-4946A7ADDC7D}"/>
              </a:ext>
            </a:extLst>
          </p:cNvPr>
          <p:cNvSpPr txBox="1"/>
          <p:nvPr/>
        </p:nvSpPr>
        <p:spPr>
          <a:xfrm>
            <a:off x="1822520" y="2382559"/>
            <a:ext cx="3075297" cy="707886"/>
          </a:xfrm>
          <a:prstGeom prst="rect">
            <a:avLst/>
          </a:prstGeom>
          <a:solidFill>
            <a:schemeClr val="accent4">
              <a:lumMod val="40000"/>
              <a:lumOff val="60000"/>
            </a:schemeClr>
          </a:solidFill>
          <a:ln>
            <a:solidFill>
              <a:schemeClr val="accent1"/>
            </a:solidFill>
          </a:ln>
        </p:spPr>
        <p:txBody>
          <a:bodyPr wrap="square" rtlCol="0">
            <a:spAutoFit/>
          </a:bodyPr>
          <a:lstStyle/>
          <a:p>
            <a:r>
              <a:rPr lang="en-IN" sz="4000" b="1" dirty="0"/>
              <a:t>70,000 kms</a:t>
            </a:r>
          </a:p>
        </p:txBody>
      </p:sp>
      <p:sp>
        <p:nvSpPr>
          <p:cNvPr id="7" name="TextBox 6">
            <a:extLst>
              <a:ext uri="{FF2B5EF4-FFF2-40B4-BE49-F238E27FC236}">
                <a16:creationId xmlns:a16="http://schemas.microsoft.com/office/drawing/2014/main" id="{583ECE57-84A4-FFE2-3E5F-031C704146F0}"/>
              </a:ext>
            </a:extLst>
          </p:cNvPr>
          <p:cNvSpPr txBox="1"/>
          <p:nvPr/>
        </p:nvSpPr>
        <p:spPr>
          <a:xfrm>
            <a:off x="7662042" y="2382559"/>
            <a:ext cx="3691758" cy="707886"/>
          </a:xfrm>
          <a:prstGeom prst="rect">
            <a:avLst/>
          </a:prstGeom>
          <a:solidFill>
            <a:schemeClr val="accent4">
              <a:lumMod val="40000"/>
              <a:lumOff val="60000"/>
            </a:schemeClr>
          </a:solidFill>
          <a:ln>
            <a:solidFill>
              <a:schemeClr val="accent1"/>
            </a:solidFill>
          </a:ln>
        </p:spPr>
        <p:txBody>
          <a:bodyPr wrap="square" rtlCol="0">
            <a:spAutoFit/>
          </a:bodyPr>
          <a:lstStyle/>
          <a:p>
            <a:r>
              <a:rPr lang="en-IN" sz="4000" b="1" dirty="0"/>
              <a:t>21,000 trains</a:t>
            </a:r>
          </a:p>
        </p:txBody>
      </p:sp>
      <p:sp>
        <p:nvSpPr>
          <p:cNvPr id="8" name="TextBox 7">
            <a:extLst>
              <a:ext uri="{FF2B5EF4-FFF2-40B4-BE49-F238E27FC236}">
                <a16:creationId xmlns:a16="http://schemas.microsoft.com/office/drawing/2014/main" id="{C9E2D178-5D42-E031-27FB-0B3A96A6AB57}"/>
              </a:ext>
            </a:extLst>
          </p:cNvPr>
          <p:cNvSpPr txBox="1"/>
          <p:nvPr/>
        </p:nvSpPr>
        <p:spPr>
          <a:xfrm>
            <a:off x="2838415" y="3254831"/>
            <a:ext cx="6339456" cy="707886"/>
          </a:xfrm>
          <a:prstGeom prst="rect">
            <a:avLst/>
          </a:prstGeom>
          <a:solidFill>
            <a:schemeClr val="accent6">
              <a:lumMod val="40000"/>
              <a:lumOff val="60000"/>
            </a:schemeClr>
          </a:solidFill>
          <a:ln>
            <a:solidFill>
              <a:schemeClr val="accent1"/>
            </a:solidFill>
          </a:ln>
        </p:spPr>
        <p:txBody>
          <a:bodyPr wrap="square" rtlCol="0">
            <a:spAutoFit/>
          </a:bodyPr>
          <a:lstStyle/>
          <a:p>
            <a:r>
              <a:rPr lang="en-IN" sz="4000" b="1" dirty="0"/>
              <a:t>3 million tonnes freight / day</a:t>
            </a:r>
          </a:p>
        </p:txBody>
      </p:sp>
      <p:sp>
        <p:nvSpPr>
          <p:cNvPr id="11" name="TextBox 10">
            <a:extLst>
              <a:ext uri="{FF2B5EF4-FFF2-40B4-BE49-F238E27FC236}">
                <a16:creationId xmlns:a16="http://schemas.microsoft.com/office/drawing/2014/main" id="{0B6F2468-9FDC-557B-B1BE-402CB5AE29C6}"/>
              </a:ext>
            </a:extLst>
          </p:cNvPr>
          <p:cNvSpPr txBox="1"/>
          <p:nvPr/>
        </p:nvSpPr>
        <p:spPr>
          <a:xfrm>
            <a:off x="3360169" y="4117164"/>
            <a:ext cx="5589098" cy="2554545"/>
          </a:xfrm>
          <a:prstGeom prst="rect">
            <a:avLst/>
          </a:prstGeom>
          <a:solidFill>
            <a:schemeClr val="accent5">
              <a:lumMod val="40000"/>
              <a:lumOff val="60000"/>
            </a:schemeClr>
          </a:solidFill>
          <a:ln>
            <a:solidFill>
              <a:schemeClr val="accent1"/>
            </a:solidFill>
          </a:ln>
        </p:spPr>
        <p:txBody>
          <a:bodyPr wrap="square" rtlCol="0">
            <a:spAutoFit/>
          </a:bodyPr>
          <a:lstStyle/>
          <a:p>
            <a:pPr algn="ctr"/>
            <a:r>
              <a:rPr lang="en-IN" sz="3200" b="1" dirty="0"/>
              <a:t>Current Share of Freight: 26%</a:t>
            </a:r>
          </a:p>
          <a:p>
            <a:pPr algn="ctr"/>
            <a:endParaRPr lang="en-IN" sz="3200" b="1" dirty="0"/>
          </a:p>
          <a:p>
            <a:pPr algn="ctr"/>
            <a:r>
              <a:rPr lang="en-IN" sz="3200" b="1" dirty="0"/>
              <a:t>Planned:</a:t>
            </a:r>
          </a:p>
          <a:p>
            <a:pPr algn="ctr"/>
            <a:r>
              <a:rPr lang="en-IN" sz="3200" b="1" dirty="0"/>
              <a:t>35% by 2030</a:t>
            </a:r>
          </a:p>
          <a:p>
            <a:pPr algn="ctr"/>
            <a:r>
              <a:rPr lang="en-IN" sz="3200" b="1" dirty="0"/>
              <a:t>45% by 2050</a:t>
            </a:r>
          </a:p>
        </p:txBody>
      </p:sp>
    </p:spTree>
    <p:extLst>
      <p:ext uri="{BB962C8B-B14F-4D97-AF65-F5344CB8AC3E}">
        <p14:creationId xmlns:p14="http://schemas.microsoft.com/office/powerpoint/2010/main" val="2088568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4265" y="306077"/>
            <a:ext cx="7772400" cy="519883"/>
          </a:xfrm>
        </p:spPr>
        <p:txBody>
          <a:bodyPr>
            <a:noAutofit/>
          </a:bodyPr>
          <a:lstStyle/>
          <a:p>
            <a:pPr algn="l"/>
            <a:r>
              <a:rPr lang="en-US" sz="3000" dirty="0"/>
              <a:t>Timken – Investment Thesis (financial metrics)</a:t>
            </a:r>
          </a:p>
        </p:txBody>
      </p:sp>
      <p:sp>
        <p:nvSpPr>
          <p:cNvPr id="3" name="Subtitle 2"/>
          <p:cNvSpPr>
            <a:spLocks noGrp="1"/>
          </p:cNvSpPr>
          <p:nvPr>
            <p:ph type="subTitle" idx="1"/>
          </p:nvPr>
        </p:nvSpPr>
        <p:spPr>
          <a:xfrm>
            <a:off x="1945568" y="998127"/>
            <a:ext cx="7490178" cy="814054"/>
          </a:xfrm>
        </p:spPr>
        <p:txBody>
          <a:bodyPr>
            <a:normAutofit fontScale="92500" lnSpcReduction="20000"/>
          </a:bodyPr>
          <a:lstStyle/>
          <a:p>
            <a:pPr marL="285750" indent="-285750" algn="l">
              <a:buFont typeface="Arial"/>
              <a:buChar char="•"/>
            </a:pPr>
            <a:r>
              <a:rPr lang="en-US" sz="1400" dirty="0">
                <a:solidFill>
                  <a:srgbClr val="000000"/>
                </a:solidFill>
              </a:rPr>
              <a:t>Promoter holding 67.8%, FII/DII holding 15.91%</a:t>
            </a:r>
          </a:p>
          <a:p>
            <a:pPr marL="285750" indent="-285750" algn="l">
              <a:buFont typeface="Arial"/>
              <a:buChar char="•"/>
            </a:pPr>
            <a:r>
              <a:rPr lang="en-US" sz="1400" dirty="0"/>
              <a:t>Low Debt 32 </a:t>
            </a:r>
            <a:r>
              <a:rPr lang="en-US" sz="1400" dirty="0" err="1"/>
              <a:t>Crore</a:t>
            </a:r>
            <a:r>
              <a:rPr lang="en-US" sz="1400" dirty="0"/>
              <a:t>, </a:t>
            </a:r>
            <a:r>
              <a:rPr lang="en-US" sz="1400" dirty="0" err="1"/>
              <a:t>MCap</a:t>
            </a:r>
            <a:r>
              <a:rPr lang="en-US" sz="1400" dirty="0"/>
              <a:t> 17.5K </a:t>
            </a:r>
            <a:r>
              <a:rPr lang="en-US" sz="1400" dirty="0" err="1"/>
              <a:t>Crore</a:t>
            </a:r>
            <a:endParaRPr lang="en-US" sz="1400" dirty="0"/>
          </a:p>
          <a:p>
            <a:pPr marL="285750" indent="-285750" algn="l">
              <a:buFont typeface="Arial"/>
              <a:buChar char="•"/>
            </a:pPr>
            <a:r>
              <a:rPr lang="en-US" sz="1400" dirty="0">
                <a:solidFill>
                  <a:srgbClr val="000000"/>
                </a:solidFill>
              </a:rPr>
              <a:t>Stellar volume growth in March quarter, significant margin improvement leading to EPS doubling</a:t>
            </a:r>
            <a:endParaRPr lang="en-US" sz="1400" dirty="0"/>
          </a:p>
          <a:p>
            <a:pPr marL="285750" indent="-285750" algn="l">
              <a:buFont typeface="Arial"/>
              <a:buChar char="•"/>
            </a:pPr>
            <a:endParaRPr lang="en-US" sz="1400" dirty="0"/>
          </a:p>
          <a:p>
            <a:pPr marL="285750" indent="-285750" algn="l">
              <a:buFont typeface="Arial"/>
              <a:buChar char="•"/>
            </a:pPr>
            <a:endParaRPr lang="en-US" sz="1400" dirty="0"/>
          </a:p>
          <a:p>
            <a:pPr marL="285750" indent="-285750" algn="l">
              <a:buFont typeface="Arial"/>
              <a:buChar char="•"/>
            </a:pPr>
            <a:endParaRPr lang="en-US" sz="1400" dirty="0"/>
          </a:p>
          <a:p>
            <a:pPr marL="285750" indent="-285750" algn="l">
              <a:buFont typeface="Arial"/>
              <a:buChar char="•"/>
            </a:pPr>
            <a:endParaRPr lang="en-US" sz="1400" dirty="0"/>
          </a:p>
          <a:p>
            <a:pPr marL="285750" indent="-285750" algn="l">
              <a:buFont typeface="Arial"/>
              <a:buChar char="•"/>
            </a:pPr>
            <a:endParaRPr lang="en-US" sz="1400" dirty="0"/>
          </a:p>
          <a:p>
            <a:pPr marL="742950" lvl="1" indent="-285750" algn="l">
              <a:buFont typeface="Arial"/>
              <a:buChar char="•"/>
            </a:pPr>
            <a:endParaRPr lang="en-US" sz="1200" dirty="0"/>
          </a:p>
          <a:p>
            <a:pPr marL="285750" indent="-285750" algn="l">
              <a:buFont typeface="Arial"/>
              <a:buChar char="•"/>
            </a:pPr>
            <a:endParaRPr lang="en-US" sz="16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8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628650" lvl="1" indent="-171450" algn="l">
              <a:buFont typeface="Arial"/>
              <a:buChar char="•"/>
            </a:pPr>
            <a:endParaRPr lang="en-US" sz="1000" dirty="0"/>
          </a:p>
          <a:p>
            <a:pPr marL="457200" indent="-457200" algn="l">
              <a:buFont typeface="Arial"/>
              <a:buChar char="•"/>
            </a:pPr>
            <a:endParaRPr lang="en-US" sz="1400" dirty="0"/>
          </a:p>
          <a:p>
            <a:pPr marL="457200" indent="-457200" algn="l">
              <a:buFont typeface="Arial"/>
              <a:buChar char="•"/>
            </a:pPr>
            <a:endParaRPr lang="en-US" sz="1400" dirty="0"/>
          </a:p>
        </p:txBody>
      </p:sp>
      <p:pic>
        <p:nvPicPr>
          <p:cNvPr id="6" name="Picture 5" descr="Screen Shot 2022-06-25 at 1.34.27 pm.png"/>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855370" y="1892812"/>
            <a:ext cx="8496000" cy="862226"/>
          </a:xfrm>
          <a:prstGeom prst="rect">
            <a:avLst/>
          </a:prstGeom>
        </p:spPr>
      </p:pic>
      <p:pic>
        <p:nvPicPr>
          <p:cNvPr id="5" name="Picture 4">
            <a:extLst>
              <a:ext uri="{FF2B5EF4-FFF2-40B4-BE49-F238E27FC236}">
                <a16:creationId xmlns:a16="http://schemas.microsoft.com/office/drawing/2014/main" id="{2175597A-563A-48F4-B9FE-CEA8B86C4D22}"/>
              </a:ext>
            </a:extLst>
          </p:cNvPr>
          <p:cNvPicPr>
            <a:picLocks noChangeAspect="1"/>
          </p:cNvPicPr>
          <p:nvPr/>
        </p:nvPicPr>
        <p:blipFill rotWithShape="1">
          <a:blip r:embed="rId3"/>
          <a:srcRect t="11430" b="12525"/>
          <a:stretch/>
        </p:blipFill>
        <p:spPr>
          <a:xfrm>
            <a:off x="1924694" y="2835669"/>
            <a:ext cx="8363162" cy="3030876"/>
          </a:xfrm>
          <a:prstGeom prst="rect">
            <a:avLst/>
          </a:prstGeom>
        </p:spPr>
      </p:pic>
      <p:sp>
        <p:nvSpPr>
          <p:cNvPr id="8" name="Rectangle 7">
            <a:extLst>
              <a:ext uri="{FF2B5EF4-FFF2-40B4-BE49-F238E27FC236}">
                <a16:creationId xmlns:a16="http://schemas.microsoft.com/office/drawing/2014/main" id="{C0B1CDF1-C176-2305-1FC4-65DBEA190069}"/>
              </a:ext>
            </a:extLst>
          </p:cNvPr>
          <p:cNvSpPr/>
          <p:nvPr/>
        </p:nvSpPr>
        <p:spPr>
          <a:xfrm>
            <a:off x="4441862" y="4102963"/>
            <a:ext cx="5825445" cy="2841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ln>
                <a:solidFill>
                  <a:srgbClr val="FF0000"/>
                </a:solidFill>
              </a:ln>
            </a:endParaRPr>
          </a:p>
        </p:txBody>
      </p:sp>
      <p:sp>
        <p:nvSpPr>
          <p:cNvPr id="9" name="Rectangle 8">
            <a:extLst>
              <a:ext uri="{FF2B5EF4-FFF2-40B4-BE49-F238E27FC236}">
                <a16:creationId xmlns:a16="http://schemas.microsoft.com/office/drawing/2014/main" id="{46C248EB-8963-7FE0-8CE0-DAFF73A2F75F}"/>
              </a:ext>
            </a:extLst>
          </p:cNvPr>
          <p:cNvSpPr/>
          <p:nvPr/>
        </p:nvSpPr>
        <p:spPr>
          <a:xfrm>
            <a:off x="7369996" y="5592715"/>
            <a:ext cx="2917860" cy="2841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
        <p:nvSpPr>
          <p:cNvPr id="10" name="Rectangle 9">
            <a:extLst>
              <a:ext uri="{FF2B5EF4-FFF2-40B4-BE49-F238E27FC236}">
                <a16:creationId xmlns:a16="http://schemas.microsoft.com/office/drawing/2014/main" id="{D34EF18F-9860-D6EC-390E-20F419A4A5D8}"/>
              </a:ext>
            </a:extLst>
          </p:cNvPr>
          <p:cNvSpPr/>
          <p:nvPr/>
        </p:nvSpPr>
        <p:spPr>
          <a:xfrm>
            <a:off x="7358012" y="3474527"/>
            <a:ext cx="2917860" cy="284102"/>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IN"/>
          </a:p>
        </p:txBody>
      </p:sp>
    </p:spTree>
    <p:extLst>
      <p:ext uri="{BB962C8B-B14F-4D97-AF65-F5344CB8AC3E}">
        <p14:creationId xmlns:p14="http://schemas.microsoft.com/office/powerpoint/2010/main" val="19921032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7629" y="268988"/>
            <a:ext cx="7772400" cy="738834"/>
          </a:xfrm>
        </p:spPr>
        <p:txBody>
          <a:bodyPr>
            <a:normAutofit/>
          </a:bodyPr>
          <a:lstStyle/>
          <a:p>
            <a:pPr algn="l"/>
            <a:r>
              <a:rPr lang="en-US" sz="3000" dirty="0"/>
              <a:t>Timken – Basic Technical Analysis</a:t>
            </a:r>
          </a:p>
        </p:txBody>
      </p:sp>
      <p:sp>
        <p:nvSpPr>
          <p:cNvPr id="3" name="Subtitle 2"/>
          <p:cNvSpPr>
            <a:spLocks noGrp="1"/>
          </p:cNvSpPr>
          <p:nvPr>
            <p:ph type="subTitle" idx="1"/>
          </p:nvPr>
        </p:nvSpPr>
        <p:spPr>
          <a:xfrm>
            <a:off x="2142066" y="968964"/>
            <a:ext cx="7490178" cy="837258"/>
          </a:xfrm>
        </p:spPr>
        <p:txBody>
          <a:bodyPr>
            <a:normAutofit fontScale="92500" lnSpcReduction="10000"/>
          </a:bodyPr>
          <a:lstStyle/>
          <a:p>
            <a:pPr marL="285750" indent="-285750" algn="l">
              <a:buFont typeface="Arial"/>
              <a:buChar char="•"/>
            </a:pPr>
            <a:r>
              <a:rPr lang="en-US" sz="1400" dirty="0"/>
              <a:t>EMA: trades above 20-50-100-200 EMA – in an extremely weak market</a:t>
            </a:r>
          </a:p>
          <a:p>
            <a:pPr marL="285750" indent="-285750" algn="l">
              <a:buFont typeface="Arial"/>
              <a:buChar char="•"/>
            </a:pPr>
            <a:r>
              <a:rPr lang="en-US" sz="1400" dirty="0"/>
              <a:t>RSI is above 60 (small/mid cap indices fared even worse)   </a:t>
            </a:r>
          </a:p>
          <a:p>
            <a:pPr marL="285750" indent="-285750" algn="l">
              <a:buFont typeface="Arial"/>
              <a:buChar char="•"/>
            </a:pPr>
            <a:r>
              <a:rPr lang="en-US" sz="1400" dirty="0" err="1"/>
              <a:t>Px</a:t>
            </a:r>
            <a:r>
              <a:rPr lang="en-US" sz="1400" dirty="0"/>
              <a:t> Vol action: Volumes on the up moves are very supportive</a:t>
            </a:r>
          </a:p>
          <a:p>
            <a:pPr marL="285750" indent="-285750" algn="l">
              <a:buFont typeface="Arial"/>
              <a:buChar char="•"/>
            </a:pPr>
            <a:endParaRPr lang="en-US" sz="1400" dirty="0"/>
          </a:p>
          <a:p>
            <a:pPr marL="285750"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285750" indent="-285750" algn="l">
              <a:buFont typeface="Arial"/>
              <a:buChar char="•"/>
            </a:pPr>
            <a:endParaRPr lang="en-US" sz="16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8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marL="628650" lvl="1" indent="-171450" algn="l">
              <a:buFont typeface="Arial"/>
              <a:buChar char="•"/>
            </a:pPr>
            <a:endParaRPr lang="en-US" sz="1000" dirty="0"/>
          </a:p>
          <a:p>
            <a:pPr marL="457200" indent="-457200" algn="l">
              <a:buFont typeface="Arial"/>
              <a:buChar char="•"/>
            </a:pPr>
            <a:endParaRPr lang="en-US" sz="1400" dirty="0"/>
          </a:p>
          <a:p>
            <a:pPr marL="457200" indent="-457200" algn="l">
              <a:buFont typeface="Arial"/>
              <a:buChar char="•"/>
            </a:pPr>
            <a:endParaRPr lang="en-US" sz="1400" dirty="0"/>
          </a:p>
        </p:txBody>
      </p:sp>
      <p:pic>
        <p:nvPicPr>
          <p:cNvPr id="7" name="Picture 6"/>
          <p:cNvPicPr>
            <a:picLocks noChangeAspect="1"/>
          </p:cNvPicPr>
          <p:nvPr/>
        </p:nvPicPr>
        <p:blipFill rotWithShape="1">
          <a:blip r:embed="rId2"/>
          <a:srcRect t="2820"/>
          <a:stretch/>
        </p:blipFill>
        <p:spPr>
          <a:xfrm>
            <a:off x="1917261" y="2069631"/>
            <a:ext cx="8588629" cy="4538261"/>
          </a:xfrm>
          <a:prstGeom prst="rect">
            <a:avLst/>
          </a:prstGeom>
        </p:spPr>
      </p:pic>
    </p:spTree>
    <p:extLst>
      <p:ext uri="{BB962C8B-B14F-4D97-AF65-F5344CB8AC3E}">
        <p14:creationId xmlns:p14="http://schemas.microsoft.com/office/powerpoint/2010/main" val="26253603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60652" y="286017"/>
            <a:ext cx="7799914" cy="712110"/>
          </a:xfrm>
        </p:spPr>
        <p:txBody>
          <a:bodyPr>
            <a:normAutofit/>
          </a:bodyPr>
          <a:lstStyle/>
          <a:p>
            <a:pPr algn="l"/>
            <a:r>
              <a:rPr lang="en-US" sz="3000" dirty="0"/>
              <a:t>Timken – Risks</a:t>
            </a:r>
          </a:p>
        </p:txBody>
      </p:sp>
      <p:sp>
        <p:nvSpPr>
          <p:cNvPr id="3" name="Subtitle 2"/>
          <p:cNvSpPr>
            <a:spLocks noGrp="1"/>
          </p:cNvSpPr>
          <p:nvPr>
            <p:ph type="subTitle" idx="1"/>
          </p:nvPr>
        </p:nvSpPr>
        <p:spPr>
          <a:xfrm>
            <a:off x="2062830" y="998127"/>
            <a:ext cx="8214752" cy="1052688"/>
          </a:xfrm>
        </p:spPr>
        <p:txBody>
          <a:bodyPr>
            <a:normAutofit lnSpcReduction="10000"/>
          </a:bodyPr>
          <a:lstStyle/>
          <a:p>
            <a:pPr marL="285750" indent="-285750" algn="l">
              <a:buFont typeface="Arial"/>
              <a:buChar char="•"/>
            </a:pPr>
            <a:r>
              <a:rPr lang="en-US" sz="1400" dirty="0">
                <a:solidFill>
                  <a:srgbClr val="000000"/>
                </a:solidFill>
              </a:rPr>
              <a:t>Alloy and Steel prices can affect margins as automotive customers are finicky about price increases</a:t>
            </a:r>
          </a:p>
          <a:p>
            <a:pPr marL="285750" indent="-285750" algn="l">
              <a:buFont typeface="Arial"/>
              <a:buChar char="•"/>
            </a:pPr>
            <a:r>
              <a:rPr lang="en-US" sz="1400" dirty="0">
                <a:solidFill>
                  <a:srgbClr val="000000"/>
                </a:solidFill>
              </a:rPr>
              <a:t>CEO mentioned in </a:t>
            </a:r>
            <a:r>
              <a:rPr lang="en-US" sz="1400" dirty="0" err="1">
                <a:solidFill>
                  <a:srgbClr val="000000"/>
                </a:solidFill>
              </a:rPr>
              <a:t>concall</a:t>
            </a:r>
            <a:r>
              <a:rPr lang="en-US" sz="1400" dirty="0">
                <a:solidFill>
                  <a:srgbClr val="000000"/>
                </a:solidFill>
              </a:rPr>
              <a:t> that the automotive market demand can vanish pretty quickly if the cycle turns</a:t>
            </a:r>
          </a:p>
          <a:p>
            <a:pPr marL="285750" indent="-285750" algn="l">
              <a:buFont typeface="Arial"/>
              <a:buChar char="•"/>
            </a:pPr>
            <a:r>
              <a:rPr lang="en-US" sz="1400" dirty="0">
                <a:solidFill>
                  <a:srgbClr val="000000"/>
                </a:solidFill>
              </a:rPr>
              <a:t>Competition from SKF (main competitor with 25% market share) and Schaeffler and valuation wise little expensive. </a:t>
            </a:r>
          </a:p>
          <a:p>
            <a:pPr marL="285750" indent="-285750" algn="l">
              <a:buFont typeface="Arial"/>
              <a:buChar char="•"/>
            </a:pPr>
            <a:endParaRPr lang="en-US" sz="1400" dirty="0"/>
          </a:p>
          <a:p>
            <a:pPr marL="285750" indent="-285750" algn="l">
              <a:buFont typeface="Arial"/>
              <a:buChar char="•"/>
            </a:pPr>
            <a:endParaRPr lang="en-US" sz="1400" dirty="0"/>
          </a:p>
          <a:p>
            <a:pPr marL="742950" lvl="1" indent="-285750" algn="l">
              <a:buFont typeface="Arial"/>
              <a:buChar char="•"/>
            </a:pPr>
            <a:endParaRPr lang="en-US" sz="800" dirty="0"/>
          </a:p>
          <a:p>
            <a:pPr marL="742950" lvl="1" indent="-285750" algn="l">
              <a:buFont typeface="Arial"/>
              <a:buChar char="•"/>
            </a:pPr>
            <a:endParaRPr lang="en-US" sz="1200" dirty="0"/>
          </a:p>
          <a:p>
            <a:pPr marL="742950" lvl="1" indent="-285750" algn="l">
              <a:buFont typeface="Arial"/>
              <a:buChar char="•"/>
            </a:pPr>
            <a:endParaRPr lang="en-US" sz="1200" dirty="0"/>
          </a:p>
          <a:p>
            <a:pPr marL="742950" lvl="1" indent="-285750" algn="l">
              <a:buFont typeface="Arial"/>
              <a:buChar char="•"/>
            </a:pPr>
            <a:endParaRPr lang="en-US" sz="1200" dirty="0"/>
          </a:p>
          <a:p>
            <a:pPr lvl="1" algn="l"/>
            <a:endParaRPr lang="en-US" sz="1200" dirty="0"/>
          </a:p>
        </p:txBody>
      </p:sp>
      <p:pic>
        <p:nvPicPr>
          <p:cNvPr id="7" name="Picture 6" descr="Screen Shot 2022-06-25 at 2.44.53 pm.png"/>
          <p:cNvPicPr>
            <a:picLocks/>
          </p:cNvPicPr>
          <p:nvPr/>
        </p:nvPicPr>
        <p:blipFill rotWithShape="1">
          <a:blip r:embed="rId2">
            <a:extLst>
              <a:ext uri="{28A0092B-C50C-407E-A947-70E740481C1C}">
                <a14:useLocalDpi xmlns:a14="http://schemas.microsoft.com/office/drawing/2010/main" val="0"/>
              </a:ext>
            </a:extLst>
          </a:blip>
          <a:srcRect l="5394" t="26873"/>
          <a:stretch/>
        </p:blipFill>
        <p:spPr>
          <a:xfrm>
            <a:off x="1820979" y="2806010"/>
            <a:ext cx="8604000" cy="194719"/>
          </a:xfrm>
          <a:prstGeom prst="rect">
            <a:avLst/>
          </a:prstGeom>
          <a:ln>
            <a:solidFill>
              <a:srgbClr val="FF0000"/>
            </a:solidFill>
          </a:ln>
        </p:spPr>
      </p:pic>
      <p:pic>
        <p:nvPicPr>
          <p:cNvPr id="8" name="Picture 7" descr="Screen Shot 2022-06-25 at 2.43.46 pm.png"/>
          <p:cNvPicPr>
            <a:picLocks noChangeAspect="1"/>
          </p:cNvPicPr>
          <p:nvPr/>
        </p:nvPicPr>
        <p:blipFill rotWithShape="1">
          <a:blip r:embed="rId3">
            <a:extLst>
              <a:ext uri="{28A0092B-C50C-407E-A947-70E740481C1C}">
                <a14:useLocalDpi xmlns:a14="http://schemas.microsoft.com/office/drawing/2010/main" val="0"/>
              </a:ext>
            </a:extLst>
          </a:blip>
          <a:srcRect l="5247"/>
          <a:stretch/>
        </p:blipFill>
        <p:spPr>
          <a:xfrm>
            <a:off x="1782495" y="2227715"/>
            <a:ext cx="8664222" cy="539807"/>
          </a:xfrm>
          <a:prstGeom prst="rect">
            <a:avLst/>
          </a:prstGeom>
        </p:spPr>
      </p:pic>
    </p:spTree>
    <p:extLst>
      <p:ext uri="{BB962C8B-B14F-4D97-AF65-F5344CB8AC3E}">
        <p14:creationId xmlns:p14="http://schemas.microsoft.com/office/powerpoint/2010/main" val="72464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52FBA-21F3-FA2B-3DD6-8EE27A7F2ED6}"/>
              </a:ext>
            </a:extLst>
          </p:cNvPr>
          <p:cNvSpPr>
            <a:spLocks noGrp="1"/>
          </p:cNvSpPr>
          <p:nvPr>
            <p:ph type="title"/>
          </p:nvPr>
        </p:nvSpPr>
        <p:spPr/>
        <p:txBody>
          <a:bodyPr/>
          <a:lstStyle/>
          <a:p>
            <a:r>
              <a:rPr lang="en-IN" dirty="0"/>
              <a:t>Growth Plans (from Railways Budget 2022-23)</a:t>
            </a:r>
          </a:p>
        </p:txBody>
      </p:sp>
      <p:sp>
        <p:nvSpPr>
          <p:cNvPr id="3" name="Content Placeholder 2">
            <a:extLst>
              <a:ext uri="{FF2B5EF4-FFF2-40B4-BE49-F238E27FC236}">
                <a16:creationId xmlns:a16="http://schemas.microsoft.com/office/drawing/2014/main" id="{B048E0C8-4270-CC38-EA84-5C4CC150A762}"/>
              </a:ext>
            </a:extLst>
          </p:cNvPr>
          <p:cNvSpPr>
            <a:spLocks noGrp="1"/>
          </p:cNvSpPr>
          <p:nvPr>
            <p:ph idx="1"/>
          </p:nvPr>
        </p:nvSpPr>
        <p:spPr>
          <a:xfrm>
            <a:off x="3572087" y="1489287"/>
            <a:ext cx="8120380" cy="3319780"/>
          </a:xfrm>
        </p:spPr>
        <p:txBody>
          <a:bodyPr>
            <a:normAutofit fontScale="92500" lnSpcReduction="10000"/>
          </a:bodyPr>
          <a:lstStyle/>
          <a:p>
            <a:r>
              <a:rPr lang="en-US" sz="1800" dirty="0">
                <a:effectLst/>
                <a:ea typeface="MS Gothic" panose="020B0609070205080204" pitchFamily="49" charset="-128"/>
                <a:cs typeface="Times New Roman" panose="02020603050405020304" pitchFamily="18" charset="0"/>
              </a:rPr>
              <a:t>The Indian Railways is prepared to witness its highest Capex of Rs. 2.45T (1.37T from general revenues, 1.08T from internal and extra-budgetary resources-IEBR and 200Cr from the Nirbhaya fund) for 2022-23</a:t>
            </a:r>
          </a:p>
          <a:p>
            <a:r>
              <a:rPr lang="en-US" sz="1800" dirty="0">
                <a:effectLst/>
                <a:ea typeface="MS Gothic" panose="020B0609070205080204" pitchFamily="49" charset="-128"/>
                <a:cs typeface="Times New Roman" panose="02020603050405020304" pitchFamily="18" charset="0"/>
              </a:rPr>
              <a:t>400 new generation </a:t>
            </a:r>
            <a:r>
              <a:rPr lang="en-US" sz="1800" dirty="0" err="1">
                <a:effectLst/>
                <a:ea typeface="MS Gothic" panose="020B0609070205080204" pitchFamily="49" charset="-128"/>
                <a:cs typeface="Times New Roman" panose="02020603050405020304" pitchFamily="18" charset="0"/>
              </a:rPr>
              <a:t>Vande</a:t>
            </a:r>
            <a:r>
              <a:rPr lang="en-US" sz="1800" dirty="0">
                <a:effectLst/>
                <a:ea typeface="MS Gothic" panose="020B0609070205080204" pitchFamily="49" charset="-128"/>
                <a:cs typeface="Times New Roman" panose="02020603050405020304" pitchFamily="18" charset="0"/>
              </a:rPr>
              <a:t> Bharat trains will be manufactured in the next 3 years</a:t>
            </a:r>
            <a:endParaRPr lang="en-IN" sz="1800" dirty="0">
              <a:effectLst/>
              <a:ea typeface="MS Gothic" panose="020B0609070205080204" pitchFamily="49" charset="-128"/>
              <a:cs typeface="Times New Roman" panose="02020603050405020304" pitchFamily="18" charset="0"/>
            </a:endParaRPr>
          </a:p>
          <a:p>
            <a:r>
              <a:rPr lang="en-IN" sz="1800" dirty="0">
                <a:solidFill>
                  <a:srgbClr val="000000"/>
                </a:solidFill>
                <a:effectLst/>
                <a:ea typeface="Calibri" panose="020F0502020204030204" pitchFamily="34" charset="0"/>
                <a:cs typeface="Times New Roman" panose="02020603050405020304" pitchFamily="18" charset="0"/>
              </a:rPr>
              <a:t>6 freight corridors to be built across the country</a:t>
            </a:r>
          </a:p>
          <a:p>
            <a:r>
              <a:rPr lang="en-IN" sz="1800" dirty="0">
                <a:solidFill>
                  <a:srgbClr val="000000"/>
                </a:solidFill>
                <a:effectLst/>
                <a:ea typeface="Calibri" panose="020F0502020204030204" pitchFamily="34" charset="0"/>
                <a:cs typeface="Times New Roman" panose="02020603050405020304" pitchFamily="18" charset="0"/>
              </a:rPr>
              <a:t>2 projects currently under construction viz. the MAHSR and NCR-RRTS, the cumulative project </a:t>
            </a:r>
            <a:r>
              <a:rPr lang="en-IN" sz="1800" dirty="0">
                <a:solidFill>
                  <a:srgbClr val="000000"/>
                </a:solidFill>
                <a:ea typeface="Calibri" panose="020F0502020204030204" pitchFamily="34" charset="0"/>
                <a:cs typeface="Times New Roman" panose="02020603050405020304" pitchFamily="18" charset="0"/>
              </a:rPr>
              <a:t>exceeding </a:t>
            </a:r>
            <a:r>
              <a:rPr lang="en-IN" sz="1800" dirty="0">
                <a:solidFill>
                  <a:srgbClr val="000000"/>
                </a:solidFill>
                <a:effectLst/>
                <a:ea typeface="Calibri" panose="020F0502020204030204" pitchFamily="34" charset="0"/>
                <a:cs typeface="Times New Roman" panose="02020603050405020304" pitchFamily="18" charset="0"/>
              </a:rPr>
              <a:t>Rs. 1 trillion </a:t>
            </a:r>
          </a:p>
          <a:p>
            <a:r>
              <a:rPr lang="en-US" sz="1800" dirty="0">
                <a:effectLst/>
                <a:ea typeface="MS Mincho" panose="02020609040205080304" pitchFamily="49" charset="-128"/>
                <a:cs typeface="Times New Roman" panose="02020603050405020304" pitchFamily="18" charset="0"/>
              </a:rPr>
              <a:t>2000 km of network will be indigenous to use world class technology</a:t>
            </a:r>
            <a:endParaRPr lang="en-IN" sz="1800" dirty="0">
              <a:solidFill>
                <a:srgbClr val="000000"/>
              </a:solidFill>
              <a:effectLst/>
              <a:ea typeface="Calibri" panose="020F0502020204030204" pitchFamily="34" charset="0"/>
              <a:cs typeface="Times New Roman" panose="02020603050405020304" pitchFamily="18" charset="0"/>
            </a:endParaRPr>
          </a:p>
          <a:p>
            <a:r>
              <a:rPr lang="en-US" sz="1800" dirty="0">
                <a:effectLst/>
                <a:ea typeface="MS Mincho" panose="02020609040205080304" pitchFamily="49" charset="-128"/>
                <a:cs typeface="Times New Roman" panose="02020603050405020304" pitchFamily="18" charset="0"/>
              </a:rPr>
              <a:t>100% electrification of Broad Gauge Routes by the year 2023</a:t>
            </a:r>
            <a:endParaRPr lang="en-IN" sz="1800" dirty="0">
              <a:solidFill>
                <a:srgbClr val="000000"/>
              </a:solidFill>
              <a:ea typeface="MS Mincho" panose="02020609040205080304" pitchFamily="49" charset="-128"/>
              <a:cs typeface="Times New Roman" panose="02020603050405020304" pitchFamily="18" charset="0"/>
            </a:endParaRPr>
          </a:p>
          <a:p>
            <a:r>
              <a:rPr lang="en-IN" sz="1800" dirty="0">
                <a:solidFill>
                  <a:srgbClr val="000000"/>
                </a:solidFill>
                <a:ea typeface="Calibri" panose="020F0502020204030204" pitchFamily="34" charset="0"/>
                <a:cs typeface="Times New Roman" panose="02020603050405020304" pitchFamily="18" charset="0"/>
              </a:rPr>
              <a:t>R</a:t>
            </a:r>
            <a:r>
              <a:rPr lang="en-IN" sz="1800" dirty="0">
                <a:solidFill>
                  <a:srgbClr val="000000"/>
                </a:solidFill>
                <a:effectLst/>
                <a:ea typeface="Calibri" panose="020F0502020204030204" pitchFamily="34" charset="0"/>
                <a:cs typeface="Times New Roman" panose="02020603050405020304" pitchFamily="18" charset="0"/>
              </a:rPr>
              <a:t>edevelop 123 stations to convert them into </a:t>
            </a:r>
            <a:r>
              <a:rPr lang="en-IN" sz="1800" dirty="0" err="1">
                <a:solidFill>
                  <a:srgbClr val="000000"/>
                </a:solidFill>
                <a:effectLst/>
                <a:ea typeface="Calibri" panose="020F0502020204030204" pitchFamily="34" charset="0"/>
                <a:cs typeface="Times New Roman" panose="02020603050405020304" pitchFamily="18" charset="0"/>
              </a:rPr>
              <a:t>Railopolis</a:t>
            </a:r>
            <a:r>
              <a:rPr lang="en-IN" sz="1800" dirty="0">
                <a:solidFill>
                  <a:srgbClr val="000000"/>
                </a:solidFill>
                <a:effectLst/>
                <a:ea typeface="Calibri" panose="020F0502020204030204" pitchFamily="34" charset="0"/>
                <a:cs typeface="Times New Roman" panose="02020603050405020304" pitchFamily="18" charset="0"/>
              </a:rPr>
              <a:t> or 24x7 multi-modal hubs. The first phase of redevelopment covers 50 stations at an estimated cost of Rs 50,000 crore</a:t>
            </a:r>
            <a:endParaRPr lang="en-IN" dirty="0"/>
          </a:p>
        </p:txBody>
      </p:sp>
      <p:pic>
        <p:nvPicPr>
          <p:cNvPr id="4" name="Picture 3">
            <a:extLst>
              <a:ext uri="{FF2B5EF4-FFF2-40B4-BE49-F238E27FC236}">
                <a16:creationId xmlns:a16="http://schemas.microsoft.com/office/drawing/2014/main" id="{F83297F5-6887-11B6-0706-1F6AE10DB78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553" y="4552527"/>
            <a:ext cx="7083213" cy="1940348"/>
          </a:xfrm>
          <a:prstGeom prst="rect">
            <a:avLst/>
          </a:prstGeom>
          <a:noFill/>
          <a:ln>
            <a:noFill/>
          </a:ln>
        </p:spPr>
      </p:pic>
      <p:sp>
        <p:nvSpPr>
          <p:cNvPr id="5" name="TextBox 4">
            <a:extLst>
              <a:ext uri="{FF2B5EF4-FFF2-40B4-BE49-F238E27FC236}">
                <a16:creationId xmlns:a16="http://schemas.microsoft.com/office/drawing/2014/main" id="{19DA07AB-0C83-E09E-54D1-E0FB1E24BED6}"/>
              </a:ext>
            </a:extLst>
          </p:cNvPr>
          <p:cNvSpPr txBox="1"/>
          <p:nvPr/>
        </p:nvSpPr>
        <p:spPr>
          <a:xfrm>
            <a:off x="677333" y="1825625"/>
            <a:ext cx="1701800" cy="1077218"/>
          </a:xfrm>
          <a:prstGeom prst="rect">
            <a:avLst/>
          </a:prstGeom>
          <a:solidFill>
            <a:schemeClr val="accent4">
              <a:lumMod val="40000"/>
              <a:lumOff val="60000"/>
            </a:schemeClr>
          </a:solidFill>
          <a:ln>
            <a:noFill/>
          </a:ln>
        </p:spPr>
        <p:txBody>
          <a:bodyPr wrap="square" rtlCol="0">
            <a:spAutoFit/>
          </a:bodyPr>
          <a:lstStyle/>
          <a:p>
            <a:pPr algn="ctr"/>
            <a:r>
              <a:rPr lang="en-IN" sz="3200" b="1" dirty="0"/>
              <a:t>2.45 T Capex</a:t>
            </a:r>
          </a:p>
        </p:txBody>
      </p:sp>
      <p:sp>
        <p:nvSpPr>
          <p:cNvPr id="6" name="TextBox 5">
            <a:extLst>
              <a:ext uri="{FF2B5EF4-FFF2-40B4-BE49-F238E27FC236}">
                <a16:creationId xmlns:a16="http://schemas.microsoft.com/office/drawing/2014/main" id="{D79B02BB-ACC9-F528-68B1-4946A7ADDC7D}"/>
              </a:ext>
            </a:extLst>
          </p:cNvPr>
          <p:cNvSpPr txBox="1"/>
          <p:nvPr/>
        </p:nvSpPr>
        <p:spPr>
          <a:xfrm>
            <a:off x="1528233" y="2988371"/>
            <a:ext cx="1955800" cy="1077218"/>
          </a:xfrm>
          <a:prstGeom prst="rect">
            <a:avLst/>
          </a:prstGeom>
          <a:solidFill>
            <a:schemeClr val="accent6">
              <a:lumMod val="40000"/>
              <a:lumOff val="60000"/>
            </a:schemeClr>
          </a:solidFill>
          <a:ln>
            <a:noFill/>
          </a:ln>
        </p:spPr>
        <p:txBody>
          <a:bodyPr wrap="square" rtlCol="0">
            <a:spAutoFit/>
          </a:bodyPr>
          <a:lstStyle/>
          <a:p>
            <a:r>
              <a:rPr lang="en-IN" sz="3200" b="1" dirty="0"/>
              <a:t>6 Freight Corridors</a:t>
            </a:r>
          </a:p>
        </p:txBody>
      </p:sp>
      <p:sp>
        <p:nvSpPr>
          <p:cNvPr id="7" name="TextBox 6">
            <a:extLst>
              <a:ext uri="{FF2B5EF4-FFF2-40B4-BE49-F238E27FC236}">
                <a16:creationId xmlns:a16="http://schemas.microsoft.com/office/drawing/2014/main" id="{583ECE57-84A4-FFE2-3E5F-031C704146F0}"/>
              </a:ext>
            </a:extLst>
          </p:cNvPr>
          <p:cNvSpPr txBox="1"/>
          <p:nvPr/>
        </p:nvSpPr>
        <p:spPr>
          <a:xfrm>
            <a:off x="575733" y="4147473"/>
            <a:ext cx="2556934" cy="954107"/>
          </a:xfrm>
          <a:prstGeom prst="rect">
            <a:avLst/>
          </a:prstGeom>
          <a:solidFill>
            <a:schemeClr val="accent5">
              <a:lumMod val="40000"/>
              <a:lumOff val="60000"/>
            </a:schemeClr>
          </a:solidFill>
          <a:ln>
            <a:noFill/>
          </a:ln>
        </p:spPr>
        <p:txBody>
          <a:bodyPr wrap="square" rtlCol="0">
            <a:spAutoFit/>
          </a:bodyPr>
          <a:lstStyle/>
          <a:p>
            <a:r>
              <a:rPr lang="en-IN" sz="2800" b="1" dirty="0"/>
              <a:t>Redevelop 123 Stations</a:t>
            </a:r>
          </a:p>
        </p:txBody>
      </p:sp>
      <p:sp>
        <p:nvSpPr>
          <p:cNvPr id="8" name="TextBox 7">
            <a:extLst>
              <a:ext uri="{FF2B5EF4-FFF2-40B4-BE49-F238E27FC236}">
                <a16:creationId xmlns:a16="http://schemas.microsoft.com/office/drawing/2014/main" id="{C9E2D178-5D42-E031-27FB-0B3A96A6AB57}"/>
              </a:ext>
            </a:extLst>
          </p:cNvPr>
          <p:cNvSpPr txBox="1"/>
          <p:nvPr/>
        </p:nvSpPr>
        <p:spPr>
          <a:xfrm>
            <a:off x="1401233" y="5215355"/>
            <a:ext cx="1955800" cy="1077218"/>
          </a:xfrm>
          <a:prstGeom prst="rect">
            <a:avLst/>
          </a:prstGeom>
          <a:solidFill>
            <a:schemeClr val="accent2">
              <a:lumMod val="40000"/>
              <a:lumOff val="60000"/>
            </a:schemeClr>
          </a:solidFill>
          <a:ln>
            <a:noFill/>
          </a:ln>
        </p:spPr>
        <p:txBody>
          <a:bodyPr wrap="square" rtlCol="0">
            <a:spAutoFit/>
          </a:bodyPr>
          <a:lstStyle/>
          <a:p>
            <a:r>
              <a:rPr lang="en-IN" sz="3200" b="1" dirty="0"/>
              <a:t>400 New Trains</a:t>
            </a:r>
          </a:p>
        </p:txBody>
      </p:sp>
    </p:spTree>
    <p:extLst>
      <p:ext uri="{BB962C8B-B14F-4D97-AF65-F5344CB8AC3E}">
        <p14:creationId xmlns:p14="http://schemas.microsoft.com/office/powerpoint/2010/main" val="2685127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B123-B01C-E279-3672-972A45B45DC9}"/>
              </a:ext>
            </a:extLst>
          </p:cNvPr>
          <p:cNvSpPr>
            <a:spLocks noGrp="1"/>
          </p:cNvSpPr>
          <p:nvPr>
            <p:ph type="title"/>
          </p:nvPr>
        </p:nvSpPr>
        <p:spPr/>
        <p:txBody>
          <a:bodyPr/>
          <a:lstStyle/>
          <a:p>
            <a:r>
              <a:rPr lang="en-IN" dirty="0">
                <a:solidFill>
                  <a:schemeClr val="accent1">
                    <a:lumMod val="75000"/>
                  </a:schemeClr>
                </a:solidFill>
              </a:rPr>
              <a:t>Areas of Interest</a:t>
            </a:r>
          </a:p>
        </p:txBody>
      </p:sp>
      <p:sp>
        <p:nvSpPr>
          <p:cNvPr id="3" name="Content Placeholder 2">
            <a:extLst>
              <a:ext uri="{FF2B5EF4-FFF2-40B4-BE49-F238E27FC236}">
                <a16:creationId xmlns:a16="http://schemas.microsoft.com/office/drawing/2014/main" id="{30602499-BB74-A5CA-637A-9FFE22C81132}"/>
              </a:ext>
            </a:extLst>
          </p:cNvPr>
          <p:cNvSpPr>
            <a:spLocks noGrp="1"/>
          </p:cNvSpPr>
          <p:nvPr>
            <p:ph idx="1"/>
          </p:nvPr>
        </p:nvSpPr>
        <p:spPr/>
        <p:txBody>
          <a:bodyPr>
            <a:normAutofit/>
          </a:bodyPr>
          <a:lstStyle/>
          <a:p>
            <a:r>
              <a:rPr lang="en-IN" sz="4000" dirty="0"/>
              <a:t>Engines, Coaches, Wagons</a:t>
            </a:r>
          </a:p>
          <a:p>
            <a:r>
              <a:rPr lang="en-IN" sz="4000" dirty="0"/>
              <a:t>Infrastructure </a:t>
            </a:r>
          </a:p>
          <a:p>
            <a:r>
              <a:rPr lang="en-IN" sz="4000" dirty="0"/>
              <a:t>Ancillaries (Bearings, Generators, Batteries, Control Systems etc)</a:t>
            </a:r>
          </a:p>
          <a:p>
            <a:r>
              <a:rPr lang="en-IN" sz="4000" dirty="0"/>
              <a:t>Project Execution</a:t>
            </a:r>
          </a:p>
        </p:txBody>
      </p:sp>
    </p:spTree>
    <p:extLst>
      <p:ext uri="{BB962C8B-B14F-4D97-AF65-F5344CB8AC3E}">
        <p14:creationId xmlns:p14="http://schemas.microsoft.com/office/powerpoint/2010/main" val="2397192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DB123-B01C-E279-3672-972A45B45DC9}"/>
              </a:ext>
            </a:extLst>
          </p:cNvPr>
          <p:cNvSpPr>
            <a:spLocks noGrp="1"/>
          </p:cNvSpPr>
          <p:nvPr>
            <p:ph type="title"/>
          </p:nvPr>
        </p:nvSpPr>
        <p:spPr/>
        <p:txBody>
          <a:bodyPr/>
          <a:lstStyle/>
          <a:p>
            <a:r>
              <a:rPr lang="en-IN" dirty="0"/>
              <a:t>Companies of Interest</a:t>
            </a:r>
          </a:p>
        </p:txBody>
      </p:sp>
      <p:sp>
        <p:nvSpPr>
          <p:cNvPr id="3" name="Content Placeholder 2">
            <a:extLst>
              <a:ext uri="{FF2B5EF4-FFF2-40B4-BE49-F238E27FC236}">
                <a16:creationId xmlns:a16="http://schemas.microsoft.com/office/drawing/2014/main" id="{30602499-BB74-A5CA-637A-9FFE22C81132}"/>
              </a:ext>
            </a:extLst>
          </p:cNvPr>
          <p:cNvSpPr>
            <a:spLocks noGrp="1"/>
          </p:cNvSpPr>
          <p:nvPr>
            <p:ph idx="1"/>
          </p:nvPr>
        </p:nvSpPr>
        <p:spPr/>
        <p:txBody>
          <a:bodyPr>
            <a:normAutofit lnSpcReduction="10000"/>
          </a:bodyPr>
          <a:lstStyle/>
          <a:p>
            <a:r>
              <a:rPr lang="en-IN" dirty="0" err="1"/>
              <a:t>Titagarh</a:t>
            </a:r>
            <a:r>
              <a:rPr lang="en-IN" dirty="0"/>
              <a:t>, </a:t>
            </a:r>
            <a:r>
              <a:rPr lang="en-IN" dirty="0" err="1"/>
              <a:t>Texmaco</a:t>
            </a:r>
            <a:r>
              <a:rPr lang="en-IN" dirty="0"/>
              <a:t>, Jindal Rail Infra, Jupiter - Wagons</a:t>
            </a:r>
          </a:p>
          <a:p>
            <a:r>
              <a:rPr lang="en-IN" dirty="0"/>
              <a:t>BHEL - Engines</a:t>
            </a:r>
          </a:p>
          <a:p>
            <a:r>
              <a:rPr lang="en-IN" b="1" dirty="0"/>
              <a:t>HBL – TCAS, TMS</a:t>
            </a:r>
          </a:p>
          <a:p>
            <a:r>
              <a:rPr lang="en-IN" dirty="0"/>
              <a:t>TD Power Systems - Generator</a:t>
            </a:r>
          </a:p>
          <a:p>
            <a:r>
              <a:rPr lang="en-IN" dirty="0" err="1"/>
              <a:t>Kalpataru</a:t>
            </a:r>
            <a:r>
              <a:rPr lang="en-IN" dirty="0"/>
              <a:t> – Power Transmission</a:t>
            </a:r>
          </a:p>
          <a:p>
            <a:r>
              <a:rPr lang="en-IN" b="1" dirty="0"/>
              <a:t>Timken</a:t>
            </a:r>
            <a:r>
              <a:rPr lang="en-IN" dirty="0"/>
              <a:t>,</a:t>
            </a:r>
            <a:r>
              <a:rPr lang="en-IN" b="1" dirty="0"/>
              <a:t> </a:t>
            </a:r>
            <a:r>
              <a:rPr lang="en-IN" dirty="0"/>
              <a:t>SKF</a:t>
            </a:r>
            <a:r>
              <a:rPr lang="en-IN" b="1" dirty="0"/>
              <a:t> - Bearings</a:t>
            </a:r>
          </a:p>
          <a:p>
            <a:r>
              <a:rPr lang="en-IN" dirty="0"/>
              <a:t>ELGI - Compressors</a:t>
            </a:r>
          </a:p>
          <a:p>
            <a:r>
              <a:rPr lang="en-IN" dirty="0"/>
              <a:t>ABB, KEC, L&amp;T, Siemens, IRCON - Projects</a:t>
            </a:r>
          </a:p>
          <a:p>
            <a:r>
              <a:rPr lang="en-IN" dirty="0"/>
              <a:t>IRCTC – Passenger Care</a:t>
            </a:r>
          </a:p>
        </p:txBody>
      </p:sp>
    </p:spTree>
    <p:extLst>
      <p:ext uri="{BB962C8B-B14F-4D97-AF65-F5344CB8AC3E}">
        <p14:creationId xmlns:p14="http://schemas.microsoft.com/office/powerpoint/2010/main" val="1721719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AAADEDF-4395-90F0-CDDA-6BF4247AF168}"/>
              </a:ext>
            </a:extLst>
          </p:cNvPr>
          <p:cNvSpPr txBox="1"/>
          <p:nvPr/>
        </p:nvSpPr>
        <p:spPr>
          <a:xfrm>
            <a:off x="277906" y="161365"/>
            <a:ext cx="8462682" cy="523220"/>
          </a:xfrm>
          <a:prstGeom prst="rect">
            <a:avLst/>
          </a:prstGeom>
          <a:noFill/>
        </p:spPr>
        <p:txBody>
          <a:bodyPr wrap="square" rtlCol="0">
            <a:spAutoFit/>
          </a:bodyPr>
          <a:lstStyle/>
          <a:p>
            <a:r>
              <a:rPr lang="en-IN" sz="2800" dirty="0"/>
              <a:t>HBL Power – The Business and Promoter </a:t>
            </a:r>
          </a:p>
        </p:txBody>
      </p:sp>
      <p:pic>
        <p:nvPicPr>
          <p:cNvPr id="8" name="Picture 7">
            <a:extLst>
              <a:ext uri="{FF2B5EF4-FFF2-40B4-BE49-F238E27FC236}">
                <a16:creationId xmlns:a16="http://schemas.microsoft.com/office/drawing/2014/main" id="{F65DDC10-A191-49E5-F664-AAB0DF85873B}"/>
              </a:ext>
            </a:extLst>
          </p:cNvPr>
          <p:cNvPicPr>
            <a:picLocks noChangeAspect="1"/>
          </p:cNvPicPr>
          <p:nvPr/>
        </p:nvPicPr>
        <p:blipFill>
          <a:blip r:embed="rId2"/>
          <a:stretch>
            <a:fillRect/>
          </a:stretch>
        </p:blipFill>
        <p:spPr>
          <a:xfrm>
            <a:off x="125506" y="1554256"/>
            <a:ext cx="6858000" cy="5142379"/>
          </a:xfrm>
          <a:prstGeom prst="rect">
            <a:avLst/>
          </a:prstGeom>
        </p:spPr>
      </p:pic>
      <p:pic>
        <p:nvPicPr>
          <p:cNvPr id="10" name="Picture 9">
            <a:extLst>
              <a:ext uri="{FF2B5EF4-FFF2-40B4-BE49-F238E27FC236}">
                <a16:creationId xmlns:a16="http://schemas.microsoft.com/office/drawing/2014/main" id="{2817E18F-86BB-DF76-4237-2318559BCEA2}"/>
              </a:ext>
            </a:extLst>
          </p:cNvPr>
          <p:cNvPicPr>
            <a:picLocks noChangeAspect="1"/>
          </p:cNvPicPr>
          <p:nvPr/>
        </p:nvPicPr>
        <p:blipFill>
          <a:blip r:embed="rId3"/>
          <a:stretch>
            <a:fillRect/>
          </a:stretch>
        </p:blipFill>
        <p:spPr>
          <a:xfrm>
            <a:off x="7140389" y="2044512"/>
            <a:ext cx="4854388" cy="4161866"/>
          </a:xfrm>
          <a:prstGeom prst="rect">
            <a:avLst/>
          </a:prstGeom>
        </p:spPr>
      </p:pic>
      <p:sp>
        <p:nvSpPr>
          <p:cNvPr id="11" name="TextBox 10">
            <a:extLst>
              <a:ext uri="{FF2B5EF4-FFF2-40B4-BE49-F238E27FC236}">
                <a16:creationId xmlns:a16="http://schemas.microsoft.com/office/drawing/2014/main" id="{07FF9A1C-C2D6-94A5-BD5A-C44577EE0D40}"/>
              </a:ext>
            </a:extLst>
          </p:cNvPr>
          <p:cNvSpPr txBox="1"/>
          <p:nvPr/>
        </p:nvSpPr>
        <p:spPr>
          <a:xfrm>
            <a:off x="340659" y="869576"/>
            <a:ext cx="11654118" cy="369332"/>
          </a:xfrm>
          <a:prstGeom prst="rect">
            <a:avLst/>
          </a:prstGeom>
          <a:noFill/>
        </p:spPr>
        <p:txBody>
          <a:bodyPr wrap="square" rtlCol="0">
            <a:spAutoFit/>
          </a:bodyPr>
          <a:lstStyle/>
          <a:p>
            <a:r>
              <a:rPr lang="en-US" b="1" i="0" dirty="0">
                <a:solidFill>
                  <a:srgbClr val="606F7B"/>
                </a:solidFill>
                <a:effectLst/>
                <a:latin typeface="Inter var"/>
              </a:rPr>
              <a:t>Battery Vertical (~76% of revenues)</a:t>
            </a:r>
            <a:r>
              <a:rPr lang="en-IN" b="1" i="0" dirty="0">
                <a:solidFill>
                  <a:srgbClr val="606F7B"/>
                </a:solidFill>
                <a:effectLst/>
                <a:latin typeface="Inter var"/>
              </a:rPr>
              <a:t> |</a:t>
            </a:r>
            <a:r>
              <a:rPr lang="en-US" b="1" i="0" dirty="0">
                <a:solidFill>
                  <a:srgbClr val="606F7B"/>
                </a:solidFill>
                <a:effectLst/>
                <a:latin typeface="Inter var"/>
              </a:rPr>
              <a:t>Railway Electronics Vertical (~11% of revenues)</a:t>
            </a:r>
            <a:r>
              <a:rPr lang="en-IN" b="1" i="0" dirty="0">
                <a:solidFill>
                  <a:srgbClr val="606F7B"/>
                </a:solidFill>
                <a:effectLst/>
                <a:latin typeface="Inter var"/>
              </a:rPr>
              <a:t>|</a:t>
            </a:r>
            <a:r>
              <a:rPr lang="en-US" b="1" i="0" dirty="0">
                <a:solidFill>
                  <a:srgbClr val="606F7B"/>
                </a:solidFill>
                <a:effectLst/>
                <a:latin typeface="Inter var"/>
              </a:rPr>
              <a:t>Defense Vertical (~11% of revenues)</a:t>
            </a:r>
            <a:endParaRPr lang="en-IN" dirty="0"/>
          </a:p>
        </p:txBody>
      </p:sp>
    </p:spTree>
    <p:extLst>
      <p:ext uri="{BB962C8B-B14F-4D97-AF65-F5344CB8AC3E}">
        <p14:creationId xmlns:p14="http://schemas.microsoft.com/office/powerpoint/2010/main" val="157537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D03DC6B-4101-4289-9978-BC435D91DDCF}"/>
              </a:ext>
            </a:extLst>
          </p:cNvPr>
          <p:cNvSpPr txBox="1"/>
          <p:nvPr/>
        </p:nvSpPr>
        <p:spPr>
          <a:xfrm>
            <a:off x="277906" y="161365"/>
            <a:ext cx="8462682" cy="523220"/>
          </a:xfrm>
          <a:prstGeom prst="rect">
            <a:avLst/>
          </a:prstGeom>
          <a:noFill/>
        </p:spPr>
        <p:txBody>
          <a:bodyPr wrap="square" rtlCol="0">
            <a:spAutoFit/>
          </a:bodyPr>
          <a:lstStyle/>
          <a:p>
            <a:r>
              <a:rPr lang="en-IN" sz="2800" dirty="0"/>
              <a:t>HBL Power – Investment Thesis </a:t>
            </a:r>
          </a:p>
        </p:txBody>
      </p:sp>
      <p:sp>
        <p:nvSpPr>
          <p:cNvPr id="3" name="TextBox 2">
            <a:extLst>
              <a:ext uri="{FF2B5EF4-FFF2-40B4-BE49-F238E27FC236}">
                <a16:creationId xmlns:a16="http://schemas.microsoft.com/office/drawing/2014/main" id="{4191F0A5-4A54-25F3-8D7D-390A2DE3FB7F}"/>
              </a:ext>
            </a:extLst>
          </p:cNvPr>
          <p:cNvSpPr txBox="1"/>
          <p:nvPr/>
        </p:nvSpPr>
        <p:spPr>
          <a:xfrm>
            <a:off x="165846" y="851646"/>
            <a:ext cx="11241741" cy="923330"/>
          </a:xfrm>
          <a:prstGeom prst="rect">
            <a:avLst/>
          </a:prstGeom>
          <a:noFill/>
        </p:spPr>
        <p:txBody>
          <a:bodyPr wrap="square" rtlCol="0">
            <a:spAutoFit/>
          </a:bodyPr>
          <a:lstStyle/>
          <a:p>
            <a:pPr algn="ctr"/>
            <a:r>
              <a:rPr lang="en-IN" dirty="0"/>
              <a:t>Changing Product Portfolio (De-risking from exposure to telecom sector by focusing on niche applications)  </a:t>
            </a:r>
          </a:p>
          <a:p>
            <a:r>
              <a:rPr lang="en-IN" dirty="0"/>
              <a:t>    </a:t>
            </a:r>
          </a:p>
          <a:p>
            <a:endParaRPr lang="en-IN" dirty="0"/>
          </a:p>
        </p:txBody>
      </p:sp>
      <p:pic>
        <p:nvPicPr>
          <p:cNvPr id="5" name="Picture 4">
            <a:extLst>
              <a:ext uri="{FF2B5EF4-FFF2-40B4-BE49-F238E27FC236}">
                <a16:creationId xmlns:a16="http://schemas.microsoft.com/office/drawing/2014/main" id="{4EDBF203-444E-B037-23BC-775D78C0492C}"/>
              </a:ext>
            </a:extLst>
          </p:cNvPr>
          <p:cNvPicPr>
            <a:picLocks noChangeAspect="1"/>
          </p:cNvPicPr>
          <p:nvPr/>
        </p:nvPicPr>
        <p:blipFill>
          <a:blip r:embed="rId2"/>
          <a:stretch>
            <a:fillRect/>
          </a:stretch>
        </p:blipFill>
        <p:spPr>
          <a:xfrm>
            <a:off x="5786717" y="1313311"/>
            <a:ext cx="5280212" cy="3690849"/>
          </a:xfrm>
          <a:prstGeom prst="rect">
            <a:avLst/>
          </a:prstGeom>
        </p:spPr>
      </p:pic>
      <p:pic>
        <p:nvPicPr>
          <p:cNvPr id="7" name="Picture 6">
            <a:extLst>
              <a:ext uri="{FF2B5EF4-FFF2-40B4-BE49-F238E27FC236}">
                <a16:creationId xmlns:a16="http://schemas.microsoft.com/office/drawing/2014/main" id="{880B7C57-35C7-00B8-A610-907179453FC2}"/>
              </a:ext>
            </a:extLst>
          </p:cNvPr>
          <p:cNvPicPr>
            <a:picLocks noChangeAspect="1"/>
          </p:cNvPicPr>
          <p:nvPr/>
        </p:nvPicPr>
        <p:blipFill>
          <a:blip r:embed="rId3"/>
          <a:stretch>
            <a:fillRect/>
          </a:stretch>
        </p:blipFill>
        <p:spPr>
          <a:xfrm>
            <a:off x="528918" y="1313312"/>
            <a:ext cx="5079740" cy="3690849"/>
          </a:xfrm>
          <a:prstGeom prst="rect">
            <a:avLst/>
          </a:prstGeom>
        </p:spPr>
      </p:pic>
      <p:sp>
        <p:nvSpPr>
          <p:cNvPr id="8" name="TextBox 7">
            <a:extLst>
              <a:ext uri="{FF2B5EF4-FFF2-40B4-BE49-F238E27FC236}">
                <a16:creationId xmlns:a16="http://schemas.microsoft.com/office/drawing/2014/main" id="{E7763D8B-0427-41B1-1AF1-BC3E459B9DB7}"/>
              </a:ext>
            </a:extLst>
          </p:cNvPr>
          <p:cNvSpPr txBox="1"/>
          <p:nvPr/>
        </p:nvSpPr>
        <p:spPr>
          <a:xfrm>
            <a:off x="721659" y="5204214"/>
            <a:ext cx="10748682" cy="523220"/>
          </a:xfrm>
          <a:prstGeom prst="rect">
            <a:avLst/>
          </a:prstGeom>
          <a:noFill/>
        </p:spPr>
        <p:txBody>
          <a:bodyPr wrap="square" rtlCol="0">
            <a:spAutoFit/>
          </a:bodyPr>
          <a:lstStyle/>
          <a:p>
            <a:r>
              <a:rPr lang="en-IN" sz="2800" b="1" dirty="0">
                <a:solidFill>
                  <a:srgbClr val="606F7B"/>
                </a:solidFill>
                <a:latin typeface="Inter var"/>
              </a:rPr>
              <a:t>   Lead Acid  |    Ni-Cd    |      NCPP    |   PLT    |   2V- VRLA |   Lithium  </a:t>
            </a:r>
          </a:p>
        </p:txBody>
      </p:sp>
      <p:sp>
        <p:nvSpPr>
          <p:cNvPr id="9" name="TextBox 8">
            <a:extLst>
              <a:ext uri="{FF2B5EF4-FFF2-40B4-BE49-F238E27FC236}">
                <a16:creationId xmlns:a16="http://schemas.microsoft.com/office/drawing/2014/main" id="{218C67C4-62B7-0E7A-7D96-017E651A2948}"/>
              </a:ext>
            </a:extLst>
          </p:cNvPr>
          <p:cNvSpPr txBox="1"/>
          <p:nvPr/>
        </p:nvSpPr>
        <p:spPr>
          <a:xfrm>
            <a:off x="421341" y="5855367"/>
            <a:ext cx="11842376" cy="523220"/>
          </a:xfrm>
          <a:prstGeom prst="rect">
            <a:avLst/>
          </a:prstGeom>
          <a:noFill/>
        </p:spPr>
        <p:txBody>
          <a:bodyPr wrap="square" rtlCol="0">
            <a:spAutoFit/>
          </a:bodyPr>
          <a:lstStyle/>
          <a:p>
            <a:r>
              <a:rPr lang="en-IN" sz="2800" dirty="0"/>
              <a:t> </a:t>
            </a:r>
            <a:r>
              <a:rPr lang="en-IN" sz="2800" b="1" dirty="0">
                <a:solidFill>
                  <a:srgbClr val="606F7B"/>
                </a:solidFill>
                <a:latin typeface="Inter var"/>
              </a:rPr>
              <a:t>Telecom   |   Aviation  |  Railways  |  Data </a:t>
            </a:r>
            <a:r>
              <a:rPr lang="en-IN" sz="2800" b="1" dirty="0" err="1">
                <a:solidFill>
                  <a:srgbClr val="606F7B"/>
                </a:solidFill>
                <a:latin typeface="Inter var"/>
              </a:rPr>
              <a:t>Center</a:t>
            </a:r>
            <a:r>
              <a:rPr lang="en-IN" sz="2800" b="1" dirty="0">
                <a:solidFill>
                  <a:srgbClr val="606F7B"/>
                </a:solidFill>
                <a:latin typeface="Inter var"/>
              </a:rPr>
              <a:t>  |  Defence | E- Mobility  </a:t>
            </a:r>
          </a:p>
        </p:txBody>
      </p:sp>
    </p:spTree>
    <p:extLst>
      <p:ext uri="{BB962C8B-B14F-4D97-AF65-F5344CB8AC3E}">
        <p14:creationId xmlns:p14="http://schemas.microsoft.com/office/powerpoint/2010/main" val="3882189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C11EFE-EADE-5A47-C682-5394C3A5276F}"/>
              </a:ext>
            </a:extLst>
          </p:cNvPr>
          <p:cNvSpPr txBox="1"/>
          <p:nvPr/>
        </p:nvSpPr>
        <p:spPr>
          <a:xfrm>
            <a:off x="277906" y="161365"/>
            <a:ext cx="8462682" cy="523220"/>
          </a:xfrm>
          <a:prstGeom prst="rect">
            <a:avLst/>
          </a:prstGeom>
          <a:noFill/>
        </p:spPr>
        <p:txBody>
          <a:bodyPr wrap="square" rtlCol="0">
            <a:spAutoFit/>
          </a:bodyPr>
          <a:lstStyle/>
          <a:p>
            <a:r>
              <a:rPr lang="en-IN" sz="2800" dirty="0"/>
              <a:t>HBL Power – Investment Thesis </a:t>
            </a:r>
          </a:p>
        </p:txBody>
      </p:sp>
      <p:sp>
        <p:nvSpPr>
          <p:cNvPr id="3" name="TextBox 2">
            <a:extLst>
              <a:ext uri="{FF2B5EF4-FFF2-40B4-BE49-F238E27FC236}">
                <a16:creationId xmlns:a16="http://schemas.microsoft.com/office/drawing/2014/main" id="{0D6B4FF9-B294-6FED-2CF7-7ED59248CEB3}"/>
              </a:ext>
            </a:extLst>
          </p:cNvPr>
          <p:cNvSpPr txBox="1"/>
          <p:nvPr/>
        </p:nvSpPr>
        <p:spPr>
          <a:xfrm>
            <a:off x="421341" y="851646"/>
            <a:ext cx="11241741" cy="369332"/>
          </a:xfrm>
          <a:prstGeom prst="rect">
            <a:avLst/>
          </a:prstGeom>
          <a:noFill/>
        </p:spPr>
        <p:txBody>
          <a:bodyPr wrap="square" rtlCol="0">
            <a:spAutoFit/>
          </a:bodyPr>
          <a:lstStyle/>
          <a:p>
            <a:pPr algn="ctr"/>
            <a:r>
              <a:rPr lang="en-IN" dirty="0"/>
              <a:t>Entry into an </a:t>
            </a:r>
            <a:r>
              <a:rPr lang="en-IN" b="1" u="sng" dirty="0"/>
              <a:t>Oligopolistic</a:t>
            </a:r>
            <a:r>
              <a:rPr lang="en-IN" dirty="0"/>
              <a:t> large opportunity market with decade long research and proven capability</a:t>
            </a:r>
          </a:p>
        </p:txBody>
      </p:sp>
      <p:pic>
        <p:nvPicPr>
          <p:cNvPr id="1026" name="Picture 2" descr="Home">
            <a:extLst>
              <a:ext uri="{FF2B5EF4-FFF2-40B4-BE49-F238E27FC236}">
                <a16:creationId xmlns:a16="http://schemas.microsoft.com/office/drawing/2014/main" id="{B609375F-EBFC-9429-E37F-15C4A9902D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8725" y="4850836"/>
            <a:ext cx="2476500" cy="1238250"/>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50EDF645-6E44-BB5E-E4D1-497084F6769D}"/>
              </a:ext>
            </a:extLst>
          </p:cNvPr>
          <p:cNvSpPr txBox="1"/>
          <p:nvPr/>
        </p:nvSpPr>
        <p:spPr>
          <a:xfrm>
            <a:off x="1138237" y="4126467"/>
            <a:ext cx="3200400" cy="369332"/>
          </a:xfrm>
          <a:prstGeom prst="rect">
            <a:avLst/>
          </a:prstGeom>
          <a:noFill/>
        </p:spPr>
        <p:txBody>
          <a:bodyPr wrap="square" rtlCol="0">
            <a:spAutoFit/>
          </a:bodyPr>
          <a:lstStyle/>
          <a:p>
            <a:r>
              <a:rPr lang="en-IN" b="1" u="sng" dirty="0"/>
              <a:t>RDSO Approved Vendors :</a:t>
            </a:r>
          </a:p>
        </p:txBody>
      </p:sp>
      <p:pic>
        <p:nvPicPr>
          <p:cNvPr id="1028" name="Picture 4" descr="HBL Power Systems Ltd. | LinkedIn">
            <a:extLst>
              <a:ext uri="{FF2B5EF4-FFF2-40B4-BE49-F238E27FC236}">
                <a16:creationId xmlns:a16="http://schemas.microsoft.com/office/drawing/2014/main" id="{CFBD841D-8A53-F2DA-9508-7B401F1246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2524" y="467938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rnex Microsystems - Crunchbase Company Profile &amp; Funding">
            <a:extLst>
              <a:ext uri="{FF2B5EF4-FFF2-40B4-BE49-F238E27FC236}">
                <a16:creationId xmlns:a16="http://schemas.microsoft.com/office/drawing/2014/main" id="{FE6CA268-D516-06D3-C7BE-43573AD27B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53365" y="4260285"/>
            <a:ext cx="2838447" cy="283844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C56BA8F-4A6F-5BB4-203B-9BAC9F088954}"/>
              </a:ext>
            </a:extLst>
          </p:cNvPr>
          <p:cNvSpPr txBox="1"/>
          <p:nvPr/>
        </p:nvSpPr>
        <p:spPr>
          <a:xfrm>
            <a:off x="4281488" y="3933825"/>
            <a:ext cx="6772275" cy="369332"/>
          </a:xfrm>
          <a:prstGeom prst="rect">
            <a:avLst/>
          </a:prstGeom>
          <a:noFill/>
        </p:spPr>
        <p:txBody>
          <a:bodyPr wrap="square" rtlCol="0">
            <a:spAutoFit/>
          </a:bodyPr>
          <a:lstStyle/>
          <a:p>
            <a:pPr marL="285750" indent="-285750">
              <a:buFont typeface="Arial" panose="020B0604020202020204" pitchFamily="34" charset="0"/>
              <a:buChar char="•"/>
            </a:pPr>
            <a:r>
              <a:rPr lang="en-IN" dirty="0">
                <a:hlinkClick r:id="rId5"/>
              </a:rPr>
              <a:t>RDSO TCAS Booklet – Apr 21</a:t>
            </a:r>
            <a:r>
              <a:rPr lang="en-IN" dirty="0"/>
              <a:t>  (HBL is </a:t>
            </a:r>
            <a:r>
              <a:rPr lang="en-IN" dirty="0">
                <a:highlight>
                  <a:srgbClr val="FFFF00"/>
                </a:highlight>
              </a:rPr>
              <a:t>first successful</a:t>
            </a:r>
            <a:r>
              <a:rPr lang="en-IN" dirty="0"/>
              <a:t> implementer) </a:t>
            </a:r>
          </a:p>
        </p:txBody>
      </p:sp>
      <p:sp>
        <p:nvSpPr>
          <p:cNvPr id="16" name="TextBox 15">
            <a:extLst>
              <a:ext uri="{FF2B5EF4-FFF2-40B4-BE49-F238E27FC236}">
                <a16:creationId xmlns:a16="http://schemas.microsoft.com/office/drawing/2014/main" id="{D221FEBB-322C-2777-2435-72943375D0B0}"/>
              </a:ext>
            </a:extLst>
          </p:cNvPr>
          <p:cNvSpPr txBox="1"/>
          <p:nvPr/>
        </p:nvSpPr>
        <p:spPr>
          <a:xfrm>
            <a:off x="4281488" y="4391493"/>
            <a:ext cx="7491413" cy="369332"/>
          </a:xfrm>
          <a:prstGeom prst="rect">
            <a:avLst/>
          </a:prstGeom>
          <a:noFill/>
        </p:spPr>
        <p:txBody>
          <a:bodyPr wrap="square" rtlCol="0">
            <a:spAutoFit/>
          </a:bodyPr>
          <a:lstStyle/>
          <a:p>
            <a:pPr marL="285750" indent="-285750">
              <a:buFont typeface="Arial" panose="020B0604020202020204" pitchFamily="34" charset="0"/>
              <a:buChar char="•"/>
            </a:pPr>
            <a:r>
              <a:rPr lang="en-IN" dirty="0">
                <a:hlinkClick r:id="rId6"/>
              </a:rPr>
              <a:t>RDSO Approved Datalogger </a:t>
            </a:r>
            <a:r>
              <a:rPr lang="en-IN" dirty="0"/>
              <a:t>   (HBL is </a:t>
            </a:r>
            <a:r>
              <a:rPr lang="en-IN" dirty="0">
                <a:highlight>
                  <a:srgbClr val="FFFF00"/>
                </a:highlight>
              </a:rPr>
              <a:t>sole vendor</a:t>
            </a:r>
            <a:r>
              <a:rPr lang="en-IN" dirty="0"/>
              <a:t> among below 3) </a:t>
            </a:r>
          </a:p>
        </p:txBody>
      </p:sp>
      <p:pic>
        <p:nvPicPr>
          <p:cNvPr id="20" name="Picture 19">
            <a:extLst>
              <a:ext uri="{FF2B5EF4-FFF2-40B4-BE49-F238E27FC236}">
                <a16:creationId xmlns:a16="http://schemas.microsoft.com/office/drawing/2014/main" id="{5F3742F7-1C53-DEA3-4EA8-F2F4D57D1808}"/>
              </a:ext>
            </a:extLst>
          </p:cNvPr>
          <p:cNvPicPr>
            <a:picLocks noChangeAspect="1"/>
          </p:cNvPicPr>
          <p:nvPr/>
        </p:nvPicPr>
        <p:blipFill>
          <a:blip r:embed="rId7"/>
          <a:stretch>
            <a:fillRect/>
          </a:stretch>
        </p:blipFill>
        <p:spPr>
          <a:xfrm>
            <a:off x="879661" y="1292789"/>
            <a:ext cx="10325100" cy="2552700"/>
          </a:xfrm>
          <a:prstGeom prst="rect">
            <a:avLst/>
          </a:prstGeom>
        </p:spPr>
      </p:pic>
    </p:spTree>
    <p:extLst>
      <p:ext uri="{BB962C8B-B14F-4D97-AF65-F5344CB8AC3E}">
        <p14:creationId xmlns:p14="http://schemas.microsoft.com/office/powerpoint/2010/main" val="13729950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E7BF13F-6E90-712D-6749-45ACFE3AB074}"/>
              </a:ext>
            </a:extLst>
          </p:cNvPr>
          <p:cNvSpPr txBox="1"/>
          <p:nvPr/>
        </p:nvSpPr>
        <p:spPr>
          <a:xfrm>
            <a:off x="277906" y="161365"/>
            <a:ext cx="8462682" cy="523220"/>
          </a:xfrm>
          <a:prstGeom prst="rect">
            <a:avLst/>
          </a:prstGeom>
          <a:noFill/>
        </p:spPr>
        <p:txBody>
          <a:bodyPr wrap="square" rtlCol="0">
            <a:spAutoFit/>
          </a:bodyPr>
          <a:lstStyle/>
          <a:p>
            <a:r>
              <a:rPr lang="en-IN" sz="2800" dirty="0"/>
              <a:t>HBL Power – Investment Thesis </a:t>
            </a:r>
          </a:p>
        </p:txBody>
      </p:sp>
      <p:sp>
        <p:nvSpPr>
          <p:cNvPr id="5" name="TextBox 4">
            <a:extLst>
              <a:ext uri="{FF2B5EF4-FFF2-40B4-BE49-F238E27FC236}">
                <a16:creationId xmlns:a16="http://schemas.microsoft.com/office/drawing/2014/main" id="{DEA56A0B-E218-1097-1FD6-D1274411CDDF}"/>
              </a:ext>
            </a:extLst>
          </p:cNvPr>
          <p:cNvSpPr txBox="1"/>
          <p:nvPr/>
        </p:nvSpPr>
        <p:spPr>
          <a:xfrm>
            <a:off x="0" y="608382"/>
            <a:ext cx="12191999" cy="523220"/>
          </a:xfrm>
          <a:prstGeom prst="rect">
            <a:avLst/>
          </a:prstGeom>
          <a:noFill/>
        </p:spPr>
        <p:txBody>
          <a:bodyPr wrap="square" rtlCol="0">
            <a:spAutoFit/>
          </a:bodyPr>
          <a:lstStyle/>
          <a:p>
            <a:pPr algn="ctr"/>
            <a:r>
              <a:rPr lang="en-IN" sz="2800" b="1" dirty="0">
                <a:solidFill>
                  <a:srgbClr val="606F7B"/>
                </a:solidFill>
                <a:latin typeface="Inter var"/>
              </a:rPr>
              <a:t>Balance sheet clean up | Delivering on the guidance |  Focus &amp; Transformation </a:t>
            </a:r>
          </a:p>
        </p:txBody>
      </p:sp>
      <p:pic>
        <p:nvPicPr>
          <p:cNvPr id="12" name="Picture 11">
            <a:extLst>
              <a:ext uri="{FF2B5EF4-FFF2-40B4-BE49-F238E27FC236}">
                <a16:creationId xmlns:a16="http://schemas.microsoft.com/office/drawing/2014/main" id="{2F4FD967-A99F-D6DC-BB90-9C85C90ECD1D}"/>
              </a:ext>
            </a:extLst>
          </p:cNvPr>
          <p:cNvPicPr>
            <a:picLocks noChangeAspect="1"/>
          </p:cNvPicPr>
          <p:nvPr/>
        </p:nvPicPr>
        <p:blipFill>
          <a:blip r:embed="rId2"/>
          <a:stretch>
            <a:fillRect/>
          </a:stretch>
        </p:blipFill>
        <p:spPr>
          <a:xfrm>
            <a:off x="-1" y="1079228"/>
            <a:ext cx="12192000" cy="2788057"/>
          </a:xfrm>
          <a:prstGeom prst="rect">
            <a:avLst/>
          </a:prstGeom>
        </p:spPr>
      </p:pic>
      <p:cxnSp>
        <p:nvCxnSpPr>
          <p:cNvPr id="15" name="Straight Arrow Connector 14">
            <a:extLst>
              <a:ext uri="{FF2B5EF4-FFF2-40B4-BE49-F238E27FC236}">
                <a16:creationId xmlns:a16="http://schemas.microsoft.com/office/drawing/2014/main" id="{96ACEF9E-13A6-1D89-0F01-68F82F74E48D}"/>
              </a:ext>
            </a:extLst>
          </p:cNvPr>
          <p:cNvCxnSpPr/>
          <p:nvPr/>
        </p:nvCxnSpPr>
        <p:spPr>
          <a:xfrm>
            <a:off x="6642846" y="2021554"/>
            <a:ext cx="1308848" cy="824753"/>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F26E8481-4306-DFF8-6523-BA385CDBB29B}"/>
              </a:ext>
            </a:extLst>
          </p:cNvPr>
          <p:cNvCxnSpPr>
            <a:cxnSpLocks/>
          </p:cNvCxnSpPr>
          <p:nvPr/>
        </p:nvCxnSpPr>
        <p:spPr>
          <a:xfrm>
            <a:off x="1084729" y="1908186"/>
            <a:ext cx="2429436" cy="1174376"/>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02C0CC3E-8646-4EBF-9B92-807A38A23CD1}"/>
              </a:ext>
            </a:extLst>
          </p:cNvPr>
          <p:cNvCxnSpPr>
            <a:cxnSpLocks/>
          </p:cNvCxnSpPr>
          <p:nvPr/>
        </p:nvCxnSpPr>
        <p:spPr>
          <a:xfrm flipV="1">
            <a:off x="10023339" y="1993350"/>
            <a:ext cx="1299883" cy="502024"/>
          </a:xfrm>
          <a:prstGeom prst="straightConnector1">
            <a:avLst/>
          </a:prstGeom>
          <a:ln w="28575">
            <a:solidFill>
              <a:schemeClr val="accent6"/>
            </a:solidFill>
            <a:tailEnd type="triangle"/>
          </a:ln>
        </p:spPr>
        <p:style>
          <a:lnRef idx="1">
            <a:schemeClr val="accent1"/>
          </a:lnRef>
          <a:fillRef idx="0">
            <a:schemeClr val="accent1"/>
          </a:fillRef>
          <a:effectRef idx="0">
            <a:schemeClr val="accent1"/>
          </a:effectRef>
          <a:fontRef idx="minor">
            <a:schemeClr val="tx1"/>
          </a:fontRef>
        </p:style>
      </p:cxnSp>
      <p:pic>
        <p:nvPicPr>
          <p:cNvPr id="24" name="Picture 23">
            <a:extLst>
              <a:ext uri="{FF2B5EF4-FFF2-40B4-BE49-F238E27FC236}">
                <a16:creationId xmlns:a16="http://schemas.microsoft.com/office/drawing/2014/main" id="{635BE0E4-AFB2-8296-F8AA-532C4CD20003}"/>
              </a:ext>
            </a:extLst>
          </p:cNvPr>
          <p:cNvPicPr>
            <a:picLocks noChangeAspect="1"/>
          </p:cNvPicPr>
          <p:nvPr/>
        </p:nvPicPr>
        <p:blipFill>
          <a:blip r:embed="rId3"/>
          <a:stretch>
            <a:fillRect/>
          </a:stretch>
        </p:blipFill>
        <p:spPr>
          <a:xfrm>
            <a:off x="3137646" y="3867071"/>
            <a:ext cx="6101603" cy="2922790"/>
          </a:xfrm>
          <a:prstGeom prst="rect">
            <a:avLst/>
          </a:prstGeom>
        </p:spPr>
      </p:pic>
      <p:pic>
        <p:nvPicPr>
          <p:cNvPr id="26" name="Picture 25">
            <a:extLst>
              <a:ext uri="{FF2B5EF4-FFF2-40B4-BE49-F238E27FC236}">
                <a16:creationId xmlns:a16="http://schemas.microsoft.com/office/drawing/2014/main" id="{EF0673C8-2BAC-BC52-3D53-BF89AC5AC301}"/>
              </a:ext>
            </a:extLst>
          </p:cNvPr>
          <p:cNvPicPr>
            <a:picLocks noChangeAspect="1"/>
          </p:cNvPicPr>
          <p:nvPr/>
        </p:nvPicPr>
        <p:blipFill>
          <a:blip r:embed="rId4"/>
          <a:stretch>
            <a:fillRect/>
          </a:stretch>
        </p:blipFill>
        <p:spPr>
          <a:xfrm>
            <a:off x="166968" y="3867071"/>
            <a:ext cx="2868064" cy="2923219"/>
          </a:xfrm>
          <a:prstGeom prst="rect">
            <a:avLst/>
          </a:prstGeom>
        </p:spPr>
      </p:pic>
      <p:pic>
        <p:nvPicPr>
          <p:cNvPr id="28" name="Picture 27">
            <a:extLst>
              <a:ext uri="{FF2B5EF4-FFF2-40B4-BE49-F238E27FC236}">
                <a16:creationId xmlns:a16="http://schemas.microsoft.com/office/drawing/2014/main" id="{926FE930-8561-D552-AA7B-838119D0F53A}"/>
              </a:ext>
            </a:extLst>
          </p:cNvPr>
          <p:cNvPicPr>
            <a:picLocks noChangeAspect="1"/>
          </p:cNvPicPr>
          <p:nvPr/>
        </p:nvPicPr>
        <p:blipFill>
          <a:blip r:embed="rId5"/>
          <a:stretch>
            <a:fillRect/>
          </a:stretch>
        </p:blipFill>
        <p:spPr>
          <a:xfrm>
            <a:off x="9239249" y="3867071"/>
            <a:ext cx="2868064" cy="2941919"/>
          </a:xfrm>
          <a:prstGeom prst="rect">
            <a:avLst/>
          </a:prstGeom>
        </p:spPr>
      </p:pic>
    </p:spTree>
    <p:extLst>
      <p:ext uri="{BB962C8B-B14F-4D97-AF65-F5344CB8AC3E}">
        <p14:creationId xmlns:p14="http://schemas.microsoft.com/office/powerpoint/2010/main" val="23516966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1281</TotalTime>
  <Words>1728</Words>
  <Application>Microsoft Office PowerPoint</Application>
  <PresentationFormat>Widescreen</PresentationFormat>
  <Paragraphs>268</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FreightText</vt:lpstr>
      <vt:lpstr>Inter var</vt:lpstr>
      <vt:lpstr>open_sansregular</vt:lpstr>
      <vt:lpstr>Office Theme</vt:lpstr>
      <vt:lpstr>Indian Railways</vt:lpstr>
      <vt:lpstr>Indian Railways</vt:lpstr>
      <vt:lpstr>Growth Plans (from Railways Budget 2022-23)</vt:lpstr>
      <vt:lpstr>Areas of Interest</vt:lpstr>
      <vt:lpstr>Companies of Interest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Timken – Background, Segments &amp; Revenue</vt:lpstr>
      <vt:lpstr>Timken – Investment Thesis</vt:lpstr>
      <vt:lpstr>Timken – Investment Thesis Contd.</vt:lpstr>
      <vt:lpstr>Timken – Investment Thesis (financial metrics)</vt:lpstr>
      <vt:lpstr>Timken – Basic Technical Analysis</vt:lpstr>
      <vt:lpstr>Timken – Risks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Indian Railways</dc:title>
  <dc:creator>Pinaki Deb</dc:creator>
  <cp:lastModifiedBy>VIKASH KHEMKA</cp:lastModifiedBy>
  <cp:revision>12</cp:revision>
  <dcterms:created xsi:type="dcterms:W3CDTF">2022-06-24T06:23:45Z</dcterms:created>
  <dcterms:modified xsi:type="dcterms:W3CDTF">2022-06-26T04:51:35Z</dcterms:modified>
</cp:coreProperties>
</file>