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0" r:id="rId5"/>
    <p:sldId id="259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ZGH4N\Documents\Investing\Tata%20Chemicals\Co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ZGH4N\Documents\Investing\Tata%20Chemicals\Co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'Cost Structure'!$B$10:$B$11</c:f>
              <c:strCache>
                <c:ptCount val="2"/>
                <c:pt idx="0">
                  <c:v>Battery Cost Breakdown</c:v>
                </c:pt>
                <c:pt idx="1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AB-4D95-9D9B-A505719039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AB-4D95-9D9B-A505719039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AB-4D95-9D9B-A505719039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AB-4D95-9D9B-A505719039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'Cost Structure'!$A$12:$A$15</c:f>
              <c:strCache>
                <c:ptCount val="4"/>
                <c:pt idx="0">
                  <c:v>Raw Material</c:v>
                </c:pt>
                <c:pt idx="1">
                  <c:v>Overhead &amp; Other</c:v>
                </c:pt>
                <c:pt idx="2">
                  <c:v>Capital Equipment</c:v>
                </c:pt>
                <c:pt idx="3">
                  <c:v>Labor</c:v>
                </c:pt>
              </c:strCache>
            </c:strRef>
          </c:cat>
          <c:val>
            <c:numRef>
              <c:f>'Cost Structure'!$B$12:$B$15</c:f>
              <c:numCache>
                <c:formatCode>General</c:formatCode>
                <c:ptCount val="4"/>
                <c:pt idx="0">
                  <c:v>52.1</c:v>
                </c:pt>
                <c:pt idx="1">
                  <c:v>28.1</c:v>
                </c:pt>
                <c:pt idx="2">
                  <c:v>14.3</c:v>
                </c:pt>
                <c:pt idx="3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AB-4D95-9D9B-A50571903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86498960162780558"/>
          <c:w val="0.75327743902439026"/>
          <c:h val="0.11789687869164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'Cost Structure'!$B$17:$B$18</c:f>
              <c:strCache>
                <c:ptCount val="2"/>
                <c:pt idx="0">
                  <c:v>Raw Material Cost Breakdown</c:v>
                </c:pt>
                <c:pt idx="1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77-442B-8B89-B71ABDEF56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77-442B-8B89-B71ABDEF56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77-442B-8B89-B71ABDEF56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77-442B-8B89-B71ABDEF56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'Cost Structure'!$A$19:$A$22</c:f>
              <c:strCache>
                <c:ptCount val="4"/>
                <c:pt idx="0">
                  <c:v>Cathode</c:v>
                </c:pt>
                <c:pt idx="1">
                  <c:v>Other Cell materials
(Case, Straps etc.)</c:v>
                </c:pt>
                <c:pt idx="2">
                  <c:v>Anode</c:v>
                </c:pt>
                <c:pt idx="3">
                  <c:v>Electrolyte</c:v>
                </c:pt>
              </c:strCache>
            </c:strRef>
          </c:cat>
          <c:val>
            <c:numRef>
              <c:f>'Cost Structure'!$B$19:$B$22</c:f>
              <c:numCache>
                <c:formatCode>General</c:formatCode>
                <c:ptCount val="4"/>
                <c:pt idx="0">
                  <c:v>22.4</c:v>
                </c:pt>
                <c:pt idx="1">
                  <c:v>18.600000000000001</c:v>
                </c:pt>
                <c:pt idx="2">
                  <c:v>8.8000000000000007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77-442B-8B89-B71ABDEF5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33401-4E50-4BEC-9A22-6F78D50F6AE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07FCA-5247-4ACB-9AF7-C5F9378A6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0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07FCA-5247-4ACB-9AF7-C5F9378A6C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07FCA-5247-4ACB-9AF7-C5F9378A6C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1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07FCA-5247-4ACB-9AF7-C5F9378A6C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2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07FCA-5247-4ACB-9AF7-C5F9378A6C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7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B25E9-D57C-4FE9-86DE-174B6097B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A32B7-67D7-492D-BF75-2BE724A8B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60C0-741F-4096-A326-2706C959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D986-2D22-48B0-8EDA-133EAC0BCAC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914EF-0064-494B-AC49-E617A70F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6BADE-C030-4384-B620-E2C29D0A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125-ABA2-4F6B-97D7-66C05E8A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031D-D593-4A49-8F9A-6BFCE068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FFA89-6854-497E-B2DF-361E94399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DF4DD-4447-4110-A653-AF4327CA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D986-2D22-48B0-8EDA-133EAC0BCAC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46B31-52E5-419B-909B-731AC5DD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07FE8-087E-4F22-A295-00190AF3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125-ABA2-4F6B-97D7-66C05E8A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6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192FA-5854-47B8-81A8-E730A8F5E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1DDA4-02FE-434A-B29F-9077F929C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23540-AF77-420C-89C9-86EA4E0D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D986-2D22-48B0-8EDA-133EAC0BCAC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10602-673D-4AF5-BC42-4648185C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174B5-354F-4729-9256-3568677D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125-ABA2-4F6B-97D7-66C05E8A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0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DC46-06F1-4C64-A1CE-2884EDCA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35C45-F008-438B-99A6-14E2E4C2C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DAB2D-1F28-4E92-8430-1873740E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D986-2D22-48B0-8EDA-133EAC0BCAC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9CE25-E46C-4A9D-8579-43B18B66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85B40-B0CD-4354-886B-D5DD5B5A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125-ABA2-4F6B-97D7-66C05E8A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80C8-7026-418D-941D-B0A4246E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CF2B5-307B-40A3-8993-F1E643A30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64F61-5CAB-4864-8179-DCBE9D09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D986-2D22-48B0-8EDA-133EAC0BCAC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18B48-BC71-4C2B-BC1F-145E9811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36351-5C45-422D-AAD1-D593C290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125-ABA2-4F6B-97D7-66C05E8A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0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9F578-EE5B-40BD-B542-98EA1D89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37C6A-AFC5-4178-8B4E-78A12743E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DC661-DDC0-44D1-A75B-E224E9579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39048-2D07-42FA-9E1E-71217C29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D986-2D22-48B0-8EDA-133EAC0BCAC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0C12B-2AC2-423A-A7FA-314B7842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B7D6D-3040-4930-A46C-872FE692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125-ABA2-4F6B-97D7-66C05E8A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473C-B0F4-4DA2-8E42-EF989ACF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5EEAA-4BFE-44EB-82B3-62F6F9284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8F629-1662-40FD-9094-EB4FCABF9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E1746-F395-4C58-8304-F3C31C950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3ED35-6C77-4A53-92F3-9C4595572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FB6F29-81E0-422D-A0B5-CFE09596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D986-2D22-48B0-8EDA-133EAC0BCAC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BF863A-6224-43BB-B87D-3BF45F01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28735-D9A0-4F5C-9929-26A64948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125-ABA2-4F6B-97D7-66C05E8A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4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70BA-1C84-4773-B5CF-54DBBBDE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DCA0A2-FDE1-4D67-8B6D-6B5F46105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D986-2D22-48B0-8EDA-133EAC0BCAC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CC47A-3DAC-423A-982F-443CAECA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9D9EE-FB47-4A44-B0E4-41B029D8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125-ABA2-4F6B-97D7-66C05E8A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2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77C15-D2DD-4608-86ED-8085515FB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D986-2D22-48B0-8EDA-133EAC0BCAC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23895-92CB-44E1-A2A2-A901C005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25143-5FA6-4B7C-9F5A-3498D724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125-ABA2-4F6B-97D7-66C05E8A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6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16EB8-3EFB-47CB-B8E0-41F94308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BB394-77D9-4EBF-A88E-8678F5E10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0C1BF-1945-4594-8AB0-2C08AC068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E8867-2017-465C-9BD1-F7406AEB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D986-2D22-48B0-8EDA-133EAC0BCAC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BE27F-8BAC-4AFA-BA7F-8B5E61D3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9B2A0-43DD-4FA4-B50D-E7DE891B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125-ABA2-4F6B-97D7-66C05E8A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DF88-5F32-476B-A86D-DAAA0BFA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2CC957-7E7F-458A-9697-E62F0BD75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88E6E-3712-43E0-AE4C-F7CF8AF3F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EF56C-A1D0-4EB1-8D0B-CD0F2B2B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D986-2D22-48B0-8EDA-133EAC0BCAC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D9016-B6A7-4E3D-BC9F-4E1630E4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77A9E-9C54-4987-8011-7D4D64B9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125-ABA2-4F6B-97D7-66C05E8A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D68CF-2AAB-49D4-9539-FEC02655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4D92-160A-4990-AEF1-D7A15180B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093C8-9A9B-4A45-BBCE-0E7E84D6C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3D986-2D22-48B0-8EDA-133EAC0BCAC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87DEA-94A7-4884-8E2D-4153CE2B7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D72BE-BA02-4C6E-8921-D61B10784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8125-ABA2-4F6B-97D7-66C05E8A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1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qnovo.com/82-the-cost-components-of-a-battery/" TargetMode="External"/><Relationship Id="rId3" Type="http://schemas.openxmlformats.org/officeDocument/2006/relationships/hyperlink" Target="https://evreporter.com/lithium-ion-battery-manufacturing-in-india/" TargetMode="External"/><Relationship Id="rId7" Type="http://schemas.openxmlformats.org/officeDocument/2006/relationships/hyperlink" Target="https://auto.hindustantimes.com/auto/news/why-are-electric-cars-expensive-the-cost-of-making-and-buying-an-ev-explained-41603419957680.html" TargetMode="External"/><Relationship Id="rId2" Type="http://schemas.openxmlformats.org/officeDocument/2006/relationships/hyperlink" Target="https://cleantechnica.com/2019/07/28/lithium-ion-battery-manufacturing-heating-up-in-ind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n.com/product-development/news/21141505/ev-battery-costs-explained" TargetMode="External"/><Relationship Id="rId5" Type="http://schemas.openxmlformats.org/officeDocument/2006/relationships/hyperlink" Target="https://evreporter.com/lithium-ion-cell-manufacturing-in-india-guide-for-msmes/" TargetMode="External"/><Relationship Id="rId4" Type="http://schemas.openxmlformats.org/officeDocument/2006/relationships/hyperlink" Target="https://www.pv-magazine-india.com/2019/03/12/li-ion-cells-face-doubled-import-duty-from-april-2021/" TargetMode="External"/><Relationship Id="rId9" Type="http://schemas.openxmlformats.org/officeDocument/2006/relationships/hyperlink" Target="https://www.energy.gov/eere/vehicles/articles/fotw-1128-april-6-2020-innovations-automotive-battery-cell-composi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2855-9E26-488A-8563-D7540916B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the Electronic Vehicle Battery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450B5-A40D-4010-B611-0CA06EDF4B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/>
              <a:t>Aritra Pal</a:t>
            </a:r>
          </a:p>
          <a:p>
            <a:r>
              <a:rPr lang="en-US" dirty="0"/>
              <a:t>-03/22/2021</a:t>
            </a:r>
          </a:p>
        </p:txBody>
      </p:sp>
    </p:spTree>
    <p:extLst>
      <p:ext uri="{BB962C8B-B14F-4D97-AF65-F5344CB8AC3E}">
        <p14:creationId xmlns:p14="http://schemas.microsoft.com/office/powerpoint/2010/main" val="160744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CC36-2A33-420F-B474-C0C06788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389C-2578-4658-9E16-C8A335AA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20"/>
            <a:ext cx="10515600" cy="529336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>
                <a:hlinkClick r:id="rId2"/>
              </a:rPr>
              <a:t>https://cleantechnica.com/2019/07/28/lithium-ion-battery-manufacturing-heating-up-in-india/</a:t>
            </a:r>
            <a:endParaRPr lang="en-US" u="sng" dirty="0"/>
          </a:p>
          <a:p>
            <a:r>
              <a:rPr lang="en-US" u="sng" dirty="0">
                <a:hlinkClick r:id="rId3"/>
              </a:rPr>
              <a:t>https://evreporter.com/lithium-ion-battery-manufacturing-in-india/</a:t>
            </a:r>
            <a:endParaRPr lang="en-US" dirty="0"/>
          </a:p>
          <a:p>
            <a:r>
              <a:rPr lang="en-US" dirty="0">
                <a:hlinkClick r:id="rId4"/>
              </a:rPr>
              <a:t>https://www.pv-magazine-india.com/2019/03/12/li-ion-cells-face-doubled-import-duty-from-april-2021/</a:t>
            </a:r>
            <a:endParaRPr lang="en-US" dirty="0"/>
          </a:p>
          <a:p>
            <a:r>
              <a:rPr lang="en-US" u="sng" dirty="0">
                <a:hlinkClick r:id="rId5"/>
              </a:rPr>
              <a:t>https://evreporter.com/lithium-ion-cell-manufacturing-in-india-guide-for-msmes/</a:t>
            </a:r>
            <a:endParaRPr lang="en-US" u="sng" dirty="0"/>
          </a:p>
          <a:p>
            <a:r>
              <a:rPr lang="en-US" u="sng" dirty="0">
                <a:hlinkClick r:id="rId6"/>
              </a:rPr>
              <a:t>https://www.ien.com/product-development/news/21141505/ev-battery-costs-explained</a:t>
            </a:r>
            <a:endParaRPr lang="en-US" u="sng" dirty="0"/>
          </a:p>
          <a:p>
            <a:r>
              <a:rPr lang="en-US" u="sng" dirty="0">
                <a:hlinkClick r:id="rId7"/>
              </a:rPr>
              <a:t>https://auto.hindustantimes.com/auto/news/why-are-electric-cars-expensive-the-cost-of-making-and-buying-an-ev-explained-41603419957680.html</a:t>
            </a:r>
            <a:endParaRPr lang="en-US" u="sng" dirty="0"/>
          </a:p>
          <a:p>
            <a:r>
              <a:rPr lang="en-US" u="sng" dirty="0">
                <a:hlinkClick r:id="rId8"/>
              </a:rPr>
              <a:t>https://qnovo.com/82-the-cost-components-of-a-battery/</a:t>
            </a:r>
            <a:endParaRPr lang="en-US" dirty="0"/>
          </a:p>
          <a:p>
            <a:r>
              <a:rPr lang="en-US" u="sng" dirty="0">
                <a:hlinkClick r:id="rId9"/>
              </a:rPr>
              <a:t>https://www.energy.gov/eere/vehicles/articles/fotw-1128-april-6-2020-innovations-automotive-battery-cell-composition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4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EC1D-643E-474D-88EA-DFB70EF7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65125"/>
            <a:ext cx="10515600" cy="1325563"/>
          </a:xfrm>
        </p:spPr>
        <p:txBody>
          <a:bodyPr/>
          <a:lstStyle/>
          <a:p>
            <a:r>
              <a:rPr lang="en-US" dirty="0"/>
              <a:t>EV Assembly Process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E819F03-3DE7-4432-91C4-E17DDCF8C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55" y="1366345"/>
            <a:ext cx="9064313" cy="5491655"/>
          </a:xfrm>
          <a:prstGeom prst="rect">
            <a:avLst/>
          </a:prstGeom>
        </p:spPr>
      </p:pic>
      <p:sp>
        <p:nvSpPr>
          <p:cNvPr id="48" name="Wave 47">
            <a:extLst>
              <a:ext uri="{FF2B5EF4-FFF2-40B4-BE49-F238E27FC236}">
                <a16:creationId xmlns:a16="http://schemas.microsoft.com/office/drawing/2014/main" id="{54920496-0DC1-4D54-839F-2CA18E3CCFD1}"/>
              </a:ext>
            </a:extLst>
          </p:cNvPr>
          <p:cNvSpPr/>
          <p:nvPr/>
        </p:nvSpPr>
        <p:spPr>
          <a:xfrm>
            <a:off x="9408160" y="2672080"/>
            <a:ext cx="2702560" cy="2895600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Li-ion batteries make for the most expensive component of an electric vehicle, accounting for </a:t>
            </a:r>
            <a:r>
              <a:rPr lang="en-US" sz="1600" b="1" dirty="0"/>
              <a:t>40-50%</a:t>
            </a:r>
            <a:r>
              <a:rPr lang="en-US" sz="1600" dirty="0"/>
              <a:t> of the cost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709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EC1D-643E-474D-88EA-DFB70EF7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65125"/>
            <a:ext cx="10515600" cy="1325563"/>
          </a:xfrm>
        </p:spPr>
        <p:txBody>
          <a:bodyPr/>
          <a:lstStyle/>
          <a:p>
            <a:r>
              <a:rPr lang="en-US" dirty="0"/>
              <a:t>Li-ion Cell Manufacturing Process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53C19-C06C-47FF-AEEC-C734948B8BD3}"/>
              </a:ext>
            </a:extLst>
          </p:cNvPr>
          <p:cNvSpPr/>
          <p:nvPr/>
        </p:nvSpPr>
        <p:spPr>
          <a:xfrm>
            <a:off x="627891" y="2303941"/>
            <a:ext cx="969957" cy="96995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Rectangle 5" descr="Mining Tools">
            <a:extLst>
              <a:ext uri="{FF2B5EF4-FFF2-40B4-BE49-F238E27FC236}">
                <a16:creationId xmlns:a16="http://schemas.microsoft.com/office/drawing/2014/main" id="{59579C91-DDF4-41F0-B113-AE58276F9B3D}"/>
              </a:ext>
            </a:extLst>
          </p:cNvPr>
          <p:cNvSpPr/>
          <p:nvPr/>
        </p:nvSpPr>
        <p:spPr>
          <a:xfrm>
            <a:off x="841392" y="2507632"/>
            <a:ext cx="562575" cy="56257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8DCD44-EDE4-4DEC-B4F3-ECBC98611DF3}"/>
              </a:ext>
            </a:extLst>
          </p:cNvPr>
          <p:cNvGrpSpPr/>
          <p:nvPr/>
        </p:nvGrpSpPr>
        <p:grpSpPr>
          <a:xfrm>
            <a:off x="538140" y="2303941"/>
            <a:ext cx="3512947" cy="1696074"/>
            <a:chOff x="-86705" y="8843"/>
            <a:chExt cx="3512947" cy="16960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7042AD-A4B0-4BE8-91F2-13A74446B485}"/>
                </a:ext>
              </a:extLst>
            </p:cNvPr>
            <p:cNvSpPr/>
            <p:nvPr/>
          </p:nvSpPr>
          <p:spPr>
            <a:xfrm>
              <a:off x="1139914" y="8843"/>
              <a:ext cx="2286328" cy="9699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73A5D8-4A00-4914-9408-CE4735BCD567}"/>
                </a:ext>
              </a:extLst>
            </p:cNvPr>
            <p:cNvSpPr txBox="1"/>
            <p:nvPr/>
          </p:nvSpPr>
          <p:spPr>
            <a:xfrm>
              <a:off x="-86705" y="734960"/>
              <a:ext cx="1148420" cy="96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Mining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052735F-A20B-4139-80D3-8079FA0798B0}"/>
              </a:ext>
            </a:extLst>
          </p:cNvPr>
          <p:cNvSpPr/>
          <p:nvPr/>
        </p:nvSpPr>
        <p:spPr>
          <a:xfrm>
            <a:off x="2887198" y="2303942"/>
            <a:ext cx="969957" cy="96995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" name="Rectangle 10" descr="DNA">
            <a:extLst>
              <a:ext uri="{FF2B5EF4-FFF2-40B4-BE49-F238E27FC236}">
                <a16:creationId xmlns:a16="http://schemas.microsoft.com/office/drawing/2014/main" id="{2B5A501E-F3CD-4CBA-81E3-12315634D25E}"/>
              </a:ext>
            </a:extLst>
          </p:cNvPr>
          <p:cNvSpPr/>
          <p:nvPr/>
        </p:nvSpPr>
        <p:spPr>
          <a:xfrm>
            <a:off x="3086732" y="2507632"/>
            <a:ext cx="562575" cy="56257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ECDE1A-E6FB-4851-87D8-C0AE53941CF2}"/>
              </a:ext>
            </a:extLst>
          </p:cNvPr>
          <p:cNvGrpSpPr/>
          <p:nvPr/>
        </p:nvGrpSpPr>
        <p:grpSpPr>
          <a:xfrm>
            <a:off x="2413085" y="2326639"/>
            <a:ext cx="3403297" cy="1803532"/>
            <a:chOff x="2211245" y="0"/>
            <a:chExt cx="3403297" cy="18035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40BB8F-D765-4654-9130-CE226C8964F3}"/>
                </a:ext>
              </a:extLst>
            </p:cNvPr>
            <p:cNvSpPr/>
            <p:nvPr/>
          </p:nvSpPr>
          <p:spPr>
            <a:xfrm>
              <a:off x="3328214" y="0"/>
              <a:ext cx="2286328" cy="9699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39A129-D85F-4F64-B56D-14AD79281518}"/>
                </a:ext>
              </a:extLst>
            </p:cNvPr>
            <p:cNvSpPr txBox="1"/>
            <p:nvPr/>
          </p:nvSpPr>
          <p:spPr>
            <a:xfrm>
              <a:off x="2211245" y="833575"/>
              <a:ext cx="1997348" cy="96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Chemical Compounds 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702B83E-99ED-4183-9A5E-860292CB2226}"/>
              </a:ext>
            </a:extLst>
          </p:cNvPr>
          <p:cNvSpPr/>
          <p:nvPr/>
        </p:nvSpPr>
        <p:spPr>
          <a:xfrm>
            <a:off x="5303921" y="2303941"/>
            <a:ext cx="969957" cy="96995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6" name="Rectangle 15" descr="Microscope">
            <a:extLst>
              <a:ext uri="{FF2B5EF4-FFF2-40B4-BE49-F238E27FC236}">
                <a16:creationId xmlns:a16="http://schemas.microsoft.com/office/drawing/2014/main" id="{C110DEE8-D59F-4DE6-81CB-659B8C5A2F08}"/>
              </a:ext>
            </a:extLst>
          </p:cNvPr>
          <p:cNvSpPr/>
          <p:nvPr/>
        </p:nvSpPr>
        <p:spPr>
          <a:xfrm>
            <a:off x="5507614" y="2507630"/>
            <a:ext cx="562575" cy="562575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039185-6D28-4280-BE7D-CD7540327D31}"/>
              </a:ext>
            </a:extLst>
          </p:cNvPr>
          <p:cNvGrpSpPr/>
          <p:nvPr/>
        </p:nvGrpSpPr>
        <p:grpSpPr>
          <a:xfrm>
            <a:off x="4733985" y="2852581"/>
            <a:ext cx="3327768" cy="1255381"/>
            <a:chOff x="5160359" y="8845"/>
            <a:chExt cx="3327768" cy="12553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514092-FFAE-4B02-A298-7695ABA2E127}"/>
                </a:ext>
              </a:extLst>
            </p:cNvPr>
            <p:cNvSpPr/>
            <p:nvPr/>
          </p:nvSpPr>
          <p:spPr>
            <a:xfrm>
              <a:off x="6201799" y="8845"/>
              <a:ext cx="2286328" cy="9699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693593-FE93-4035-9D06-87EDC4BCB794}"/>
                </a:ext>
              </a:extLst>
            </p:cNvPr>
            <p:cNvSpPr txBox="1"/>
            <p:nvPr/>
          </p:nvSpPr>
          <p:spPr>
            <a:xfrm>
              <a:off x="5160359" y="294269"/>
              <a:ext cx="2286328" cy="96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Cell Components</a:t>
              </a:r>
            </a:p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(Anode, Cathode etc.)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31D1CD75-D714-4E41-A6FB-FD71498AE492}"/>
              </a:ext>
            </a:extLst>
          </p:cNvPr>
          <p:cNvSpPr/>
          <p:nvPr/>
        </p:nvSpPr>
        <p:spPr>
          <a:xfrm>
            <a:off x="7782806" y="2299186"/>
            <a:ext cx="969957" cy="96995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ctangle 20" descr="Atom">
            <a:extLst>
              <a:ext uri="{FF2B5EF4-FFF2-40B4-BE49-F238E27FC236}">
                <a16:creationId xmlns:a16="http://schemas.microsoft.com/office/drawing/2014/main" id="{568CF802-73B0-45A7-98EE-5D1145D60C2A}"/>
              </a:ext>
            </a:extLst>
          </p:cNvPr>
          <p:cNvSpPr/>
          <p:nvPr/>
        </p:nvSpPr>
        <p:spPr>
          <a:xfrm>
            <a:off x="7986497" y="2502877"/>
            <a:ext cx="562575" cy="562575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69E76C-1A4D-4E4E-978D-570A32097A51}"/>
              </a:ext>
            </a:extLst>
          </p:cNvPr>
          <p:cNvGrpSpPr/>
          <p:nvPr/>
        </p:nvGrpSpPr>
        <p:grpSpPr>
          <a:xfrm>
            <a:off x="6431209" y="2852582"/>
            <a:ext cx="3617288" cy="1251244"/>
            <a:chOff x="6630221" y="1501447"/>
            <a:chExt cx="3617288" cy="125124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6BE3290-932E-4CDE-827E-EB91362F70BC}"/>
                </a:ext>
              </a:extLst>
            </p:cNvPr>
            <p:cNvSpPr/>
            <p:nvPr/>
          </p:nvSpPr>
          <p:spPr>
            <a:xfrm>
              <a:off x="6630221" y="1782733"/>
              <a:ext cx="2286328" cy="9699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F2084B-D099-4579-975A-D9989BA2977A}"/>
                </a:ext>
              </a:extLst>
            </p:cNvPr>
            <p:cNvSpPr txBox="1"/>
            <p:nvPr/>
          </p:nvSpPr>
          <p:spPr>
            <a:xfrm>
              <a:off x="7961181" y="1501447"/>
              <a:ext cx="2286328" cy="1251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Li-ion Cells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1A1B8E2-C7A5-46E3-BD49-467A62A75361}"/>
              </a:ext>
            </a:extLst>
          </p:cNvPr>
          <p:cNvSpPr/>
          <p:nvPr/>
        </p:nvSpPr>
        <p:spPr>
          <a:xfrm>
            <a:off x="10267053" y="2320448"/>
            <a:ext cx="969957" cy="96995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6" name="Rectangle 25" descr="Flask">
            <a:extLst>
              <a:ext uri="{FF2B5EF4-FFF2-40B4-BE49-F238E27FC236}">
                <a16:creationId xmlns:a16="http://schemas.microsoft.com/office/drawing/2014/main" id="{E2A2692C-4B36-4FAF-9BBF-6C4D8C18D7AB}"/>
              </a:ext>
            </a:extLst>
          </p:cNvPr>
          <p:cNvSpPr/>
          <p:nvPr/>
        </p:nvSpPr>
        <p:spPr>
          <a:xfrm>
            <a:off x="10470744" y="2524139"/>
            <a:ext cx="562575" cy="562575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596B2A-E31B-48C7-BEA7-2FE7DAD14D9A}"/>
              </a:ext>
            </a:extLst>
          </p:cNvPr>
          <p:cNvGrpSpPr/>
          <p:nvPr/>
        </p:nvGrpSpPr>
        <p:grpSpPr>
          <a:xfrm>
            <a:off x="10123903" y="2411890"/>
            <a:ext cx="1863501" cy="1567186"/>
            <a:chOff x="1249143" y="3523712"/>
            <a:chExt cx="3804897" cy="15671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77CD23-68D1-4738-8243-9F4F8F3260D4}"/>
                </a:ext>
              </a:extLst>
            </p:cNvPr>
            <p:cNvSpPr/>
            <p:nvPr/>
          </p:nvSpPr>
          <p:spPr>
            <a:xfrm>
              <a:off x="2767712" y="3523712"/>
              <a:ext cx="2286328" cy="9699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3C6E59-21B3-40FA-9853-EE2181C51CD8}"/>
                </a:ext>
              </a:extLst>
            </p:cNvPr>
            <p:cNvSpPr txBox="1"/>
            <p:nvPr/>
          </p:nvSpPr>
          <p:spPr>
            <a:xfrm>
              <a:off x="1249143" y="4120941"/>
              <a:ext cx="3002039" cy="96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Battery Pack</a:t>
              </a:r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B1266F58-730A-4BC5-9E34-F0EC367EF1B8}"/>
              </a:ext>
            </a:extLst>
          </p:cNvPr>
          <p:cNvSpPr/>
          <p:nvPr/>
        </p:nvSpPr>
        <p:spPr>
          <a:xfrm>
            <a:off x="1879600" y="2574941"/>
            <a:ext cx="546602" cy="40193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06A4A452-5DCE-4916-BD6C-D2C2D1D34DD2}"/>
              </a:ext>
            </a:extLst>
          </p:cNvPr>
          <p:cNvSpPr/>
          <p:nvPr/>
        </p:nvSpPr>
        <p:spPr>
          <a:xfrm>
            <a:off x="4298102" y="2585573"/>
            <a:ext cx="546602" cy="40193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EBF6FAC-DA98-410E-92AA-C379777E02EE}"/>
              </a:ext>
            </a:extLst>
          </p:cNvPr>
          <p:cNvSpPr/>
          <p:nvPr/>
        </p:nvSpPr>
        <p:spPr>
          <a:xfrm>
            <a:off x="6773323" y="2604458"/>
            <a:ext cx="546602" cy="40193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79A2CE3-2634-4E12-B97A-DA827200B6B9}"/>
              </a:ext>
            </a:extLst>
          </p:cNvPr>
          <p:cNvSpPr/>
          <p:nvPr/>
        </p:nvSpPr>
        <p:spPr>
          <a:xfrm>
            <a:off x="9413350" y="2613655"/>
            <a:ext cx="546602" cy="40193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84F18B2-429B-4366-B5A4-85853366F459}"/>
              </a:ext>
            </a:extLst>
          </p:cNvPr>
          <p:cNvSpPr/>
          <p:nvPr/>
        </p:nvSpPr>
        <p:spPr>
          <a:xfrm>
            <a:off x="2462491" y="1737360"/>
            <a:ext cx="6681174" cy="2560320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5BC365-6660-4B77-A3B3-348FB5C09C62}"/>
              </a:ext>
            </a:extLst>
          </p:cNvPr>
          <p:cNvSpPr txBox="1"/>
          <p:nvPr/>
        </p:nvSpPr>
        <p:spPr>
          <a:xfrm>
            <a:off x="314960" y="4731535"/>
            <a:ext cx="19806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Lithium: Bolivia, Argentina, Chile</a:t>
            </a:r>
          </a:p>
          <a:p>
            <a:r>
              <a:rPr lang="en-US" dirty="0"/>
              <a:t>Cobalt: Australia, Congo</a:t>
            </a:r>
          </a:p>
          <a:p>
            <a:r>
              <a:rPr lang="en-US" dirty="0"/>
              <a:t>Nickel: Indonesia, Australia, Brazil</a:t>
            </a:r>
          </a:p>
          <a:p>
            <a:r>
              <a:rPr lang="en-US" dirty="0">
                <a:solidFill>
                  <a:srgbClr val="FF0000"/>
                </a:solidFill>
              </a:rPr>
              <a:t>No mines in India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15EC0E-19B5-4D8B-91E6-C37F57D0F9FD}"/>
              </a:ext>
            </a:extLst>
          </p:cNvPr>
          <p:cNvSpPr txBox="1"/>
          <p:nvPr/>
        </p:nvSpPr>
        <p:spPr>
          <a:xfrm>
            <a:off x="3556941" y="1352088"/>
            <a:ext cx="4113859" cy="37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TATA CHEMICALS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01E797-DD1C-4A15-AD3C-F0AF6D437436}"/>
              </a:ext>
            </a:extLst>
          </p:cNvPr>
          <p:cNvSpPr txBox="1"/>
          <p:nvPr/>
        </p:nvSpPr>
        <p:spPr>
          <a:xfrm>
            <a:off x="2407920" y="4731535"/>
            <a:ext cx="1980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 capacity in China</a:t>
            </a:r>
          </a:p>
          <a:p>
            <a:r>
              <a:rPr lang="en-US" dirty="0">
                <a:solidFill>
                  <a:srgbClr val="FF0000"/>
                </a:solidFill>
              </a:rPr>
              <a:t>No capacity in India - </a:t>
            </a:r>
            <a:r>
              <a:rPr lang="en-US" dirty="0" err="1">
                <a:solidFill>
                  <a:srgbClr val="FF0000"/>
                </a:solidFill>
              </a:rPr>
              <a:t>Manikaran</a:t>
            </a:r>
            <a:r>
              <a:rPr lang="en-US" dirty="0">
                <a:solidFill>
                  <a:srgbClr val="FF0000"/>
                </a:solidFill>
              </a:rPr>
              <a:t> Power Ltd. from 2024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B7DF6B-B6EE-4048-B9D3-0242FA234DF2}"/>
              </a:ext>
            </a:extLst>
          </p:cNvPr>
          <p:cNvSpPr txBox="1"/>
          <p:nvPr/>
        </p:nvSpPr>
        <p:spPr>
          <a:xfrm>
            <a:off x="4561840" y="4731535"/>
            <a:ext cx="1980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CATL, Panasonic, LG Chem, Tesla-Panasonic </a:t>
            </a:r>
          </a:p>
          <a:p>
            <a:r>
              <a:rPr lang="en-US" dirty="0">
                <a:solidFill>
                  <a:srgbClr val="00B050"/>
                </a:solidFill>
              </a:rPr>
              <a:t>India - Epsilon Advanced Materials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86F25D-4997-4730-914C-280CF221EE37}"/>
              </a:ext>
            </a:extLst>
          </p:cNvPr>
          <p:cNvSpPr txBox="1"/>
          <p:nvPr/>
        </p:nvSpPr>
        <p:spPr>
          <a:xfrm>
            <a:off x="6431209" y="4731535"/>
            <a:ext cx="2895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present capacity in India </a:t>
            </a:r>
          </a:p>
          <a:p>
            <a:r>
              <a:rPr lang="en-US" dirty="0">
                <a:solidFill>
                  <a:srgbClr val="FF0000"/>
                </a:solidFill>
              </a:rPr>
              <a:t>In Future - TDS, Li Energy, BHEL, Amara Raja, CUMI, </a:t>
            </a:r>
            <a:r>
              <a:rPr lang="en-US" dirty="0" err="1">
                <a:solidFill>
                  <a:srgbClr val="FF0000"/>
                </a:solidFill>
              </a:rPr>
              <a:t>Exicom</a:t>
            </a:r>
            <a:r>
              <a:rPr lang="en-US" dirty="0">
                <a:solidFill>
                  <a:srgbClr val="FF0000"/>
                </a:solidFill>
              </a:rPr>
              <a:t>, GOCL, Jyoti CNC, Thermax, Sukhbir </a:t>
            </a:r>
            <a:r>
              <a:rPr lang="en-US" dirty="0" err="1">
                <a:solidFill>
                  <a:srgbClr val="FF0000"/>
                </a:solidFill>
              </a:rPr>
              <a:t>Agro</a:t>
            </a:r>
            <a:r>
              <a:rPr lang="en-US" dirty="0">
                <a:solidFill>
                  <a:srgbClr val="FF0000"/>
                </a:solidFill>
              </a:rPr>
              <a:t>, NALCO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5E420B-D71A-458A-B9FD-548597BE6542}"/>
              </a:ext>
            </a:extLst>
          </p:cNvPr>
          <p:cNvSpPr txBox="1"/>
          <p:nvPr/>
        </p:nvSpPr>
        <p:spPr>
          <a:xfrm>
            <a:off x="9499600" y="4741695"/>
            <a:ext cx="269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Presently - 1 GWh annual capacity</a:t>
            </a:r>
          </a:p>
          <a:p>
            <a:r>
              <a:rPr lang="en-US" dirty="0">
                <a:solidFill>
                  <a:srgbClr val="FF0000"/>
                </a:solidFill>
              </a:rPr>
              <a:t>In Future - Exide, Amara Raja, Panasonic, Mahindra, Adani, Reliance, ATL, Hero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4EFE13-3036-4104-84AB-9B2CC6B71101}"/>
              </a:ext>
            </a:extLst>
          </p:cNvPr>
          <p:cNvSpPr txBox="1"/>
          <p:nvPr/>
        </p:nvSpPr>
        <p:spPr>
          <a:xfrm>
            <a:off x="1564144" y="2161406"/>
            <a:ext cx="1008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35-40%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C4D05D-5540-4A54-AF3A-AACA6896F4F4}"/>
              </a:ext>
            </a:extLst>
          </p:cNvPr>
          <p:cNvSpPr txBox="1"/>
          <p:nvPr/>
        </p:nvSpPr>
        <p:spPr>
          <a:xfrm>
            <a:off x="5284476" y="1886241"/>
            <a:ext cx="1008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25-30%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FD6FB1-5864-4493-8A73-88A4D56FB0B7}"/>
              </a:ext>
            </a:extLst>
          </p:cNvPr>
          <p:cNvSpPr txBox="1"/>
          <p:nvPr/>
        </p:nvSpPr>
        <p:spPr>
          <a:xfrm>
            <a:off x="9115057" y="2306981"/>
            <a:ext cx="1008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30-40%</a:t>
            </a:r>
          </a:p>
        </p:txBody>
      </p:sp>
    </p:spTree>
    <p:extLst>
      <p:ext uri="{BB962C8B-B14F-4D97-AF65-F5344CB8AC3E}">
        <p14:creationId xmlns:p14="http://schemas.microsoft.com/office/powerpoint/2010/main" val="411027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EC1D-643E-474D-88EA-DFB70EF7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 Battery Cost Breakdown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E76D4A8C-EEBB-49C5-AB2B-2126DFEF8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666725"/>
              </p:ext>
            </p:extLst>
          </p:nvPr>
        </p:nvGraphicFramePr>
        <p:xfrm>
          <a:off x="248833" y="1548787"/>
          <a:ext cx="5974080" cy="404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B2211B8A-AF33-42F2-BBE5-33D430BB42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094280"/>
              </p:ext>
            </p:extLst>
          </p:nvPr>
        </p:nvGraphicFramePr>
        <p:xfrm>
          <a:off x="5633545" y="1548787"/>
          <a:ext cx="6395895" cy="445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812F00-AB00-4287-B2A4-101989978B64}"/>
              </a:ext>
            </a:extLst>
          </p:cNvPr>
          <p:cNvCxnSpPr/>
          <p:nvPr/>
        </p:nvCxnSpPr>
        <p:spPr>
          <a:xfrm>
            <a:off x="3235873" y="2336800"/>
            <a:ext cx="5308687" cy="8128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0C9ABE9-5AF5-41C9-990D-0E06CA3EFC89}"/>
              </a:ext>
            </a:extLst>
          </p:cNvPr>
          <p:cNvCxnSpPr>
            <a:cxnSpLocks/>
          </p:cNvCxnSpPr>
          <p:nvPr/>
        </p:nvCxnSpPr>
        <p:spPr>
          <a:xfrm>
            <a:off x="3119120" y="4561840"/>
            <a:ext cx="5712372" cy="43688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84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EC1D-643E-474D-88EA-DFB70EF7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Li-ion Cell Diagram</a:t>
            </a:r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54789B9-A545-40E1-86CA-E51ABF7C66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520" y="1394777"/>
            <a:ext cx="6985000" cy="54632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E8649B-E2F0-4150-B85A-27CE0C562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324" y="1544320"/>
            <a:ext cx="4591826" cy="437896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6957D45-3E0E-42DB-A138-56BD9112AF6B}"/>
              </a:ext>
            </a:extLst>
          </p:cNvPr>
          <p:cNvCxnSpPr>
            <a:cxnSpLocks/>
          </p:cNvCxnSpPr>
          <p:nvPr/>
        </p:nvCxnSpPr>
        <p:spPr>
          <a:xfrm flipV="1">
            <a:off x="10657840" y="2133600"/>
            <a:ext cx="213360" cy="264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22CDBFE-8725-4A32-AF88-768FA8CBC72B}"/>
              </a:ext>
            </a:extLst>
          </p:cNvPr>
          <p:cNvSpPr txBox="1"/>
          <p:nvPr/>
        </p:nvSpPr>
        <p:spPr>
          <a:xfrm>
            <a:off x="10749281" y="1798319"/>
            <a:ext cx="154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Highest Cost due to Imports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8D72569C-EA41-4282-9F3D-1D7C3B4167D6}"/>
              </a:ext>
            </a:extLst>
          </p:cNvPr>
          <p:cNvSpPr/>
          <p:nvPr/>
        </p:nvSpPr>
        <p:spPr>
          <a:xfrm>
            <a:off x="8270241" y="2133600"/>
            <a:ext cx="3251200" cy="413512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7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CC36-2A33-420F-B474-C0C06788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EV Battery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389C-2578-4658-9E16-C8A335AA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6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Zero in-house availability of key raw materials: Lithium, Cobalt, and Nickel</a:t>
            </a:r>
          </a:p>
          <a:p>
            <a:endParaRPr lang="en-US" dirty="0"/>
          </a:p>
          <a:p>
            <a:r>
              <a:rPr lang="en-US" dirty="0"/>
              <a:t>High Fixed Costs due to Large Capital Investment</a:t>
            </a:r>
          </a:p>
          <a:p>
            <a:endParaRPr lang="en-US" dirty="0"/>
          </a:p>
          <a:p>
            <a:r>
              <a:rPr lang="en-US" dirty="0"/>
              <a:t>Cost Disadvantage vs Global Peers – </a:t>
            </a:r>
          </a:p>
          <a:p>
            <a:pPr lvl="1"/>
            <a:r>
              <a:rPr lang="en-US" dirty="0"/>
              <a:t>High Import Costs – No Li-ion battery components made in India</a:t>
            </a:r>
          </a:p>
          <a:p>
            <a:pPr lvl="1"/>
            <a:r>
              <a:rPr lang="en-US" dirty="0"/>
              <a:t>Li-ion battery costs can be reduced by up to 80% on larger volumes. 50GWh capacity to achieve global parity in costs</a:t>
            </a:r>
          </a:p>
          <a:p>
            <a:endParaRPr lang="en-US" dirty="0"/>
          </a:p>
          <a:p>
            <a:r>
              <a:rPr lang="en-US" dirty="0"/>
              <a:t>Complex, Fast changing Cell Technology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8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CC36-2A33-420F-B474-C0C06788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Improvement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389C-2578-4658-9E16-C8A335AA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Cathode – </a:t>
            </a:r>
          </a:p>
          <a:p>
            <a:pPr lvl="1"/>
            <a:r>
              <a:rPr lang="en-US" dirty="0"/>
              <a:t>Cathode is the largest component of battery cost</a:t>
            </a:r>
          </a:p>
          <a:p>
            <a:pPr lvl="1"/>
            <a:r>
              <a:rPr lang="en-US" dirty="0"/>
              <a:t>3 oxide types in use - Nickel Cobalt Aluminum oxide, Nickel Manganese Cobalt oxide, Lithium Iron Phosphate</a:t>
            </a:r>
          </a:p>
          <a:p>
            <a:pPr lvl="1"/>
            <a:r>
              <a:rPr lang="en-US" dirty="0"/>
              <a:t>Cobalt is the most expensive material within the cathode, so formulations of these materials with less cobalt typically lead to cheaper batteries</a:t>
            </a:r>
          </a:p>
          <a:p>
            <a:pPr lvl="1"/>
            <a:r>
              <a:rPr lang="en-US" dirty="0"/>
              <a:t>Nickel cobalt aluminum oxide has the lowest cost-per-energy-content and highest energy-per-unit-mass</a:t>
            </a:r>
          </a:p>
          <a:p>
            <a:r>
              <a:rPr lang="en-US" dirty="0"/>
              <a:t>Inactive cell materials – </a:t>
            </a:r>
          </a:p>
          <a:p>
            <a:pPr lvl="1"/>
            <a:r>
              <a:rPr lang="en-US" dirty="0"/>
              <a:t>Contribute nearly 36% of cell  </a:t>
            </a:r>
          </a:p>
          <a:p>
            <a:pPr lvl="1"/>
            <a:r>
              <a:rPr lang="en-US" dirty="0"/>
              <a:t>Improving cell design to reduce inactive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CC36-2A33-420F-B474-C0C06788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Improvement Areas (Contd.)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389C-2578-4658-9E16-C8A335AA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Recycling – to extract Li, Co &amp; Ni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36118-C317-4C41-9736-6B17CD89B1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01440" y="2529840"/>
            <a:ext cx="516636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4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CC36-2A33-420F-B474-C0C06788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Govt. of India </a:t>
            </a:r>
            <a:r>
              <a:rPr lang="en-US" dirty="0" err="1"/>
              <a:t>Inititatives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389C-2578-4658-9E16-C8A335AA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Increased Import duty of Li-ion cells to 10% from April 2021(from 5%)</a:t>
            </a:r>
          </a:p>
          <a:p>
            <a:r>
              <a:rPr lang="en-US" dirty="0"/>
              <a:t>Increased Import duty of EV Battery Packs to 15% from April 2021(from 5%)</a:t>
            </a:r>
          </a:p>
          <a:p>
            <a:r>
              <a:rPr lang="en-US" dirty="0"/>
              <a:t>Approved PLI schemes worth a financial outlay of 18,100 Cr. over a 5 yr. period in Advanced Chemistry Cell(ACC) Battery</a:t>
            </a:r>
          </a:p>
          <a:p>
            <a:r>
              <a:rPr lang="en-US" dirty="0"/>
              <a:t>State Govt initiatives </a:t>
            </a:r>
          </a:p>
          <a:p>
            <a:pPr lvl="1"/>
            <a:r>
              <a:rPr lang="en-US" dirty="0"/>
              <a:t>Gujarat</a:t>
            </a:r>
          </a:p>
          <a:p>
            <a:pPr lvl="1"/>
            <a:r>
              <a:rPr lang="en-US" dirty="0"/>
              <a:t>Maharashtra</a:t>
            </a:r>
          </a:p>
          <a:p>
            <a:pPr lvl="1"/>
            <a:r>
              <a:rPr lang="en-US" dirty="0"/>
              <a:t>Andhra Pradesh</a:t>
            </a:r>
          </a:p>
          <a:p>
            <a:pPr lvl="1"/>
            <a:r>
              <a:rPr lang="en-US" dirty="0"/>
              <a:t>Tamil Nadu</a:t>
            </a:r>
          </a:p>
          <a:p>
            <a:pPr lvl="1"/>
            <a:r>
              <a:rPr lang="en-US" dirty="0"/>
              <a:t>Karnataka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34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15216</TotalTime>
  <Words>532</Words>
  <Application>Microsoft Office PowerPoint</Application>
  <PresentationFormat>Widescreen</PresentationFormat>
  <Paragraphs>79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Understanding the Electronic Vehicle Battery Industry</vt:lpstr>
      <vt:lpstr>EV Assembly Process</vt:lpstr>
      <vt:lpstr>Li-ion Cell Manufacturing Process</vt:lpstr>
      <vt:lpstr>EV Battery Cost Breakdown</vt:lpstr>
      <vt:lpstr>Li-ion Cell Diagram</vt:lpstr>
      <vt:lpstr>Challenges in EV Battery Production</vt:lpstr>
      <vt:lpstr>Cost Improvement Areas</vt:lpstr>
      <vt:lpstr>Cost Improvement Areas (Contd.)</vt:lpstr>
      <vt:lpstr>Govt. of India Inititatives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Pal, Aritra</dc:creator>
  <cp:lastModifiedBy>Pal, Aritra</cp:lastModifiedBy>
  <cp:revision>108</cp:revision>
  <dcterms:created xsi:type="dcterms:W3CDTF">2021-03-08T21:01:23Z</dcterms:created>
  <dcterms:modified xsi:type="dcterms:W3CDTF">2021-03-22T18:23:06Z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ae44df3f-7e80-496f-9bd1-6be4c581c533</vt:lpwstr>
  </property>
  <property fmtid="{D5CDD505-2E9C-101B-9397-08002B2CF9AE}" pid="3" name="AllyClassification">
    <vt:lpwstr>PR</vt:lpwstr>
  </property>
</Properties>
</file>