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66" r:id="rId2"/>
    <p:sldId id="267" r:id="rId3"/>
    <p:sldId id="259" r:id="rId4"/>
    <p:sldId id="261" r:id="rId5"/>
    <p:sldId id="257" r:id="rId6"/>
    <p:sldId id="263" r:id="rId7"/>
    <p:sldId id="262" r:id="rId8"/>
    <p:sldId id="268" r:id="rId9"/>
    <p:sldId id="260" r:id="rId10"/>
    <p:sldId id="269" r:id="rId11"/>
    <p:sldId id="273" r:id="rId12"/>
    <p:sldId id="264" r:id="rId13"/>
    <p:sldId id="272" r:id="rId14"/>
    <p:sldId id="270" r:id="rId15"/>
    <p:sldId id="275" r:id="rId16"/>
    <p:sldId id="258" r:id="rId17"/>
    <p:sldId id="271" r:id="rId18"/>
    <p:sldId id="276" r:id="rId19"/>
    <p:sldId id="278" r:id="rId20"/>
    <p:sldId id="274" r:id="rId21"/>
    <p:sldId id="277"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76" d="100"/>
          <a:sy n="76" d="100"/>
        </p:scale>
        <p:origin x="720"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6A2DE1A-F41B-408A-B571-5F241947F3CF}" type="datetimeFigureOut">
              <a:rPr lang="en-GB" smtClean="0"/>
              <a:t>23/09/2019</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8396FCD-9AFC-46E7-96E4-2B0C2EFE2B50}" type="slidenum">
              <a:rPr lang="en-GB" smtClean="0"/>
              <a:t>‹#›</a:t>
            </a:fld>
            <a:endParaRPr lang="en-GB"/>
          </a:p>
        </p:txBody>
      </p:sp>
    </p:spTree>
    <p:extLst>
      <p:ext uri="{BB962C8B-B14F-4D97-AF65-F5344CB8AC3E}">
        <p14:creationId xmlns:p14="http://schemas.microsoft.com/office/powerpoint/2010/main" val="9607462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E2513-0B6A-4C85-97CC-96950D06C3D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480005F0-3DFF-43E2-ABE9-D89A960C207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29E88FD-7B8E-4414-BEC6-EBD9EC37A7C7}"/>
              </a:ext>
            </a:extLst>
          </p:cNvPr>
          <p:cNvSpPr>
            <a:spLocks noGrp="1"/>
          </p:cNvSpPr>
          <p:nvPr>
            <p:ph type="dt" sz="half" idx="10"/>
          </p:nvPr>
        </p:nvSpPr>
        <p:spPr/>
        <p:txBody>
          <a:bodyPr/>
          <a:lstStyle/>
          <a:p>
            <a:fld id="{B5341F88-9F2E-4DBF-B5A7-9BA3DBD1719F}" type="datetime1">
              <a:rPr lang="en-GB" smtClean="0"/>
              <a:t>23/09/2019</a:t>
            </a:fld>
            <a:endParaRPr lang="en-GB"/>
          </a:p>
        </p:txBody>
      </p:sp>
      <p:sp>
        <p:nvSpPr>
          <p:cNvPr id="5" name="Footer Placeholder 4">
            <a:extLst>
              <a:ext uri="{FF2B5EF4-FFF2-40B4-BE49-F238E27FC236}">
                <a16:creationId xmlns:a16="http://schemas.microsoft.com/office/drawing/2014/main" id="{FC145122-C336-4540-886E-6433303E58D2}"/>
              </a:ext>
            </a:extLst>
          </p:cNvPr>
          <p:cNvSpPr>
            <a:spLocks noGrp="1"/>
          </p:cNvSpPr>
          <p:nvPr>
            <p:ph type="ftr" sz="quarter" idx="11"/>
          </p:nvPr>
        </p:nvSpPr>
        <p:spPr/>
        <p:txBody>
          <a:bodyPr/>
          <a:lstStyle/>
          <a:p>
            <a:r>
              <a:rPr lang="en-GB"/>
              <a:t>https://aveksatequity.com</a:t>
            </a:r>
          </a:p>
        </p:txBody>
      </p:sp>
      <p:sp>
        <p:nvSpPr>
          <p:cNvPr id="6" name="Slide Number Placeholder 5">
            <a:extLst>
              <a:ext uri="{FF2B5EF4-FFF2-40B4-BE49-F238E27FC236}">
                <a16:creationId xmlns:a16="http://schemas.microsoft.com/office/drawing/2014/main" id="{83F0DF6B-7F3D-4213-A62C-1BC0F513215F}"/>
              </a:ext>
            </a:extLst>
          </p:cNvPr>
          <p:cNvSpPr>
            <a:spLocks noGrp="1"/>
          </p:cNvSpPr>
          <p:nvPr>
            <p:ph type="sldNum" sz="quarter" idx="12"/>
          </p:nvPr>
        </p:nvSpPr>
        <p:spPr/>
        <p:txBody>
          <a:bodyPr/>
          <a:lstStyle/>
          <a:p>
            <a:fld id="{4032EA7C-56AD-45B8-BFA3-A43B6FB81202}" type="slidenum">
              <a:rPr lang="en-GB" smtClean="0"/>
              <a:t>‹#›</a:t>
            </a:fld>
            <a:endParaRPr lang="en-GB"/>
          </a:p>
        </p:txBody>
      </p:sp>
    </p:spTree>
    <p:extLst>
      <p:ext uri="{BB962C8B-B14F-4D97-AF65-F5344CB8AC3E}">
        <p14:creationId xmlns:p14="http://schemas.microsoft.com/office/powerpoint/2010/main" val="38653399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302EA0-278C-46B6-AADD-97A8D014D6B3}"/>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7B4848B-6B76-4DDB-9FC9-219A4001542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66F6E22-E0F0-48ED-B696-C1DC8EE8B2A3}"/>
              </a:ext>
            </a:extLst>
          </p:cNvPr>
          <p:cNvSpPr>
            <a:spLocks noGrp="1"/>
          </p:cNvSpPr>
          <p:nvPr>
            <p:ph type="dt" sz="half" idx="10"/>
          </p:nvPr>
        </p:nvSpPr>
        <p:spPr/>
        <p:txBody>
          <a:bodyPr/>
          <a:lstStyle/>
          <a:p>
            <a:fld id="{399E8A19-1DCB-41FD-9EA2-E01B66B142E2}" type="datetime1">
              <a:rPr lang="en-GB" smtClean="0"/>
              <a:t>23/09/2019</a:t>
            </a:fld>
            <a:endParaRPr lang="en-GB"/>
          </a:p>
        </p:txBody>
      </p:sp>
      <p:sp>
        <p:nvSpPr>
          <p:cNvPr id="5" name="Footer Placeholder 4">
            <a:extLst>
              <a:ext uri="{FF2B5EF4-FFF2-40B4-BE49-F238E27FC236}">
                <a16:creationId xmlns:a16="http://schemas.microsoft.com/office/drawing/2014/main" id="{2FCDF324-3D2D-4586-A78F-8965A9EB3DA6}"/>
              </a:ext>
            </a:extLst>
          </p:cNvPr>
          <p:cNvSpPr>
            <a:spLocks noGrp="1"/>
          </p:cNvSpPr>
          <p:nvPr>
            <p:ph type="ftr" sz="quarter" idx="11"/>
          </p:nvPr>
        </p:nvSpPr>
        <p:spPr/>
        <p:txBody>
          <a:bodyPr/>
          <a:lstStyle/>
          <a:p>
            <a:r>
              <a:rPr lang="en-GB"/>
              <a:t>https://aveksatequity.com</a:t>
            </a:r>
          </a:p>
        </p:txBody>
      </p:sp>
      <p:sp>
        <p:nvSpPr>
          <p:cNvPr id="6" name="Slide Number Placeholder 5">
            <a:extLst>
              <a:ext uri="{FF2B5EF4-FFF2-40B4-BE49-F238E27FC236}">
                <a16:creationId xmlns:a16="http://schemas.microsoft.com/office/drawing/2014/main" id="{6CAE8E7C-EB34-4E8A-B72B-F94150A49E06}"/>
              </a:ext>
            </a:extLst>
          </p:cNvPr>
          <p:cNvSpPr>
            <a:spLocks noGrp="1"/>
          </p:cNvSpPr>
          <p:nvPr>
            <p:ph type="sldNum" sz="quarter" idx="12"/>
          </p:nvPr>
        </p:nvSpPr>
        <p:spPr/>
        <p:txBody>
          <a:bodyPr/>
          <a:lstStyle/>
          <a:p>
            <a:fld id="{4032EA7C-56AD-45B8-BFA3-A43B6FB81202}" type="slidenum">
              <a:rPr lang="en-GB" smtClean="0"/>
              <a:t>‹#›</a:t>
            </a:fld>
            <a:endParaRPr lang="en-GB"/>
          </a:p>
        </p:txBody>
      </p:sp>
    </p:spTree>
    <p:extLst>
      <p:ext uri="{BB962C8B-B14F-4D97-AF65-F5344CB8AC3E}">
        <p14:creationId xmlns:p14="http://schemas.microsoft.com/office/powerpoint/2010/main" val="37230098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8C83EB6-2D27-4725-B4F7-C7F422958A9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287FBCB-B92C-499A-9921-4D13A5EC4B6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5FE5DB0-06FD-478C-BC88-2D09760503EE}"/>
              </a:ext>
            </a:extLst>
          </p:cNvPr>
          <p:cNvSpPr>
            <a:spLocks noGrp="1"/>
          </p:cNvSpPr>
          <p:nvPr>
            <p:ph type="dt" sz="half" idx="10"/>
          </p:nvPr>
        </p:nvSpPr>
        <p:spPr/>
        <p:txBody>
          <a:bodyPr/>
          <a:lstStyle/>
          <a:p>
            <a:fld id="{D33C2274-BCFF-4C2B-B15B-1F43D875B544}" type="datetime1">
              <a:rPr lang="en-GB" smtClean="0"/>
              <a:t>23/09/2019</a:t>
            </a:fld>
            <a:endParaRPr lang="en-GB"/>
          </a:p>
        </p:txBody>
      </p:sp>
      <p:sp>
        <p:nvSpPr>
          <p:cNvPr id="5" name="Footer Placeholder 4">
            <a:extLst>
              <a:ext uri="{FF2B5EF4-FFF2-40B4-BE49-F238E27FC236}">
                <a16:creationId xmlns:a16="http://schemas.microsoft.com/office/drawing/2014/main" id="{E6C6258D-6628-4C42-9D72-4E04A1DDEC05}"/>
              </a:ext>
            </a:extLst>
          </p:cNvPr>
          <p:cNvSpPr>
            <a:spLocks noGrp="1"/>
          </p:cNvSpPr>
          <p:nvPr>
            <p:ph type="ftr" sz="quarter" idx="11"/>
          </p:nvPr>
        </p:nvSpPr>
        <p:spPr/>
        <p:txBody>
          <a:bodyPr/>
          <a:lstStyle/>
          <a:p>
            <a:r>
              <a:rPr lang="en-GB"/>
              <a:t>https://aveksatequity.com</a:t>
            </a:r>
          </a:p>
        </p:txBody>
      </p:sp>
      <p:sp>
        <p:nvSpPr>
          <p:cNvPr id="6" name="Slide Number Placeholder 5">
            <a:extLst>
              <a:ext uri="{FF2B5EF4-FFF2-40B4-BE49-F238E27FC236}">
                <a16:creationId xmlns:a16="http://schemas.microsoft.com/office/drawing/2014/main" id="{939E116D-A657-4768-AC97-14790485874B}"/>
              </a:ext>
            </a:extLst>
          </p:cNvPr>
          <p:cNvSpPr>
            <a:spLocks noGrp="1"/>
          </p:cNvSpPr>
          <p:nvPr>
            <p:ph type="sldNum" sz="quarter" idx="12"/>
          </p:nvPr>
        </p:nvSpPr>
        <p:spPr/>
        <p:txBody>
          <a:bodyPr/>
          <a:lstStyle/>
          <a:p>
            <a:fld id="{4032EA7C-56AD-45B8-BFA3-A43B6FB81202}" type="slidenum">
              <a:rPr lang="en-GB" smtClean="0"/>
              <a:t>‹#›</a:t>
            </a:fld>
            <a:endParaRPr lang="en-GB"/>
          </a:p>
        </p:txBody>
      </p:sp>
    </p:spTree>
    <p:extLst>
      <p:ext uri="{BB962C8B-B14F-4D97-AF65-F5344CB8AC3E}">
        <p14:creationId xmlns:p14="http://schemas.microsoft.com/office/powerpoint/2010/main" val="8046652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08139-92B3-494B-9E31-EE4259F5F36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1FC8070-E370-4201-B678-AC6346D2E89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F37E44F-963E-406A-B863-1B3990539BAC}"/>
              </a:ext>
            </a:extLst>
          </p:cNvPr>
          <p:cNvSpPr>
            <a:spLocks noGrp="1"/>
          </p:cNvSpPr>
          <p:nvPr>
            <p:ph type="dt" sz="half" idx="10"/>
          </p:nvPr>
        </p:nvSpPr>
        <p:spPr/>
        <p:txBody>
          <a:bodyPr/>
          <a:lstStyle/>
          <a:p>
            <a:fld id="{809E8F8F-94FD-4F73-843E-CFAFDE649260}" type="datetime1">
              <a:rPr lang="en-GB" smtClean="0"/>
              <a:t>23/09/2019</a:t>
            </a:fld>
            <a:endParaRPr lang="en-GB"/>
          </a:p>
        </p:txBody>
      </p:sp>
      <p:sp>
        <p:nvSpPr>
          <p:cNvPr id="5" name="Footer Placeholder 4">
            <a:extLst>
              <a:ext uri="{FF2B5EF4-FFF2-40B4-BE49-F238E27FC236}">
                <a16:creationId xmlns:a16="http://schemas.microsoft.com/office/drawing/2014/main" id="{715E2D71-619C-45C5-AF11-72749518EFC9}"/>
              </a:ext>
            </a:extLst>
          </p:cNvPr>
          <p:cNvSpPr>
            <a:spLocks noGrp="1"/>
          </p:cNvSpPr>
          <p:nvPr>
            <p:ph type="ftr" sz="quarter" idx="11"/>
          </p:nvPr>
        </p:nvSpPr>
        <p:spPr/>
        <p:txBody>
          <a:bodyPr/>
          <a:lstStyle/>
          <a:p>
            <a:r>
              <a:rPr lang="en-GB"/>
              <a:t>https://aveksatequity.com</a:t>
            </a:r>
          </a:p>
        </p:txBody>
      </p:sp>
      <p:sp>
        <p:nvSpPr>
          <p:cNvPr id="6" name="Slide Number Placeholder 5">
            <a:extLst>
              <a:ext uri="{FF2B5EF4-FFF2-40B4-BE49-F238E27FC236}">
                <a16:creationId xmlns:a16="http://schemas.microsoft.com/office/drawing/2014/main" id="{6C50D627-FD0A-4E21-A84E-B09D85593C32}"/>
              </a:ext>
            </a:extLst>
          </p:cNvPr>
          <p:cNvSpPr>
            <a:spLocks noGrp="1"/>
          </p:cNvSpPr>
          <p:nvPr>
            <p:ph type="sldNum" sz="quarter" idx="12"/>
          </p:nvPr>
        </p:nvSpPr>
        <p:spPr/>
        <p:txBody>
          <a:bodyPr/>
          <a:lstStyle/>
          <a:p>
            <a:fld id="{4032EA7C-56AD-45B8-BFA3-A43B6FB81202}" type="slidenum">
              <a:rPr lang="en-GB" smtClean="0"/>
              <a:t>‹#›</a:t>
            </a:fld>
            <a:endParaRPr lang="en-GB"/>
          </a:p>
        </p:txBody>
      </p:sp>
    </p:spTree>
    <p:extLst>
      <p:ext uri="{BB962C8B-B14F-4D97-AF65-F5344CB8AC3E}">
        <p14:creationId xmlns:p14="http://schemas.microsoft.com/office/powerpoint/2010/main" val="1565248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2E2530-8E8A-4EED-AFDE-F03F5561614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ACEC7D19-6E01-4A47-8331-49D470F992C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D452CD5-B6B2-4D9A-9890-93C51EF866DE}"/>
              </a:ext>
            </a:extLst>
          </p:cNvPr>
          <p:cNvSpPr>
            <a:spLocks noGrp="1"/>
          </p:cNvSpPr>
          <p:nvPr>
            <p:ph type="dt" sz="half" idx="10"/>
          </p:nvPr>
        </p:nvSpPr>
        <p:spPr/>
        <p:txBody>
          <a:bodyPr/>
          <a:lstStyle/>
          <a:p>
            <a:fld id="{14DBBD06-D1CD-4D8D-8572-70BB2F141810}" type="datetime1">
              <a:rPr lang="en-GB" smtClean="0"/>
              <a:t>23/09/2019</a:t>
            </a:fld>
            <a:endParaRPr lang="en-GB"/>
          </a:p>
        </p:txBody>
      </p:sp>
      <p:sp>
        <p:nvSpPr>
          <p:cNvPr id="5" name="Footer Placeholder 4">
            <a:extLst>
              <a:ext uri="{FF2B5EF4-FFF2-40B4-BE49-F238E27FC236}">
                <a16:creationId xmlns:a16="http://schemas.microsoft.com/office/drawing/2014/main" id="{74DF09E1-6A69-4CDE-A998-3AFF0549EB00}"/>
              </a:ext>
            </a:extLst>
          </p:cNvPr>
          <p:cNvSpPr>
            <a:spLocks noGrp="1"/>
          </p:cNvSpPr>
          <p:nvPr>
            <p:ph type="ftr" sz="quarter" idx="11"/>
          </p:nvPr>
        </p:nvSpPr>
        <p:spPr/>
        <p:txBody>
          <a:bodyPr/>
          <a:lstStyle/>
          <a:p>
            <a:r>
              <a:rPr lang="en-GB"/>
              <a:t>https://aveksatequity.com</a:t>
            </a:r>
          </a:p>
        </p:txBody>
      </p:sp>
      <p:sp>
        <p:nvSpPr>
          <p:cNvPr id="6" name="Slide Number Placeholder 5">
            <a:extLst>
              <a:ext uri="{FF2B5EF4-FFF2-40B4-BE49-F238E27FC236}">
                <a16:creationId xmlns:a16="http://schemas.microsoft.com/office/drawing/2014/main" id="{619D143F-8DCD-43A6-B68D-82591101C878}"/>
              </a:ext>
            </a:extLst>
          </p:cNvPr>
          <p:cNvSpPr>
            <a:spLocks noGrp="1"/>
          </p:cNvSpPr>
          <p:nvPr>
            <p:ph type="sldNum" sz="quarter" idx="12"/>
          </p:nvPr>
        </p:nvSpPr>
        <p:spPr/>
        <p:txBody>
          <a:bodyPr/>
          <a:lstStyle/>
          <a:p>
            <a:fld id="{4032EA7C-56AD-45B8-BFA3-A43B6FB81202}" type="slidenum">
              <a:rPr lang="en-GB" smtClean="0"/>
              <a:t>‹#›</a:t>
            </a:fld>
            <a:endParaRPr lang="en-GB"/>
          </a:p>
        </p:txBody>
      </p:sp>
    </p:spTree>
    <p:extLst>
      <p:ext uri="{BB962C8B-B14F-4D97-AF65-F5344CB8AC3E}">
        <p14:creationId xmlns:p14="http://schemas.microsoft.com/office/powerpoint/2010/main" val="13621550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59FF24-A609-443B-B04F-6148E94A1DF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5BFF1A8-9FF3-44D5-96DC-0D13C47E0CE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CAA86ED6-B03F-4E85-A3C9-72AF7B5EA89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0DB2317F-A556-4095-ACDD-33C77609680C}"/>
              </a:ext>
            </a:extLst>
          </p:cNvPr>
          <p:cNvSpPr>
            <a:spLocks noGrp="1"/>
          </p:cNvSpPr>
          <p:nvPr>
            <p:ph type="dt" sz="half" idx="10"/>
          </p:nvPr>
        </p:nvSpPr>
        <p:spPr/>
        <p:txBody>
          <a:bodyPr/>
          <a:lstStyle/>
          <a:p>
            <a:fld id="{2D11541A-1375-45D7-9E8E-96148FE34A2B}" type="datetime1">
              <a:rPr lang="en-GB" smtClean="0"/>
              <a:t>23/09/2019</a:t>
            </a:fld>
            <a:endParaRPr lang="en-GB"/>
          </a:p>
        </p:txBody>
      </p:sp>
      <p:sp>
        <p:nvSpPr>
          <p:cNvPr id="6" name="Footer Placeholder 5">
            <a:extLst>
              <a:ext uri="{FF2B5EF4-FFF2-40B4-BE49-F238E27FC236}">
                <a16:creationId xmlns:a16="http://schemas.microsoft.com/office/drawing/2014/main" id="{5B80CD85-F3B7-4C4D-BC25-F8806FEEA3E6}"/>
              </a:ext>
            </a:extLst>
          </p:cNvPr>
          <p:cNvSpPr>
            <a:spLocks noGrp="1"/>
          </p:cNvSpPr>
          <p:nvPr>
            <p:ph type="ftr" sz="quarter" idx="11"/>
          </p:nvPr>
        </p:nvSpPr>
        <p:spPr/>
        <p:txBody>
          <a:bodyPr/>
          <a:lstStyle/>
          <a:p>
            <a:r>
              <a:rPr lang="en-GB"/>
              <a:t>https://aveksatequity.com</a:t>
            </a:r>
          </a:p>
        </p:txBody>
      </p:sp>
      <p:sp>
        <p:nvSpPr>
          <p:cNvPr id="7" name="Slide Number Placeholder 6">
            <a:extLst>
              <a:ext uri="{FF2B5EF4-FFF2-40B4-BE49-F238E27FC236}">
                <a16:creationId xmlns:a16="http://schemas.microsoft.com/office/drawing/2014/main" id="{C49DEDAF-54FE-432D-8164-B19F82131362}"/>
              </a:ext>
            </a:extLst>
          </p:cNvPr>
          <p:cNvSpPr>
            <a:spLocks noGrp="1"/>
          </p:cNvSpPr>
          <p:nvPr>
            <p:ph type="sldNum" sz="quarter" idx="12"/>
          </p:nvPr>
        </p:nvSpPr>
        <p:spPr/>
        <p:txBody>
          <a:bodyPr/>
          <a:lstStyle/>
          <a:p>
            <a:fld id="{4032EA7C-56AD-45B8-BFA3-A43B6FB81202}" type="slidenum">
              <a:rPr lang="en-GB" smtClean="0"/>
              <a:t>‹#›</a:t>
            </a:fld>
            <a:endParaRPr lang="en-GB"/>
          </a:p>
        </p:txBody>
      </p:sp>
    </p:spTree>
    <p:extLst>
      <p:ext uri="{BB962C8B-B14F-4D97-AF65-F5344CB8AC3E}">
        <p14:creationId xmlns:p14="http://schemas.microsoft.com/office/powerpoint/2010/main" val="36801685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C958DD-FF19-479D-890F-B7C3E4C5E9E3}"/>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52376EC-42C9-4412-8668-7E8A718AFCE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206E144-72AE-44AB-BF5C-CAEB85224CC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C726BDC5-2917-47FC-BFCB-C586AE8F9A9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202DA4D-6A8D-4DD1-AAC2-9BAC5A1D372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925A257E-5A74-4874-A792-DECEF7157B9E}"/>
              </a:ext>
            </a:extLst>
          </p:cNvPr>
          <p:cNvSpPr>
            <a:spLocks noGrp="1"/>
          </p:cNvSpPr>
          <p:nvPr>
            <p:ph type="dt" sz="half" idx="10"/>
          </p:nvPr>
        </p:nvSpPr>
        <p:spPr/>
        <p:txBody>
          <a:bodyPr/>
          <a:lstStyle/>
          <a:p>
            <a:fld id="{976FA3D5-3257-4FAE-9A9F-B58B398DF927}" type="datetime1">
              <a:rPr lang="en-GB" smtClean="0"/>
              <a:t>23/09/2019</a:t>
            </a:fld>
            <a:endParaRPr lang="en-GB"/>
          </a:p>
        </p:txBody>
      </p:sp>
      <p:sp>
        <p:nvSpPr>
          <p:cNvPr id="8" name="Footer Placeholder 7">
            <a:extLst>
              <a:ext uri="{FF2B5EF4-FFF2-40B4-BE49-F238E27FC236}">
                <a16:creationId xmlns:a16="http://schemas.microsoft.com/office/drawing/2014/main" id="{2B30C042-BA46-4607-8B4C-7054F934303F}"/>
              </a:ext>
            </a:extLst>
          </p:cNvPr>
          <p:cNvSpPr>
            <a:spLocks noGrp="1"/>
          </p:cNvSpPr>
          <p:nvPr>
            <p:ph type="ftr" sz="quarter" idx="11"/>
          </p:nvPr>
        </p:nvSpPr>
        <p:spPr/>
        <p:txBody>
          <a:bodyPr/>
          <a:lstStyle/>
          <a:p>
            <a:r>
              <a:rPr lang="en-GB"/>
              <a:t>https://aveksatequity.com</a:t>
            </a:r>
          </a:p>
        </p:txBody>
      </p:sp>
      <p:sp>
        <p:nvSpPr>
          <p:cNvPr id="9" name="Slide Number Placeholder 8">
            <a:extLst>
              <a:ext uri="{FF2B5EF4-FFF2-40B4-BE49-F238E27FC236}">
                <a16:creationId xmlns:a16="http://schemas.microsoft.com/office/drawing/2014/main" id="{8E0F6B74-EA2B-4BFC-888F-243F835700B4}"/>
              </a:ext>
            </a:extLst>
          </p:cNvPr>
          <p:cNvSpPr>
            <a:spLocks noGrp="1"/>
          </p:cNvSpPr>
          <p:nvPr>
            <p:ph type="sldNum" sz="quarter" idx="12"/>
          </p:nvPr>
        </p:nvSpPr>
        <p:spPr/>
        <p:txBody>
          <a:bodyPr/>
          <a:lstStyle/>
          <a:p>
            <a:fld id="{4032EA7C-56AD-45B8-BFA3-A43B6FB81202}" type="slidenum">
              <a:rPr lang="en-GB" smtClean="0"/>
              <a:t>‹#›</a:t>
            </a:fld>
            <a:endParaRPr lang="en-GB"/>
          </a:p>
        </p:txBody>
      </p:sp>
    </p:spTree>
    <p:extLst>
      <p:ext uri="{BB962C8B-B14F-4D97-AF65-F5344CB8AC3E}">
        <p14:creationId xmlns:p14="http://schemas.microsoft.com/office/powerpoint/2010/main" val="27158720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71E4BB-1649-480B-A211-2E16F9AACB6C}"/>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67928B1D-3BBE-4422-8D56-D0FEA8F4CFDE}"/>
              </a:ext>
            </a:extLst>
          </p:cNvPr>
          <p:cNvSpPr>
            <a:spLocks noGrp="1"/>
          </p:cNvSpPr>
          <p:nvPr>
            <p:ph type="dt" sz="half" idx="10"/>
          </p:nvPr>
        </p:nvSpPr>
        <p:spPr/>
        <p:txBody>
          <a:bodyPr/>
          <a:lstStyle/>
          <a:p>
            <a:fld id="{FDFDD430-95BE-4A91-B7F1-15CE12EC5CD7}" type="datetime1">
              <a:rPr lang="en-GB" smtClean="0"/>
              <a:t>23/09/2019</a:t>
            </a:fld>
            <a:endParaRPr lang="en-GB"/>
          </a:p>
        </p:txBody>
      </p:sp>
      <p:sp>
        <p:nvSpPr>
          <p:cNvPr id="4" name="Footer Placeholder 3">
            <a:extLst>
              <a:ext uri="{FF2B5EF4-FFF2-40B4-BE49-F238E27FC236}">
                <a16:creationId xmlns:a16="http://schemas.microsoft.com/office/drawing/2014/main" id="{4001516A-9999-4FA2-918E-F01D3DC164C5}"/>
              </a:ext>
            </a:extLst>
          </p:cNvPr>
          <p:cNvSpPr>
            <a:spLocks noGrp="1"/>
          </p:cNvSpPr>
          <p:nvPr>
            <p:ph type="ftr" sz="quarter" idx="11"/>
          </p:nvPr>
        </p:nvSpPr>
        <p:spPr/>
        <p:txBody>
          <a:bodyPr/>
          <a:lstStyle/>
          <a:p>
            <a:r>
              <a:rPr lang="en-GB"/>
              <a:t>https://aveksatequity.com</a:t>
            </a:r>
          </a:p>
        </p:txBody>
      </p:sp>
      <p:sp>
        <p:nvSpPr>
          <p:cNvPr id="5" name="Slide Number Placeholder 4">
            <a:extLst>
              <a:ext uri="{FF2B5EF4-FFF2-40B4-BE49-F238E27FC236}">
                <a16:creationId xmlns:a16="http://schemas.microsoft.com/office/drawing/2014/main" id="{3B101A4F-90D7-4086-8820-4D793A1FD986}"/>
              </a:ext>
            </a:extLst>
          </p:cNvPr>
          <p:cNvSpPr>
            <a:spLocks noGrp="1"/>
          </p:cNvSpPr>
          <p:nvPr>
            <p:ph type="sldNum" sz="quarter" idx="12"/>
          </p:nvPr>
        </p:nvSpPr>
        <p:spPr/>
        <p:txBody>
          <a:bodyPr/>
          <a:lstStyle/>
          <a:p>
            <a:fld id="{4032EA7C-56AD-45B8-BFA3-A43B6FB81202}" type="slidenum">
              <a:rPr lang="en-GB" smtClean="0"/>
              <a:t>‹#›</a:t>
            </a:fld>
            <a:endParaRPr lang="en-GB"/>
          </a:p>
        </p:txBody>
      </p:sp>
    </p:spTree>
    <p:extLst>
      <p:ext uri="{BB962C8B-B14F-4D97-AF65-F5344CB8AC3E}">
        <p14:creationId xmlns:p14="http://schemas.microsoft.com/office/powerpoint/2010/main" val="32604691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535FB23-D25F-4918-ACA4-E5560CFF25F9}"/>
              </a:ext>
            </a:extLst>
          </p:cNvPr>
          <p:cNvSpPr>
            <a:spLocks noGrp="1"/>
          </p:cNvSpPr>
          <p:nvPr>
            <p:ph type="dt" sz="half" idx="10"/>
          </p:nvPr>
        </p:nvSpPr>
        <p:spPr/>
        <p:txBody>
          <a:bodyPr/>
          <a:lstStyle/>
          <a:p>
            <a:fld id="{8C523A08-FAD0-43D3-B4BD-988F9826079C}" type="datetime1">
              <a:rPr lang="en-GB" smtClean="0"/>
              <a:t>23/09/2019</a:t>
            </a:fld>
            <a:endParaRPr lang="en-GB"/>
          </a:p>
        </p:txBody>
      </p:sp>
      <p:sp>
        <p:nvSpPr>
          <p:cNvPr id="3" name="Footer Placeholder 2">
            <a:extLst>
              <a:ext uri="{FF2B5EF4-FFF2-40B4-BE49-F238E27FC236}">
                <a16:creationId xmlns:a16="http://schemas.microsoft.com/office/drawing/2014/main" id="{E3347756-383B-438F-834F-27AAD4D4B458}"/>
              </a:ext>
            </a:extLst>
          </p:cNvPr>
          <p:cNvSpPr>
            <a:spLocks noGrp="1"/>
          </p:cNvSpPr>
          <p:nvPr>
            <p:ph type="ftr" sz="quarter" idx="11"/>
          </p:nvPr>
        </p:nvSpPr>
        <p:spPr/>
        <p:txBody>
          <a:bodyPr/>
          <a:lstStyle/>
          <a:p>
            <a:r>
              <a:rPr lang="en-GB"/>
              <a:t>https://aveksatequity.com</a:t>
            </a:r>
          </a:p>
        </p:txBody>
      </p:sp>
      <p:sp>
        <p:nvSpPr>
          <p:cNvPr id="4" name="Slide Number Placeholder 3">
            <a:extLst>
              <a:ext uri="{FF2B5EF4-FFF2-40B4-BE49-F238E27FC236}">
                <a16:creationId xmlns:a16="http://schemas.microsoft.com/office/drawing/2014/main" id="{F1E7D05E-31E9-48E5-A5B7-6B9C20B7E82F}"/>
              </a:ext>
            </a:extLst>
          </p:cNvPr>
          <p:cNvSpPr>
            <a:spLocks noGrp="1"/>
          </p:cNvSpPr>
          <p:nvPr>
            <p:ph type="sldNum" sz="quarter" idx="12"/>
          </p:nvPr>
        </p:nvSpPr>
        <p:spPr/>
        <p:txBody>
          <a:bodyPr/>
          <a:lstStyle/>
          <a:p>
            <a:fld id="{4032EA7C-56AD-45B8-BFA3-A43B6FB81202}" type="slidenum">
              <a:rPr lang="en-GB" smtClean="0"/>
              <a:t>‹#›</a:t>
            </a:fld>
            <a:endParaRPr lang="en-GB"/>
          </a:p>
        </p:txBody>
      </p:sp>
    </p:spTree>
    <p:extLst>
      <p:ext uri="{BB962C8B-B14F-4D97-AF65-F5344CB8AC3E}">
        <p14:creationId xmlns:p14="http://schemas.microsoft.com/office/powerpoint/2010/main" val="27556168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6DB42-C9CB-4649-AD53-24D5F68E93C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6CA4910F-B622-4DF8-BC04-3C412000C46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6A9777A1-050F-407F-806E-A01B5D146AB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4A532C2-3B21-40B5-8BEA-5784BCC1CC02}"/>
              </a:ext>
            </a:extLst>
          </p:cNvPr>
          <p:cNvSpPr>
            <a:spLocks noGrp="1"/>
          </p:cNvSpPr>
          <p:nvPr>
            <p:ph type="dt" sz="half" idx="10"/>
          </p:nvPr>
        </p:nvSpPr>
        <p:spPr/>
        <p:txBody>
          <a:bodyPr/>
          <a:lstStyle/>
          <a:p>
            <a:fld id="{CE635629-474D-4A6F-A778-5CDB76101120}" type="datetime1">
              <a:rPr lang="en-GB" smtClean="0"/>
              <a:t>23/09/2019</a:t>
            </a:fld>
            <a:endParaRPr lang="en-GB"/>
          </a:p>
        </p:txBody>
      </p:sp>
      <p:sp>
        <p:nvSpPr>
          <p:cNvPr id="6" name="Footer Placeholder 5">
            <a:extLst>
              <a:ext uri="{FF2B5EF4-FFF2-40B4-BE49-F238E27FC236}">
                <a16:creationId xmlns:a16="http://schemas.microsoft.com/office/drawing/2014/main" id="{04759E13-1FC9-4386-8165-FCDE0397BEDC}"/>
              </a:ext>
            </a:extLst>
          </p:cNvPr>
          <p:cNvSpPr>
            <a:spLocks noGrp="1"/>
          </p:cNvSpPr>
          <p:nvPr>
            <p:ph type="ftr" sz="quarter" idx="11"/>
          </p:nvPr>
        </p:nvSpPr>
        <p:spPr/>
        <p:txBody>
          <a:bodyPr/>
          <a:lstStyle/>
          <a:p>
            <a:r>
              <a:rPr lang="en-GB"/>
              <a:t>https://aveksatequity.com</a:t>
            </a:r>
          </a:p>
        </p:txBody>
      </p:sp>
      <p:sp>
        <p:nvSpPr>
          <p:cNvPr id="7" name="Slide Number Placeholder 6">
            <a:extLst>
              <a:ext uri="{FF2B5EF4-FFF2-40B4-BE49-F238E27FC236}">
                <a16:creationId xmlns:a16="http://schemas.microsoft.com/office/drawing/2014/main" id="{0D86BF00-4B78-4FEB-A1AB-964BE3D754F0}"/>
              </a:ext>
            </a:extLst>
          </p:cNvPr>
          <p:cNvSpPr>
            <a:spLocks noGrp="1"/>
          </p:cNvSpPr>
          <p:nvPr>
            <p:ph type="sldNum" sz="quarter" idx="12"/>
          </p:nvPr>
        </p:nvSpPr>
        <p:spPr/>
        <p:txBody>
          <a:bodyPr/>
          <a:lstStyle/>
          <a:p>
            <a:fld id="{4032EA7C-56AD-45B8-BFA3-A43B6FB81202}" type="slidenum">
              <a:rPr lang="en-GB" smtClean="0"/>
              <a:t>‹#›</a:t>
            </a:fld>
            <a:endParaRPr lang="en-GB"/>
          </a:p>
        </p:txBody>
      </p:sp>
    </p:spTree>
    <p:extLst>
      <p:ext uri="{BB962C8B-B14F-4D97-AF65-F5344CB8AC3E}">
        <p14:creationId xmlns:p14="http://schemas.microsoft.com/office/powerpoint/2010/main" val="11849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78C2E7-0FAD-4A8C-8FB2-4F69ECC6AE8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4D440A9E-0C65-4C80-9E0D-3CEB3A6654B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E9C38C4B-E983-417B-87BC-E1B5D8C84C0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233DC8C-2394-42E6-8E19-1B81E5165B42}"/>
              </a:ext>
            </a:extLst>
          </p:cNvPr>
          <p:cNvSpPr>
            <a:spLocks noGrp="1"/>
          </p:cNvSpPr>
          <p:nvPr>
            <p:ph type="dt" sz="half" idx="10"/>
          </p:nvPr>
        </p:nvSpPr>
        <p:spPr/>
        <p:txBody>
          <a:bodyPr/>
          <a:lstStyle/>
          <a:p>
            <a:fld id="{70956396-5393-483B-B3FA-82443623DE5C}" type="datetime1">
              <a:rPr lang="en-GB" smtClean="0"/>
              <a:t>23/09/2019</a:t>
            </a:fld>
            <a:endParaRPr lang="en-GB"/>
          </a:p>
        </p:txBody>
      </p:sp>
      <p:sp>
        <p:nvSpPr>
          <p:cNvPr id="6" name="Footer Placeholder 5">
            <a:extLst>
              <a:ext uri="{FF2B5EF4-FFF2-40B4-BE49-F238E27FC236}">
                <a16:creationId xmlns:a16="http://schemas.microsoft.com/office/drawing/2014/main" id="{2B2E7EC3-BE17-4595-9DB0-8604FCF31A16}"/>
              </a:ext>
            </a:extLst>
          </p:cNvPr>
          <p:cNvSpPr>
            <a:spLocks noGrp="1"/>
          </p:cNvSpPr>
          <p:nvPr>
            <p:ph type="ftr" sz="quarter" idx="11"/>
          </p:nvPr>
        </p:nvSpPr>
        <p:spPr/>
        <p:txBody>
          <a:bodyPr/>
          <a:lstStyle/>
          <a:p>
            <a:r>
              <a:rPr lang="en-GB"/>
              <a:t>https://aveksatequity.com</a:t>
            </a:r>
          </a:p>
        </p:txBody>
      </p:sp>
      <p:sp>
        <p:nvSpPr>
          <p:cNvPr id="7" name="Slide Number Placeholder 6">
            <a:extLst>
              <a:ext uri="{FF2B5EF4-FFF2-40B4-BE49-F238E27FC236}">
                <a16:creationId xmlns:a16="http://schemas.microsoft.com/office/drawing/2014/main" id="{295CBBDF-A135-41EB-9B6A-355B4FF6B333}"/>
              </a:ext>
            </a:extLst>
          </p:cNvPr>
          <p:cNvSpPr>
            <a:spLocks noGrp="1"/>
          </p:cNvSpPr>
          <p:nvPr>
            <p:ph type="sldNum" sz="quarter" idx="12"/>
          </p:nvPr>
        </p:nvSpPr>
        <p:spPr/>
        <p:txBody>
          <a:bodyPr/>
          <a:lstStyle/>
          <a:p>
            <a:fld id="{4032EA7C-56AD-45B8-BFA3-A43B6FB81202}" type="slidenum">
              <a:rPr lang="en-GB" smtClean="0"/>
              <a:t>‹#›</a:t>
            </a:fld>
            <a:endParaRPr lang="en-GB"/>
          </a:p>
        </p:txBody>
      </p:sp>
    </p:spTree>
    <p:extLst>
      <p:ext uri="{BB962C8B-B14F-4D97-AF65-F5344CB8AC3E}">
        <p14:creationId xmlns:p14="http://schemas.microsoft.com/office/powerpoint/2010/main" val="7469968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0BD14B7-AB36-47D5-98A6-3AD19E13F8C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8B41200-28BC-415D-BDCC-E8B3EAAF3F0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B7C35D1-1E34-46C3-9AC9-2BD7B87C3A3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E41A64-969E-4BB4-91E4-58DFAB1EFDB6}" type="datetime1">
              <a:rPr lang="en-GB" smtClean="0"/>
              <a:t>23/09/2019</a:t>
            </a:fld>
            <a:endParaRPr lang="en-GB"/>
          </a:p>
        </p:txBody>
      </p:sp>
      <p:sp>
        <p:nvSpPr>
          <p:cNvPr id="5" name="Footer Placeholder 4">
            <a:extLst>
              <a:ext uri="{FF2B5EF4-FFF2-40B4-BE49-F238E27FC236}">
                <a16:creationId xmlns:a16="http://schemas.microsoft.com/office/drawing/2014/main" id="{3EDC1245-13C8-4BFD-8E13-DCCC061CA4B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a:t>https://aveksatequity.com</a:t>
            </a:r>
          </a:p>
        </p:txBody>
      </p:sp>
      <p:sp>
        <p:nvSpPr>
          <p:cNvPr id="6" name="Slide Number Placeholder 5">
            <a:extLst>
              <a:ext uri="{FF2B5EF4-FFF2-40B4-BE49-F238E27FC236}">
                <a16:creationId xmlns:a16="http://schemas.microsoft.com/office/drawing/2014/main" id="{7CAC0C80-E9B5-46C9-AEA9-23D9DB4C81E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032EA7C-56AD-45B8-BFA3-A43B6FB81202}" type="slidenum">
              <a:rPr lang="en-GB" smtClean="0"/>
              <a:t>‹#›</a:t>
            </a:fld>
            <a:endParaRPr lang="en-GB"/>
          </a:p>
        </p:txBody>
      </p:sp>
    </p:spTree>
    <p:extLst>
      <p:ext uri="{BB962C8B-B14F-4D97-AF65-F5344CB8AC3E}">
        <p14:creationId xmlns:p14="http://schemas.microsoft.com/office/powerpoint/2010/main" val="18125091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s://aveksatequity.com/" TargetMode="Externa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em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hyperlink" Target="http://www.fame-india.gov.in/ModelUnderFame.aspx"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3.e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2C2835C-8940-467F-8DEF-854BC72F56C7}"/>
              </a:ext>
            </a:extLst>
          </p:cNvPr>
          <p:cNvSpPr txBox="1"/>
          <p:nvPr/>
        </p:nvSpPr>
        <p:spPr>
          <a:xfrm>
            <a:off x="978195" y="1796903"/>
            <a:ext cx="10802680" cy="4524315"/>
          </a:xfrm>
          <a:prstGeom prst="rect">
            <a:avLst/>
          </a:prstGeom>
          <a:noFill/>
        </p:spPr>
        <p:txBody>
          <a:bodyPr wrap="square" rtlCol="0">
            <a:spAutoFit/>
          </a:bodyPr>
          <a:lstStyle/>
          <a:p>
            <a:pPr algn="just"/>
            <a:r>
              <a:rPr lang="en-GB" dirty="0"/>
              <a:t>Statutory Disclosure: The stock, company, sector being discussed are only for purpose of discussion and better understanding. There is no implicit or explicit recommendation to Buy, Sell or Hold any particular stock. Aveek Mitra or Aveksat Financial Advisory or anyone working in the company (‘us’) would in no way be responsible for any financial gain or loss incurred to anyone who takes any investment decision based on the discussion here. Everyone is advised to do his / her own due diligence before taking any investment decision or seek help of a registered investment adviser. </a:t>
            </a:r>
          </a:p>
          <a:p>
            <a:pPr algn="just"/>
            <a:endParaRPr lang="en-GB" dirty="0"/>
          </a:p>
          <a:p>
            <a:pPr algn="just"/>
            <a:r>
              <a:rPr lang="en-GB" dirty="0"/>
              <a:t>I, Aveek Mitra, have vested interest in the stock being discussed and would be financially benefitted if the stock price goes up. Me and my family members and firms on which I have controlling interest have invested in the stock. The stock has also been advised to paid subscribers of membership of </a:t>
            </a:r>
            <a:r>
              <a:rPr lang="en-GB" dirty="0">
                <a:hlinkClick r:id="rId2"/>
              </a:rPr>
              <a:t>https://aveksatequity.com</a:t>
            </a:r>
            <a:r>
              <a:rPr lang="en-GB" dirty="0"/>
              <a:t>. No trading in the stock has been done in past 30 days. All opinions, ideas, remarks, conclusions drawn by the speaker and owner of the presentation i.e. Aveek Mitra, may be wrong, biased and insufficient for taking any investment decision by anyone listening, viewing or watching it now or at any later date. </a:t>
            </a:r>
          </a:p>
          <a:p>
            <a:pPr algn="just"/>
            <a:endParaRPr lang="en-GB" dirty="0"/>
          </a:p>
          <a:p>
            <a:pPr algn="just"/>
            <a:r>
              <a:rPr lang="en-GB" dirty="0"/>
              <a:t>It is to be construed as the sufficient and comprehensive disclosure absolving ‘us’ from any financial or civil or criminal liabilities. </a:t>
            </a:r>
          </a:p>
        </p:txBody>
      </p:sp>
      <p:sp>
        <p:nvSpPr>
          <p:cNvPr id="3" name="TextBox 2">
            <a:extLst>
              <a:ext uri="{FF2B5EF4-FFF2-40B4-BE49-F238E27FC236}">
                <a16:creationId xmlns:a16="http://schemas.microsoft.com/office/drawing/2014/main" id="{0D899259-7896-4552-B96B-62684E8559B3}"/>
              </a:ext>
            </a:extLst>
          </p:cNvPr>
          <p:cNvSpPr txBox="1"/>
          <p:nvPr/>
        </p:nvSpPr>
        <p:spPr>
          <a:xfrm>
            <a:off x="4167963" y="744279"/>
            <a:ext cx="4676858" cy="461665"/>
          </a:xfrm>
          <a:prstGeom prst="rect">
            <a:avLst/>
          </a:prstGeom>
          <a:noFill/>
        </p:spPr>
        <p:txBody>
          <a:bodyPr wrap="none" rtlCol="0">
            <a:spAutoFit/>
          </a:bodyPr>
          <a:lstStyle/>
          <a:p>
            <a:r>
              <a:rPr lang="en-GB" sz="2400" dirty="0">
                <a:solidFill>
                  <a:srgbClr val="0070C0"/>
                </a:solidFill>
              </a:rPr>
              <a:t>Statutory Disclosure and Disclaimer </a:t>
            </a:r>
          </a:p>
        </p:txBody>
      </p:sp>
      <p:sp>
        <p:nvSpPr>
          <p:cNvPr id="4" name="Footer Placeholder 3">
            <a:extLst>
              <a:ext uri="{FF2B5EF4-FFF2-40B4-BE49-F238E27FC236}">
                <a16:creationId xmlns:a16="http://schemas.microsoft.com/office/drawing/2014/main" id="{96C4EBF4-80F4-4C8C-92B2-25C4CEF21CA0}"/>
              </a:ext>
            </a:extLst>
          </p:cNvPr>
          <p:cNvSpPr>
            <a:spLocks noGrp="1"/>
          </p:cNvSpPr>
          <p:nvPr>
            <p:ph type="ftr" sz="quarter" idx="11"/>
          </p:nvPr>
        </p:nvSpPr>
        <p:spPr/>
        <p:txBody>
          <a:bodyPr/>
          <a:lstStyle/>
          <a:p>
            <a:r>
              <a:rPr lang="en-GB"/>
              <a:t>https://aveksatequity.com</a:t>
            </a:r>
          </a:p>
        </p:txBody>
      </p:sp>
    </p:spTree>
    <p:extLst>
      <p:ext uri="{BB962C8B-B14F-4D97-AF65-F5344CB8AC3E}">
        <p14:creationId xmlns:p14="http://schemas.microsoft.com/office/powerpoint/2010/main" val="42658525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EA5DCE2-3DA0-4A2E-8B40-6D2A19B1D147}"/>
              </a:ext>
            </a:extLst>
          </p:cNvPr>
          <p:cNvPicPr>
            <a:picLocks noChangeAspect="1"/>
          </p:cNvPicPr>
          <p:nvPr/>
        </p:nvPicPr>
        <p:blipFill>
          <a:blip r:embed="rId2"/>
          <a:stretch>
            <a:fillRect/>
          </a:stretch>
        </p:blipFill>
        <p:spPr>
          <a:xfrm>
            <a:off x="0" y="1018106"/>
            <a:ext cx="12192000" cy="5757452"/>
          </a:xfrm>
          <a:prstGeom prst="rect">
            <a:avLst/>
          </a:prstGeom>
        </p:spPr>
      </p:pic>
      <p:sp>
        <p:nvSpPr>
          <p:cNvPr id="3" name="Footer Placeholder 2">
            <a:extLst>
              <a:ext uri="{FF2B5EF4-FFF2-40B4-BE49-F238E27FC236}">
                <a16:creationId xmlns:a16="http://schemas.microsoft.com/office/drawing/2014/main" id="{AA1DABE0-C57C-461F-B22C-8DFA188D135D}"/>
              </a:ext>
            </a:extLst>
          </p:cNvPr>
          <p:cNvSpPr>
            <a:spLocks noGrp="1"/>
          </p:cNvSpPr>
          <p:nvPr>
            <p:ph type="ftr" sz="quarter" idx="11"/>
          </p:nvPr>
        </p:nvSpPr>
        <p:spPr/>
        <p:txBody>
          <a:bodyPr/>
          <a:lstStyle/>
          <a:p>
            <a:r>
              <a:rPr lang="en-GB"/>
              <a:t>https://aveksatequity.com</a:t>
            </a:r>
          </a:p>
        </p:txBody>
      </p:sp>
    </p:spTree>
    <p:extLst>
      <p:ext uri="{BB962C8B-B14F-4D97-AF65-F5344CB8AC3E}">
        <p14:creationId xmlns:p14="http://schemas.microsoft.com/office/powerpoint/2010/main" val="27268743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4">
            <a:extLst>
              <a:ext uri="{FF2B5EF4-FFF2-40B4-BE49-F238E27FC236}">
                <a16:creationId xmlns:a16="http://schemas.microsoft.com/office/drawing/2014/main" id="{50AFBEDF-B629-440F-9AF9-B0805437178A}"/>
              </a:ext>
            </a:extLst>
          </p:cNvPr>
          <p:cNvGrpSpPr>
            <a:grpSpLocks noChangeAspect="1"/>
          </p:cNvGrpSpPr>
          <p:nvPr/>
        </p:nvGrpSpPr>
        <p:grpSpPr bwMode="auto">
          <a:xfrm>
            <a:off x="85060" y="1028700"/>
            <a:ext cx="12106940" cy="4800600"/>
            <a:chOff x="0" y="648"/>
            <a:chExt cx="7680" cy="3024"/>
          </a:xfrm>
        </p:grpSpPr>
        <p:sp>
          <p:nvSpPr>
            <p:cNvPr id="4" name="AutoShape 3">
              <a:extLst>
                <a:ext uri="{FF2B5EF4-FFF2-40B4-BE49-F238E27FC236}">
                  <a16:creationId xmlns:a16="http://schemas.microsoft.com/office/drawing/2014/main" id="{C335CBCC-4DCF-459C-8C87-8951FE98886D}"/>
                </a:ext>
              </a:extLst>
            </p:cNvPr>
            <p:cNvSpPr>
              <a:spLocks noChangeAspect="1" noChangeArrowheads="1" noTextEdit="1"/>
            </p:cNvSpPr>
            <p:nvPr/>
          </p:nvSpPr>
          <p:spPr bwMode="auto">
            <a:xfrm>
              <a:off x="0" y="648"/>
              <a:ext cx="7680" cy="3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pic>
          <p:nvPicPr>
            <p:cNvPr id="3077" name="Picture 5">
              <a:extLst>
                <a:ext uri="{FF2B5EF4-FFF2-40B4-BE49-F238E27FC236}">
                  <a16:creationId xmlns:a16="http://schemas.microsoft.com/office/drawing/2014/main" id="{E9B0854F-63CD-4783-906B-2BF52010939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48"/>
              <a:ext cx="7686" cy="3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 name="TextBox 4">
            <a:extLst>
              <a:ext uri="{FF2B5EF4-FFF2-40B4-BE49-F238E27FC236}">
                <a16:creationId xmlns:a16="http://schemas.microsoft.com/office/drawing/2014/main" id="{0B68E543-C96D-4676-A327-2B3204427405}"/>
              </a:ext>
            </a:extLst>
          </p:cNvPr>
          <p:cNvSpPr txBox="1"/>
          <p:nvPr/>
        </p:nvSpPr>
        <p:spPr>
          <a:xfrm>
            <a:off x="3487479" y="4795284"/>
            <a:ext cx="3440494" cy="338554"/>
          </a:xfrm>
          <a:prstGeom prst="rect">
            <a:avLst/>
          </a:prstGeom>
          <a:noFill/>
        </p:spPr>
        <p:txBody>
          <a:bodyPr wrap="none" rtlCol="0">
            <a:spAutoFit/>
          </a:bodyPr>
          <a:lstStyle/>
          <a:p>
            <a:r>
              <a:rPr lang="en-GB" sz="1600" b="1" dirty="0"/>
              <a:t>Since then it has grown to 325 outlets </a:t>
            </a:r>
          </a:p>
        </p:txBody>
      </p:sp>
      <p:sp>
        <p:nvSpPr>
          <p:cNvPr id="6" name="Footer Placeholder 5">
            <a:extLst>
              <a:ext uri="{FF2B5EF4-FFF2-40B4-BE49-F238E27FC236}">
                <a16:creationId xmlns:a16="http://schemas.microsoft.com/office/drawing/2014/main" id="{EA92879A-94F7-4C17-BDD8-1D59C69DF7BF}"/>
              </a:ext>
            </a:extLst>
          </p:cNvPr>
          <p:cNvSpPr>
            <a:spLocks noGrp="1"/>
          </p:cNvSpPr>
          <p:nvPr>
            <p:ph type="ftr" sz="quarter" idx="11"/>
          </p:nvPr>
        </p:nvSpPr>
        <p:spPr/>
        <p:txBody>
          <a:bodyPr/>
          <a:lstStyle/>
          <a:p>
            <a:r>
              <a:rPr lang="en-GB"/>
              <a:t>https://aveksatequity.com</a:t>
            </a:r>
          </a:p>
        </p:txBody>
      </p:sp>
    </p:spTree>
    <p:extLst>
      <p:ext uri="{BB962C8B-B14F-4D97-AF65-F5344CB8AC3E}">
        <p14:creationId xmlns:p14="http://schemas.microsoft.com/office/powerpoint/2010/main" val="22037463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7207183-DD48-4797-9717-440BCFAD5E66}"/>
              </a:ext>
            </a:extLst>
          </p:cNvPr>
          <p:cNvPicPr>
            <a:picLocks noChangeAspect="1"/>
          </p:cNvPicPr>
          <p:nvPr/>
        </p:nvPicPr>
        <p:blipFill>
          <a:blip r:embed="rId2"/>
          <a:stretch>
            <a:fillRect/>
          </a:stretch>
        </p:blipFill>
        <p:spPr>
          <a:xfrm>
            <a:off x="0" y="56604"/>
            <a:ext cx="12192000" cy="6744792"/>
          </a:xfrm>
          <a:prstGeom prst="rect">
            <a:avLst/>
          </a:prstGeom>
        </p:spPr>
      </p:pic>
      <p:sp>
        <p:nvSpPr>
          <p:cNvPr id="4" name="Arrow: Left 3">
            <a:extLst>
              <a:ext uri="{FF2B5EF4-FFF2-40B4-BE49-F238E27FC236}">
                <a16:creationId xmlns:a16="http://schemas.microsoft.com/office/drawing/2014/main" id="{0FFF9454-1546-4C2B-B719-96FD6A48CC97}"/>
              </a:ext>
            </a:extLst>
          </p:cNvPr>
          <p:cNvSpPr/>
          <p:nvPr/>
        </p:nvSpPr>
        <p:spPr>
          <a:xfrm rot="261265">
            <a:off x="6655983" y="2073353"/>
            <a:ext cx="5433236" cy="127591"/>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BDA4BF8B-B8D2-40CD-A1AE-B0673E010D08}"/>
              </a:ext>
            </a:extLst>
          </p:cNvPr>
          <p:cNvSpPr txBox="1"/>
          <p:nvPr/>
        </p:nvSpPr>
        <p:spPr>
          <a:xfrm>
            <a:off x="11334307" y="1952482"/>
            <a:ext cx="1241494" cy="369332"/>
          </a:xfrm>
          <a:prstGeom prst="rect">
            <a:avLst/>
          </a:prstGeom>
          <a:noFill/>
        </p:spPr>
        <p:txBody>
          <a:bodyPr wrap="none" rtlCol="0">
            <a:spAutoFit/>
          </a:bodyPr>
          <a:lstStyle/>
          <a:p>
            <a:r>
              <a:rPr lang="en-GB" dirty="0"/>
              <a:t>Up by 2.7%</a:t>
            </a:r>
          </a:p>
        </p:txBody>
      </p:sp>
      <p:pic>
        <p:nvPicPr>
          <p:cNvPr id="3" name="Picture 2">
            <a:extLst>
              <a:ext uri="{FF2B5EF4-FFF2-40B4-BE49-F238E27FC236}">
                <a16:creationId xmlns:a16="http://schemas.microsoft.com/office/drawing/2014/main" id="{EEB5BB0F-3CE1-475A-82EB-9CAE8AED08DB}"/>
              </a:ext>
            </a:extLst>
          </p:cNvPr>
          <p:cNvPicPr>
            <a:picLocks noChangeAspect="1"/>
          </p:cNvPicPr>
          <p:nvPr/>
        </p:nvPicPr>
        <p:blipFill>
          <a:blip r:embed="rId3"/>
          <a:stretch>
            <a:fillRect/>
          </a:stretch>
        </p:blipFill>
        <p:spPr>
          <a:xfrm>
            <a:off x="6939701" y="5821941"/>
            <a:ext cx="5444200" cy="530398"/>
          </a:xfrm>
          <a:prstGeom prst="rect">
            <a:avLst/>
          </a:prstGeom>
        </p:spPr>
      </p:pic>
      <p:sp>
        <p:nvSpPr>
          <p:cNvPr id="6" name="TextBox 5">
            <a:extLst>
              <a:ext uri="{FF2B5EF4-FFF2-40B4-BE49-F238E27FC236}">
                <a16:creationId xmlns:a16="http://schemas.microsoft.com/office/drawing/2014/main" id="{5B89B41A-44DB-4357-9228-3A290E8FC5A2}"/>
              </a:ext>
            </a:extLst>
          </p:cNvPr>
          <p:cNvSpPr txBox="1"/>
          <p:nvPr/>
        </p:nvSpPr>
        <p:spPr>
          <a:xfrm>
            <a:off x="11729484" y="5624623"/>
            <a:ext cx="925032" cy="646331"/>
          </a:xfrm>
          <a:prstGeom prst="rect">
            <a:avLst/>
          </a:prstGeom>
          <a:noFill/>
        </p:spPr>
        <p:txBody>
          <a:bodyPr wrap="square" rtlCol="0">
            <a:spAutoFit/>
          </a:bodyPr>
          <a:lstStyle/>
          <a:p>
            <a:r>
              <a:rPr lang="en-GB" dirty="0"/>
              <a:t>(Up 159%)</a:t>
            </a:r>
          </a:p>
        </p:txBody>
      </p:sp>
      <p:sp>
        <p:nvSpPr>
          <p:cNvPr id="7" name="Footer Placeholder 6">
            <a:extLst>
              <a:ext uri="{FF2B5EF4-FFF2-40B4-BE49-F238E27FC236}">
                <a16:creationId xmlns:a16="http://schemas.microsoft.com/office/drawing/2014/main" id="{35A896F0-D619-4266-A0D5-5D882086FE67}"/>
              </a:ext>
            </a:extLst>
          </p:cNvPr>
          <p:cNvSpPr>
            <a:spLocks noGrp="1"/>
          </p:cNvSpPr>
          <p:nvPr>
            <p:ph type="ftr" sz="quarter" idx="11"/>
          </p:nvPr>
        </p:nvSpPr>
        <p:spPr/>
        <p:txBody>
          <a:bodyPr/>
          <a:lstStyle/>
          <a:p>
            <a:r>
              <a:rPr lang="en-GB"/>
              <a:t>https://aveksatequity.com</a:t>
            </a:r>
          </a:p>
        </p:txBody>
      </p:sp>
    </p:spTree>
    <p:extLst>
      <p:ext uri="{BB962C8B-B14F-4D97-AF65-F5344CB8AC3E}">
        <p14:creationId xmlns:p14="http://schemas.microsoft.com/office/powerpoint/2010/main" val="14231773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9C16350-CA7E-4A84-877A-0C7D0E30D32E}"/>
              </a:ext>
            </a:extLst>
          </p:cNvPr>
          <p:cNvSpPr txBox="1"/>
          <p:nvPr/>
        </p:nvSpPr>
        <p:spPr>
          <a:xfrm>
            <a:off x="818707" y="1031358"/>
            <a:ext cx="11100391" cy="5909310"/>
          </a:xfrm>
          <a:prstGeom prst="rect">
            <a:avLst/>
          </a:prstGeom>
          <a:noFill/>
        </p:spPr>
        <p:txBody>
          <a:bodyPr wrap="square" rtlCol="0">
            <a:spAutoFit/>
          </a:bodyPr>
          <a:lstStyle/>
          <a:p>
            <a:endParaRPr lang="en-GB" dirty="0"/>
          </a:p>
          <a:p>
            <a:r>
              <a:rPr lang="en-GB" dirty="0"/>
              <a:t>Greaves bought 81.23% stake in Ampere Vehicles till for Rs. 120.50 Cr</a:t>
            </a:r>
          </a:p>
          <a:p>
            <a:endParaRPr lang="en-GB" dirty="0"/>
          </a:p>
          <a:p>
            <a:r>
              <a:rPr lang="en-GB" dirty="0"/>
              <a:t>Ampere has 85% Localised content for Sealed Lead Acid Battery model (not Li-Ion battery model) </a:t>
            </a:r>
          </a:p>
          <a:p>
            <a:endParaRPr lang="en-GB" dirty="0"/>
          </a:p>
          <a:p>
            <a:r>
              <a:rPr lang="en-GB" dirty="0"/>
              <a:t>Motor, Controller, Charger, Converter --- 4 key components designed, developed and made in India</a:t>
            </a:r>
          </a:p>
          <a:p>
            <a:endParaRPr lang="en-GB" dirty="0"/>
          </a:p>
          <a:p>
            <a:r>
              <a:rPr lang="en-GB" dirty="0"/>
              <a:t>High Speed High Range “Ampere Zeal” can be priced at Rs. 69K as it’s eligible for Rs. 18K subsidy under FAME II</a:t>
            </a:r>
          </a:p>
          <a:p>
            <a:endParaRPr lang="en-GB" dirty="0"/>
          </a:p>
          <a:p>
            <a:r>
              <a:rPr lang="en-GB" dirty="0"/>
              <a:t>Capex planned for next year appx. Rs. 10 Cr; present capacity enough for 3X – 4X sales </a:t>
            </a:r>
          </a:p>
          <a:p>
            <a:endParaRPr lang="en-GB" dirty="0"/>
          </a:p>
          <a:p>
            <a:r>
              <a:rPr lang="en-GB" dirty="0"/>
              <a:t>It would be sold, serviced from dedicated Greaves Care centres and possibly can use GC’s 5000 retail reach. </a:t>
            </a:r>
          </a:p>
          <a:p>
            <a:endParaRPr lang="en-GB" dirty="0"/>
          </a:p>
          <a:p>
            <a:r>
              <a:rPr lang="en-GB" dirty="0"/>
              <a:t>Greaves creating Charging Infra in GC Centres &amp; 100 would come up in next 2 – 3 months in Southern India</a:t>
            </a:r>
          </a:p>
          <a:p>
            <a:endParaRPr lang="en-GB" dirty="0"/>
          </a:p>
          <a:p>
            <a:r>
              <a:rPr lang="en-GB" dirty="0"/>
              <a:t>Wall Mounted chargers for apartment complex &amp; parking lots and, “Array Chargers” for fleet operators </a:t>
            </a:r>
          </a:p>
          <a:p>
            <a:endParaRPr lang="en-GB" dirty="0"/>
          </a:p>
          <a:p>
            <a:r>
              <a:rPr lang="en-GB" dirty="0"/>
              <a:t>But it’s a product for Urban / Semi Urban areas where GC is present in Rural (big question mark??!!) </a:t>
            </a:r>
          </a:p>
          <a:p>
            <a:endParaRPr lang="en-GB" dirty="0"/>
          </a:p>
          <a:p>
            <a:endParaRPr lang="en-GB" dirty="0"/>
          </a:p>
          <a:p>
            <a:endParaRPr lang="en-GB" dirty="0"/>
          </a:p>
        </p:txBody>
      </p:sp>
      <p:sp>
        <p:nvSpPr>
          <p:cNvPr id="4" name="TextBox 3">
            <a:extLst>
              <a:ext uri="{FF2B5EF4-FFF2-40B4-BE49-F238E27FC236}">
                <a16:creationId xmlns:a16="http://schemas.microsoft.com/office/drawing/2014/main" id="{B0C45358-98B3-404E-8D96-B7E5EAA85855}"/>
              </a:ext>
            </a:extLst>
          </p:cNvPr>
          <p:cNvSpPr txBox="1"/>
          <p:nvPr/>
        </p:nvSpPr>
        <p:spPr>
          <a:xfrm>
            <a:off x="3496220" y="531628"/>
            <a:ext cx="3791551" cy="400110"/>
          </a:xfrm>
          <a:prstGeom prst="rect">
            <a:avLst/>
          </a:prstGeom>
          <a:noFill/>
        </p:spPr>
        <p:txBody>
          <a:bodyPr wrap="none" rtlCol="0">
            <a:spAutoFit/>
          </a:bodyPr>
          <a:lstStyle/>
          <a:p>
            <a:r>
              <a:rPr lang="en-GB" sz="2000" b="1" dirty="0">
                <a:solidFill>
                  <a:srgbClr val="0070C0"/>
                </a:solidFill>
              </a:rPr>
              <a:t>GC EV Story (Still a story for GC??)</a:t>
            </a:r>
          </a:p>
        </p:txBody>
      </p:sp>
      <p:sp>
        <p:nvSpPr>
          <p:cNvPr id="5" name="Footer Placeholder 4">
            <a:extLst>
              <a:ext uri="{FF2B5EF4-FFF2-40B4-BE49-F238E27FC236}">
                <a16:creationId xmlns:a16="http://schemas.microsoft.com/office/drawing/2014/main" id="{1C493777-FE84-4758-9DE8-D6A30814E875}"/>
              </a:ext>
            </a:extLst>
          </p:cNvPr>
          <p:cNvSpPr>
            <a:spLocks noGrp="1"/>
          </p:cNvSpPr>
          <p:nvPr>
            <p:ph type="ftr" sz="quarter" idx="11"/>
          </p:nvPr>
        </p:nvSpPr>
        <p:spPr/>
        <p:txBody>
          <a:bodyPr/>
          <a:lstStyle/>
          <a:p>
            <a:r>
              <a:rPr lang="en-GB"/>
              <a:t>https://aveksatequity.com</a:t>
            </a:r>
          </a:p>
        </p:txBody>
      </p:sp>
    </p:spTree>
    <p:extLst>
      <p:ext uri="{BB962C8B-B14F-4D97-AF65-F5344CB8AC3E}">
        <p14:creationId xmlns:p14="http://schemas.microsoft.com/office/powerpoint/2010/main" val="41615576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ED795A5-A223-4493-AE69-FD7CFFE5F801}"/>
              </a:ext>
            </a:extLst>
          </p:cNvPr>
          <p:cNvPicPr>
            <a:picLocks noChangeAspect="1"/>
          </p:cNvPicPr>
          <p:nvPr/>
        </p:nvPicPr>
        <p:blipFill>
          <a:blip r:embed="rId2"/>
          <a:stretch>
            <a:fillRect/>
          </a:stretch>
        </p:blipFill>
        <p:spPr>
          <a:xfrm>
            <a:off x="379228" y="3833252"/>
            <a:ext cx="11759609" cy="2371914"/>
          </a:xfrm>
          <a:prstGeom prst="rect">
            <a:avLst/>
          </a:prstGeom>
        </p:spPr>
      </p:pic>
      <p:pic>
        <p:nvPicPr>
          <p:cNvPr id="4" name="Picture 3">
            <a:extLst>
              <a:ext uri="{FF2B5EF4-FFF2-40B4-BE49-F238E27FC236}">
                <a16:creationId xmlns:a16="http://schemas.microsoft.com/office/drawing/2014/main" id="{A54B67C9-81BB-4820-AE4A-551619C4DF4B}"/>
              </a:ext>
            </a:extLst>
          </p:cNvPr>
          <p:cNvPicPr>
            <a:picLocks noChangeAspect="1"/>
          </p:cNvPicPr>
          <p:nvPr/>
        </p:nvPicPr>
        <p:blipFill>
          <a:blip r:embed="rId3"/>
          <a:stretch>
            <a:fillRect/>
          </a:stretch>
        </p:blipFill>
        <p:spPr>
          <a:xfrm>
            <a:off x="1488449" y="1075509"/>
            <a:ext cx="6198892" cy="2757743"/>
          </a:xfrm>
          <a:prstGeom prst="rect">
            <a:avLst/>
          </a:prstGeom>
        </p:spPr>
      </p:pic>
      <p:sp>
        <p:nvSpPr>
          <p:cNvPr id="5" name="TextBox 4">
            <a:extLst>
              <a:ext uri="{FF2B5EF4-FFF2-40B4-BE49-F238E27FC236}">
                <a16:creationId xmlns:a16="http://schemas.microsoft.com/office/drawing/2014/main" id="{B52F8B4E-76E5-467E-B981-9B6F381B5C42}"/>
              </a:ext>
            </a:extLst>
          </p:cNvPr>
          <p:cNvSpPr txBox="1"/>
          <p:nvPr/>
        </p:nvSpPr>
        <p:spPr>
          <a:xfrm>
            <a:off x="7687341" y="1937380"/>
            <a:ext cx="4280339" cy="830997"/>
          </a:xfrm>
          <a:prstGeom prst="rect">
            <a:avLst/>
          </a:prstGeom>
          <a:noFill/>
        </p:spPr>
        <p:txBody>
          <a:bodyPr wrap="none" rtlCol="0">
            <a:spAutoFit/>
          </a:bodyPr>
          <a:lstStyle/>
          <a:p>
            <a:r>
              <a:rPr lang="en-GB" sz="1200" b="1" dirty="0">
                <a:solidFill>
                  <a:srgbClr val="0070C0"/>
                </a:solidFill>
              </a:rPr>
              <a:t>With 14,304 e2W sales</a:t>
            </a:r>
          </a:p>
          <a:p>
            <a:r>
              <a:rPr lang="en-GB" sz="1200" b="1" dirty="0">
                <a:solidFill>
                  <a:srgbClr val="0070C0"/>
                </a:solidFill>
              </a:rPr>
              <a:t>Ampere has 10% + market share</a:t>
            </a:r>
          </a:p>
          <a:p>
            <a:r>
              <a:rPr lang="en-GB" sz="1200" b="1" dirty="0">
                <a:solidFill>
                  <a:srgbClr val="0070C0"/>
                </a:solidFill>
              </a:rPr>
              <a:t>Almost 95% priced below Rs. 45K with Sealed Lead Acid battery </a:t>
            </a:r>
          </a:p>
          <a:p>
            <a:r>
              <a:rPr lang="en-GB" sz="1200" b="1" dirty="0">
                <a:solidFill>
                  <a:srgbClr val="0070C0"/>
                </a:solidFill>
              </a:rPr>
              <a:t>variant but it also has Li-Ion battery variant</a:t>
            </a:r>
          </a:p>
        </p:txBody>
      </p:sp>
      <p:sp>
        <p:nvSpPr>
          <p:cNvPr id="6" name="TextBox 5">
            <a:extLst>
              <a:ext uri="{FF2B5EF4-FFF2-40B4-BE49-F238E27FC236}">
                <a16:creationId xmlns:a16="http://schemas.microsoft.com/office/drawing/2014/main" id="{F3F4F448-3B4C-4ED1-9AAF-A2AB97738685}"/>
              </a:ext>
            </a:extLst>
          </p:cNvPr>
          <p:cNvSpPr txBox="1"/>
          <p:nvPr/>
        </p:nvSpPr>
        <p:spPr>
          <a:xfrm>
            <a:off x="5571460" y="6390167"/>
            <a:ext cx="5240537" cy="276999"/>
          </a:xfrm>
          <a:prstGeom prst="rect">
            <a:avLst/>
          </a:prstGeom>
          <a:noFill/>
        </p:spPr>
        <p:txBody>
          <a:bodyPr wrap="none" rtlCol="0">
            <a:spAutoFit/>
          </a:bodyPr>
          <a:lstStyle/>
          <a:p>
            <a:r>
              <a:rPr lang="en-GB" sz="1200" dirty="0"/>
              <a:t>Source:  </a:t>
            </a:r>
            <a:r>
              <a:rPr lang="en-GB" sz="1200" dirty="0">
                <a:hlinkClick r:id="rId4"/>
              </a:rPr>
              <a:t>www.fame-india.gov.in/ModelUnderFame.aspx</a:t>
            </a:r>
            <a:r>
              <a:rPr lang="en-GB" sz="1200" dirty="0"/>
              <a:t> accessed on 24/07/2019</a:t>
            </a:r>
          </a:p>
        </p:txBody>
      </p:sp>
      <p:sp>
        <p:nvSpPr>
          <p:cNvPr id="7" name="TextBox 6">
            <a:extLst>
              <a:ext uri="{FF2B5EF4-FFF2-40B4-BE49-F238E27FC236}">
                <a16:creationId xmlns:a16="http://schemas.microsoft.com/office/drawing/2014/main" id="{EB3C215D-86DB-476D-A3B1-91397881739A}"/>
              </a:ext>
            </a:extLst>
          </p:cNvPr>
          <p:cNvSpPr txBox="1"/>
          <p:nvPr/>
        </p:nvSpPr>
        <p:spPr>
          <a:xfrm>
            <a:off x="594943" y="652834"/>
            <a:ext cx="11002114" cy="400110"/>
          </a:xfrm>
          <a:prstGeom prst="rect">
            <a:avLst/>
          </a:prstGeom>
          <a:noFill/>
        </p:spPr>
        <p:txBody>
          <a:bodyPr wrap="none" rtlCol="0">
            <a:spAutoFit/>
          </a:bodyPr>
          <a:lstStyle/>
          <a:p>
            <a:r>
              <a:rPr lang="en-GB" sz="2000" b="1" dirty="0">
                <a:solidFill>
                  <a:srgbClr val="0070C0"/>
                </a:solidFill>
              </a:rPr>
              <a:t>E2w major competitor are Ather / Avon / Hero Motors / Okinawa / </a:t>
            </a:r>
            <a:r>
              <a:rPr lang="en-GB" sz="2000" b="1" dirty="0" err="1">
                <a:solidFill>
                  <a:srgbClr val="0070C0"/>
                </a:solidFill>
              </a:rPr>
              <a:t>Tunwal</a:t>
            </a:r>
            <a:r>
              <a:rPr lang="en-GB" sz="2000" b="1" dirty="0">
                <a:solidFill>
                  <a:srgbClr val="0070C0"/>
                </a:solidFill>
              </a:rPr>
              <a:t> / </a:t>
            </a:r>
            <a:r>
              <a:rPr lang="en-GB" sz="2000" b="1" dirty="0" err="1">
                <a:solidFill>
                  <a:srgbClr val="0070C0"/>
                </a:solidFill>
              </a:rPr>
              <a:t>Lohia</a:t>
            </a:r>
            <a:r>
              <a:rPr lang="en-GB" sz="2000" b="1" dirty="0">
                <a:solidFill>
                  <a:srgbClr val="0070C0"/>
                </a:solidFill>
              </a:rPr>
              <a:t> Auto / </a:t>
            </a:r>
            <a:r>
              <a:rPr lang="en-GB" sz="2000" b="1" dirty="0" err="1">
                <a:solidFill>
                  <a:srgbClr val="0070C0"/>
                </a:solidFill>
              </a:rPr>
              <a:t>Eletrotherm</a:t>
            </a:r>
            <a:endParaRPr lang="en-GB" sz="2000" b="1" dirty="0">
              <a:solidFill>
                <a:srgbClr val="0070C0"/>
              </a:solidFill>
            </a:endParaRPr>
          </a:p>
        </p:txBody>
      </p:sp>
      <p:cxnSp>
        <p:nvCxnSpPr>
          <p:cNvPr id="9" name="Connector: Elbow 8">
            <a:extLst>
              <a:ext uri="{FF2B5EF4-FFF2-40B4-BE49-F238E27FC236}">
                <a16:creationId xmlns:a16="http://schemas.microsoft.com/office/drawing/2014/main" id="{2D19D8E4-11CC-4C5D-B283-A551A508B7AD}"/>
              </a:ext>
            </a:extLst>
          </p:cNvPr>
          <p:cNvCxnSpPr>
            <a:cxnSpLocks/>
          </p:cNvCxnSpPr>
          <p:nvPr/>
        </p:nvCxnSpPr>
        <p:spPr>
          <a:xfrm>
            <a:off x="4306186" y="6205166"/>
            <a:ext cx="1265274" cy="323500"/>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Footer Placeholder 11">
            <a:extLst>
              <a:ext uri="{FF2B5EF4-FFF2-40B4-BE49-F238E27FC236}">
                <a16:creationId xmlns:a16="http://schemas.microsoft.com/office/drawing/2014/main" id="{28C4D53D-3652-48EA-BF2D-4EB90935F57C}"/>
              </a:ext>
            </a:extLst>
          </p:cNvPr>
          <p:cNvSpPr>
            <a:spLocks noGrp="1"/>
          </p:cNvSpPr>
          <p:nvPr>
            <p:ph type="ftr" sz="quarter" idx="11"/>
          </p:nvPr>
        </p:nvSpPr>
        <p:spPr/>
        <p:txBody>
          <a:bodyPr/>
          <a:lstStyle/>
          <a:p>
            <a:r>
              <a:rPr lang="en-GB"/>
              <a:t>https://aveksatequity.com</a:t>
            </a:r>
          </a:p>
        </p:txBody>
      </p:sp>
    </p:spTree>
    <p:extLst>
      <p:ext uri="{BB962C8B-B14F-4D97-AF65-F5344CB8AC3E}">
        <p14:creationId xmlns:p14="http://schemas.microsoft.com/office/powerpoint/2010/main" val="17212363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EE22A8B-B0AC-4173-B01C-24B96A4E6C52}"/>
              </a:ext>
            </a:extLst>
          </p:cNvPr>
          <p:cNvPicPr>
            <a:picLocks noChangeAspect="1"/>
          </p:cNvPicPr>
          <p:nvPr/>
        </p:nvPicPr>
        <p:blipFill>
          <a:blip r:embed="rId2"/>
          <a:stretch>
            <a:fillRect/>
          </a:stretch>
        </p:blipFill>
        <p:spPr>
          <a:xfrm>
            <a:off x="914400" y="1082313"/>
            <a:ext cx="9802997" cy="2024650"/>
          </a:xfrm>
          <a:prstGeom prst="rect">
            <a:avLst/>
          </a:prstGeom>
        </p:spPr>
      </p:pic>
      <p:sp>
        <p:nvSpPr>
          <p:cNvPr id="5" name="TextBox 4">
            <a:extLst>
              <a:ext uri="{FF2B5EF4-FFF2-40B4-BE49-F238E27FC236}">
                <a16:creationId xmlns:a16="http://schemas.microsoft.com/office/drawing/2014/main" id="{35C33193-F47A-4E4B-A7CD-96A9F1D5FD58}"/>
              </a:ext>
            </a:extLst>
          </p:cNvPr>
          <p:cNvSpPr txBox="1"/>
          <p:nvPr/>
        </p:nvSpPr>
        <p:spPr>
          <a:xfrm>
            <a:off x="4340173" y="543704"/>
            <a:ext cx="2951449" cy="584775"/>
          </a:xfrm>
          <a:prstGeom prst="rect">
            <a:avLst/>
          </a:prstGeom>
          <a:noFill/>
        </p:spPr>
        <p:txBody>
          <a:bodyPr wrap="none" rtlCol="0">
            <a:spAutoFit/>
          </a:bodyPr>
          <a:lstStyle/>
          <a:p>
            <a:r>
              <a:rPr lang="en-GB" sz="3200" b="1" dirty="0">
                <a:solidFill>
                  <a:srgbClr val="0070C0"/>
                </a:solidFill>
              </a:rPr>
              <a:t>Pinnacle Engine </a:t>
            </a:r>
          </a:p>
        </p:txBody>
      </p:sp>
      <p:sp>
        <p:nvSpPr>
          <p:cNvPr id="6" name="TextBox 5">
            <a:extLst>
              <a:ext uri="{FF2B5EF4-FFF2-40B4-BE49-F238E27FC236}">
                <a16:creationId xmlns:a16="http://schemas.microsoft.com/office/drawing/2014/main" id="{43F524DB-4A8E-4E2E-BAFF-6AFAE4F36C6F}"/>
              </a:ext>
            </a:extLst>
          </p:cNvPr>
          <p:cNvSpPr txBox="1"/>
          <p:nvPr/>
        </p:nvSpPr>
        <p:spPr>
          <a:xfrm>
            <a:off x="1658678" y="3213289"/>
            <a:ext cx="7711726" cy="492443"/>
          </a:xfrm>
          <a:prstGeom prst="rect">
            <a:avLst/>
          </a:prstGeom>
          <a:noFill/>
        </p:spPr>
        <p:txBody>
          <a:bodyPr wrap="none" rtlCol="0">
            <a:spAutoFit/>
          </a:bodyPr>
          <a:lstStyle/>
          <a:p>
            <a:r>
              <a:rPr lang="en-GB" sz="1400" dirty="0"/>
              <a:t>This Venture Capital funded company in US claims to have developed Opposed Piston </a:t>
            </a:r>
            <a:r>
              <a:rPr lang="en-GB" sz="1200" dirty="0"/>
              <a:t>Engine</a:t>
            </a:r>
            <a:r>
              <a:rPr lang="en-GB" sz="1200" i="1" dirty="0"/>
              <a:t> </a:t>
            </a:r>
            <a:r>
              <a:rPr lang="en-GB" sz="1200" i="1" dirty="0">
                <a:solidFill>
                  <a:srgbClr val="FF0000"/>
                </a:solidFill>
              </a:rPr>
              <a:t>(remember </a:t>
            </a:r>
          </a:p>
          <a:p>
            <a:r>
              <a:rPr lang="en-GB" sz="1200" i="1" dirty="0">
                <a:solidFill>
                  <a:srgbClr val="FF0000"/>
                </a:solidFill>
              </a:rPr>
              <a:t>it is being tried for last more than 100 years) </a:t>
            </a:r>
          </a:p>
        </p:txBody>
      </p:sp>
      <p:sp>
        <p:nvSpPr>
          <p:cNvPr id="7" name="TextBox 6">
            <a:extLst>
              <a:ext uri="{FF2B5EF4-FFF2-40B4-BE49-F238E27FC236}">
                <a16:creationId xmlns:a16="http://schemas.microsoft.com/office/drawing/2014/main" id="{98724C5B-3E9D-44B6-A872-73B28B340542}"/>
              </a:ext>
            </a:extLst>
          </p:cNvPr>
          <p:cNvSpPr txBox="1"/>
          <p:nvPr/>
        </p:nvSpPr>
        <p:spPr>
          <a:xfrm>
            <a:off x="1212112" y="3893480"/>
            <a:ext cx="8633646" cy="646331"/>
          </a:xfrm>
          <a:prstGeom prst="rect">
            <a:avLst/>
          </a:prstGeom>
          <a:noFill/>
        </p:spPr>
        <p:txBody>
          <a:bodyPr wrap="none" rtlCol="0">
            <a:spAutoFit/>
          </a:bodyPr>
          <a:lstStyle/>
          <a:p>
            <a:r>
              <a:rPr lang="en-GB" dirty="0">
                <a:solidFill>
                  <a:srgbClr val="0070C0"/>
                </a:solidFill>
              </a:rPr>
              <a:t>Advanced Research Project Agency – Energy (ARPA-E) of US awarded the company in 2018</a:t>
            </a:r>
          </a:p>
          <a:p>
            <a:r>
              <a:rPr lang="en-GB" dirty="0">
                <a:solidFill>
                  <a:srgbClr val="0070C0"/>
                </a:solidFill>
              </a:rPr>
              <a:t>along with Achates Power for Fundamental Improvement in Energy Efficiency </a:t>
            </a:r>
          </a:p>
        </p:txBody>
      </p:sp>
      <p:pic>
        <p:nvPicPr>
          <p:cNvPr id="8" name="Picture 7">
            <a:extLst>
              <a:ext uri="{FF2B5EF4-FFF2-40B4-BE49-F238E27FC236}">
                <a16:creationId xmlns:a16="http://schemas.microsoft.com/office/drawing/2014/main" id="{B60BF7B5-18AE-44E6-946A-09EB6C5756EF}"/>
              </a:ext>
            </a:extLst>
          </p:cNvPr>
          <p:cNvPicPr>
            <a:picLocks noChangeAspect="1"/>
          </p:cNvPicPr>
          <p:nvPr/>
        </p:nvPicPr>
        <p:blipFill>
          <a:blip r:embed="rId3"/>
          <a:stretch>
            <a:fillRect/>
          </a:stretch>
        </p:blipFill>
        <p:spPr>
          <a:xfrm>
            <a:off x="1212112" y="4696783"/>
            <a:ext cx="8474148" cy="1980464"/>
          </a:xfrm>
          <a:prstGeom prst="rect">
            <a:avLst/>
          </a:prstGeom>
        </p:spPr>
      </p:pic>
      <p:sp>
        <p:nvSpPr>
          <p:cNvPr id="9" name="Right Bracket 8">
            <a:extLst>
              <a:ext uri="{FF2B5EF4-FFF2-40B4-BE49-F238E27FC236}">
                <a16:creationId xmlns:a16="http://schemas.microsoft.com/office/drawing/2014/main" id="{59EF7FC7-06D2-4FCC-8757-7D8B7E726584}"/>
              </a:ext>
            </a:extLst>
          </p:cNvPr>
          <p:cNvSpPr/>
          <p:nvPr/>
        </p:nvSpPr>
        <p:spPr>
          <a:xfrm>
            <a:off x="9016409" y="4696783"/>
            <a:ext cx="669851" cy="1874138"/>
          </a:xfrm>
          <a:prstGeom prst="righ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0" name="TextBox 9">
            <a:extLst>
              <a:ext uri="{FF2B5EF4-FFF2-40B4-BE49-F238E27FC236}">
                <a16:creationId xmlns:a16="http://schemas.microsoft.com/office/drawing/2014/main" id="{F894DED1-2BEF-4541-B090-564CC3190660}"/>
              </a:ext>
            </a:extLst>
          </p:cNvPr>
          <p:cNvSpPr txBox="1"/>
          <p:nvPr/>
        </p:nvSpPr>
        <p:spPr>
          <a:xfrm>
            <a:off x="9760698" y="5307319"/>
            <a:ext cx="1100558" cy="461665"/>
          </a:xfrm>
          <a:prstGeom prst="rect">
            <a:avLst/>
          </a:prstGeom>
          <a:noFill/>
        </p:spPr>
        <p:txBody>
          <a:bodyPr wrap="none" rtlCol="0">
            <a:spAutoFit/>
          </a:bodyPr>
          <a:lstStyle/>
          <a:p>
            <a:r>
              <a:rPr lang="en-GB" sz="1200" dirty="0"/>
              <a:t>From ARPA –E </a:t>
            </a:r>
          </a:p>
          <a:p>
            <a:r>
              <a:rPr lang="en-GB" sz="1200" dirty="0"/>
              <a:t>Website.</a:t>
            </a:r>
          </a:p>
        </p:txBody>
      </p:sp>
      <p:cxnSp>
        <p:nvCxnSpPr>
          <p:cNvPr id="12" name="Straight Connector 11">
            <a:extLst>
              <a:ext uri="{FF2B5EF4-FFF2-40B4-BE49-F238E27FC236}">
                <a16:creationId xmlns:a16="http://schemas.microsoft.com/office/drawing/2014/main" id="{9759A16E-1DC2-467D-B5F6-D0A761E592DF}"/>
              </a:ext>
            </a:extLst>
          </p:cNvPr>
          <p:cNvCxnSpPr/>
          <p:nvPr/>
        </p:nvCxnSpPr>
        <p:spPr>
          <a:xfrm>
            <a:off x="914400" y="3705732"/>
            <a:ext cx="9946856"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Footer Placeholder 12">
            <a:extLst>
              <a:ext uri="{FF2B5EF4-FFF2-40B4-BE49-F238E27FC236}">
                <a16:creationId xmlns:a16="http://schemas.microsoft.com/office/drawing/2014/main" id="{DC2B1593-89ED-41E3-8C8B-5F2B864324FB}"/>
              </a:ext>
            </a:extLst>
          </p:cNvPr>
          <p:cNvSpPr>
            <a:spLocks noGrp="1"/>
          </p:cNvSpPr>
          <p:nvPr>
            <p:ph type="ftr" sz="quarter" idx="11"/>
          </p:nvPr>
        </p:nvSpPr>
        <p:spPr/>
        <p:txBody>
          <a:bodyPr/>
          <a:lstStyle/>
          <a:p>
            <a:r>
              <a:rPr lang="en-GB"/>
              <a:t>https://aveksatequity.com</a:t>
            </a:r>
          </a:p>
        </p:txBody>
      </p:sp>
    </p:spTree>
    <p:extLst>
      <p:ext uri="{BB962C8B-B14F-4D97-AF65-F5344CB8AC3E}">
        <p14:creationId xmlns:p14="http://schemas.microsoft.com/office/powerpoint/2010/main" val="18271260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5EB41E5-F1DE-463A-BF75-FAD3AC1BCD57}"/>
              </a:ext>
            </a:extLst>
          </p:cNvPr>
          <p:cNvPicPr>
            <a:picLocks noChangeAspect="1"/>
          </p:cNvPicPr>
          <p:nvPr/>
        </p:nvPicPr>
        <p:blipFill>
          <a:blip r:embed="rId2"/>
          <a:stretch>
            <a:fillRect/>
          </a:stretch>
        </p:blipFill>
        <p:spPr>
          <a:xfrm>
            <a:off x="244548" y="3900967"/>
            <a:ext cx="8155171" cy="2786287"/>
          </a:xfrm>
          <a:prstGeom prst="rect">
            <a:avLst/>
          </a:prstGeom>
        </p:spPr>
      </p:pic>
      <p:pic>
        <p:nvPicPr>
          <p:cNvPr id="6" name="Picture 5">
            <a:extLst>
              <a:ext uri="{FF2B5EF4-FFF2-40B4-BE49-F238E27FC236}">
                <a16:creationId xmlns:a16="http://schemas.microsoft.com/office/drawing/2014/main" id="{8BFA7A68-DEB9-448C-8D6A-87F0B409F0D3}"/>
              </a:ext>
            </a:extLst>
          </p:cNvPr>
          <p:cNvPicPr>
            <a:picLocks noChangeAspect="1"/>
          </p:cNvPicPr>
          <p:nvPr/>
        </p:nvPicPr>
        <p:blipFill>
          <a:blip r:embed="rId3"/>
          <a:stretch>
            <a:fillRect/>
          </a:stretch>
        </p:blipFill>
        <p:spPr>
          <a:xfrm>
            <a:off x="5290803" y="244458"/>
            <a:ext cx="6217831" cy="732241"/>
          </a:xfrm>
          <a:prstGeom prst="rect">
            <a:avLst/>
          </a:prstGeom>
        </p:spPr>
      </p:pic>
      <p:pic>
        <p:nvPicPr>
          <p:cNvPr id="4" name="Picture 3">
            <a:extLst>
              <a:ext uri="{FF2B5EF4-FFF2-40B4-BE49-F238E27FC236}">
                <a16:creationId xmlns:a16="http://schemas.microsoft.com/office/drawing/2014/main" id="{0FACE5A1-F890-4A5C-9A90-0D17D1F86F52}"/>
              </a:ext>
            </a:extLst>
          </p:cNvPr>
          <p:cNvPicPr>
            <a:picLocks noChangeAspect="1"/>
          </p:cNvPicPr>
          <p:nvPr/>
        </p:nvPicPr>
        <p:blipFill>
          <a:blip r:embed="rId4"/>
          <a:stretch>
            <a:fillRect/>
          </a:stretch>
        </p:blipFill>
        <p:spPr>
          <a:xfrm>
            <a:off x="4717311" y="976699"/>
            <a:ext cx="7474689" cy="2858524"/>
          </a:xfrm>
          <a:prstGeom prst="rect">
            <a:avLst/>
          </a:prstGeom>
        </p:spPr>
      </p:pic>
      <p:sp>
        <p:nvSpPr>
          <p:cNvPr id="5" name="Footer Placeholder 4">
            <a:extLst>
              <a:ext uri="{FF2B5EF4-FFF2-40B4-BE49-F238E27FC236}">
                <a16:creationId xmlns:a16="http://schemas.microsoft.com/office/drawing/2014/main" id="{5D450538-8E1D-4D3F-9DAC-8EDC1F992A3D}"/>
              </a:ext>
            </a:extLst>
          </p:cNvPr>
          <p:cNvSpPr>
            <a:spLocks noGrp="1"/>
          </p:cNvSpPr>
          <p:nvPr>
            <p:ph type="ftr" sz="quarter" idx="11"/>
          </p:nvPr>
        </p:nvSpPr>
        <p:spPr/>
        <p:txBody>
          <a:bodyPr/>
          <a:lstStyle/>
          <a:p>
            <a:r>
              <a:rPr lang="en-GB" dirty="0"/>
              <a:t>https://aveksatequity.com</a:t>
            </a:r>
          </a:p>
        </p:txBody>
      </p:sp>
    </p:spTree>
    <p:extLst>
      <p:ext uri="{BB962C8B-B14F-4D97-AF65-F5344CB8AC3E}">
        <p14:creationId xmlns:p14="http://schemas.microsoft.com/office/powerpoint/2010/main" val="35382747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5B11DC5-0D00-4954-B29E-085B2AE7E8B4}"/>
              </a:ext>
            </a:extLst>
          </p:cNvPr>
          <p:cNvPicPr>
            <a:picLocks noChangeAspect="1"/>
          </p:cNvPicPr>
          <p:nvPr/>
        </p:nvPicPr>
        <p:blipFill>
          <a:blip r:embed="rId2"/>
          <a:stretch>
            <a:fillRect/>
          </a:stretch>
        </p:blipFill>
        <p:spPr>
          <a:xfrm>
            <a:off x="2255712" y="1586133"/>
            <a:ext cx="7067550" cy="4238625"/>
          </a:xfrm>
          <a:prstGeom prst="rect">
            <a:avLst/>
          </a:prstGeom>
        </p:spPr>
      </p:pic>
      <p:sp>
        <p:nvSpPr>
          <p:cNvPr id="3" name="TextBox 2">
            <a:extLst>
              <a:ext uri="{FF2B5EF4-FFF2-40B4-BE49-F238E27FC236}">
                <a16:creationId xmlns:a16="http://schemas.microsoft.com/office/drawing/2014/main" id="{6CFED4EE-28C2-410F-BD4E-DEFCDA0D7494}"/>
              </a:ext>
            </a:extLst>
          </p:cNvPr>
          <p:cNvSpPr txBox="1"/>
          <p:nvPr/>
        </p:nvSpPr>
        <p:spPr>
          <a:xfrm>
            <a:off x="4944139" y="1216801"/>
            <a:ext cx="1010213" cy="369332"/>
          </a:xfrm>
          <a:prstGeom prst="rect">
            <a:avLst/>
          </a:prstGeom>
          <a:noFill/>
        </p:spPr>
        <p:txBody>
          <a:bodyPr wrap="none" rtlCol="0">
            <a:spAutoFit/>
          </a:bodyPr>
          <a:lstStyle/>
          <a:p>
            <a:r>
              <a:rPr lang="en-GB" dirty="0"/>
              <a:t>2017 -18</a:t>
            </a:r>
          </a:p>
        </p:txBody>
      </p:sp>
      <p:sp>
        <p:nvSpPr>
          <p:cNvPr id="5" name="TextBox 4">
            <a:extLst>
              <a:ext uri="{FF2B5EF4-FFF2-40B4-BE49-F238E27FC236}">
                <a16:creationId xmlns:a16="http://schemas.microsoft.com/office/drawing/2014/main" id="{5D8C1BDB-7F10-4878-B033-A5AD2EAA64A5}"/>
              </a:ext>
            </a:extLst>
          </p:cNvPr>
          <p:cNvSpPr txBox="1"/>
          <p:nvPr/>
        </p:nvSpPr>
        <p:spPr>
          <a:xfrm>
            <a:off x="6432698" y="1216801"/>
            <a:ext cx="1445884" cy="369332"/>
          </a:xfrm>
          <a:prstGeom prst="rect">
            <a:avLst/>
          </a:prstGeom>
          <a:noFill/>
        </p:spPr>
        <p:txBody>
          <a:bodyPr wrap="square" rtlCol="0">
            <a:spAutoFit/>
          </a:bodyPr>
          <a:lstStyle/>
          <a:p>
            <a:r>
              <a:rPr lang="en-GB" dirty="0"/>
              <a:t>2018 - 19</a:t>
            </a:r>
          </a:p>
        </p:txBody>
      </p:sp>
      <p:sp>
        <p:nvSpPr>
          <p:cNvPr id="6" name="TextBox 5">
            <a:extLst>
              <a:ext uri="{FF2B5EF4-FFF2-40B4-BE49-F238E27FC236}">
                <a16:creationId xmlns:a16="http://schemas.microsoft.com/office/drawing/2014/main" id="{91E61306-5C81-4A1C-A2AC-F1B8FBBFD752}"/>
              </a:ext>
            </a:extLst>
          </p:cNvPr>
          <p:cNvSpPr txBox="1"/>
          <p:nvPr/>
        </p:nvSpPr>
        <p:spPr>
          <a:xfrm>
            <a:off x="7914499" y="1216801"/>
            <a:ext cx="884858" cy="369332"/>
          </a:xfrm>
          <a:prstGeom prst="rect">
            <a:avLst/>
          </a:prstGeom>
          <a:noFill/>
        </p:spPr>
        <p:txBody>
          <a:bodyPr wrap="none" rtlCol="0">
            <a:spAutoFit/>
          </a:bodyPr>
          <a:lstStyle/>
          <a:p>
            <a:r>
              <a:rPr lang="en-GB" dirty="0"/>
              <a:t>Change</a:t>
            </a:r>
          </a:p>
        </p:txBody>
      </p:sp>
      <p:sp>
        <p:nvSpPr>
          <p:cNvPr id="7" name="TextBox 6">
            <a:extLst>
              <a:ext uri="{FF2B5EF4-FFF2-40B4-BE49-F238E27FC236}">
                <a16:creationId xmlns:a16="http://schemas.microsoft.com/office/drawing/2014/main" id="{5146529F-B626-4398-A0BC-CCAB0D055EE1}"/>
              </a:ext>
            </a:extLst>
          </p:cNvPr>
          <p:cNvSpPr txBox="1"/>
          <p:nvPr/>
        </p:nvSpPr>
        <p:spPr>
          <a:xfrm>
            <a:off x="2037469" y="529150"/>
            <a:ext cx="7988021" cy="369332"/>
          </a:xfrm>
          <a:prstGeom prst="rect">
            <a:avLst/>
          </a:prstGeom>
          <a:noFill/>
        </p:spPr>
        <p:txBody>
          <a:bodyPr wrap="none" rtlCol="0">
            <a:spAutoFit/>
          </a:bodyPr>
          <a:lstStyle/>
          <a:p>
            <a:r>
              <a:rPr lang="en-GB" b="1" dirty="0">
                <a:solidFill>
                  <a:srgbClr val="0070C0"/>
                </a:solidFill>
              </a:rPr>
              <a:t>Increasing Addressable Market …. Much Larger Playground…. Affordable Mobility  </a:t>
            </a:r>
          </a:p>
        </p:txBody>
      </p:sp>
      <p:sp>
        <p:nvSpPr>
          <p:cNvPr id="8" name="Arrow: Left 7">
            <a:extLst>
              <a:ext uri="{FF2B5EF4-FFF2-40B4-BE49-F238E27FC236}">
                <a16:creationId xmlns:a16="http://schemas.microsoft.com/office/drawing/2014/main" id="{39C80AA1-B2EB-47A4-943C-7773AE0E7BE1}"/>
              </a:ext>
            </a:extLst>
          </p:cNvPr>
          <p:cNvSpPr/>
          <p:nvPr/>
        </p:nvSpPr>
        <p:spPr>
          <a:xfrm flipV="1">
            <a:off x="8963246" y="2275368"/>
            <a:ext cx="1297172" cy="53163"/>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ight Brace 10">
            <a:extLst>
              <a:ext uri="{FF2B5EF4-FFF2-40B4-BE49-F238E27FC236}">
                <a16:creationId xmlns:a16="http://schemas.microsoft.com/office/drawing/2014/main" id="{2196DF58-3513-45AB-986D-66A08FBD0C70}"/>
              </a:ext>
            </a:extLst>
          </p:cNvPr>
          <p:cNvSpPr/>
          <p:nvPr/>
        </p:nvSpPr>
        <p:spPr>
          <a:xfrm>
            <a:off x="9431079" y="4391247"/>
            <a:ext cx="159488" cy="1116418"/>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2" name="TextBox 11">
            <a:extLst>
              <a:ext uri="{FF2B5EF4-FFF2-40B4-BE49-F238E27FC236}">
                <a16:creationId xmlns:a16="http://schemas.microsoft.com/office/drawing/2014/main" id="{4B8A3209-5286-4FE4-9B2B-258074741919}"/>
              </a:ext>
            </a:extLst>
          </p:cNvPr>
          <p:cNvSpPr txBox="1"/>
          <p:nvPr/>
        </p:nvSpPr>
        <p:spPr>
          <a:xfrm>
            <a:off x="1031166" y="5957040"/>
            <a:ext cx="9603463" cy="584775"/>
          </a:xfrm>
          <a:prstGeom prst="rect">
            <a:avLst/>
          </a:prstGeom>
          <a:noFill/>
        </p:spPr>
        <p:txBody>
          <a:bodyPr wrap="none" rtlCol="0">
            <a:spAutoFit/>
          </a:bodyPr>
          <a:lstStyle/>
          <a:p>
            <a:r>
              <a:rPr lang="en-GB" sz="1600" b="1" dirty="0">
                <a:solidFill>
                  <a:srgbClr val="0070C0"/>
                </a:solidFill>
              </a:rPr>
              <a:t>Public Transport / Metro Rail for Urban &amp; GST for Hub &amp; Spoke Model of Logistics are possible growth enablers</a:t>
            </a:r>
          </a:p>
          <a:p>
            <a:r>
              <a:rPr lang="en-GB" sz="1600" b="1" dirty="0">
                <a:solidFill>
                  <a:srgbClr val="0070C0"/>
                </a:solidFill>
              </a:rPr>
              <a:t>As on date 8- 10% Indian population covered by CNG availability but CNG penetration can go up slowly &amp; surely</a:t>
            </a:r>
          </a:p>
        </p:txBody>
      </p:sp>
      <p:sp>
        <p:nvSpPr>
          <p:cNvPr id="14" name="TextBox 13">
            <a:extLst>
              <a:ext uri="{FF2B5EF4-FFF2-40B4-BE49-F238E27FC236}">
                <a16:creationId xmlns:a16="http://schemas.microsoft.com/office/drawing/2014/main" id="{5C95851E-D7F8-4754-B27C-224DCD9914C6}"/>
              </a:ext>
            </a:extLst>
          </p:cNvPr>
          <p:cNvSpPr txBox="1"/>
          <p:nvPr/>
        </p:nvSpPr>
        <p:spPr>
          <a:xfrm>
            <a:off x="10260418" y="2100088"/>
            <a:ext cx="1097288" cy="369332"/>
          </a:xfrm>
          <a:prstGeom prst="rect">
            <a:avLst/>
          </a:prstGeom>
          <a:noFill/>
        </p:spPr>
        <p:txBody>
          <a:bodyPr wrap="none" rtlCol="0">
            <a:spAutoFit/>
          </a:bodyPr>
          <a:lstStyle/>
          <a:p>
            <a:r>
              <a:rPr lang="en-GB" dirty="0"/>
              <a:t>Greaves? </a:t>
            </a:r>
          </a:p>
        </p:txBody>
      </p:sp>
      <p:pic>
        <p:nvPicPr>
          <p:cNvPr id="19" name="Picture 18">
            <a:extLst>
              <a:ext uri="{FF2B5EF4-FFF2-40B4-BE49-F238E27FC236}">
                <a16:creationId xmlns:a16="http://schemas.microsoft.com/office/drawing/2014/main" id="{CF989BB0-7F31-449B-B420-8874507C0649}"/>
              </a:ext>
            </a:extLst>
          </p:cNvPr>
          <p:cNvPicPr>
            <a:picLocks noChangeAspect="1"/>
          </p:cNvPicPr>
          <p:nvPr/>
        </p:nvPicPr>
        <p:blipFill>
          <a:blip r:embed="rId3"/>
          <a:stretch>
            <a:fillRect/>
          </a:stretch>
        </p:blipFill>
        <p:spPr>
          <a:xfrm>
            <a:off x="9392989" y="3110034"/>
            <a:ext cx="151368" cy="898439"/>
          </a:xfrm>
          <a:prstGeom prst="rect">
            <a:avLst/>
          </a:prstGeom>
        </p:spPr>
      </p:pic>
      <p:pic>
        <p:nvPicPr>
          <p:cNvPr id="21" name="Picture 20">
            <a:extLst>
              <a:ext uri="{FF2B5EF4-FFF2-40B4-BE49-F238E27FC236}">
                <a16:creationId xmlns:a16="http://schemas.microsoft.com/office/drawing/2014/main" id="{AC5BA538-B937-4F92-8AB7-A4AF9E72E9DD}"/>
              </a:ext>
            </a:extLst>
          </p:cNvPr>
          <p:cNvPicPr>
            <a:picLocks noChangeAspect="1"/>
          </p:cNvPicPr>
          <p:nvPr/>
        </p:nvPicPr>
        <p:blipFill>
          <a:blip r:embed="rId4"/>
          <a:stretch>
            <a:fillRect/>
          </a:stretch>
        </p:blipFill>
        <p:spPr>
          <a:xfrm>
            <a:off x="9431079" y="3334501"/>
            <a:ext cx="1188823" cy="499915"/>
          </a:xfrm>
          <a:prstGeom prst="rect">
            <a:avLst/>
          </a:prstGeom>
        </p:spPr>
      </p:pic>
      <p:sp>
        <p:nvSpPr>
          <p:cNvPr id="22" name="TextBox 21">
            <a:extLst>
              <a:ext uri="{FF2B5EF4-FFF2-40B4-BE49-F238E27FC236}">
                <a16:creationId xmlns:a16="http://schemas.microsoft.com/office/drawing/2014/main" id="{292C667D-A8B8-42CB-B504-C7C7B2C5BFC6}"/>
              </a:ext>
            </a:extLst>
          </p:cNvPr>
          <p:cNvSpPr txBox="1"/>
          <p:nvPr/>
        </p:nvSpPr>
        <p:spPr>
          <a:xfrm>
            <a:off x="9638837" y="4764790"/>
            <a:ext cx="1097288" cy="369332"/>
          </a:xfrm>
          <a:prstGeom prst="rect">
            <a:avLst/>
          </a:prstGeom>
          <a:noFill/>
        </p:spPr>
        <p:txBody>
          <a:bodyPr wrap="none" rtlCol="0">
            <a:spAutoFit/>
          </a:bodyPr>
          <a:lstStyle/>
          <a:p>
            <a:r>
              <a:rPr lang="en-GB" dirty="0"/>
              <a:t>Greaves? </a:t>
            </a:r>
          </a:p>
        </p:txBody>
      </p:sp>
      <p:sp>
        <p:nvSpPr>
          <p:cNvPr id="23" name="Footer Placeholder 22">
            <a:extLst>
              <a:ext uri="{FF2B5EF4-FFF2-40B4-BE49-F238E27FC236}">
                <a16:creationId xmlns:a16="http://schemas.microsoft.com/office/drawing/2014/main" id="{595215E4-3138-4A18-946D-3A2B1F51452A}"/>
              </a:ext>
            </a:extLst>
          </p:cNvPr>
          <p:cNvSpPr>
            <a:spLocks noGrp="1"/>
          </p:cNvSpPr>
          <p:nvPr>
            <p:ph type="ftr" sz="quarter" idx="11"/>
          </p:nvPr>
        </p:nvSpPr>
        <p:spPr/>
        <p:txBody>
          <a:bodyPr/>
          <a:lstStyle/>
          <a:p>
            <a:r>
              <a:rPr lang="en-GB"/>
              <a:t>https://aveksatequity.com</a:t>
            </a:r>
          </a:p>
        </p:txBody>
      </p:sp>
    </p:spTree>
    <p:extLst>
      <p:ext uri="{BB962C8B-B14F-4D97-AF65-F5344CB8AC3E}">
        <p14:creationId xmlns:p14="http://schemas.microsoft.com/office/powerpoint/2010/main" val="19522469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557094F-58FB-4287-8811-46CFBC04B40C}"/>
              </a:ext>
            </a:extLst>
          </p:cNvPr>
          <p:cNvSpPr txBox="1"/>
          <p:nvPr/>
        </p:nvSpPr>
        <p:spPr>
          <a:xfrm>
            <a:off x="3838354" y="723014"/>
            <a:ext cx="3939925" cy="523220"/>
          </a:xfrm>
          <a:prstGeom prst="rect">
            <a:avLst/>
          </a:prstGeom>
          <a:noFill/>
        </p:spPr>
        <p:txBody>
          <a:bodyPr wrap="none" rtlCol="0">
            <a:spAutoFit/>
          </a:bodyPr>
          <a:lstStyle/>
          <a:p>
            <a:r>
              <a:rPr lang="en-GB" sz="2800" b="1" dirty="0">
                <a:solidFill>
                  <a:srgbClr val="0070C0"/>
                </a:solidFill>
              </a:rPr>
              <a:t>Agri Equipment Business </a:t>
            </a:r>
          </a:p>
        </p:txBody>
      </p:sp>
      <p:sp>
        <p:nvSpPr>
          <p:cNvPr id="3" name="TextBox 2">
            <a:extLst>
              <a:ext uri="{FF2B5EF4-FFF2-40B4-BE49-F238E27FC236}">
                <a16:creationId xmlns:a16="http://schemas.microsoft.com/office/drawing/2014/main" id="{599CE3ED-CC45-493F-B36A-BB9FF96E7A3E}"/>
              </a:ext>
            </a:extLst>
          </p:cNvPr>
          <p:cNvSpPr txBox="1"/>
          <p:nvPr/>
        </p:nvSpPr>
        <p:spPr>
          <a:xfrm>
            <a:off x="1913861" y="1467293"/>
            <a:ext cx="8154989" cy="2308324"/>
          </a:xfrm>
          <a:prstGeom prst="rect">
            <a:avLst/>
          </a:prstGeom>
          <a:noFill/>
        </p:spPr>
        <p:txBody>
          <a:bodyPr wrap="none" rtlCol="0">
            <a:spAutoFit/>
          </a:bodyPr>
          <a:lstStyle/>
          <a:p>
            <a:r>
              <a:rPr lang="en-GB" dirty="0"/>
              <a:t>Power Tiller market in India is only Rs. 6000 Cr…. Bangladesh market is Rs. 5000 Cr </a:t>
            </a:r>
          </a:p>
          <a:p>
            <a:endParaRPr lang="en-GB" dirty="0"/>
          </a:p>
          <a:p>
            <a:r>
              <a:rPr lang="en-GB" dirty="0"/>
              <a:t>Reduced Farm Holding and Labour Shortage may increase but </a:t>
            </a:r>
            <a:r>
              <a:rPr lang="en-GB" u="sng" dirty="0"/>
              <a:t>it’s always low in India </a:t>
            </a:r>
          </a:p>
          <a:p>
            <a:endParaRPr lang="en-GB" dirty="0"/>
          </a:p>
          <a:p>
            <a:r>
              <a:rPr lang="en-GB" dirty="0"/>
              <a:t>Electric Pump set market has huge opportunity but margin is much lower </a:t>
            </a:r>
          </a:p>
          <a:p>
            <a:endParaRPr lang="en-GB" dirty="0"/>
          </a:p>
          <a:p>
            <a:r>
              <a:rPr lang="en-GB" b="1" dirty="0"/>
              <a:t>We have no expectations beyond GC maintaining a steady state performance </a:t>
            </a:r>
          </a:p>
          <a:p>
            <a:r>
              <a:rPr lang="en-GB" dirty="0"/>
              <a:t>  </a:t>
            </a:r>
          </a:p>
        </p:txBody>
      </p:sp>
      <p:sp>
        <p:nvSpPr>
          <p:cNvPr id="4" name="TextBox 3">
            <a:extLst>
              <a:ext uri="{FF2B5EF4-FFF2-40B4-BE49-F238E27FC236}">
                <a16:creationId xmlns:a16="http://schemas.microsoft.com/office/drawing/2014/main" id="{6E4211E3-D37D-4A0C-B25E-6B06B7350884}"/>
              </a:ext>
            </a:extLst>
          </p:cNvPr>
          <p:cNvSpPr txBox="1"/>
          <p:nvPr/>
        </p:nvSpPr>
        <p:spPr>
          <a:xfrm>
            <a:off x="4344814" y="3898359"/>
            <a:ext cx="3293081" cy="523220"/>
          </a:xfrm>
          <a:prstGeom prst="rect">
            <a:avLst/>
          </a:prstGeom>
          <a:noFill/>
        </p:spPr>
        <p:txBody>
          <a:bodyPr wrap="none" rtlCol="0">
            <a:spAutoFit/>
          </a:bodyPr>
          <a:lstStyle/>
          <a:p>
            <a:r>
              <a:rPr lang="en-GB" sz="2800" b="1" dirty="0">
                <a:solidFill>
                  <a:srgbClr val="0070C0"/>
                </a:solidFill>
              </a:rPr>
              <a:t>Greaves Care Centre </a:t>
            </a:r>
          </a:p>
        </p:txBody>
      </p:sp>
      <p:sp>
        <p:nvSpPr>
          <p:cNvPr id="5" name="TextBox 4">
            <a:extLst>
              <a:ext uri="{FF2B5EF4-FFF2-40B4-BE49-F238E27FC236}">
                <a16:creationId xmlns:a16="http://schemas.microsoft.com/office/drawing/2014/main" id="{B1C3815C-2223-4E01-A5F8-810D24646CC6}"/>
              </a:ext>
            </a:extLst>
          </p:cNvPr>
          <p:cNvSpPr txBox="1"/>
          <p:nvPr/>
        </p:nvSpPr>
        <p:spPr>
          <a:xfrm>
            <a:off x="1786271" y="4513544"/>
            <a:ext cx="10187469" cy="1754326"/>
          </a:xfrm>
          <a:prstGeom prst="rect">
            <a:avLst/>
          </a:prstGeom>
          <a:noFill/>
        </p:spPr>
        <p:txBody>
          <a:bodyPr wrap="none" rtlCol="0">
            <a:spAutoFit/>
          </a:bodyPr>
          <a:lstStyle/>
          <a:p>
            <a:r>
              <a:rPr lang="en-GB" b="1" dirty="0"/>
              <a:t>We have high expectation of margin accretion from this business (B2C in nature) </a:t>
            </a:r>
            <a:r>
              <a:rPr lang="en-GB" dirty="0"/>
              <a:t>as future engines of any </a:t>
            </a:r>
          </a:p>
          <a:p>
            <a:r>
              <a:rPr lang="en-GB" dirty="0"/>
              <a:t>variety would need better support infrastructure from recognised and organized players.</a:t>
            </a:r>
          </a:p>
          <a:p>
            <a:endParaRPr lang="en-GB" dirty="0"/>
          </a:p>
          <a:p>
            <a:r>
              <a:rPr lang="en-GB" dirty="0"/>
              <a:t>The space is mostly unorganized as on date. Third party spare, one stop solution may be future </a:t>
            </a:r>
          </a:p>
          <a:p>
            <a:endParaRPr lang="en-GB" dirty="0"/>
          </a:p>
          <a:p>
            <a:r>
              <a:rPr lang="en-GB" dirty="0"/>
              <a:t>GC with its brand recall, large footprint, huge installed base, fast scaling up can really positive here </a:t>
            </a:r>
          </a:p>
        </p:txBody>
      </p:sp>
      <p:sp>
        <p:nvSpPr>
          <p:cNvPr id="6" name="Footer Placeholder 5">
            <a:extLst>
              <a:ext uri="{FF2B5EF4-FFF2-40B4-BE49-F238E27FC236}">
                <a16:creationId xmlns:a16="http://schemas.microsoft.com/office/drawing/2014/main" id="{D7F0B21C-0565-40DB-B1AE-36D7982C0967}"/>
              </a:ext>
            </a:extLst>
          </p:cNvPr>
          <p:cNvSpPr>
            <a:spLocks noGrp="1"/>
          </p:cNvSpPr>
          <p:nvPr>
            <p:ph type="ftr" sz="quarter" idx="11"/>
          </p:nvPr>
        </p:nvSpPr>
        <p:spPr/>
        <p:txBody>
          <a:bodyPr/>
          <a:lstStyle/>
          <a:p>
            <a:r>
              <a:rPr lang="en-GB"/>
              <a:t>https://aveksatequity.com</a:t>
            </a:r>
          </a:p>
        </p:txBody>
      </p:sp>
    </p:spTree>
    <p:extLst>
      <p:ext uri="{BB962C8B-B14F-4D97-AF65-F5344CB8AC3E}">
        <p14:creationId xmlns:p14="http://schemas.microsoft.com/office/powerpoint/2010/main" val="4766692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0D8FEB2-485D-4FCB-8A62-EAC3D6C5284B}"/>
              </a:ext>
            </a:extLst>
          </p:cNvPr>
          <p:cNvSpPr>
            <a:spLocks noGrp="1"/>
          </p:cNvSpPr>
          <p:nvPr>
            <p:ph type="ftr" sz="quarter" idx="11"/>
          </p:nvPr>
        </p:nvSpPr>
        <p:spPr/>
        <p:txBody>
          <a:bodyPr/>
          <a:lstStyle/>
          <a:p>
            <a:r>
              <a:rPr lang="en-GB"/>
              <a:t>https://aveksatequity.com</a:t>
            </a:r>
          </a:p>
        </p:txBody>
      </p:sp>
      <p:pic>
        <p:nvPicPr>
          <p:cNvPr id="3" name="Picture 2">
            <a:extLst>
              <a:ext uri="{FF2B5EF4-FFF2-40B4-BE49-F238E27FC236}">
                <a16:creationId xmlns:a16="http://schemas.microsoft.com/office/drawing/2014/main" id="{89CC24FD-CC97-4281-A333-C2F67A295FE1}"/>
              </a:ext>
            </a:extLst>
          </p:cNvPr>
          <p:cNvPicPr>
            <a:picLocks noChangeAspect="1"/>
          </p:cNvPicPr>
          <p:nvPr/>
        </p:nvPicPr>
        <p:blipFill>
          <a:blip r:embed="rId2"/>
          <a:stretch>
            <a:fillRect/>
          </a:stretch>
        </p:blipFill>
        <p:spPr>
          <a:xfrm>
            <a:off x="4235580" y="392875"/>
            <a:ext cx="3401863" cy="755970"/>
          </a:xfrm>
          <a:prstGeom prst="rect">
            <a:avLst/>
          </a:prstGeom>
        </p:spPr>
      </p:pic>
      <p:sp>
        <p:nvSpPr>
          <p:cNvPr id="4" name="TextBox 3">
            <a:extLst>
              <a:ext uri="{FF2B5EF4-FFF2-40B4-BE49-F238E27FC236}">
                <a16:creationId xmlns:a16="http://schemas.microsoft.com/office/drawing/2014/main" id="{43B852E1-A317-43BB-BE72-039BD3915025}"/>
              </a:ext>
            </a:extLst>
          </p:cNvPr>
          <p:cNvSpPr txBox="1"/>
          <p:nvPr/>
        </p:nvSpPr>
        <p:spPr>
          <a:xfrm>
            <a:off x="1158948" y="1892595"/>
            <a:ext cx="9654363" cy="2308324"/>
          </a:xfrm>
          <a:prstGeom prst="rect">
            <a:avLst/>
          </a:prstGeom>
          <a:noFill/>
        </p:spPr>
        <p:txBody>
          <a:bodyPr wrap="square" rtlCol="0">
            <a:spAutoFit/>
          </a:bodyPr>
          <a:lstStyle/>
          <a:p>
            <a:r>
              <a:rPr lang="en-GB" dirty="0"/>
              <a:t>Fuel independent power train as claimed by Altigreen may take more time than envisaged </a:t>
            </a:r>
          </a:p>
          <a:p>
            <a:endParaRPr lang="en-GB" dirty="0"/>
          </a:p>
          <a:p>
            <a:r>
              <a:rPr lang="en-GB" dirty="0"/>
              <a:t>Pinnacle Engine has unique technology but many companies are working on similar lines like</a:t>
            </a:r>
          </a:p>
          <a:p>
            <a:r>
              <a:rPr lang="en-GB" dirty="0"/>
              <a:t>Achates Engines, Aquarius Engines, Mazda Motor, Nissan, Toyota / Cummins </a:t>
            </a:r>
          </a:p>
          <a:p>
            <a:endParaRPr lang="en-GB" dirty="0"/>
          </a:p>
          <a:p>
            <a:r>
              <a:rPr lang="en-GB" dirty="0"/>
              <a:t>Ampere has an edge in market but EV roll out at scale would depend on things beyond their control</a:t>
            </a:r>
          </a:p>
          <a:p>
            <a:endParaRPr lang="en-GB" dirty="0"/>
          </a:p>
          <a:p>
            <a:endParaRPr lang="en-GB" dirty="0"/>
          </a:p>
        </p:txBody>
      </p:sp>
    </p:spTree>
    <p:extLst>
      <p:ext uri="{BB962C8B-B14F-4D97-AF65-F5344CB8AC3E}">
        <p14:creationId xmlns:p14="http://schemas.microsoft.com/office/powerpoint/2010/main" val="20000123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AA933A3-335C-485C-A7F0-B7D76CE16FB7}"/>
              </a:ext>
            </a:extLst>
          </p:cNvPr>
          <p:cNvSpPr txBox="1"/>
          <p:nvPr/>
        </p:nvSpPr>
        <p:spPr>
          <a:xfrm>
            <a:off x="3402419" y="520995"/>
            <a:ext cx="6615465" cy="923330"/>
          </a:xfrm>
          <a:prstGeom prst="rect">
            <a:avLst/>
          </a:prstGeom>
          <a:noFill/>
        </p:spPr>
        <p:txBody>
          <a:bodyPr wrap="none" rtlCol="0">
            <a:spAutoFit/>
          </a:bodyPr>
          <a:lstStyle/>
          <a:p>
            <a:r>
              <a:rPr lang="en-GB" b="1" dirty="0">
                <a:solidFill>
                  <a:srgbClr val="0070C0"/>
                </a:solidFill>
              </a:rPr>
              <a:t>Before We Proceed …… </a:t>
            </a:r>
          </a:p>
          <a:p>
            <a:r>
              <a:rPr lang="en-GB" b="1" dirty="0">
                <a:solidFill>
                  <a:srgbClr val="0070C0"/>
                </a:solidFill>
              </a:rPr>
              <a:t>Look back at last year ……</a:t>
            </a:r>
          </a:p>
          <a:p>
            <a:r>
              <a:rPr lang="en-GB" b="1" dirty="0">
                <a:solidFill>
                  <a:srgbClr val="0070C0"/>
                </a:solidFill>
              </a:rPr>
              <a:t>Since I presented to you at same place last year so let’s go through   </a:t>
            </a:r>
          </a:p>
        </p:txBody>
      </p:sp>
      <p:pic>
        <p:nvPicPr>
          <p:cNvPr id="3" name="Picture 2">
            <a:extLst>
              <a:ext uri="{FF2B5EF4-FFF2-40B4-BE49-F238E27FC236}">
                <a16:creationId xmlns:a16="http://schemas.microsoft.com/office/drawing/2014/main" id="{A9D45967-3AFC-4ECE-9090-0F880D4A7B35}"/>
              </a:ext>
            </a:extLst>
          </p:cNvPr>
          <p:cNvPicPr>
            <a:picLocks noChangeAspect="1"/>
          </p:cNvPicPr>
          <p:nvPr/>
        </p:nvPicPr>
        <p:blipFill>
          <a:blip r:embed="rId2"/>
          <a:stretch>
            <a:fillRect/>
          </a:stretch>
        </p:blipFill>
        <p:spPr>
          <a:xfrm>
            <a:off x="2533776" y="2020172"/>
            <a:ext cx="7315834" cy="2502711"/>
          </a:xfrm>
          <a:prstGeom prst="rect">
            <a:avLst/>
          </a:prstGeom>
        </p:spPr>
      </p:pic>
      <p:sp>
        <p:nvSpPr>
          <p:cNvPr id="4" name="TextBox 3">
            <a:extLst>
              <a:ext uri="{FF2B5EF4-FFF2-40B4-BE49-F238E27FC236}">
                <a16:creationId xmlns:a16="http://schemas.microsoft.com/office/drawing/2014/main" id="{5D6A07FC-E179-49DD-9727-12DB3B9A294E}"/>
              </a:ext>
            </a:extLst>
          </p:cNvPr>
          <p:cNvSpPr txBox="1"/>
          <p:nvPr/>
        </p:nvSpPr>
        <p:spPr>
          <a:xfrm>
            <a:off x="2483840" y="4699591"/>
            <a:ext cx="9303232" cy="2308324"/>
          </a:xfrm>
          <a:prstGeom prst="rect">
            <a:avLst/>
          </a:prstGeom>
          <a:noFill/>
        </p:spPr>
        <p:txBody>
          <a:bodyPr wrap="square" rtlCol="0">
            <a:spAutoFit/>
          </a:bodyPr>
          <a:lstStyle/>
          <a:p>
            <a:r>
              <a:rPr lang="en-GB" b="1" dirty="0">
                <a:solidFill>
                  <a:srgbClr val="0070C0"/>
                </a:solidFill>
              </a:rPr>
              <a:t>Price on 24/07/2019 ---- Rs. 94/- (went up Rs. 146/- in March 19 &amp; down till Rs. 80/- in Dec 18)</a:t>
            </a:r>
          </a:p>
          <a:p>
            <a:r>
              <a:rPr lang="en-GB" b="1" dirty="0">
                <a:solidFill>
                  <a:srgbClr val="0070C0"/>
                </a:solidFill>
              </a:rPr>
              <a:t>(Disclosure: Holding &amp; increased holding) </a:t>
            </a:r>
          </a:p>
          <a:p>
            <a:endParaRPr lang="en-GB" b="1" dirty="0">
              <a:solidFill>
                <a:srgbClr val="0070C0"/>
              </a:solidFill>
            </a:endParaRPr>
          </a:p>
          <a:p>
            <a:endParaRPr lang="en-GB" b="1" dirty="0">
              <a:solidFill>
                <a:srgbClr val="0070C0"/>
              </a:solidFill>
            </a:endParaRPr>
          </a:p>
          <a:p>
            <a:r>
              <a:rPr lang="en-GB" b="1" dirty="0">
                <a:solidFill>
                  <a:srgbClr val="0070C0"/>
                </a:solidFill>
              </a:rPr>
              <a:t>                                                                                                         </a:t>
            </a:r>
          </a:p>
          <a:p>
            <a:endParaRPr lang="en-GB" dirty="0"/>
          </a:p>
          <a:p>
            <a:endParaRPr lang="en-GB" dirty="0"/>
          </a:p>
          <a:p>
            <a:r>
              <a:rPr lang="en-GB" dirty="0"/>
              <a:t>                                                                                                                  </a:t>
            </a:r>
          </a:p>
        </p:txBody>
      </p:sp>
      <p:sp>
        <p:nvSpPr>
          <p:cNvPr id="5" name="Footer Placeholder 4">
            <a:extLst>
              <a:ext uri="{FF2B5EF4-FFF2-40B4-BE49-F238E27FC236}">
                <a16:creationId xmlns:a16="http://schemas.microsoft.com/office/drawing/2014/main" id="{ADED111F-E5B5-4E0C-8649-CC4C5AFF6C71}"/>
              </a:ext>
            </a:extLst>
          </p:cNvPr>
          <p:cNvSpPr>
            <a:spLocks noGrp="1"/>
          </p:cNvSpPr>
          <p:nvPr>
            <p:ph type="ftr" sz="quarter" idx="11"/>
          </p:nvPr>
        </p:nvSpPr>
        <p:spPr/>
        <p:txBody>
          <a:bodyPr/>
          <a:lstStyle/>
          <a:p>
            <a:r>
              <a:rPr lang="en-GB"/>
              <a:t>https://aveksatequity.com</a:t>
            </a:r>
          </a:p>
        </p:txBody>
      </p:sp>
    </p:spTree>
    <p:extLst>
      <p:ext uri="{BB962C8B-B14F-4D97-AF65-F5344CB8AC3E}">
        <p14:creationId xmlns:p14="http://schemas.microsoft.com/office/powerpoint/2010/main" val="33291030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25C7CBC-F862-4BB3-986A-24E4B9B8038C}"/>
              </a:ext>
            </a:extLst>
          </p:cNvPr>
          <p:cNvSpPr txBox="1"/>
          <p:nvPr/>
        </p:nvSpPr>
        <p:spPr>
          <a:xfrm>
            <a:off x="4348716" y="637954"/>
            <a:ext cx="3278911" cy="523220"/>
          </a:xfrm>
          <a:prstGeom prst="rect">
            <a:avLst/>
          </a:prstGeom>
          <a:noFill/>
        </p:spPr>
        <p:txBody>
          <a:bodyPr wrap="none" rtlCol="0">
            <a:spAutoFit/>
          </a:bodyPr>
          <a:lstStyle/>
          <a:p>
            <a:r>
              <a:rPr lang="en-GB" sz="2800" b="1" dirty="0">
                <a:solidFill>
                  <a:srgbClr val="0070C0"/>
                </a:solidFill>
              </a:rPr>
              <a:t>Things to remember </a:t>
            </a:r>
          </a:p>
        </p:txBody>
      </p:sp>
      <p:sp>
        <p:nvSpPr>
          <p:cNvPr id="3" name="TextBox 2">
            <a:extLst>
              <a:ext uri="{FF2B5EF4-FFF2-40B4-BE49-F238E27FC236}">
                <a16:creationId xmlns:a16="http://schemas.microsoft.com/office/drawing/2014/main" id="{769657B9-5F7C-486C-BB19-132B08C06F11}"/>
              </a:ext>
            </a:extLst>
          </p:cNvPr>
          <p:cNvSpPr txBox="1"/>
          <p:nvPr/>
        </p:nvSpPr>
        <p:spPr>
          <a:xfrm>
            <a:off x="606055" y="1286540"/>
            <a:ext cx="10997609" cy="5355312"/>
          </a:xfrm>
          <a:prstGeom prst="rect">
            <a:avLst/>
          </a:prstGeom>
          <a:noFill/>
        </p:spPr>
        <p:txBody>
          <a:bodyPr wrap="square" rtlCol="0">
            <a:spAutoFit/>
          </a:bodyPr>
          <a:lstStyle/>
          <a:p>
            <a:r>
              <a:rPr lang="en-GB" dirty="0"/>
              <a:t>Promoters are a part of larger erstwhile Thapar Group : patchy history of wealth creation for minority! </a:t>
            </a:r>
          </a:p>
          <a:p>
            <a:endParaRPr lang="en-GB" dirty="0"/>
          </a:p>
          <a:p>
            <a:r>
              <a:rPr lang="en-GB" dirty="0"/>
              <a:t>This is the only listed entity of Karan Thapar’s part of business. </a:t>
            </a:r>
          </a:p>
          <a:p>
            <a:endParaRPr lang="en-GB" dirty="0"/>
          </a:p>
          <a:p>
            <a:r>
              <a:rPr lang="en-GB" dirty="0"/>
              <a:t>Karan Thapar is an avid Polo player. Search results in Google gives more info about him on Polo game than Business. </a:t>
            </a:r>
          </a:p>
          <a:p>
            <a:endParaRPr lang="en-GB" dirty="0"/>
          </a:p>
          <a:p>
            <a:r>
              <a:rPr lang="en-GB" dirty="0"/>
              <a:t>Karan Thapar name appeared in Panama Papers! Criticality of case and consequences unknown.</a:t>
            </a:r>
          </a:p>
          <a:p>
            <a:endParaRPr lang="en-GB" dirty="0"/>
          </a:p>
          <a:p>
            <a:r>
              <a:rPr lang="en-GB" dirty="0"/>
              <a:t>Most part of the stock story is “story” only built on different scenarios playing out favourably for GC</a:t>
            </a:r>
          </a:p>
          <a:p>
            <a:endParaRPr lang="en-GB" dirty="0"/>
          </a:p>
          <a:p>
            <a:r>
              <a:rPr lang="en-GB" dirty="0"/>
              <a:t>Commodity price can keep pressure on profitability </a:t>
            </a:r>
          </a:p>
          <a:p>
            <a:endParaRPr lang="en-GB" dirty="0"/>
          </a:p>
          <a:p>
            <a:r>
              <a:rPr lang="en-GB" dirty="0"/>
              <a:t>How much better “terms of trade” they can get from OEMs would determine their success of aftermarket forays.</a:t>
            </a:r>
          </a:p>
          <a:p>
            <a:endParaRPr lang="en-GB" dirty="0"/>
          </a:p>
          <a:p>
            <a:r>
              <a:rPr lang="en-GB" dirty="0"/>
              <a:t>Indian professional management team w/o oversight at times work for themselves than for company or minority. </a:t>
            </a:r>
          </a:p>
          <a:p>
            <a:r>
              <a:rPr lang="en-GB" dirty="0"/>
              <a:t>  </a:t>
            </a:r>
          </a:p>
          <a:p>
            <a:r>
              <a:rPr lang="en-GB" dirty="0"/>
              <a:t>Many a time group of professional managers join in herds and leave in herds. Uncertainty remains…… </a:t>
            </a:r>
          </a:p>
          <a:p>
            <a:endParaRPr lang="en-GB" dirty="0"/>
          </a:p>
          <a:p>
            <a:endParaRPr lang="en-GB" dirty="0"/>
          </a:p>
        </p:txBody>
      </p:sp>
      <p:sp>
        <p:nvSpPr>
          <p:cNvPr id="4" name="Footer Placeholder 3">
            <a:extLst>
              <a:ext uri="{FF2B5EF4-FFF2-40B4-BE49-F238E27FC236}">
                <a16:creationId xmlns:a16="http://schemas.microsoft.com/office/drawing/2014/main" id="{176994F3-1330-4152-8F16-68AB779CBC2E}"/>
              </a:ext>
            </a:extLst>
          </p:cNvPr>
          <p:cNvSpPr>
            <a:spLocks noGrp="1"/>
          </p:cNvSpPr>
          <p:nvPr>
            <p:ph type="ftr" sz="quarter" idx="11"/>
          </p:nvPr>
        </p:nvSpPr>
        <p:spPr/>
        <p:txBody>
          <a:bodyPr/>
          <a:lstStyle/>
          <a:p>
            <a:r>
              <a:rPr lang="en-GB"/>
              <a:t>https://aveksatequity.com</a:t>
            </a:r>
          </a:p>
        </p:txBody>
      </p:sp>
    </p:spTree>
    <p:extLst>
      <p:ext uri="{BB962C8B-B14F-4D97-AF65-F5344CB8AC3E}">
        <p14:creationId xmlns:p14="http://schemas.microsoft.com/office/powerpoint/2010/main" val="42255650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C9670243-1F10-4B3D-AB88-2E0BCCE40E4D}"/>
              </a:ext>
            </a:extLst>
          </p:cNvPr>
          <p:cNvSpPr>
            <a:spLocks noGrp="1"/>
          </p:cNvSpPr>
          <p:nvPr>
            <p:ph type="ftr" sz="quarter" idx="11"/>
          </p:nvPr>
        </p:nvSpPr>
        <p:spPr/>
        <p:txBody>
          <a:bodyPr/>
          <a:lstStyle/>
          <a:p>
            <a:r>
              <a:rPr lang="en-GB"/>
              <a:t>https://aveksatequity.com</a:t>
            </a:r>
          </a:p>
        </p:txBody>
      </p:sp>
      <p:sp>
        <p:nvSpPr>
          <p:cNvPr id="3" name="TextBox 2">
            <a:extLst>
              <a:ext uri="{FF2B5EF4-FFF2-40B4-BE49-F238E27FC236}">
                <a16:creationId xmlns:a16="http://schemas.microsoft.com/office/drawing/2014/main" id="{0AF0E8A8-075D-47C6-9053-A7FB816E58A1}"/>
              </a:ext>
            </a:extLst>
          </p:cNvPr>
          <p:cNvSpPr txBox="1"/>
          <p:nvPr/>
        </p:nvSpPr>
        <p:spPr>
          <a:xfrm>
            <a:off x="4540102" y="542261"/>
            <a:ext cx="1949573" cy="523220"/>
          </a:xfrm>
          <a:prstGeom prst="rect">
            <a:avLst/>
          </a:prstGeom>
          <a:noFill/>
        </p:spPr>
        <p:txBody>
          <a:bodyPr wrap="none" rtlCol="0">
            <a:spAutoFit/>
          </a:bodyPr>
          <a:lstStyle/>
          <a:p>
            <a:r>
              <a:rPr lang="en-GB" sz="2800" b="1" dirty="0">
                <a:solidFill>
                  <a:srgbClr val="0070C0"/>
                </a:solidFill>
              </a:rPr>
              <a:t>Conclusions</a:t>
            </a:r>
          </a:p>
        </p:txBody>
      </p:sp>
      <p:sp>
        <p:nvSpPr>
          <p:cNvPr id="4" name="TextBox 3">
            <a:extLst>
              <a:ext uri="{FF2B5EF4-FFF2-40B4-BE49-F238E27FC236}">
                <a16:creationId xmlns:a16="http://schemas.microsoft.com/office/drawing/2014/main" id="{76C2FF60-4142-4F05-B47C-1732BC203F07}"/>
              </a:ext>
            </a:extLst>
          </p:cNvPr>
          <p:cNvSpPr txBox="1"/>
          <p:nvPr/>
        </p:nvSpPr>
        <p:spPr>
          <a:xfrm>
            <a:off x="1084521" y="1233376"/>
            <a:ext cx="10728251" cy="6740307"/>
          </a:xfrm>
          <a:prstGeom prst="rect">
            <a:avLst/>
          </a:prstGeom>
          <a:noFill/>
        </p:spPr>
        <p:txBody>
          <a:bodyPr wrap="square" rtlCol="0">
            <a:spAutoFit/>
          </a:bodyPr>
          <a:lstStyle/>
          <a:p>
            <a:r>
              <a:rPr lang="en-GB" dirty="0"/>
              <a:t>We invested almost an year back to protect downside of the portfolio. </a:t>
            </a:r>
          </a:p>
          <a:p>
            <a:endParaRPr lang="en-GB" dirty="0"/>
          </a:p>
          <a:p>
            <a:r>
              <a:rPr lang="en-GB" dirty="0"/>
              <a:t>We feel, the company has a strong brand &amp; sustainable base business </a:t>
            </a:r>
          </a:p>
          <a:p>
            <a:endParaRPr lang="en-GB" dirty="0"/>
          </a:p>
          <a:p>
            <a:r>
              <a:rPr lang="en-GB" dirty="0"/>
              <a:t>We are confident EV would be future fastest growth area. And future is quite “near”. </a:t>
            </a:r>
          </a:p>
          <a:p>
            <a:endParaRPr lang="en-GB" dirty="0"/>
          </a:p>
          <a:p>
            <a:r>
              <a:rPr lang="en-GB" dirty="0"/>
              <a:t>We are reasonably sure that Fossil Fuel would still be significant at least in 2030 </a:t>
            </a:r>
            <a:r>
              <a:rPr lang="en-GB" i="1" dirty="0"/>
              <a:t>and possibly beyond</a:t>
            </a:r>
            <a:r>
              <a:rPr lang="en-GB" dirty="0"/>
              <a:t>. </a:t>
            </a:r>
          </a:p>
          <a:p>
            <a:endParaRPr lang="en-GB" dirty="0"/>
          </a:p>
          <a:p>
            <a:r>
              <a:rPr lang="en-GB" dirty="0"/>
              <a:t>We found dividend yield good. Buy Back came later. </a:t>
            </a:r>
          </a:p>
          <a:p>
            <a:endParaRPr lang="en-GB" dirty="0"/>
          </a:p>
          <a:p>
            <a:r>
              <a:rPr lang="en-GB" dirty="0"/>
              <a:t>Cummins sells a huge premium to GC though we feel Cummins is a poorer capital allocator than GC. </a:t>
            </a:r>
          </a:p>
          <a:p>
            <a:endParaRPr lang="en-GB" dirty="0"/>
          </a:p>
          <a:p>
            <a:endParaRPr lang="en-GB" dirty="0"/>
          </a:p>
          <a:p>
            <a:endParaRPr lang="en-GB" dirty="0"/>
          </a:p>
          <a:p>
            <a:endParaRPr lang="en-GB" dirty="0"/>
          </a:p>
          <a:p>
            <a:endParaRPr lang="en-GB" dirty="0"/>
          </a:p>
          <a:p>
            <a:endParaRPr lang="en-GB" dirty="0"/>
          </a:p>
          <a:p>
            <a:r>
              <a:rPr lang="en-GB" dirty="0"/>
              <a:t>                                                                                                                                   </a:t>
            </a:r>
            <a:r>
              <a:rPr lang="en-GB" sz="3600" b="1" dirty="0">
                <a:solidFill>
                  <a:srgbClr val="0070C0"/>
                </a:solidFill>
              </a:rPr>
              <a:t>THANK YOU ALL !!</a:t>
            </a:r>
          </a:p>
          <a:p>
            <a:endParaRPr lang="en-GB" dirty="0"/>
          </a:p>
          <a:p>
            <a:endParaRPr lang="en-GB" dirty="0"/>
          </a:p>
          <a:p>
            <a:endParaRPr lang="en-GB" dirty="0"/>
          </a:p>
          <a:p>
            <a:endParaRPr lang="en-GB" dirty="0"/>
          </a:p>
          <a:p>
            <a:endParaRPr lang="en-GB" dirty="0"/>
          </a:p>
        </p:txBody>
      </p:sp>
    </p:spTree>
    <p:extLst>
      <p:ext uri="{BB962C8B-B14F-4D97-AF65-F5344CB8AC3E}">
        <p14:creationId xmlns:p14="http://schemas.microsoft.com/office/powerpoint/2010/main" val="9657467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5C241B7-696D-4B90-A737-EAA3616C3F08}"/>
              </a:ext>
            </a:extLst>
          </p:cNvPr>
          <p:cNvSpPr txBox="1"/>
          <p:nvPr/>
        </p:nvSpPr>
        <p:spPr>
          <a:xfrm>
            <a:off x="1499191" y="1329072"/>
            <a:ext cx="10185990" cy="5632311"/>
          </a:xfrm>
          <a:prstGeom prst="rect">
            <a:avLst/>
          </a:prstGeom>
          <a:noFill/>
        </p:spPr>
        <p:txBody>
          <a:bodyPr wrap="square" rtlCol="0">
            <a:spAutoFit/>
          </a:bodyPr>
          <a:lstStyle/>
          <a:p>
            <a:r>
              <a:rPr lang="en-GB" dirty="0"/>
              <a:t>A very boring business which regulators are hell bent to curtail</a:t>
            </a:r>
          </a:p>
          <a:p>
            <a:endParaRPr lang="en-GB" dirty="0"/>
          </a:p>
          <a:p>
            <a:r>
              <a:rPr lang="en-GB" dirty="0"/>
              <a:t>No Growth in top line for many years as core business is declining &amp; unattractive for new entrant</a:t>
            </a:r>
          </a:p>
          <a:p>
            <a:endParaRPr lang="en-GB" dirty="0"/>
          </a:p>
          <a:p>
            <a:r>
              <a:rPr lang="en-GB" dirty="0"/>
              <a:t>The end product user segment would survive (and thrive) for many years for its criticality </a:t>
            </a:r>
          </a:p>
          <a:p>
            <a:endParaRPr lang="en-GB" dirty="0"/>
          </a:p>
          <a:p>
            <a:r>
              <a:rPr lang="en-GB" dirty="0"/>
              <a:t>Consistent high market share almost 75% in the niche it operates. Niche was big but in terminal decline </a:t>
            </a:r>
          </a:p>
          <a:p>
            <a:endParaRPr lang="en-GB" dirty="0"/>
          </a:p>
          <a:p>
            <a:r>
              <a:rPr lang="en-GB" dirty="0"/>
              <a:t>Consistent high ROE &amp; ROCE &amp; Dividend Pay out (yield average appx 3.25%) </a:t>
            </a:r>
          </a:p>
          <a:p>
            <a:endParaRPr lang="en-GB" dirty="0"/>
          </a:p>
          <a:p>
            <a:r>
              <a:rPr lang="en-GB" dirty="0"/>
              <a:t>Company is 100+ years old; Permanent Employee 1675 (as on March 19) </a:t>
            </a:r>
          </a:p>
          <a:p>
            <a:endParaRPr lang="en-GB" dirty="0"/>
          </a:p>
          <a:p>
            <a:r>
              <a:rPr lang="en-GB" dirty="0"/>
              <a:t>Hardly any investor interest --- Stock is range bound for last 4 years </a:t>
            </a:r>
          </a:p>
          <a:p>
            <a:endParaRPr lang="en-GB" dirty="0"/>
          </a:p>
          <a:p>
            <a:r>
              <a:rPr lang="en-GB" dirty="0"/>
              <a:t>Revenue: Rs. 2000 cr;           EBITDA: Rs. 275 Cr;               Market Cap: Rs. 3400 Cr; </a:t>
            </a:r>
          </a:p>
          <a:p>
            <a:endParaRPr lang="en-GB" dirty="0"/>
          </a:p>
          <a:p>
            <a:r>
              <a:rPr lang="en-GB" dirty="0"/>
              <a:t>Cash in Hand: Rs. 430 Cr; Total Debt: Nil; Core Business ROCE: 48% (w/o surplus fund) </a:t>
            </a:r>
          </a:p>
          <a:p>
            <a:endParaRPr lang="en-GB" dirty="0"/>
          </a:p>
          <a:p>
            <a:endParaRPr lang="en-GB" dirty="0"/>
          </a:p>
          <a:p>
            <a:endParaRPr lang="en-GB" dirty="0"/>
          </a:p>
        </p:txBody>
      </p:sp>
      <p:sp>
        <p:nvSpPr>
          <p:cNvPr id="3" name="TextBox 2">
            <a:extLst>
              <a:ext uri="{FF2B5EF4-FFF2-40B4-BE49-F238E27FC236}">
                <a16:creationId xmlns:a16="http://schemas.microsoft.com/office/drawing/2014/main" id="{88BFDAEE-376B-4272-B672-C0A32E4EA263}"/>
              </a:ext>
            </a:extLst>
          </p:cNvPr>
          <p:cNvSpPr txBox="1"/>
          <p:nvPr/>
        </p:nvSpPr>
        <p:spPr>
          <a:xfrm>
            <a:off x="4550735" y="478465"/>
            <a:ext cx="3759427" cy="523220"/>
          </a:xfrm>
          <a:prstGeom prst="rect">
            <a:avLst/>
          </a:prstGeom>
          <a:noFill/>
        </p:spPr>
        <p:txBody>
          <a:bodyPr wrap="none" rtlCol="0">
            <a:spAutoFit/>
          </a:bodyPr>
          <a:lstStyle/>
          <a:p>
            <a:r>
              <a:rPr lang="en-GB" sz="2800" dirty="0">
                <a:solidFill>
                  <a:srgbClr val="0070C0"/>
                </a:solidFill>
              </a:rPr>
              <a:t>Not an Interesting Idea!!</a:t>
            </a:r>
          </a:p>
        </p:txBody>
      </p:sp>
      <p:sp>
        <p:nvSpPr>
          <p:cNvPr id="4" name="Footer Placeholder 3">
            <a:extLst>
              <a:ext uri="{FF2B5EF4-FFF2-40B4-BE49-F238E27FC236}">
                <a16:creationId xmlns:a16="http://schemas.microsoft.com/office/drawing/2014/main" id="{428D7A05-CFF5-493E-9A5F-8C416C9185C2}"/>
              </a:ext>
            </a:extLst>
          </p:cNvPr>
          <p:cNvSpPr>
            <a:spLocks noGrp="1"/>
          </p:cNvSpPr>
          <p:nvPr>
            <p:ph type="ftr" sz="quarter" idx="11"/>
          </p:nvPr>
        </p:nvSpPr>
        <p:spPr/>
        <p:txBody>
          <a:bodyPr/>
          <a:lstStyle/>
          <a:p>
            <a:r>
              <a:rPr lang="en-GB"/>
              <a:t>https://aveksatequity.com</a:t>
            </a:r>
          </a:p>
        </p:txBody>
      </p:sp>
    </p:spTree>
    <p:extLst>
      <p:ext uri="{BB962C8B-B14F-4D97-AF65-F5344CB8AC3E}">
        <p14:creationId xmlns:p14="http://schemas.microsoft.com/office/powerpoint/2010/main" val="5747286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A0EB72E-BA96-4D8A-BB93-6C3EA4B6EFA0}"/>
              </a:ext>
            </a:extLst>
          </p:cNvPr>
          <p:cNvSpPr txBox="1"/>
          <p:nvPr/>
        </p:nvSpPr>
        <p:spPr>
          <a:xfrm>
            <a:off x="4034184" y="552892"/>
            <a:ext cx="3708708" cy="461665"/>
          </a:xfrm>
          <a:prstGeom prst="rect">
            <a:avLst/>
          </a:prstGeom>
          <a:noFill/>
        </p:spPr>
        <p:txBody>
          <a:bodyPr wrap="none" rtlCol="0">
            <a:spAutoFit/>
          </a:bodyPr>
          <a:lstStyle/>
          <a:p>
            <a:r>
              <a:rPr lang="en-GB" sz="2400" dirty="0">
                <a:solidFill>
                  <a:srgbClr val="0070C0"/>
                </a:solidFill>
              </a:rPr>
              <a:t>But Something Interesting!! </a:t>
            </a:r>
          </a:p>
        </p:txBody>
      </p:sp>
      <p:sp>
        <p:nvSpPr>
          <p:cNvPr id="3" name="TextBox 2">
            <a:extLst>
              <a:ext uri="{FF2B5EF4-FFF2-40B4-BE49-F238E27FC236}">
                <a16:creationId xmlns:a16="http://schemas.microsoft.com/office/drawing/2014/main" id="{D8B5137F-2440-4B82-AFA8-2B57941FD60A}"/>
              </a:ext>
            </a:extLst>
          </p:cNvPr>
          <p:cNvSpPr txBox="1"/>
          <p:nvPr/>
        </p:nvSpPr>
        <p:spPr>
          <a:xfrm>
            <a:off x="1768294" y="1222745"/>
            <a:ext cx="9576646" cy="8679299"/>
          </a:xfrm>
          <a:prstGeom prst="rect">
            <a:avLst/>
          </a:prstGeom>
          <a:noFill/>
        </p:spPr>
        <p:txBody>
          <a:bodyPr wrap="square" rtlCol="0">
            <a:spAutoFit/>
          </a:bodyPr>
          <a:lstStyle/>
          <a:p>
            <a:r>
              <a:rPr lang="en-GB" dirty="0"/>
              <a:t>Promoter Increased Stake from 51% to 51.90% in last one year (through market purchase) </a:t>
            </a:r>
          </a:p>
          <a:p>
            <a:endParaRPr lang="en-GB" dirty="0"/>
          </a:p>
          <a:p>
            <a:r>
              <a:rPr lang="en-GB" dirty="0"/>
              <a:t>Buyback announced at a Tender Price which is Lifetime High price for the share</a:t>
            </a:r>
          </a:p>
          <a:p>
            <a:endParaRPr lang="en-GB" dirty="0"/>
          </a:p>
          <a:p>
            <a:r>
              <a:rPr lang="en-GB" dirty="0"/>
              <a:t>Promoters are not participating in the Tender Offer (stake would be up to 54.81% post buyback) </a:t>
            </a:r>
          </a:p>
          <a:p>
            <a:endParaRPr lang="en-GB" dirty="0"/>
          </a:p>
          <a:p>
            <a:r>
              <a:rPr lang="en-GB" dirty="0"/>
              <a:t>Significant change in Management team in last 2 – 3 years with almost entire new team at the top</a:t>
            </a:r>
          </a:p>
          <a:p>
            <a:endParaRPr lang="en-GB" dirty="0"/>
          </a:p>
          <a:p>
            <a:r>
              <a:rPr lang="en-GB" dirty="0"/>
              <a:t>Industry where it operates are at significant, irreversible phase of transition </a:t>
            </a:r>
          </a:p>
          <a:p>
            <a:endParaRPr lang="en-GB" dirty="0"/>
          </a:p>
          <a:p>
            <a:r>
              <a:rPr lang="en-GB" dirty="0"/>
              <a:t>GST induced long term tailwind for the end product segment where it operates </a:t>
            </a:r>
          </a:p>
          <a:p>
            <a:endParaRPr lang="en-GB" dirty="0"/>
          </a:p>
          <a:p>
            <a:r>
              <a:rPr lang="en-GB" dirty="0"/>
              <a:t>Metro Rail across cities provide another fillip to long term opportunity</a:t>
            </a:r>
          </a:p>
          <a:p>
            <a:endParaRPr lang="en-GB" dirty="0"/>
          </a:p>
          <a:p>
            <a:r>
              <a:rPr lang="en-GB" dirty="0"/>
              <a:t>Purchased majority stake in a company which is in nascent but promising area of technology </a:t>
            </a:r>
          </a:p>
          <a:p>
            <a:endParaRPr lang="en-GB" dirty="0"/>
          </a:p>
          <a:p>
            <a:r>
              <a:rPr lang="en-GB" dirty="0"/>
              <a:t>Looks like in the process of creating a future ready Eco System </a:t>
            </a:r>
            <a:r>
              <a:rPr lang="en-GB" i="1" dirty="0"/>
              <a:t>(trying, just possibly trying!) </a:t>
            </a:r>
          </a:p>
          <a:p>
            <a:endParaRPr lang="en-GB" dirty="0"/>
          </a:p>
          <a:p>
            <a:r>
              <a:rPr lang="en-GB" dirty="0"/>
              <a:t>                                                                                                                ------- </a:t>
            </a:r>
            <a:r>
              <a:rPr lang="en-GB" i="1" dirty="0"/>
              <a:t>Let’s see </a:t>
            </a:r>
            <a:r>
              <a:rPr lang="en-GB" dirty="0"/>
              <a:t>……………………</a:t>
            </a:r>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p:txBody>
      </p:sp>
      <p:sp>
        <p:nvSpPr>
          <p:cNvPr id="4" name="Footer Placeholder 3">
            <a:extLst>
              <a:ext uri="{FF2B5EF4-FFF2-40B4-BE49-F238E27FC236}">
                <a16:creationId xmlns:a16="http://schemas.microsoft.com/office/drawing/2014/main" id="{C782FBD1-E285-4201-BD30-AF1272D7B552}"/>
              </a:ext>
            </a:extLst>
          </p:cNvPr>
          <p:cNvSpPr>
            <a:spLocks noGrp="1"/>
          </p:cNvSpPr>
          <p:nvPr>
            <p:ph type="ftr" sz="quarter" idx="11"/>
          </p:nvPr>
        </p:nvSpPr>
        <p:spPr/>
        <p:txBody>
          <a:bodyPr/>
          <a:lstStyle/>
          <a:p>
            <a:r>
              <a:rPr lang="en-GB"/>
              <a:t>https://aveksatequity.com</a:t>
            </a:r>
          </a:p>
        </p:txBody>
      </p:sp>
    </p:spTree>
    <p:extLst>
      <p:ext uri="{BB962C8B-B14F-4D97-AF65-F5344CB8AC3E}">
        <p14:creationId xmlns:p14="http://schemas.microsoft.com/office/powerpoint/2010/main" val="39457896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21B99EB-6876-489C-BA45-FBBCE0648538}"/>
              </a:ext>
            </a:extLst>
          </p:cNvPr>
          <p:cNvPicPr>
            <a:picLocks noChangeAspect="1"/>
          </p:cNvPicPr>
          <p:nvPr/>
        </p:nvPicPr>
        <p:blipFill>
          <a:blip r:embed="rId2"/>
          <a:stretch>
            <a:fillRect/>
          </a:stretch>
        </p:blipFill>
        <p:spPr>
          <a:xfrm>
            <a:off x="733425" y="1704975"/>
            <a:ext cx="10725150" cy="3448050"/>
          </a:xfrm>
          <a:prstGeom prst="rect">
            <a:avLst/>
          </a:prstGeom>
        </p:spPr>
      </p:pic>
      <p:sp>
        <p:nvSpPr>
          <p:cNvPr id="2" name="TextBox 1">
            <a:extLst>
              <a:ext uri="{FF2B5EF4-FFF2-40B4-BE49-F238E27FC236}">
                <a16:creationId xmlns:a16="http://schemas.microsoft.com/office/drawing/2014/main" id="{8C029446-9E78-4A47-8DB1-5ACC2A783063}"/>
              </a:ext>
            </a:extLst>
          </p:cNvPr>
          <p:cNvSpPr txBox="1"/>
          <p:nvPr/>
        </p:nvSpPr>
        <p:spPr>
          <a:xfrm>
            <a:off x="3125972" y="596202"/>
            <a:ext cx="5585632" cy="646331"/>
          </a:xfrm>
          <a:prstGeom prst="rect">
            <a:avLst/>
          </a:prstGeom>
          <a:noFill/>
        </p:spPr>
        <p:txBody>
          <a:bodyPr wrap="none" rtlCol="0">
            <a:spAutoFit/>
          </a:bodyPr>
          <a:lstStyle/>
          <a:p>
            <a:r>
              <a:rPr lang="en-GB" sz="3600" b="1" dirty="0">
                <a:solidFill>
                  <a:srgbClr val="0070C0"/>
                </a:solidFill>
              </a:rPr>
              <a:t>GREAVES COTTON LIMITED </a:t>
            </a:r>
          </a:p>
        </p:txBody>
      </p:sp>
      <p:sp>
        <p:nvSpPr>
          <p:cNvPr id="3" name="TextBox 2">
            <a:extLst>
              <a:ext uri="{FF2B5EF4-FFF2-40B4-BE49-F238E27FC236}">
                <a16:creationId xmlns:a16="http://schemas.microsoft.com/office/drawing/2014/main" id="{337B19BF-7C04-47CB-8BBE-EB5994CECECD}"/>
              </a:ext>
            </a:extLst>
          </p:cNvPr>
          <p:cNvSpPr txBox="1"/>
          <p:nvPr/>
        </p:nvSpPr>
        <p:spPr>
          <a:xfrm>
            <a:off x="2987749" y="5431579"/>
            <a:ext cx="8017708" cy="1200329"/>
          </a:xfrm>
          <a:prstGeom prst="rect">
            <a:avLst/>
          </a:prstGeom>
          <a:noFill/>
        </p:spPr>
        <p:txBody>
          <a:bodyPr wrap="none" rtlCol="0">
            <a:spAutoFit/>
          </a:bodyPr>
          <a:lstStyle/>
          <a:p>
            <a:r>
              <a:rPr lang="en-GB" dirty="0"/>
              <a:t>GRV.IN Price NSE (24/04/2017): Rs. 137/-  (dividend last year Rs. 5.50 per share) </a:t>
            </a:r>
          </a:p>
          <a:p>
            <a:endParaRPr lang="en-GB" dirty="0"/>
          </a:p>
          <a:p>
            <a:r>
              <a:rPr lang="en-GB" dirty="0"/>
              <a:t>PE: 20; EVEBITDA: 12; Buyback at Rs. 175/- (buy back ex-date over on 12</a:t>
            </a:r>
            <a:r>
              <a:rPr lang="en-GB" baseline="30000" dirty="0"/>
              <a:t>th</a:t>
            </a:r>
            <a:r>
              <a:rPr lang="en-GB" dirty="0"/>
              <a:t> July ‘19); </a:t>
            </a:r>
          </a:p>
          <a:p>
            <a:r>
              <a:rPr lang="en-GB" dirty="0"/>
              <a:t>  </a:t>
            </a:r>
          </a:p>
        </p:txBody>
      </p:sp>
      <p:sp>
        <p:nvSpPr>
          <p:cNvPr id="4" name="Footer Placeholder 3">
            <a:extLst>
              <a:ext uri="{FF2B5EF4-FFF2-40B4-BE49-F238E27FC236}">
                <a16:creationId xmlns:a16="http://schemas.microsoft.com/office/drawing/2014/main" id="{942D9A9C-571D-43AA-B23D-9BFA6467E882}"/>
              </a:ext>
            </a:extLst>
          </p:cNvPr>
          <p:cNvSpPr>
            <a:spLocks noGrp="1"/>
          </p:cNvSpPr>
          <p:nvPr>
            <p:ph type="ftr" sz="quarter" idx="11"/>
          </p:nvPr>
        </p:nvSpPr>
        <p:spPr/>
        <p:txBody>
          <a:bodyPr/>
          <a:lstStyle/>
          <a:p>
            <a:r>
              <a:rPr lang="en-GB"/>
              <a:t>https://aveksatequity.com</a:t>
            </a:r>
          </a:p>
        </p:txBody>
      </p:sp>
    </p:spTree>
    <p:extLst>
      <p:ext uri="{BB962C8B-B14F-4D97-AF65-F5344CB8AC3E}">
        <p14:creationId xmlns:p14="http://schemas.microsoft.com/office/powerpoint/2010/main" val="15255189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CEB30C2-A621-4BC0-B925-3B74885653C7}"/>
              </a:ext>
            </a:extLst>
          </p:cNvPr>
          <p:cNvSpPr txBox="1"/>
          <p:nvPr/>
        </p:nvSpPr>
        <p:spPr>
          <a:xfrm>
            <a:off x="2934586" y="464625"/>
            <a:ext cx="5087803" cy="400110"/>
          </a:xfrm>
          <a:prstGeom prst="rect">
            <a:avLst/>
          </a:prstGeom>
          <a:noFill/>
        </p:spPr>
        <p:txBody>
          <a:bodyPr wrap="none" rtlCol="0">
            <a:spAutoFit/>
          </a:bodyPr>
          <a:lstStyle/>
          <a:p>
            <a:r>
              <a:rPr lang="en-GB" sz="2000" b="1" dirty="0">
                <a:solidFill>
                  <a:srgbClr val="0070C0"/>
                </a:solidFill>
              </a:rPr>
              <a:t>No Growth But Revenue and Profit Protected  </a:t>
            </a:r>
          </a:p>
        </p:txBody>
      </p:sp>
      <p:sp>
        <p:nvSpPr>
          <p:cNvPr id="3" name="TextBox 2">
            <a:extLst>
              <a:ext uri="{FF2B5EF4-FFF2-40B4-BE49-F238E27FC236}">
                <a16:creationId xmlns:a16="http://schemas.microsoft.com/office/drawing/2014/main" id="{93217369-A288-4A73-85E8-E18F52635DA5}"/>
              </a:ext>
            </a:extLst>
          </p:cNvPr>
          <p:cNvSpPr txBox="1"/>
          <p:nvPr/>
        </p:nvSpPr>
        <p:spPr>
          <a:xfrm>
            <a:off x="818707" y="1038063"/>
            <a:ext cx="11315779" cy="5355312"/>
          </a:xfrm>
          <a:prstGeom prst="rect">
            <a:avLst/>
          </a:prstGeom>
          <a:noFill/>
        </p:spPr>
        <p:txBody>
          <a:bodyPr wrap="square" rtlCol="0">
            <a:spAutoFit/>
          </a:bodyPr>
          <a:lstStyle/>
          <a:p>
            <a:r>
              <a:rPr lang="en-GB" dirty="0"/>
              <a:t>75% Market share in 3W and Small Commercial 4W Diesel Engine </a:t>
            </a:r>
          </a:p>
          <a:p>
            <a:endParaRPr lang="en-GB" dirty="0"/>
          </a:p>
          <a:p>
            <a:r>
              <a:rPr lang="en-GB" dirty="0"/>
              <a:t>Market for the same is almost stagnant slowly falling …. Only sell in Rural and Semi Urban Areas </a:t>
            </a:r>
          </a:p>
          <a:p>
            <a:endParaRPr lang="en-GB" dirty="0"/>
          </a:p>
          <a:p>
            <a:r>
              <a:rPr lang="en-GB" dirty="0"/>
              <a:t>Now 49% Revenue from Diesel Engine, 25% from Agri and Gensets and, 26% from After Market </a:t>
            </a:r>
          </a:p>
          <a:p>
            <a:endParaRPr lang="en-GB" dirty="0"/>
          </a:p>
          <a:p>
            <a:r>
              <a:rPr lang="en-GB" dirty="0"/>
              <a:t>Newer businesses in Agri, Engine for genset, pump set, CNG engine and aftermarket growing faster</a:t>
            </a:r>
          </a:p>
          <a:p>
            <a:endParaRPr lang="en-GB" dirty="0"/>
          </a:p>
          <a:p>
            <a:r>
              <a:rPr lang="en-GB" dirty="0"/>
              <a:t>Piaggio (20% of total GC 3W Engine), M&amp;M, Atul Auto, TVS and most Regional 3W manufacturers are customers </a:t>
            </a:r>
          </a:p>
          <a:p>
            <a:endParaRPr lang="en-GB" dirty="0"/>
          </a:p>
          <a:p>
            <a:r>
              <a:rPr lang="en-GB" dirty="0"/>
              <a:t>5000 Retail footprint (almost as high as Maruti), 9000 Service touch points &amp; 325 + Greaves Care Centre across India</a:t>
            </a:r>
          </a:p>
          <a:p>
            <a:endParaRPr lang="en-GB" dirty="0"/>
          </a:p>
          <a:p>
            <a:r>
              <a:rPr lang="en-GB" dirty="0"/>
              <a:t>Cumulative 5 million Engines sold …. Daily moves 5 L Ton cargo &amp; 10 L Passengers </a:t>
            </a:r>
          </a:p>
          <a:p>
            <a:endParaRPr lang="en-GB" dirty="0"/>
          </a:p>
          <a:p>
            <a:r>
              <a:rPr lang="en-GB" dirty="0"/>
              <a:t>Cumulatively 3 million Pump set and 1 million Gensets sold</a:t>
            </a:r>
          </a:p>
          <a:p>
            <a:endParaRPr lang="en-GB" dirty="0"/>
          </a:p>
          <a:p>
            <a:r>
              <a:rPr lang="en-GB" dirty="0"/>
              <a:t>Huge base, customer connect and all India footprint can be leveraged in multiple ways </a:t>
            </a:r>
          </a:p>
          <a:p>
            <a:endParaRPr lang="en-GB" dirty="0"/>
          </a:p>
          <a:p>
            <a:r>
              <a:rPr lang="en-GB" dirty="0"/>
              <a:t>Can build appx. 4 L Engine per year (FY 19 sales 327601 engines) </a:t>
            </a:r>
          </a:p>
        </p:txBody>
      </p:sp>
      <p:sp>
        <p:nvSpPr>
          <p:cNvPr id="4" name="Footer Placeholder 3">
            <a:extLst>
              <a:ext uri="{FF2B5EF4-FFF2-40B4-BE49-F238E27FC236}">
                <a16:creationId xmlns:a16="http://schemas.microsoft.com/office/drawing/2014/main" id="{42219F7C-26A5-44D4-BDDE-067879802D20}"/>
              </a:ext>
            </a:extLst>
          </p:cNvPr>
          <p:cNvSpPr>
            <a:spLocks noGrp="1"/>
          </p:cNvSpPr>
          <p:nvPr>
            <p:ph type="ftr" sz="quarter" idx="11"/>
          </p:nvPr>
        </p:nvSpPr>
        <p:spPr/>
        <p:txBody>
          <a:bodyPr/>
          <a:lstStyle/>
          <a:p>
            <a:r>
              <a:rPr lang="en-GB"/>
              <a:t>https://aveksatequity.com</a:t>
            </a:r>
          </a:p>
        </p:txBody>
      </p:sp>
    </p:spTree>
    <p:extLst>
      <p:ext uri="{BB962C8B-B14F-4D97-AF65-F5344CB8AC3E}">
        <p14:creationId xmlns:p14="http://schemas.microsoft.com/office/powerpoint/2010/main" val="23305633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a:extLst>
              <a:ext uri="{FF2B5EF4-FFF2-40B4-BE49-F238E27FC236}">
                <a16:creationId xmlns:a16="http://schemas.microsoft.com/office/drawing/2014/main" id="{493FCB5F-6841-4024-94C5-C1ADD4F679D5}"/>
              </a:ext>
            </a:extLst>
          </p:cNvPr>
          <p:cNvGraphicFramePr>
            <a:graphicFrameLocks noChangeAspect="1"/>
          </p:cNvGraphicFramePr>
          <p:nvPr>
            <p:extLst>
              <p:ext uri="{D42A27DB-BD31-4B8C-83A1-F6EECF244321}">
                <p14:modId xmlns:p14="http://schemas.microsoft.com/office/powerpoint/2010/main" val="3535627458"/>
              </p:ext>
            </p:extLst>
          </p:nvPr>
        </p:nvGraphicFramePr>
        <p:xfrm>
          <a:off x="1753043" y="872609"/>
          <a:ext cx="8305800" cy="5343525"/>
        </p:xfrm>
        <a:graphic>
          <a:graphicData uri="http://schemas.openxmlformats.org/presentationml/2006/ole">
            <mc:AlternateContent xmlns:mc="http://schemas.openxmlformats.org/markup-compatibility/2006">
              <mc:Choice xmlns:v="urn:schemas-microsoft-com:vml" Requires="v">
                <p:oleObj spid="_x0000_s1056" name="Worksheet" r:id="rId3" imgW="8305945" imgH="5343622" progId="Excel.Sheet.12">
                  <p:embed/>
                </p:oleObj>
              </mc:Choice>
              <mc:Fallback>
                <p:oleObj name="Worksheet" r:id="rId3" imgW="8305945" imgH="5343622" progId="Excel.Sheet.12">
                  <p:embed/>
                  <p:pic>
                    <p:nvPicPr>
                      <p:cNvPr id="0" name=""/>
                      <p:cNvPicPr/>
                      <p:nvPr/>
                    </p:nvPicPr>
                    <p:blipFill>
                      <a:blip r:embed="rId4"/>
                      <a:stretch>
                        <a:fillRect/>
                      </a:stretch>
                    </p:blipFill>
                    <p:spPr>
                      <a:xfrm>
                        <a:off x="1753043" y="872609"/>
                        <a:ext cx="8305800" cy="5343525"/>
                      </a:xfrm>
                      <a:prstGeom prst="rect">
                        <a:avLst/>
                      </a:prstGeom>
                    </p:spPr>
                  </p:pic>
                </p:oleObj>
              </mc:Fallback>
            </mc:AlternateContent>
          </a:graphicData>
        </a:graphic>
      </p:graphicFrame>
      <p:cxnSp>
        <p:nvCxnSpPr>
          <p:cNvPr id="4" name="Straight Arrow Connector 3">
            <a:extLst>
              <a:ext uri="{FF2B5EF4-FFF2-40B4-BE49-F238E27FC236}">
                <a16:creationId xmlns:a16="http://schemas.microsoft.com/office/drawing/2014/main" id="{71F013E5-F268-486C-AAD7-E6DEB734488F}"/>
              </a:ext>
            </a:extLst>
          </p:cNvPr>
          <p:cNvCxnSpPr/>
          <p:nvPr/>
        </p:nvCxnSpPr>
        <p:spPr>
          <a:xfrm>
            <a:off x="180089" y="1052623"/>
            <a:ext cx="1552354" cy="10632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 name="Straight Arrow Connector 4">
            <a:extLst>
              <a:ext uri="{FF2B5EF4-FFF2-40B4-BE49-F238E27FC236}">
                <a16:creationId xmlns:a16="http://schemas.microsoft.com/office/drawing/2014/main" id="{B294AB90-9B61-483B-B9F9-734E23145EE5}"/>
              </a:ext>
            </a:extLst>
          </p:cNvPr>
          <p:cNvCxnSpPr/>
          <p:nvPr/>
        </p:nvCxnSpPr>
        <p:spPr>
          <a:xfrm>
            <a:off x="200689" y="5241852"/>
            <a:ext cx="1552354" cy="10632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913740F1-C529-4142-A1EE-6F96D8E83A2A}"/>
              </a:ext>
            </a:extLst>
          </p:cNvPr>
          <p:cNvCxnSpPr/>
          <p:nvPr/>
        </p:nvCxnSpPr>
        <p:spPr>
          <a:xfrm>
            <a:off x="180089" y="5465135"/>
            <a:ext cx="1552354" cy="10632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E1338F7F-6E40-4709-8EBB-9F4A016B293F}"/>
              </a:ext>
            </a:extLst>
          </p:cNvPr>
          <p:cNvSpPr txBox="1"/>
          <p:nvPr/>
        </p:nvSpPr>
        <p:spPr>
          <a:xfrm>
            <a:off x="2668772" y="6390168"/>
            <a:ext cx="7231660" cy="276999"/>
          </a:xfrm>
          <a:prstGeom prst="rect">
            <a:avLst/>
          </a:prstGeom>
          <a:noFill/>
        </p:spPr>
        <p:txBody>
          <a:bodyPr wrap="none" rtlCol="0">
            <a:spAutoFit/>
          </a:bodyPr>
          <a:lstStyle/>
          <a:p>
            <a:r>
              <a:rPr lang="en-GB" sz="1200" dirty="0"/>
              <a:t>**In FY 19 &amp; FY 15, one time Exceptional Loss for investment in IL&amp;FS &amp; Discontinuation of Construction Business </a:t>
            </a:r>
          </a:p>
        </p:txBody>
      </p:sp>
      <p:sp>
        <p:nvSpPr>
          <p:cNvPr id="8" name="TextBox 7">
            <a:extLst>
              <a:ext uri="{FF2B5EF4-FFF2-40B4-BE49-F238E27FC236}">
                <a16:creationId xmlns:a16="http://schemas.microsoft.com/office/drawing/2014/main" id="{AE1F5A81-2DF0-4912-9B98-89B3B6A3371B}"/>
              </a:ext>
            </a:extLst>
          </p:cNvPr>
          <p:cNvSpPr txBox="1"/>
          <p:nvPr/>
        </p:nvSpPr>
        <p:spPr>
          <a:xfrm>
            <a:off x="3012651" y="272534"/>
            <a:ext cx="5786584" cy="369332"/>
          </a:xfrm>
          <a:prstGeom prst="rect">
            <a:avLst/>
          </a:prstGeom>
          <a:noFill/>
        </p:spPr>
        <p:txBody>
          <a:bodyPr wrap="none" rtlCol="0">
            <a:spAutoFit/>
          </a:bodyPr>
          <a:lstStyle/>
          <a:p>
            <a:r>
              <a:rPr lang="en-GB" b="1" dirty="0">
                <a:solidFill>
                  <a:srgbClr val="0070C0"/>
                </a:solidFill>
              </a:rPr>
              <a:t>Base Revenue Remain Constant &amp; Profitable  --- Over Years </a:t>
            </a:r>
          </a:p>
        </p:txBody>
      </p:sp>
      <p:cxnSp>
        <p:nvCxnSpPr>
          <p:cNvPr id="10" name="Straight Arrow Connector 9">
            <a:extLst>
              <a:ext uri="{FF2B5EF4-FFF2-40B4-BE49-F238E27FC236}">
                <a16:creationId xmlns:a16="http://schemas.microsoft.com/office/drawing/2014/main" id="{0F01D2F8-B6C9-4728-98F8-2847E8BF2488}"/>
              </a:ext>
            </a:extLst>
          </p:cNvPr>
          <p:cNvCxnSpPr/>
          <p:nvPr/>
        </p:nvCxnSpPr>
        <p:spPr>
          <a:xfrm>
            <a:off x="180089" y="2023730"/>
            <a:ext cx="1552354" cy="10632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 name="Footer Placeholder 2">
            <a:extLst>
              <a:ext uri="{FF2B5EF4-FFF2-40B4-BE49-F238E27FC236}">
                <a16:creationId xmlns:a16="http://schemas.microsoft.com/office/drawing/2014/main" id="{36422EF5-DD05-48BB-B368-0FC86D951814}"/>
              </a:ext>
            </a:extLst>
          </p:cNvPr>
          <p:cNvSpPr>
            <a:spLocks noGrp="1"/>
          </p:cNvSpPr>
          <p:nvPr>
            <p:ph type="ftr" sz="quarter" idx="11"/>
          </p:nvPr>
        </p:nvSpPr>
        <p:spPr/>
        <p:txBody>
          <a:bodyPr/>
          <a:lstStyle/>
          <a:p>
            <a:r>
              <a:rPr lang="en-GB"/>
              <a:t>https://aveksatequity.com</a:t>
            </a:r>
          </a:p>
        </p:txBody>
      </p:sp>
    </p:spTree>
    <p:extLst>
      <p:ext uri="{BB962C8B-B14F-4D97-AF65-F5344CB8AC3E}">
        <p14:creationId xmlns:p14="http://schemas.microsoft.com/office/powerpoint/2010/main" val="36724891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5BAB3F1-BF26-4293-862E-8CB523367190}"/>
              </a:ext>
            </a:extLst>
          </p:cNvPr>
          <p:cNvSpPr txBox="1"/>
          <p:nvPr/>
        </p:nvSpPr>
        <p:spPr>
          <a:xfrm>
            <a:off x="3221665" y="786809"/>
            <a:ext cx="3840539" cy="584775"/>
          </a:xfrm>
          <a:prstGeom prst="rect">
            <a:avLst/>
          </a:prstGeom>
          <a:noFill/>
        </p:spPr>
        <p:txBody>
          <a:bodyPr wrap="none" rtlCol="0">
            <a:spAutoFit/>
          </a:bodyPr>
          <a:lstStyle/>
          <a:p>
            <a:r>
              <a:rPr lang="en-GB" sz="3200" dirty="0">
                <a:solidFill>
                  <a:srgbClr val="0070C0"/>
                </a:solidFill>
              </a:rPr>
              <a:t>New Leadership Team</a:t>
            </a:r>
          </a:p>
        </p:txBody>
      </p:sp>
      <p:sp>
        <p:nvSpPr>
          <p:cNvPr id="3" name="TextBox 2">
            <a:extLst>
              <a:ext uri="{FF2B5EF4-FFF2-40B4-BE49-F238E27FC236}">
                <a16:creationId xmlns:a16="http://schemas.microsoft.com/office/drawing/2014/main" id="{6384F8AC-3C18-45CB-9142-4406722CC5F3}"/>
              </a:ext>
            </a:extLst>
          </p:cNvPr>
          <p:cNvSpPr txBox="1"/>
          <p:nvPr/>
        </p:nvSpPr>
        <p:spPr>
          <a:xfrm>
            <a:off x="1973119" y="1531088"/>
            <a:ext cx="5089085" cy="4985980"/>
          </a:xfrm>
          <a:prstGeom prst="rect">
            <a:avLst/>
          </a:prstGeom>
          <a:noFill/>
        </p:spPr>
        <p:txBody>
          <a:bodyPr wrap="none" rtlCol="0">
            <a:spAutoFit/>
          </a:bodyPr>
          <a:lstStyle/>
          <a:p>
            <a:r>
              <a:rPr lang="en-GB" sz="2000" dirty="0"/>
              <a:t>Joined in last 1-2 years:</a:t>
            </a:r>
          </a:p>
          <a:p>
            <a:endParaRPr lang="en-GB" sz="2000" dirty="0"/>
          </a:p>
          <a:p>
            <a:r>
              <a:rPr lang="en-GB" sz="2000" dirty="0"/>
              <a:t>Nagesh Basavanhalli MD (ex Fiat Chrysler) </a:t>
            </a:r>
          </a:p>
          <a:p>
            <a:r>
              <a:rPr lang="en-GB" sz="2000" dirty="0"/>
              <a:t>Ravi Damodaran (ex Varroc Engineering)</a:t>
            </a:r>
          </a:p>
          <a:p>
            <a:r>
              <a:rPr lang="en-GB" sz="2000" dirty="0"/>
              <a:t>Subhankar Chatterjee (ex Cummins)</a:t>
            </a:r>
          </a:p>
          <a:p>
            <a:r>
              <a:rPr lang="en-GB" sz="2000" dirty="0"/>
              <a:t>Debasish Mitra (ex Mercedes Benz) </a:t>
            </a:r>
          </a:p>
          <a:p>
            <a:r>
              <a:rPr lang="en-GB" sz="2000" dirty="0"/>
              <a:t>Tarun Khanna (ex Fiat Chrysler) </a:t>
            </a:r>
          </a:p>
          <a:p>
            <a:r>
              <a:rPr lang="en-GB" sz="2000" dirty="0"/>
              <a:t>Mohanan Manikumar (ex M&amp;M) </a:t>
            </a:r>
          </a:p>
          <a:p>
            <a:r>
              <a:rPr lang="en-GB" sz="2000" dirty="0"/>
              <a:t>Gagan Mathur (ex NRB Bearing) </a:t>
            </a:r>
          </a:p>
          <a:p>
            <a:r>
              <a:rPr lang="en-GB" sz="2000" dirty="0"/>
              <a:t>Vijaya Kunnakavil (ex Bajaj Auto, TVS) </a:t>
            </a:r>
          </a:p>
          <a:p>
            <a:r>
              <a:rPr lang="en-GB" sz="2000" dirty="0"/>
              <a:t>Neetu Kashiramka CFO (ex Jyothy Laboratories)</a:t>
            </a:r>
          </a:p>
          <a:p>
            <a:endParaRPr lang="en-GB" sz="2000" dirty="0"/>
          </a:p>
          <a:p>
            <a:r>
              <a:rPr lang="en-GB" sz="2000" dirty="0"/>
              <a:t>Joined Earlier:</a:t>
            </a:r>
          </a:p>
          <a:p>
            <a:endParaRPr lang="en-GB" sz="2000" dirty="0"/>
          </a:p>
          <a:p>
            <a:r>
              <a:rPr lang="en-GB" sz="2000" dirty="0"/>
              <a:t>Sanjeev Kumar (ex Varroc Engineering) </a:t>
            </a:r>
          </a:p>
          <a:p>
            <a:r>
              <a:rPr lang="en-GB" sz="2000" dirty="0"/>
              <a:t>Anil Makhgola (ex Minda Industries)  </a:t>
            </a:r>
          </a:p>
        </p:txBody>
      </p:sp>
      <p:sp>
        <p:nvSpPr>
          <p:cNvPr id="4" name="Right Brace 3">
            <a:extLst>
              <a:ext uri="{FF2B5EF4-FFF2-40B4-BE49-F238E27FC236}">
                <a16:creationId xmlns:a16="http://schemas.microsoft.com/office/drawing/2014/main" id="{14AFEC01-E017-4DA3-BE12-F59B269D0ACB}"/>
              </a:ext>
            </a:extLst>
          </p:cNvPr>
          <p:cNvSpPr/>
          <p:nvPr/>
        </p:nvSpPr>
        <p:spPr>
          <a:xfrm>
            <a:off x="6932428" y="1531088"/>
            <a:ext cx="808074" cy="498598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 name="TextBox 4">
            <a:extLst>
              <a:ext uri="{FF2B5EF4-FFF2-40B4-BE49-F238E27FC236}">
                <a16:creationId xmlns:a16="http://schemas.microsoft.com/office/drawing/2014/main" id="{0D13A989-5BA6-48FF-A151-AF5F6B9D6290}"/>
              </a:ext>
            </a:extLst>
          </p:cNvPr>
          <p:cNvSpPr txBox="1"/>
          <p:nvPr/>
        </p:nvSpPr>
        <p:spPr>
          <a:xfrm>
            <a:off x="8112642" y="2413337"/>
            <a:ext cx="3975191" cy="2862322"/>
          </a:xfrm>
          <a:prstGeom prst="rect">
            <a:avLst/>
          </a:prstGeom>
          <a:noFill/>
        </p:spPr>
        <p:txBody>
          <a:bodyPr wrap="none" rtlCol="0">
            <a:spAutoFit/>
          </a:bodyPr>
          <a:lstStyle/>
          <a:p>
            <a:r>
              <a:rPr lang="en-GB" dirty="0"/>
              <a:t>New Leadership Challenge:</a:t>
            </a:r>
          </a:p>
          <a:p>
            <a:endParaRPr lang="en-GB" dirty="0"/>
          </a:p>
          <a:p>
            <a:r>
              <a:rPr lang="en-GB" dirty="0"/>
              <a:t>Take Company to next level of </a:t>
            </a:r>
          </a:p>
          <a:p>
            <a:r>
              <a:rPr lang="en-GB" dirty="0"/>
              <a:t>Growth path in newer &amp; </a:t>
            </a:r>
          </a:p>
          <a:p>
            <a:r>
              <a:rPr lang="en-GB" dirty="0"/>
              <a:t>Growing areas of business </a:t>
            </a:r>
          </a:p>
          <a:p>
            <a:r>
              <a:rPr lang="en-GB" dirty="0"/>
              <a:t>in 2W, 3W and Small Commercial </a:t>
            </a:r>
          </a:p>
          <a:p>
            <a:r>
              <a:rPr lang="en-GB" dirty="0"/>
              <a:t>Vehicle space, opportunity of which </a:t>
            </a:r>
          </a:p>
          <a:p>
            <a:r>
              <a:rPr lang="en-GB" dirty="0"/>
              <a:t>would upfold over next 10 years in</a:t>
            </a:r>
          </a:p>
          <a:p>
            <a:r>
              <a:rPr lang="en-GB" dirty="0"/>
              <a:t>Transformative Ways and, focus into Agri</a:t>
            </a:r>
          </a:p>
          <a:p>
            <a:r>
              <a:rPr lang="en-GB" dirty="0"/>
              <a:t>&amp; Related Business Segments profitably. </a:t>
            </a:r>
          </a:p>
        </p:txBody>
      </p:sp>
      <p:sp>
        <p:nvSpPr>
          <p:cNvPr id="6" name="Footer Placeholder 5">
            <a:extLst>
              <a:ext uri="{FF2B5EF4-FFF2-40B4-BE49-F238E27FC236}">
                <a16:creationId xmlns:a16="http://schemas.microsoft.com/office/drawing/2014/main" id="{D76ECCAD-25E1-410E-9C5A-13A50BDA79DC}"/>
              </a:ext>
            </a:extLst>
          </p:cNvPr>
          <p:cNvSpPr>
            <a:spLocks noGrp="1"/>
          </p:cNvSpPr>
          <p:nvPr>
            <p:ph type="ftr" sz="quarter" idx="11"/>
          </p:nvPr>
        </p:nvSpPr>
        <p:spPr/>
        <p:txBody>
          <a:bodyPr/>
          <a:lstStyle/>
          <a:p>
            <a:r>
              <a:rPr lang="en-GB"/>
              <a:t>https://aveksatequity.com</a:t>
            </a:r>
          </a:p>
        </p:txBody>
      </p:sp>
    </p:spTree>
    <p:extLst>
      <p:ext uri="{BB962C8B-B14F-4D97-AF65-F5344CB8AC3E}">
        <p14:creationId xmlns:p14="http://schemas.microsoft.com/office/powerpoint/2010/main" val="23060246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BE6DF0B-969C-43DF-B188-D154F2A6B7D8}"/>
              </a:ext>
            </a:extLst>
          </p:cNvPr>
          <p:cNvPicPr>
            <a:picLocks noChangeAspect="1"/>
          </p:cNvPicPr>
          <p:nvPr/>
        </p:nvPicPr>
        <p:blipFill>
          <a:blip r:embed="rId2"/>
          <a:stretch>
            <a:fillRect/>
          </a:stretch>
        </p:blipFill>
        <p:spPr>
          <a:xfrm>
            <a:off x="0" y="1494335"/>
            <a:ext cx="12192000" cy="3869330"/>
          </a:xfrm>
          <a:prstGeom prst="rect">
            <a:avLst/>
          </a:prstGeom>
        </p:spPr>
      </p:pic>
      <p:sp>
        <p:nvSpPr>
          <p:cNvPr id="3" name="TextBox 2">
            <a:extLst>
              <a:ext uri="{FF2B5EF4-FFF2-40B4-BE49-F238E27FC236}">
                <a16:creationId xmlns:a16="http://schemas.microsoft.com/office/drawing/2014/main" id="{2FA75981-4A43-467C-B3F6-F5FB1E974685}"/>
              </a:ext>
            </a:extLst>
          </p:cNvPr>
          <p:cNvSpPr txBox="1"/>
          <p:nvPr/>
        </p:nvSpPr>
        <p:spPr>
          <a:xfrm>
            <a:off x="4816549" y="606056"/>
            <a:ext cx="2836867" cy="523220"/>
          </a:xfrm>
          <a:prstGeom prst="rect">
            <a:avLst/>
          </a:prstGeom>
          <a:noFill/>
        </p:spPr>
        <p:txBody>
          <a:bodyPr wrap="none" rtlCol="0">
            <a:spAutoFit/>
          </a:bodyPr>
          <a:lstStyle/>
          <a:p>
            <a:r>
              <a:rPr lang="en-GB" sz="2800" dirty="0">
                <a:solidFill>
                  <a:srgbClr val="0070C0"/>
                </a:solidFill>
              </a:rPr>
              <a:t>Transition Time?? </a:t>
            </a:r>
          </a:p>
        </p:txBody>
      </p:sp>
      <p:sp>
        <p:nvSpPr>
          <p:cNvPr id="4" name="Footer Placeholder 3">
            <a:extLst>
              <a:ext uri="{FF2B5EF4-FFF2-40B4-BE49-F238E27FC236}">
                <a16:creationId xmlns:a16="http://schemas.microsoft.com/office/drawing/2014/main" id="{112ECCE3-D7B8-4BCE-B1B5-4A8D69444280}"/>
              </a:ext>
            </a:extLst>
          </p:cNvPr>
          <p:cNvSpPr>
            <a:spLocks noGrp="1"/>
          </p:cNvSpPr>
          <p:nvPr>
            <p:ph type="ftr" sz="quarter" idx="11"/>
          </p:nvPr>
        </p:nvSpPr>
        <p:spPr/>
        <p:txBody>
          <a:bodyPr/>
          <a:lstStyle/>
          <a:p>
            <a:r>
              <a:rPr lang="en-GB"/>
              <a:t>https://aveksatequity.com</a:t>
            </a:r>
          </a:p>
        </p:txBody>
      </p:sp>
    </p:spTree>
    <p:extLst>
      <p:ext uri="{BB962C8B-B14F-4D97-AF65-F5344CB8AC3E}">
        <p14:creationId xmlns:p14="http://schemas.microsoft.com/office/powerpoint/2010/main" val="95002956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1586</TotalTime>
  <Words>1994</Words>
  <Application>Microsoft Office PowerPoint</Application>
  <PresentationFormat>Widescreen</PresentationFormat>
  <Paragraphs>248</Paragraphs>
  <Slides>21</Slides>
  <Notes>0</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21</vt:i4>
      </vt:variant>
    </vt:vector>
  </HeadingPairs>
  <TitlesOfParts>
    <vt:vector size="26" baseType="lpstr">
      <vt:lpstr>Arial</vt:lpstr>
      <vt:lpstr>Calibri</vt:lpstr>
      <vt:lpstr>Calibri Light</vt:lpstr>
      <vt:lpstr>Office Theme</vt:lpstr>
      <vt:lpstr>Worksheet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pc</cp:lastModifiedBy>
  <cp:revision>81</cp:revision>
  <dcterms:created xsi:type="dcterms:W3CDTF">2019-07-22T19:10:10Z</dcterms:created>
  <dcterms:modified xsi:type="dcterms:W3CDTF">2019-09-23T13:36:14Z</dcterms:modified>
</cp:coreProperties>
</file>