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sldIdLst>
    <p:sldId id="256" r:id="rId2"/>
    <p:sldId id="259" r:id="rId3"/>
    <p:sldId id="260" r:id="rId4"/>
    <p:sldId id="257" r:id="rId5"/>
    <p:sldId id="262" r:id="rId6"/>
    <p:sldId id="265" r:id="rId7"/>
    <p:sldId id="263" r:id="rId8"/>
    <p:sldId id="258" r:id="rId9"/>
    <p:sldId id="266" r:id="rId10"/>
    <p:sldId id="268"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C370AD-EB5B-4673-AEB0-A3501616F86A}" v="8" dt="2020-11-03T11:37:54.2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76" d="100"/>
          <a:sy n="76" d="100"/>
        </p:scale>
        <p:origin x="780" y="9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nt jain" userId="5a64b980f6382238" providerId="LiveId" clId="{ACC370AD-EB5B-4673-AEB0-A3501616F86A}"/>
    <pc:docChg chg="undo custSel mod addSld modSld">
      <pc:chgData name="anant jain" userId="5a64b980f6382238" providerId="LiveId" clId="{ACC370AD-EB5B-4673-AEB0-A3501616F86A}" dt="2020-11-03T11:38:44.922" v="186" actId="20577"/>
      <pc:docMkLst>
        <pc:docMk/>
      </pc:docMkLst>
      <pc:sldChg chg="modSp mod">
        <pc:chgData name="anant jain" userId="5a64b980f6382238" providerId="LiveId" clId="{ACC370AD-EB5B-4673-AEB0-A3501616F86A}" dt="2020-10-30T12:04:18.349" v="165" actId="20577"/>
        <pc:sldMkLst>
          <pc:docMk/>
          <pc:sldMk cId="2586290756" sldId="256"/>
        </pc:sldMkLst>
        <pc:spChg chg="mod">
          <ac:chgData name="anant jain" userId="5a64b980f6382238" providerId="LiveId" clId="{ACC370AD-EB5B-4673-AEB0-A3501616F86A}" dt="2020-10-30T12:04:18.349" v="165" actId="20577"/>
          <ac:spMkLst>
            <pc:docMk/>
            <pc:sldMk cId="2586290756" sldId="256"/>
            <ac:spMk id="2" creationId="{D398A0B9-0175-4A35-829A-3F9A0A6FDB16}"/>
          </ac:spMkLst>
        </pc:spChg>
        <pc:spChg chg="mod">
          <ac:chgData name="anant jain" userId="5a64b980f6382238" providerId="LiveId" clId="{ACC370AD-EB5B-4673-AEB0-A3501616F86A}" dt="2020-10-30T12:04:03.119" v="157" actId="14100"/>
          <ac:spMkLst>
            <pc:docMk/>
            <pc:sldMk cId="2586290756" sldId="256"/>
            <ac:spMk id="6" creationId="{806B9F0D-F493-45E6-BAFA-A1DC6FC16B85}"/>
          </ac:spMkLst>
        </pc:spChg>
      </pc:sldChg>
      <pc:sldChg chg="modSp mod">
        <pc:chgData name="anant jain" userId="5a64b980f6382238" providerId="LiveId" clId="{ACC370AD-EB5B-4673-AEB0-A3501616F86A}" dt="2020-10-30T11:16:57.812" v="43" actId="20577"/>
        <pc:sldMkLst>
          <pc:docMk/>
          <pc:sldMk cId="3022608498" sldId="263"/>
        </pc:sldMkLst>
        <pc:spChg chg="mod">
          <ac:chgData name="anant jain" userId="5a64b980f6382238" providerId="LiveId" clId="{ACC370AD-EB5B-4673-AEB0-A3501616F86A}" dt="2020-10-30T11:16:57.812" v="43" actId="20577"/>
          <ac:spMkLst>
            <pc:docMk/>
            <pc:sldMk cId="3022608498" sldId="263"/>
            <ac:spMk id="3" creationId="{A802B54E-801F-485D-BE24-6F94E672ADF3}"/>
          </ac:spMkLst>
        </pc:spChg>
      </pc:sldChg>
      <pc:sldChg chg="modSp new mod">
        <pc:chgData name="anant jain" userId="5a64b980f6382238" providerId="LiveId" clId="{ACC370AD-EB5B-4673-AEB0-A3501616F86A}" dt="2020-10-30T11:14:40.197" v="25" actId="20577"/>
        <pc:sldMkLst>
          <pc:docMk/>
          <pc:sldMk cId="3726757449" sldId="267"/>
        </pc:sldMkLst>
        <pc:spChg chg="mod">
          <ac:chgData name="anant jain" userId="5a64b980f6382238" providerId="LiveId" clId="{ACC370AD-EB5B-4673-AEB0-A3501616F86A}" dt="2020-10-30T11:13:06.311" v="6" actId="20577"/>
          <ac:spMkLst>
            <pc:docMk/>
            <pc:sldMk cId="3726757449" sldId="267"/>
            <ac:spMk id="2" creationId="{1A542242-057C-4F94-88A2-3B58DFB31D1D}"/>
          </ac:spMkLst>
        </pc:spChg>
        <pc:spChg chg="mod">
          <ac:chgData name="anant jain" userId="5a64b980f6382238" providerId="LiveId" clId="{ACC370AD-EB5B-4673-AEB0-A3501616F86A}" dt="2020-10-30T11:14:40.197" v="25" actId="20577"/>
          <ac:spMkLst>
            <pc:docMk/>
            <pc:sldMk cId="3726757449" sldId="267"/>
            <ac:spMk id="3" creationId="{14060CBE-2A55-437C-BAC3-A174EE957FBF}"/>
          </ac:spMkLst>
        </pc:spChg>
      </pc:sldChg>
      <pc:sldChg chg="addSp delSp modSp new mod setBg">
        <pc:chgData name="anant jain" userId="5a64b980f6382238" providerId="LiveId" clId="{ACC370AD-EB5B-4673-AEB0-A3501616F86A}" dt="2020-11-03T11:38:44.922" v="186" actId="20577"/>
        <pc:sldMkLst>
          <pc:docMk/>
          <pc:sldMk cId="3399443236" sldId="268"/>
        </pc:sldMkLst>
        <pc:spChg chg="mod">
          <ac:chgData name="anant jain" userId="5a64b980f6382238" providerId="LiveId" clId="{ACC370AD-EB5B-4673-AEB0-A3501616F86A}" dt="2020-11-03T11:38:07.285" v="172" actId="20577"/>
          <ac:spMkLst>
            <pc:docMk/>
            <pc:sldMk cId="3399443236" sldId="268"/>
            <ac:spMk id="2" creationId="{60828500-CB2D-4180-B62B-D8158F016FC2}"/>
          </ac:spMkLst>
        </pc:spChg>
        <pc:spChg chg="del">
          <ac:chgData name="anant jain" userId="5a64b980f6382238" providerId="LiveId" clId="{ACC370AD-EB5B-4673-AEB0-A3501616F86A}" dt="2020-11-03T11:37:54.250" v="167"/>
          <ac:spMkLst>
            <pc:docMk/>
            <pc:sldMk cId="3399443236" sldId="268"/>
            <ac:spMk id="3" creationId="{9781ACAB-C881-4609-80A7-5E304CA6243A}"/>
          </ac:spMkLst>
        </pc:spChg>
        <pc:spChg chg="add">
          <ac:chgData name="anant jain" userId="5a64b980f6382238" providerId="LiveId" clId="{ACC370AD-EB5B-4673-AEB0-A3501616F86A}" dt="2020-11-03T11:38:02.300" v="168" actId="26606"/>
          <ac:spMkLst>
            <pc:docMk/>
            <pc:sldMk cId="3399443236" sldId="268"/>
            <ac:spMk id="9" creationId="{53B021B3-DE93-4AB7-8A18-CF5F1CED88B8}"/>
          </ac:spMkLst>
        </pc:spChg>
        <pc:spChg chg="add">
          <ac:chgData name="anant jain" userId="5a64b980f6382238" providerId="LiveId" clId="{ACC370AD-EB5B-4673-AEB0-A3501616F86A}" dt="2020-11-03T11:38:02.300" v="168" actId="26606"/>
          <ac:spMkLst>
            <pc:docMk/>
            <pc:sldMk cId="3399443236" sldId="268"/>
            <ac:spMk id="11" creationId="{52D502E5-F6B4-4D58-B4AE-FC466FF15EE8}"/>
          </ac:spMkLst>
        </pc:spChg>
        <pc:spChg chg="add">
          <ac:chgData name="anant jain" userId="5a64b980f6382238" providerId="LiveId" clId="{ACC370AD-EB5B-4673-AEB0-A3501616F86A}" dt="2020-11-03T11:38:02.300" v="168" actId="26606"/>
          <ac:spMkLst>
            <pc:docMk/>
            <pc:sldMk cId="3399443236" sldId="268"/>
            <ac:spMk id="13" creationId="{9DECDBF4-02B6-4BB4-B65B-B8107AD6A9E8}"/>
          </ac:spMkLst>
        </pc:spChg>
        <pc:graphicFrameChg chg="add mod modGraphic">
          <ac:chgData name="anant jain" userId="5a64b980f6382238" providerId="LiveId" clId="{ACC370AD-EB5B-4673-AEB0-A3501616F86A}" dt="2020-11-03T11:38:44.922" v="186" actId="20577"/>
          <ac:graphicFrameMkLst>
            <pc:docMk/>
            <pc:sldMk cId="3399443236" sldId="268"/>
            <ac:graphicFrameMk id="4" creationId="{FEF30571-E8E0-4E36-9FC7-8B2893ACEF69}"/>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HRB</a:t>
            </a:r>
            <a:r>
              <a:rPr lang="en-US" baseline="0"/>
              <a:t> vs FeCr prices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Sheet1!$B$4</c:f>
              <c:strCache>
                <c:ptCount val="1"/>
                <c:pt idx="0">
                  <c:v>HRB Export Prices (Q Avg)</c:v>
                </c:pt>
              </c:strCache>
            </c:strRef>
          </c:tx>
          <c:spPr>
            <a:ln w="28575" cap="rnd">
              <a:solidFill>
                <a:schemeClr val="accent1"/>
              </a:solidFill>
              <a:round/>
            </a:ln>
            <a:effectLst/>
          </c:spPr>
          <c:marker>
            <c:symbol val="none"/>
          </c:marker>
          <c:cat>
            <c:strRef>
              <c:f>Sheet1!$A$5:$A$27</c:f>
              <c:strCache>
                <c:ptCount val="23"/>
                <c:pt idx="0">
                  <c:v>2015Q1</c:v>
                </c:pt>
                <c:pt idx="1">
                  <c:v>2015Q2</c:v>
                </c:pt>
                <c:pt idx="2">
                  <c:v>2015Q3</c:v>
                </c:pt>
                <c:pt idx="3">
                  <c:v>2015Q4</c:v>
                </c:pt>
                <c:pt idx="4">
                  <c:v>2016Q1</c:v>
                </c:pt>
                <c:pt idx="5">
                  <c:v>2016Q2</c:v>
                </c:pt>
                <c:pt idx="6">
                  <c:v>2016Q3</c:v>
                </c:pt>
                <c:pt idx="7">
                  <c:v>2016Q4</c:v>
                </c:pt>
                <c:pt idx="8">
                  <c:v>2017Q1</c:v>
                </c:pt>
                <c:pt idx="9">
                  <c:v>2017Q2</c:v>
                </c:pt>
                <c:pt idx="10">
                  <c:v>2017Q3</c:v>
                </c:pt>
                <c:pt idx="11">
                  <c:v>2017Q4</c:v>
                </c:pt>
                <c:pt idx="12">
                  <c:v>2018Q1</c:v>
                </c:pt>
                <c:pt idx="13">
                  <c:v>2018Q2</c:v>
                </c:pt>
                <c:pt idx="14">
                  <c:v>2018Q3</c:v>
                </c:pt>
                <c:pt idx="15">
                  <c:v>2018Q4</c:v>
                </c:pt>
                <c:pt idx="16">
                  <c:v>2019Q1</c:v>
                </c:pt>
                <c:pt idx="17">
                  <c:v>2019Q2</c:v>
                </c:pt>
                <c:pt idx="18">
                  <c:v>2019Q3</c:v>
                </c:pt>
                <c:pt idx="19">
                  <c:v>2019Q4</c:v>
                </c:pt>
                <c:pt idx="20">
                  <c:v>2020Q1</c:v>
                </c:pt>
                <c:pt idx="21">
                  <c:v>2020Q2</c:v>
                </c:pt>
                <c:pt idx="22">
                  <c:v>2020Q3</c:v>
                </c:pt>
              </c:strCache>
            </c:strRef>
          </c:cat>
          <c:val>
            <c:numRef>
              <c:f>Sheet1!$B$5:$B$27</c:f>
              <c:numCache>
                <c:formatCode>General</c:formatCode>
                <c:ptCount val="23"/>
                <c:pt idx="0">
                  <c:v>456</c:v>
                </c:pt>
                <c:pt idx="1">
                  <c:v>385</c:v>
                </c:pt>
                <c:pt idx="2">
                  <c:v>344</c:v>
                </c:pt>
                <c:pt idx="3">
                  <c:v>289</c:v>
                </c:pt>
                <c:pt idx="4">
                  <c:v>290</c:v>
                </c:pt>
                <c:pt idx="5">
                  <c:v>409</c:v>
                </c:pt>
                <c:pt idx="6">
                  <c:v>372</c:v>
                </c:pt>
                <c:pt idx="7">
                  <c:v>457</c:v>
                </c:pt>
                <c:pt idx="8">
                  <c:v>524</c:v>
                </c:pt>
                <c:pt idx="9">
                  <c:v>497</c:v>
                </c:pt>
                <c:pt idx="10">
                  <c:v>530</c:v>
                </c:pt>
                <c:pt idx="11">
                  <c:v>568</c:v>
                </c:pt>
                <c:pt idx="12">
                  <c:v>607</c:v>
                </c:pt>
                <c:pt idx="13">
                  <c:v>608</c:v>
                </c:pt>
                <c:pt idx="14">
                  <c:v>590</c:v>
                </c:pt>
                <c:pt idx="15">
                  <c:v>539</c:v>
                </c:pt>
                <c:pt idx="16">
                  <c:v>524</c:v>
                </c:pt>
                <c:pt idx="17">
                  <c:v>529</c:v>
                </c:pt>
                <c:pt idx="18">
                  <c:v>496</c:v>
                </c:pt>
                <c:pt idx="19">
                  <c:v>443</c:v>
                </c:pt>
                <c:pt idx="20">
                  <c:v>482</c:v>
                </c:pt>
                <c:pt idx="21">
                  <c:v>438</c:v>
                </c:pt>
                <c:pt idx="22">
                  <c:v>477</c:v>
                </c:pt>
              </c:numCache>
            </c:numRef>
          </c:val>
          <c:smooth val="0"/>
          <c:extLst>
            <c:ext xmlns:c16="http://schemas.microsoft.com/office/drawing/2014/chart" uri="{C3380CC4-5D6E-409C-BE32-E72D297353CC}">
              <c16:uniqueId val="{00000000-3F62-444A-A3A8-FEB99AFE850F}"/>
            </c:ext>
          </c:extLst>
        </c:ser>
        <c:ser>
          <c:idx val="1"/>
          <c:order val="1"/>
          <c:tx>
            <c:strRef>
              <c:f>Sheet1!$C$4</c:f>
              <c:strCache>
                <c:ptCount val="1"/>
                <c:pt idx="0">
                  <c:v>FerroChrome Q Benchmark</c:v>
                </c:pt>
              </c:strCache>
            </c:strRef>
          </c:tx>
          <c:spPr>
            <a:ln w="28575" cap="rnd">
              <a:solidFill>
                <a:schemeClr val="accent2"/>
              </a:solidFill>
              <a:round/>
            </a:ln>
            <a:effectLst/>
          </c:spPr>
          <c:marker>
            <c:symbol val="none"/>
          </c:marker>
          <c:cat>
            <c:strRef>
              <c:f>Sheet1!$A$5:$A$27</c:f>
              <c:strCache>
                <c:ptCount val="23"/>
                <c:pt idx="0">
                  <c:v>2015Q1</c:v>
                </c:pt>
                <c:pt idx="1">
                  <c:v>2015Q2</c:v>
                </c:pt>
                <c:pt idx="2">
                  <c:v>2015Q3</c:v>
                </c:pt>
                <c:pt idx="3">
                  <c:v>2015Q4</c:v>
                </c:pt>
                <c:pt idx="4">
                  <c:v>2016Q1</c:v>
                </c:pt>
                <c:pt idx="5">
                  <c:v>2016Q2</c:v>
                </c:pt>
                <c:pt idx="6">
                  <c:v>2016Q3</c:v>
                </c:pt>
                <c:pt idx="7">
                  <c:v>2016Q4</c:v>
                </c:pt>
                <c:pt idx="8">
                  <c:v>2017Q1</c:v>
                </c:pt>
                <c:pt idx="9">
                  <c:v>2017Q2</c:v>
                </c:pt>
                <c:pt idx="10">
                  <c:v>2017Q3</c:v>
                </c:pt>
                <c:pt idx="11">
                  <c:v>2017Q4</c:v>
                </c:pt>
                <c:pt idx="12">
                  <c:v>2018Q1</c:v>
                </c:pt>
                <c:pt idx="13">
                  <c:v>2018Q2</c:v>
                </c:pt>
                <c:pt idx="14">
                  <c:v>2018Q3</c:v>
                </c:pt>
                <c:pt idx="15">
                  <c:v>2018Q4</c:v>
                </c:pt>
                <c:pt idx="16">
                  <c:v>2019Q1</c:v>
                </c:pt>
                <c:pt idx="17">
                  <c:v>2019Q2</c:v>
                </c:pt>
                <c:pt idx="18">
                  <c:v>2019Q3</c:v>
                </c:pt>
                <c:pt idx="19">
                  <c:v>2019Q4</c:v>
                </c:pt>
                <c:pt idx="20">
                  <c:v>2020Q1</c:v>
                </c:pt>
                <c:pt idx="21">
                  <c:v>2020Q2</c:v>
                </c:pt>
                <c:pt idx="22">
                  <c:v>2020Q3</c:v>
                </c:pt>
              </c:strCache>
            </c:strRef>
          </c:cat>
          <c:val>
            <c:numRef>
              <c:f>Sheet1!$C$5:$C$27</c:f>
              <c:numCache>
                <c:formatCode>General</c:formatCode>
                <c:ptCount val="23"/>
                <c:pt idx="0">
                  <c:v>108</c:v>
                </c:pt>
                <c:pt idx="1">
                  <c:v>108</c:v>
                </c:pt>
                <c:pt idx="2">
                  <c:v>108</c:v>
                </c:pt>
                <c:pt idx="3">
                  <c:v>104</c:v>
                </c:pt>
                <c:pt idx="4">
                  <c:v>92</c:v>
                </c:pt>
                <c:pt idx="5">
                  <c:v>82</c:v>
                </c:pt>
                <c:pt idx="6">
                  <c:v>98</c:v>
                </c:pt>
                <c:pt idx="7">
                  <c:v>110</c:v>
                </c:pt>
                <c:pt idx="8">
                  <c:v>165</c:v>
                </c:pt>
                <c:pt idx="9">
                  <c:v>154</c:v>
                </c:pt>
                <c:pt idx="10">
                  <c:v>110</c:v>
                </c:pt>
                <c:pt idx="11">
                  <c:v>139</c:v>
                </c:pt>
                <c:pt idx="12">
                  <c:v>118</c:v>
                </c:pt>
                <c:pt idx="13">
                  <c:v>142</c:v>
                </c:pt>
                <c:pt idx="14">
                  <c:v>138</c:v>
                </c:pt>
                <c:pt idx="15">
                  <c:v>124</c:v>
                </c:pt>
                <c:pt idx="16">
                  <c:v>112</c:v>
                </c:pt>
                <c:pt idx="17">
                  <c:v>120</c:v>
                </c:pt>
                <c:pt idx="18">
                  <c:v>104</c:v>
                </c:pt>
                <c:pt idx="19">
                  <c:v>102</c:v>
                </c:pt>
                <c:pt idx="20">
                  <c:v>101</c:v>
                </c:pt>
                <c:pt idx="21">
                  <c:v>114</c:v>
                </c:pt>
                <c:pt idx="22">
                  <c:v>114</c:v>
                </c:pt>
              </c:numCache>
            </c:numRef>
          </c:val>
          <c:smooth val="0"/>
          <c:extLst>
            <c:ext xmlns:c16="http://schemas.microsoft.com/office/drawing/2014/chart" uri="{C3380CC4-5D6E-409C-BE32-E72D297353CC}">
              <c16:uniqueId val="{00000001-3F62-444A-A3A8-FEB99AFE850F}"/>
            </c:ext>
          </c:extLst>
        </c:ser>
        <c:dLbls>
          <c:showLegendKey val="0"/>
          <c:showVal val="0"/>
          <c:showCatName val="0"/>
          <c:showSerName val="0"/>
          <c:showPercent val="0"/>
          <c:showBubbleSize val="0"/>
        </c:dLbls>
        <c:smooth val="0"/>
        <c:axId val="1844657167"/>
        <c:axId val="2123642127"/>
      </c:lineChart>
      <c:catAx>
        <c:axId val="1844657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3642127"/>
        <c:crosses val="autoZero"/>
        <c:auto val="1"/>
        <c:lblAlgn val="ctr"/>
        <c:lblOffset val="100"/>
        <c:noMultiLvlLbl val="0"/>
      </c:catAx>
      <c:valAx>
        <c:axId val="21236421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4657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FC</a:t>
            </a:r>
            <a:r>
              <a:rPr lang="en-US" baseline="0"/>
              <a:t> </a:t>
            </a:r>
            <a:r>
              <a:rPr lang="en-US"/>
              <a:t>Benchmark vs IMFA Stock Price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Sheet1!$C$4</c:f>
              <c:strCache>
                <c:ptCount val="1"/>
                <c:pt idx="0">
                  <c:v>FerroChrome Q Benchmark</c:v>
                </c:pt>
              </c:strCache>
            </c:strRef>
          </c:tx>
          <c:spPr>
            <a:ln w="28575" cap="rnd">
              <a:solidFill>
                <a:schemeClr val="accent1"/>
              </a:solidFill>
              <a:round/>
            </a:ln>
            <a:effectLst/>
          </c:spPr>
          <c:marker>
            <c:symbol val="none"/>
          </c:marker>
          <c:cat>
            <c:strRef>
              <c:f>Sheet1!$A$5:$A$27</c:f>
              <c:strCache>
                <c:ptCount val="23"/>
                <c:pt idx="0">
                  <c:v>2015Q1</c:v>
                </c:pt>
                <c:pt idx="1">
                  <c:v>2015Q2</c:v>
                </c:pt>
                <c:pt idx="2">
                  <c:v>2015Q3</c:v>
                </c:pt>
                <c:pt idx="3">
                  <c:v>2015Q4</c:v>
                </c:pt>
                <c:pt idx="4">
                  <c:v>2016Q1</c:v>
                </c:pt>
                <c:pt idx="5">
                  <c:v>2016Q2</c:v>
                </c:pt>
                <c:pt idx="6">
                  <c:v>2016Q3</c:v>
                </c:pt>
                <c:pt idx="7">
                  <c:v>2016Q4</c:v>
                </c:pt>
                <c:pt idx="8">
                  <c:v>2017Q1</c:v>
                </c:pt>
                <c:pt idx="9">
                  <c:v>2017Q2</c:v>
                </c:pt>
                <c:pt idx="10">
                  <c:v>2017Q3</c:v>
                </c:pt>
                <c:pt idx="11">
                  <c:v>2017Q4</c:v>
                </c:pt>
                <c:pt idx="12">
                  <c:v>2018Q1</c:v>
                </c:pt>
                <c:pt idx="13">
                  <c:v>2018Q2</c:v>
                </c:pt>
                <c:pt idx="14">
                  <c:v>2018Q3</c:v>
                </c:pt>
                <c:pt idx="15">
                  <c:v>2018Q4</c:v>
                </c:pt>
                <c:pt idx="16">
                  <c:v>2019Q1</c:v>
                </c:pt>
                <c:pt idx="17">
                  <c:v>2019Q2</c:v>
                </c:pt>
                <c:pt idx="18">
                  <c:v>2019Q3</c:v>
                </c:pt>
                <c:pt idx="19">
                  <c:v>2019Q4</c:v>
                </c:pt>
                <c:pt idx="20">
                  <c:v>2020Q1</c:v>
                </c:pt>
                <c:pt idx="21">
                  <c:v>2020Q2</c:v>
                </c:pt>
                <c:pt idx="22">
                  <c:v>2020Q3</c:v>
                </c:pt>
              </c:strCache>
            </c:strRef>
          </c:cat>
          <c:val>
            <c:numRef>
              <c:f>Sheet1!$C$5:$C$27</c:f>
              <c:numCache>
                <c:formatCode>General</c:formatCode>
                <c:ptCount val="23"/>
                <c:pt idx="0">
                  <c:v>108</c:v>
                </c:pt>
                <c:pt idx="1">
                  <c:v>108</c:v>
                </c:pt>
                <c:pt idx="2">
                  <c:v>108</c:v>
                </c:pt>
                <c:pt idx="3">
                  <c:v>104</c:v>
                </c:pt>
                <c:pt idx="4">
                  <c:v>92</c:v>
                </c:pt>
                <c:pt idx="5">
                  <c:v>82</c:v>
                </c:pt>
                <c:pt idx="6">
                  <c:v>98</c:v>
                </c:pt>
                <c:pt idx="7">
                  <c:v>110</c:v>
                </c:pt>
                <c:pt idx="8">
                  <c:v>165</c:v>
                </c:pt>
                <c:pt idx="9">
                  <c:v>154</c:v>
                </c:pt>
                <c:pt idx="10">
                  <c:v>110</c:v>
                </c:pt>
                <c:pt idx="11">
                  <c:v>139</c:v>
                </c:pt>
                <c:pt idx="12">
                  <c:v>118</c:v>
                </c:pt>
                <c:pt idx="13">
                  <c:v>142</c:v>
                </c:pt>
                <c:pt idx="14">
                  <c:v>138</c:v>
                </c:pt>
                <c:pt idx="15">
                  <c:v>124</c:v>
                </c:pt>
                <c:pt idx="16">
                  <c:v>112</c:v>
                </c:pt>
                <c:pt idx="17">
                  <c:v>120</c:v>
                </c:pt>
                <c:pt idx="18">
                  <c:v>104</c:v>
                </c:pt>
                <c:pt idx="19">
                  <c:v>102</c:v>
                </c:pt>
                <c:pt idx="20">
                  <c:v>101</c:v>
                </c:pt>
                <c:pt idx="21">
                  <c:v>114</c:v>
                </c:pt>
                <c:pt idx="22">
                  <c:v>114</c:v>
                </c:pt>
              </c:numCache>
            </c:numRef>
          </c:val>
          <c:smooth val="0"/>
          <c:extLst>
            <c:ext xmlns:c16="http://schemas.microsoft.com/office/drawing/2014/chart" uri="{C3380CC4-5D6E-409C-BE32-E72D297353CC}">
              <c16:uniqueId val="{00000000-2C8A-40DB-9568-34D5B9F8B7DA}"/>
            </c:ext>
          </c:extLst>
        </c:ser>
        <c:dLbls>
          <c:showLegendKey val="0"/>
          <c:showVal val="0"/>
          <c:showCatName val="0"/>
          <c:showSerName val="0"/>
          <c:showPercent val="0"/>
          <c:showBubbleSize val="0"/>
        </c:dLbls>
        <c:smooth val="0"/>
        <c:axId val="1096420575"/>
        <c:axId val="1948418975"/>
      </c:lineChart>
      <c:catAx>
        <c:axId val="109642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8418975"/>
        <c:crosses val="autoZero"/>
        <c:auto val="1"/>
        <c:lblAlgn val="ctr"/>
        <c:lblOffset val="100"/>
        <c:noMultiLvlLbl val="0"/>
      </c:catAx>
      <c:valAx>
        <c:axId val="19484189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6420575"/>
        <c:crosses val="autoZero"/>
        <c:crossBetween val="between"/>
      </c:valAx>
      <c:spPr>
        <a:blipFill>
          <a:blip xmlns:r="http://schemas.openxmlformats.org/officeDocument/2006/relationships" r:embed="rId3"/>
          <a:stretch>
            <a:fillRect/>
          </a:stretch>
        </a:blip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11/3/2020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16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11/3/2020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54010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11/3/2020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0066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11/3/2020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9567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11/3/2020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2543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11/3/2020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8677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11/3/2020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38070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11/3/2020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87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11/3/2020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2472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11/3/2020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1084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11/3/2020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31394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11/3/2020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429428719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76" r:id="rId6"/>
    <p:sldLayoutId id="2147483672" r:id="rId7"/>
    <p:sldLayoutId id="2147483673" r:id="rId8"/>
    <p:sldLayoutId id="2147483674" r:id="rId9"/>
    <p:sldLayoutId id="2147483675" r:id="rId10"/>
    <p:sldLayoutId id="2147483677"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imfa.in/investor-information/stockdetails.htm" TargetMode="External"/><Relationship Id="rId3" Type="http://schemas.openxmlformats.org/officeDocument/2006/relationships/hyperlink" Target="https://www.argusmedia.com/en/news/2142599-european-4q-fecr-benchmark-unchanged-at-114lb" TargetMode="External"/><Relationship Id="rId7" Type="http://schemas.openxmlformats.org/officeDocument/2006/relationships/hyperlink" Target="https://www.glencore.com/investors" TargetMode="External"/><Relationship Id="rId2" Type="http://schemas.openxmlformats.org/officeDocument/2006/relationships/hyperlink" Target="http://www.afarak.com/en/" TargetMode="External"/><Relationship Id="rId1" Type="http://schemas.openxmlformats.org/officeDocument/2006/relationships/slideLayout" Target="../slideLayouts/slideLayout2.xml"/><Relationship Id="rId6" Type="http://schemas.openxmlformats.org/officeDocument/2006/relationships/hyperlink" Target="https://www.miningmx.com/news/markets/44102-sa-to-apply-export-tax-on-chrome-exports-in-effort-to-support-domestic-ferrochrome/" TargetMode="External"/><Relationship Id="rId5" Type="http://schemas.openxmlformats.org/officeDocument/2006/relationships/hyperlink" Target="https://www.meraferesources.co.za/news.php" TargetMode="External"/><Relationship Id="rId4" Type="http://schemas.openxmlformats.org/officeDocument/2006/relationships/hyperlink" Target="https://www.meraferesources.co.z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www.meraferesources.co.za/news.ph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B352FC-1F44-4AB9-A2BD-FBF231C6B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5E32DCD-3F5D-49F5-B3EF-2656BEA6AE9F}"/>
              </a:ext>
            </a:extLst>
          </p:cNvPr>
          <p:cNvPicPr>
            <a:picLocks noChangeAspect="1"/>
          </p:cNvPicPr>
          <p:nvPr/>
        </p:nvPicPr>
        <p:blipFill rotWithShape="1">
          <a:blip r:embed="rId2"/>
          <a:srcRect t="976" b="13797"/>
          <a:stretch/>
        </p:blipFill>
        <p:spPr>
          <a:xfrm>
            <a:off x="-2" y="-1"/>
            <a:ext cx="12192001" cy="6858000"/>
          </a:xfrm>
          <a:prstGeom prst="rect">
            <a:avLst/>
          </a:prstGeom>
        </p:spPr>
      </p:pic>
      <p:sp>
        <p:nvSpPr>
          <p:cNvPr id="11" name="Rectangle 10">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4716089"/>
            <a:ext cx="6288261" cy="1573149"/>
          </a:xfrm>
          <a:prstGeom prst="rect">
            <a:avLst/>
          </a:prstGeom>
          <a:solidFill>
            <a:schemeClr val="bg1">
              <a:alpha val="95000"/>
            </a:schemeClr>
          </a:solidFill>
          <a:ln w="12700">
            <a:solidFill>
              <a:schemeClr val="tx2">
                <a:lumMod val="10000"/>
                <a:lumOff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98A0B9-0175-4A35-829A-3F9A0A6FDB16}"/>
              </a:ext>
            </a:extLst>
          </p:cNvPr>
          <p:cNvSpPr>
            <a:spLocks noGrp="1"/>
          </p:cNvSpPr>
          <p:nvPr>
            <p:ph type="ctrTitle"/>
          </p:nvPr>
        </p:nvSpPr>
        <p:spPr>
          <a:xfrm>
            <a:off x="856209" y="4909985"/>
            <a:ext cx="4217017" cy="1185353"/>
          </a:xfrm>
        </p:spPr>
        <p:txBody>
          <a:bodyPr anchor="ctr">
            <a:normAutofit/>
          </a:bodyPr>
          <a:lstStyle/>
          <a:p>
            <a:r>
              <a:rPr lang="en-US" sz="2600" dirty="0"/>
              <a:t>Ferro Chrome/ IMFA</a:t>
            </a:r>
          </a:p>
        </p:txBody>
      </p:sp>
      <p:sp>
        <p:nvSpPr>
          <p:cNvPr id="13" name="Rectangle 12">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517571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28936" y="5498088"/>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ubtitle 5">
            <a:extLst>
              <a:ext uri="{FF2B5EF4-FFF2-40B4-BE49-F238E27FC236}">
                <a16:creationId xmlns:a16="http://schemas.microsoft.com/office/drawing/2014/main" id="{806B9F0D-F493-45E6-BAFA-A1DC6FC16B85}"/>
              </a:ext>
            </a:extLst>
          </p:cNvPr>
          <p:cNvSpPr>
            <a:spLocks noGrp="1"/>
          </p:cNvSpPr>
          <p:nvPr>
            <p:ph type="subTitle" idx="1"/>
          </p:nvPr>
        </p:nvSpPr>
        <p:spPr>
          <a:xfrm>
            <a:off x="576072" y="4754880"/>
            <a:ext cx="6263742" cy="1453896"/>
          </a:xfrm>
        </p:spPr>
        <p:txBody>
          <a:bodyPr/>
          <a:lstStyle/>
          <a:p>
            <a:r>
              <a:rPr lang="en-US" dirty="0"/>
              <a:t>                                                                                                 </a:t>
            </a:r>
          </a:p>
        </p:txBody>
      </p:sp>
    </p:spTree>
    <p:extLst>
      <p:ext uri="{BB962C8B-B14F-4D97-AF65-F5344CB8AC3E}">
        <p14:creationId xmlns:p14="http://schemas.microsoft.com/office/powerpoint/2010/main" val="2586290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828500-CB2D-4180-B62B-D8158F016FC2}"/>
              </a:ext>
            </a:extLst>
          </p:cNvPr>
          <p:cNvSpPr>
            <a:spLocks noGrp="1"/>
          </p:cNvSpPr>
          <p:nvPr>
            <p:ph type="title"/>
          </p:nvPr>
        </p:nvSpPr>
        <p:spPr>
          <a:xfrm>
            <a:off x="841248" y="256032"/>
            <a:ext cx="10506456" cy="1014984"/>
          </a:xfrm>
        </p:spPr>
        <p:txBody>
          <a:bodyPr anchor="b">
            <a:normAutofit/>
          </a:bodyPr>
          <a:lstStyle/>
          <a:p>
            <a:r>
              <a:rPr lang="en-US" dirty="0"/>
              <a:t>Data</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FEF30571-E8E0-4E36-9FC7-8B2893ACEF69}"/>
              </a:ext>
            </a:extLst>
          </p:cNvPr>
          <p:cNvGraphicFramePr>
            <a:graphicFrameLocks noGrp="1"/>
          </p:cNvGraphicFramePr>
          <p:nvPr>
            <p:ph idx="1"/>
            <p:extLst>
              <p:ext uri="{D42A27DB-BD31-4B8C-83A1-F6EECF244321}">
                <p14:modId xmlns:p14="http://schemas.microsoft.com/office/powerpoint/2010/main" val="3026042914"/>
              </p:ext>
            </p:extLst>
          </p:nvPr>
        </p:nvGraphicFramePr>
        <p:xfrm>
          <a:off x="2014309" y="1926266"/>
          <a:ext cx="8163383" cy="4607012"/>
        </p:xfrm>
        <a:graphic>
          <a:graphicData uri="http://schemas.openxmlformats.org/drawingml/2006/table">
            <a:tbl>
              <a:tblPr firstRow="1" bandRow="1">
                <a:tableStyleId>{5C22544A-7EE6-4342-B048-85BDC9FD1C3A}</a:tableStyleId>
              </a:tblPr>
              <a:tblGrid>
                <a:gridCol w="853686">
                  <a:extLst>
                    <a:ext uri="{9D8B030D-6E8A-4147-A177-3AD203B41FA5}">
                      <a16:colId xmlns:a16="http://schemas.microsoft.com/office/drawing/2014/main" val="2716539450"/>
                    </a:ext>
                  </a:extLst>
                </a:gridCol>
                <a:gridCol w="2354615">
                  <a:extLst>
                    <a:ext uri="{9D8B030D-6E8A-4147-A177-3AD203B41FA5}">
                      <a16:colId xmlns:a16="http://schemas.microsoft.com/office/drawing/2014/main" val="1259246077"/>
                    </a:ext>
                  </a:extLst>
                </a:gridCol>
                <a:gridCol w="2427029">
                  <a:extLst>
                    <a:ext uri="{9D8B030D-6E8A-4147-A177-3AD203B41FA5}">
                      <a16:colId xmlns:a16="http://schemas.microsoft.com/office/drawing/2014/main" val="547943941"/>
                    </a:ext>
                  </a:extLst>
                </a:gridCol>
                <a:gridCol w="1474683">
                  <a:extLst>
                    <a:ext uri="{9D8B030D-6E8A-4147-A177-3AD203B41FA5}">
                      <a16:colId xmlns:a16="http://schemas.microsoft.com/office/drawing/2014/main" val="2411604602"/>
                    </a:ext>
                  </a:extLst>
                </a:gridCol>
                <a:gridCol w="1053370">
                  <a:extLst>
                    <a:ext uri="{9D8B030D-6E8A-4147-A177-3AD203B41FA5}">
                      <a16:colId xmlns:a16="http://schemas.microsoft.com/office/drawing/2014/main" val="122956987"/>
                    </a:ext>
                  </a:extLst>
                </a:gridCol>
              </a:tblGrid>
              <a:tr h="431040">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r>
                        <a:rPr lang="fr-FR" sz="900" u="none" strike="noStrike">
                          <a:effectLst/>
                        </a:rPr>
                        <a:t>HRB Export Prices (Q Avg)</a:t>
                      </a:r>
                      <a:endParaRPr lang="fr-FR"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r>
                        <a:rPr lang="en-US" sz="900" u="none" strike="noStrike">
                          <a:effectLst/>
                        </a:rPr>
                        <a:t>FerroChrome Q Benchmark</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r>
                        <a:rPr lang="en-US" sz="900" u="none" strike="noStrike" dirty="0">
                          <a:effectLst/>
                        </a:rPr>
                        <a:t>IMFA Operating Profit </a:t>
                      </a:r>
                      <a:endParaRPr lang="en-US" sz="900" b="0" i="0" u="none" strike="noStrike" dirty="0">
                        <a:solidFill>
                          <a:srgbClr val="000000"/>
                        </a:solidFill>
                        <a:effectLst/>
                        <a:latin typeface="Calibri" panose="020F0502020204030204" pitchFamily="34" charset="0"/>
                      </a:endParaRPr>
                    </a:p>
                  </a:txBody>
                  <a:tcPr marL="4799" marR="4799" marT="4799" marB="0" anchor="b"/>
                </a:tc>
                <a:tc>
                  <a:txBody>
                    <a:bodyPr/>
                    <a:lstStyle/>
                    <a:p>
                      <a:pPr algn="l" fontAlgn="b"/>
                      <a:r>
                        <a:rPr lang="en-US" sz="900" u="none" strike="noStrike">
                          <a:effectLst/>
                        </a:rPr>
                        <a:t>MFA Production</a:t>
                      </a:r>
                      <a:endParaRPr lang="en-US" sz="900" b="0" i="0" u="none" strike="noStrike" dirty="0">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3615311003"/>
                  </a:ext>
                </a:extLst>
              </a:tr>
              <a:tr h="181564">
                <a:tc>
                  <a:txBody>
                    <a:bodyPr/>
                    <a:lstStyle/>
                    <a:p>
                      <a:pPr algn="l" fontAlgn="b"/>
                      <a:r>
                        <a:rPr lang="en-US" sz="900" u="none" strike="noStrike">
                          <a:effectLst/>
                        </a:rPr>
                        <a:t>2015Q1</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456</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108</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240</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205</a:t>
                      </a:r>
                      <a:endParaRPr lang="en-US" sz="900" b="0" i="0" u="none" strike="noStrike">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1861420120"/>
                  </a:ext>
                </a:extLst>
              </a:tr>
              <a:tr h="181564">
                <a:tc>
                  <a:txBody>
                    <a:bodyPr/>
                    <a:lstStyle/>
                    <a:p>
                      <a:pPr algn="l" fontAlgn="b"/>
                      <a:r>
                        <a:rPr lang="en-US" sz="900" u="none" strike="noStrike">
                          <a:effectLst/>
                        </a:rPr>
                        <a:t>2015Q2</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385</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108</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1381427790"/>
                  </a:ext>
                </a:extLst>
              </a:tr>
              <a:tr h="181564">
                <a:tc>
                  <a:txBody>
                    <a:bodyPr/>
                    <a:lstStyle/>
                    <a:p>
                      <a:pPr algn="l" fontAlgn="b"/>
                      <a:r>
                        <a:rPr lang="en-US" sz="900" u="none" strike="noStrike">
                          <a:effectLst/>
                        </a:rPr>
                        <a:t>2015Q3</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344</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108</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2995803211"/>
                  </a:ext>
                </a:extLst>
              </a:tr>
              <a:tr h="181564">
                <a:tc>
                  <a:txBody>
                    <a:bodyPr/>
                    <a:lstStyle/>
                    <a:p>
                      <a:pPr algn="l" fontAlgn="b"/>
                      <a:r>
                        <a:rPr lang="en-US" sz="900" u="none" strike="noStrike">
                          <a:effectLst/>
                        </a:rPr>
                        <a:t>2015Q4</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289</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104</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3652041377"/>
                  </a:ext>
                </a:extLst>
              </a:tr>
              <a:tr h="181564">
                <a:tc>
                  <a:txBody>
                    <a:bodyPr/>
                    <a:lstStyle/>
                    <a:p>
                      <a:pPr algn="l" fontAlgn="b"/>
                      <a:r>
                        <a:rPr lang="en-US" sz="900" u="none" strike="noStrike">
                          <a:effectLst/>
                        </a:rPr>
                        <a:t>2016Q1</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290</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92</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121</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189</a:t>
                      </a:r>
                      <a:endParaRPr lang="en-US" sz="900" b="0" i="0" u="none" strike="noStrike">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1257608739"/>
                  </a:ext>
                </a:extLst>
              </a:tr>
              <a:tr h="181564">
                <a:tc>
                  <a:txBody>
                    <a:bodyPr/>
                    <a:lstStyle/>
                    <a:p>
                      <a:pPr algn="l" fontAlgn="b"/>
                      <a:r>
                        <a:rPr lang="en-US" sz="900" u="none" strike="noStrike">
                          <a:effectLst/>
                        </a:rPr>
                        <a:t>2016Q2</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409</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82</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348581647"/>
                  </a:ext>
                </a:extLst>
              </a:tr>
              <a:tr h="181564">
                <a:tc>
                  <a:txBody>
                    <a:bodyPr/>
                    <a:lstStyle/>
                    <a:p>
                      <a:pPr algn="l" fontAlgn="b"/>
                      <a:r>
                        <a:rPr lang="en-US" sz="900" u="none" strike="noStrike">
                          <a:effectLst/>
                        </a:rPr>
                        <a:t>2016Q3</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372</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98</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1124312251"/>
                  </a:ext>
                </a:extLst>
              </a:tr>
              <a:tr h="181564">
                <a:tc>
                  <a:txBody>
                    <a:bodyPr/>
                    <a:lstStyle/>
                    <a:p>
                      <a:pPr algn="l" fontAlgn="b"/>
                      <a:r>
                        <a:rPr lang="en-US" sz="900" u="none" strike="noStrike">
                          <a:effectLst/>
                        </a:rPr>
                        <a:t>2016Q4</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457</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110</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4142156341"/>
                  </a:ext>
                </a:extLst>
              </a:tr>
              <a:tr h="181564">
                <a:tc>
                  <a:txBody>
                    <a:bodyPr/>
                    <a:lstStyle/>
                    <a:p>
                      <a:pPr algn="l" fontAlgn="b"/>
                      <a:r>
                        <a:rPr lang="en-US" sz="900" u="none" strike="noStrike">
                          <a:effectLst/>
                        </a:rPr>
                        <a:t>2017Q1</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524</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165</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513</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235</a:t>
                      </a:r>
                      <a:endParaRPr lang="en-US" sz="900" b="0" i="0" u="none" strike="noStrike">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313671034"/>
                  </a:ext>
                </a:extLst>
              </a:tr>
              <a:tr h="181564">
                <a:tc>
                  <a:txBody>
                    <a:bodyPr/>
                    <a:lstStyle/>
                    <a:p>
                      <a:pPr algn="l" fontAlgn="b"/>
                      <a:r>
                        <a:rPr lang="en-US" sz="900" u="none" strike="noStrike">
                          <a:effectLst/>
                        </a:rPr>
                        <a:t>2017Q2</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497</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154</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1040824026"/>
                  </a:ext>
                </a:extLst>
              </a:tr>
              <a:tr h="181564">
                <a:tc>
                  <a:txBody>
                    <a:bodyPr/>
                    <a:lstStyle/>
                    <a:p>
                      <a:pPr algn="l" fontAlgn="b"/>
                      <a:r>
                        <a:rPr lang="en-US" sz="900" u="none" strike="noStrike">
                          <a:effectLst/>
                        </a:rPr>
                        <a:t>2017Q3</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530</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110</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3504596739"/>
                  </a:ext>
                </a:extLst>
              </a:tr>
              <a:tr h="181564">
                <a:tc>
                  <a:txBody>
                    <a:bodyPr/>
                    <a:lstStyle/>
                    <a:p>
                      <a:pPr algn="l" fontAlgn="b"/>
                      <a:r>
                        <a:rPr lang="en-US" sz="900" u="none" strike="noStrike">
                          <a:effectLst/>
                        </a:rPr>
                        <a:t>2017Q4</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568</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139</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349625198"/>
                  </a:ext>
                </a:extLst>
              </a:tr>
              <a:tr h="181564">
                <a:tc>
                  <a:txBody>
                    <a:bodyPr/>
                    <a:lstStyle/>
                    <a:p>
                      <a:pPr algn="l" fontAlgn="b"/>
                      <a:r>
                        <a:rPr lang="en-US" sz="900" u="none" strike="noStrike">
                          <a:effectLst/>
                        </a:rPr>
                        <a:t>2018Q1</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607</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118</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432</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234</a:t>
                      </a:r>
                      <a:endParaRPr lang="en-US" sz="900" b="0" i="0" u="none" strike="noStrike">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1704115688"/>
                  </a:ext>
                </a:extLst>
              </a:tr>
              <a:tr h="181564">
                <a:tc>
                  <a:txBody>
                    <a:bodyPr/>
                    <a:lstStyle/>
                    <a:p>
                      <a:pPr algn="l" fontAlgn="b"/>
                      <a:r>
                        <a:rPr lang="en-US" sz="900" u="none" strike="noStrike">
                          <a:effectLst/>
                        </a:rPr>
                        <a:t>2018Q2</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608</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142</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3454285811"/>
                  </a:ext>
                </a:extLst>
              </a:tr>
              <a:tr h="181564">
                <a:tc>
                  <a:txBody>
                    <a:bodyPr/>
                    <a:lstStyle/>
                    <a:p>
                      <a:pPr algn="l" fontAlgn="b"/>
                      <a:r>
                        <a:rPr lang="en-US" sz="900" u="none" strike="noStrike">
                          <a:effectLst/>
                        </a:rPr>
                        <a:t>2018Q3</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590</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138</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3005425152"/>
                  </a:ext>
                </a:extLst>
              </a:tr>
              <a:tr h="181564">
                <a:tc>
                  <a:txBody>
                    <a:bodyPr/>
                    <a:lstStyle/>
                    <a:p>
                      <a:pPr algn="l" fontAlgn="b"/>
                      <a:r>
                        <a:rPr lang="en-US" sz="900" u="none" strike="noStrike">
                          <a:effectLst/>
                        </a:rPr>
                        <a:t>2018Q4</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539</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124</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328042486"/>
                  </a:ext>
                </a:extLst>
              </a:tr>
              <a:tr h="181564">
                <a:tc>
                  <a:txBody>
                    <a:bodyPr/>
                    <a:lstStyle/>
                    <a:p>
                      <a:pPr algn="l" fontAlgn="b"/>
                      <a:r>
                        <a:rPr lang="en-US" sz="900" u="none" strike="noStrike">
                          <a:effectLst/>
                        </a:rPr>
                        <a:t>2019Q1</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524</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112</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250</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216</a:t>
                      </a:r>
                      <a:endParaRPr lang="en-US" sz="900" b="0" i="0" u="none" strike="noStrike">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1298190036"/>
                  </a:ext>
                </a:extLst>
              </a:tr>
              <a:tr h="181564">
                <a:tc>
                  <a:txBody>
                    <a:bodyPr/>
                    <a:lstStyle/>
                    <a:p>
                      <a:pPr algn="l" fontAlgn="b"/>
                      <a:r>
                        <a:rPr lang="en-US" sz="900" u="none" strike="noStrike">
                          <a:effectLst/>
                        </a:rPr>
                        <a:t>2019Q2</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529</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120</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2244801086"/>
                  </a:ext>
                </a:extLst>
              </a:tr>
              <a:tr h="181564">
                <a:tc>
                  <a:txBody>
                    <a:bodyPr/>
                    <a:lstStyle/>
                    <a:p>
                      <a:pPr algn="l" fontAlgn="b"/>
                      <a:r>
                        <a:rPr lang="en-US" sz="900" u="none" strike="noStrike">
                          <a:effectLst/>
                        </a:rPr>
                        <a:t>2019Q3</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496</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104</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2109659326"/>
                  </a:ext>
                </a:extLst>
              </a:tr>
              <a:tr h="181564">
                <a:tc>
                  <a:txBody>
                    <a:bodyPr/>
                    <a:lstStyle/>
                    <a:p>
                      <a:pPr algn="l" fontAlgn="b"/>
                      <a:r>
                        <a:rPr lang="en-US" sz="900" u="none" strike="noStrike">
                          <a:effectLst/>
                        </a:rPr>
                        <a:t>2019Q4</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443</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102</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1960012111"/>
                  </a:ext>
                </a:extLst>
              </a:tr>
              <a:tr h="181564">
                <a:tc>
                  <a:txBody>
                    <a:bodyPr/>
                    <a:lstStyle/>
                    <a:p>
                      <a:pPr algn="l" fontAlgn="b"/>
                      <a:r>
                        <a:rPr lang="en-US" sz="900" u="none" strike="noStrike">
                          <a:effectLst/>
                        </a:rPr>
                        <a:t>2020Q1</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482</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101</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89</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237</a:t>
                      </a:r>
                      <a:endParaRPr lang="en-US" sz="900" b="0" i="0" u="none" strike="noStrike">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139596590"/>
                  </a:ext>
                </a:extLst>
              </a:tr>
              <a:tr h="181564">
                <a:tc>
                  <a:txBody>
                    <a:bodyPr/>
                    <a:lstStyle/>
                    <a:p>
                      <a:pPr algn="l" fontAlgn="b"/>
                      <a:r>
                        <a:rPr lang="en-US" sz="900" u="none" strike="noStrike">
                          <a:effectLst/>
                        </a:rPr>
                        <a:t>2020Q2</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438</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114</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1562964885"/>
                  </a:ext>
                </a:extLst>
              </a:tr>
              <a:tr h="181564">
                <a:tc>
                  <a:txBody>
                    <a:bodyPr/>
                    <a:lstStyle/>
                    <a:p>
                      <a:pPr algn="l" fontAlgn="b"/>
                      <a:r>
                        <a:rPr lang="en-US" sz="900" u="none" strike="noStrike">
                          <a:effectLst/>
                        </a:rPr>
                        <a:t>2020Q3</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477</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r" fontAlgn="b"/>
                      <a:r>
                        <a:rPr lang="en-US" sz="900" u="none" strike="noStrike">
                          <a:effectLst/>
                        </a:rPr>
                        <a:t>114</a:t>
                      </a:r>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4799" marR="4799" marT="479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4799" marR="4799" marT="4799" marB="0" anchor="b"/>
                </a:tc>
                <a:extLst>
                  <a:ext uri="{0D108BD9-81ED-4DB2-BD59-A6C34878D82A}">
                    <a16:rowId xmlns:a16="http://schemas.microsoft.com/office/drawing/2014/main" val="3885568508"/>
                  </a:ext>
                </a:extLst>
              </a:tr>
            </a:tbl>
          </a:graphicData>
        </a:graphic>
      </p:graphicFrame>
    </p:spTree>
    <p:extLst>
      <p:ext uri="{BB962C8B-B14F-4D97-AF65-F5344CB8AC3E}">
        <p14:creationId xmlns:p14="http://schemas.microsoft.com/office/powerpoint/2010/main" val="3399443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2242-057C-4F94-88A2-3B58DFB31D1D}"/>
              </a:ext>
            </a:extLst>
          </p:cNvPr>
          <p:cNvSpPr>
            <a:spLocks noGrp="1"/>
          </p:cNvSpPr>
          <p:nvPr>
            <p:ph type="title"/>
          </p:nvPr>
        </p:nvSpPr>
        <p:spPr/>
        <p:txBody>
          <a:bodyPr/>
          <a:lstStyle/>
          <a:p>
            <a:r>
              <a:rPr lang="en-US" dirty="0"/>
              <a:t>Links	</a:t>
            </a:r>
          </a:p>
        </p:txBody>
      </p:sp>
      <p:sp>
        <p:nvSpPr>
          <p:cNvPr id="3" name="Content Placeholder 2">
            <a:extLst>
              <a:ext uri="{FF2B5EF4-FFF2-40B4-BE49-F238E27FC236}">
                <a16:creationId xmlns:a16="http://schemas.microsoft.com/office/drawing/2014/main" id="{14060CBE-2A55-437C-BAC3-A174EE957FBF}"/>
              </a:ext>
            </a:extLst>
          </p:cNvPr>
          <p:cNvSpPr>
            <a:spLocks noGrp="1"/>
          </p:cNvSpPr>
          <p:nvPr>
            <p:ph idx="1"/>
          </p:nvPr>
        </p:nvSpPr>
        <p:spPr/>
        <p:txBody>
          <a:bodyPr>
            <a:normAutofit fontScale="92500" lnSpcReduction="20000"/>
          </a:bodyPr>
          <a:lstStyle/>
          <a:p>
            <a:r>
              <a:rPr lang="en-US" dirty="0">
                <a:hlinkClick r:id="rId2"/>
              </a:rPr>
              <a:t>http://www.afarak.com/en/</a:t>
            </a:r>
            <a:r>
              <a:rPr lang="en-US" dirty="0"/>
              <a:t> </a:t>
            </a:r>
          </a:p>
          <a:p>
            <a:r>
              <a:rPr lang="en-US" dirty="0">
                <a:hlinkClick r:id="rId3"/>
              </a:rPr>
              <a:t>https://www.argusmedia.com/en/news/2142599-european-4q-fecr-benchmark-unchanged-at-114lb</a:t>
            </a:r>
            <a:r>
              <a:rPr lang="en-US" dirty="0"/>
              <a:t> </a:t>
            </a:r>
          </a:p>
          <a:p>
            <a:r>
              <a:rPr lang="en-US" dirty="0">
                <a:hlinkClick r:id="rId4"/>
              </a:rPr>
              <a:t>https://www.meraferesources.co.za/</a:t>
            </a:r>
            <a:r>
              <a:rPr lang="en-US" dirty="0"/>
              <a:t> </a:t>
            </a:r>
          </a:p>
          <a:p>
            <a:r>
              <a:rPr lang="en-US" dirty="0">
                <a:hlinkClick r:id="rId5"/>
              </a:rPr>
              <a:t>https://www.meraferesources.co.za/news.php</a:t>
            </a:r>
            <a:endParaRPr lang="en-US" dirty="0"/>
          </a:p>
          <a:p>
            <a:r>
              <a:rPr lang="en-US" dirty="0">
                <a:hlinkClick r:id="rId6"/>
              </a:rPr>
              <a:t>https://www.miningmx.com/news/markets/44102-sa-to-apply-export-tax-on-chrome-exports-in-effort-to-support-domestic-ferrochrome/</a:t>
            </a:r>
            <a:endParaRPr lang="en-US" dirty="0"/>
          </a:p>
          <a:p>
            <a:r>
              <a:rPr lang="en-US" dirty="0">
                <a:hlinkClick r:id="rId7"/>
              </a:rPr>
              <a:t>https://www.glencore.com/investors</a:t>
            </a:r>
            <a:r>
              <a:rPr lang="en-US" dirty="0"/>
              <a:t> </a:t>
            </a:r>
          </a:p>
          <a:p>
            <a:r>
              <a:rPr lang="en-US" dirty="0">
                <a:hlinkClick r:id="rId8"/>
              </a:rPr>
              <a:t>https://www.imfa.in/investor-information/stockdetails.htm</a:t>
            </a:r>
            <a:r>
              <a:rPr lang="en-US" dirty="0"/>
              <a:t> </a:t>
            </a:r>
          </a:p>
          <a:p>
            <a:endParaRPr lang="en-US" dirty="0"/>
          </a:p>
        </p:txBody>
      </p:sp>
    </p:spTree>
    <p:extLst>
      <p:ext uri="{BB962C8B-B14F-4D97-AF65-F5344CB8AC3E}">
        <p14:creationId xmlns:p14="http://schemas.microsoft.com/office/powerpoint/2010/main" val="3726757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4EC161-8AEC-46AF-8A6A-08446DA92F2C}"/>
              </a:ext>
            </a:extLst>
          </p:cNvPr>
          <p:cNvSpPr>
            <a:spLocks noGrp="1"/>
          </p:cNvSpPr>
          <p:nvPr>
            <p:ph type="title"/>
          </p:nvPr>
        </p:nvSpPr>
        <p:spPr>
          <a:xfrm>
            <a:off x="841246" y="978619"/>
            <a:ext cx="5991244" cy="1106424"/>
          </a:xfrm>
        </p:spPr>
        <p:txBody>
          <a:bodyPr>
            <a:normAutofit/>
          </a:bodyPr>
          <a:lstStyle/>
          <a:p>
            <a:r>
              <a:rPr lang="en-US" sz="3200" dirty="0"/>
              <a:t>Extraction/Alloying Process</a:t>
            </a:r>
          </a:p>
        </p:txBody>
      </p:sp>
      <p:sp>
        <p:nvSpPr>
          <p:cNvPr id="23" name="Rectangle 22">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7548B19-4A66-413A-8B92-3D8DB226A1B4}"/>
              </a:ext>
            </a:extLst>
          </p:cNvPr>
          <p:cNvSpPr>
            <a:spLocks noGrp="1"/>
          </p:cNvSpPr>
          <p:nvPr>
            <p:ph idx="1"/>
          </p:nvPr>
        </p:nvSpPr>
        <p:spPr>
          <a:xfrm>
            <a:off x="841248" y="2252870"/>
            <a:ext cx="5993892" cy="3560251"/>
          </a:xfrm>
        </p:spPr>
        <p:txBody>
          <a:bodyPr>
            <a:normAutofit lnSpcReduction="10000"/>
          </a:bodyPr>
          <a:lstStyle/>
          <a:p>
            <a:r>
              <a:rPr lang="en-US" sz="1800" b="0" i="0" u="none" strike="noStrike" baseline="0" dirty="0">
                <a:latin typeface="Univers LT Std"/>
              </a:rPr>
              <a:t>Chromite is the commercial name of iron chromium oxide (FeCr2O4), a mineral comprised of chromium and iron oxide that is naturally found in the earth’s mantle. When extracted, it is referred to as chrome ore.</a:t>
            </a:r>
          </a:p>
          <a:p>
            <a:r>
              <a:rPr lang="en-US" sz="1800" b="0" i="0" u="none" strike="noStrike" baseline="0" dirty="0">
                <a:latin typeface="Univers LT Std"/>
              </a:rPr>
              <a:t>Chromite is crucial for the production of ferrochrome, an alloying agent in manufacturing stainless steel. Chromite provides the corrosive resistance properties in stainless steel. Chrome ore is crushed, screened, jigged into chrome concentrate and then smelted into ferrochrome </a:t>
            </a:r>
          </a:p>
          <a:p>
            <a:r>
              <a:rPr lang="en-US" sz="1800" dirty="0">
                <a:latin typeface="Univers LT Std"/>
              </a:rPr>
              <a:t>One of the key costs incurred is power which is around 3000/3500 kWh/t of electrical energy.</a:t>
            </a:r>
            <a:endParaRPr lang="en-US" sz="1800" dirty="0"/>
          </a:p>
        </p:txBody>
      </p:sp>
      <p:pic>
        <p:nvPicPr>
          <p:cNvPr id="5" name="Picture 4">
            <a:extLst>
              <a:ext uri="{FF2B5EF4-FFF2-40B4-BE49-F238E27FC236}">
                <a16:creationId xmlns:a16="http://schemas.microsoft.com/office/drawing/2014/main" id="{A8C4B192-3F6F-43BD-A007-D6E4B23A4D49}"/>
              </a:ext>
            </a:extLst>
          </p:cNvPr>
          <p:cNvPicPr>
            <a:picLocks noChangeAspect="1"/>
          </p:cNvPicPr>
          <p:nvPr/>
        </p:nvPicPr>
        <p:blipFill>
          <a:blip r:embed="rId2"/>
          <a:stretch>
            <a:fillRect/>
          </a:stretch>
        </p:blipFill>
        <p:spPr>
          <a:xfrm>
            <a:off x="7956330" y="630936"/>
            <a:ext cx="3544625" cy="5495544"/>
          </a:xfrm>
          <a:prstGeom prst="rect">
            <a:avLst/>
          </a:prstGeom>
        </p:spPr>
      </p:pic>
    </p:spTree>
    <p:extLst>
      <p:ext uri="{BB962C8B-B14F-4D97-AF65-F5344CB8AC3E}">
        <p14:creationId xmlns:p14="http://schemas.microsoft.com/office/powerpoint/2010/main" val="3658282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438812-D8BF-42EA-AB3A-8D0EE910B79C}"/>
              </a:ext>
            </a:extLst>
          </p:cNvPr>
          <p:cNvSpPr>
            <a:spLocks noGrp="1"/>
          </p:cNvSpPr>
          <p:nvPr>
            <p:ph type="title"/>
          </p:nvPr>
        </p:nvSpPr>
        <p:spPr>
          <a:xfrm>
            <a:off x="612648" y="1078992"/>
            <a:ext cx="6268770" cy="1536192"/>
          </a:xfrm>
        </p:spPr>
        <p:txBody>
          <a:bodyPr anchor="b">
            <a:normAutofit/>
          </a:bodyPr>
          <a:lstStyle/>
          <a:p>
            <a:r>
              <a:rPr lang="en-US" sz="5200" dirty="0"/>
              <a:t>Chromite markets by geography</a:t>
            </a:r>
          </a:p>
        </p:txBody>
      </p:sp>
      <p:sp>
        <p:nvSpPr>
          <p:cNvPr id="14" name="Rectangle 13">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0B08BCA0-7DCF-48F2-B8B2-9309A1570824}"/>
              </a:ext>
            </a:extLst>
          </p:cNvPr>
          <p:cNvSpPr>
            <a:spLocks noGrp="1"/>
          </p:cNvSpPr>
          <p:nvPr>
            <p:ph idx="1"/>
          </p:nvPr>
        </p:nvSpPr>
        <p:spPr>
          <a:xfrm>
            <a:off x="612648" y="3355848"/>
            <a:ext cx="6268770" cy="2825496"/>
          </a:xfrm>
        </p:spPr>
        <p:txBody>
          <a:bodyPr>
            <a:normAutofit/>
          </a:bodyPr>
          <a:lstStyle/>
          <a:p>
            <a:r>
              <a:rPr lang="en-US" sz="1800" dirty="0"/>
              <a:t>China is the highest producer/consumer/importer, but Chinese data is not available.</a:t>
            </a:r>
          </a:p>
          <a:p>
            <a:r>
              <a:rPr lang="en-US" sz="1800" dirty="0"/>
              <a:t>SA is the largest exporter of Chrome ore. Electricity costs and lack of smelting capacity determines the choice between Chrome ore vs FC.</a:t>
            </a:r>
          </a:p>
          <a:p>
            <a:r>
              <a:rPr lang="en-US" sz="1800" dirty="0"/>
              <a:t>Countries have offered subsidized power to develop FC industry. Taking away this subsidy has doomed the industry.</a:t>
            </a:r>
          </a:p>
        </p:txBody>
      </p:sp>
      <p:pic>
        <p:nvPicPr>
          <p:cNvPr id="5" name="Content Placeholder 4">
            <a:extLst>
              <a:ext uri="{FF2B5EF4-FFF2-40B4-BE49-F238E27FC236}">
                <a16:creationId xmlns:a16="http://schemas.microsoft.com/office/drawing/2014/main" id="{D03987AB-3A69-41A1-A134-DE4AC2E234AF}"/>
              </a:ext>
            </a:extLst>
          </p:cNvPr>
          <p:cNvPicPr>
            <a:picLocks noChangeAspect="1"/>
          </p:cNvPicPr>
          <p:nvPr/>
        </p:nvPicPr>
        <p:blipFill>
          <a:blip r:embed="rId2"/>
          <a:stretch>
            <a:fillRect/>
          </a:stretch>
        </p:blipFill>
        <p:spPr>
          <a:xfrm>
            <a:off x="7757489" y="601133"/>
            <a:ext cx="3710840" cy="5580211"/>
          </a:xfrm>
          <a:prstGeom prst="rect">
            <a:avLst/>
          </a:prstGeom>
        </p:spPr>
      </p:pic>
    </p:spTree>
    <p:extLst>
      <p:ext uri="{BB962C8B-B14F-4D97-AF65-F5344CB8AC3E}">
        <p14:creationId xmlns:p14="http://schemas.microsoft.com/office/powerpoint/2010/main" val="246929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73" name="Rectangle 7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77" name="Rectangle 76">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5FCD7DC1-A44F-4144-A2A0-78D70A13FF63}"/>
              </a:ext>
            </a:extLst>
          </p:cNvPr>
          <p:cNvSpPr>
            <a:spLocks noGrp="1"/>
          </p:cNvSpPr>
          <p:nvPr>
            <p:ph type="title"/>
          </p:nvPr>
        </p:nvSpPr>
        <p:spPr>
          <a:xfrm>
            <a:off x="411480" y="991443"/>
            <a:ext cx="4443154" cy="1087819"/>
          </a:xfrm>
        </p:spPr>
        <p:txBody>
          <a:bodyPr vert="horz" lIns="91440" tIns="45720" rIns="91440" bIns="45720" rtlCol="0" anchor="b">
            <a:normAutofit/>
          </a:bodyPr>
          <a:lstStyle/>
          <a:p>
            <a:pPr>
              <a:lnSpc>
                <a:spcPct val="90000"/>
              </a:lnSpc>
            </a:pPr>
            <a:r>
              <a:rPr lang="en-US" dirty="0"/>
              <a:t>Key Players</a:t>
            </a:r>
          </a:p>
        </p:txBody>
      </p:sp>
      <p:sp>
        <p:nvSpPr>
          <p:cNvPr id="79" name="Rectangle 78">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506450ED-A15D-4AEF-84FA-FC97C8F61ADF}"/>
              </a:ext>
            </a:extLst>
          </p:cNvPr>
          <p:cNvSpPr>
            <a:spLocks noGrp="1"/>
          </p:cNvSpPr>
          <p:nvPr>
            <p:ph type="body" sz="half" idx="2"/>
          </p:nvPr>
        </p:nvSpPr>
        <p:spPr>
          <a:xfrm>
            <a:off x="411480" y="2684095"/>
            <a:ext cx="4443154" cy="3492868"/>
          </a:xfrm>
        </p:spPr>
        <p:txBody>
          <a:bodyPr vert="horz" lIns="91440" tIns="45720" rIns="91440" bIns="45720" rtlCol="0">
            <a:normAutofit/>
          </a:bodyPr>
          <a:lstStyle/>
          <a:p>
            <a:pPr indent="-228600">
              <a:buFont typeface="Arial" panose="020B0604020202020204" pitchFamily="34" charset="0"/>
              <a:buChar char="•"/>
            </a:pPr>
            <a:r>
              <a:rPr lang="en-US" sz="1700" dirty="0"/>
              <a:t>The main market players are Glencore-</a:t>
            </a:r>
            <a:r>
              <a:rPr lang="en-US" sz="1700" dirty="0" err="1"/>
              <a:t>Merafe</a:t>
            </a:r>
            <a:r>
              <a:rPr lang="en-US" sz="1700" dirty="0"/>
              <a:t>, Eurasian Resources Group, Samancor Chrome, </a:t>
            </a:r>
            <a:r>
              <a:rPr lang="en-US" sz="1700" dirty="0" err="1"/>
              <a:t>Hernic</a:t>
            </a:r>
            <a:r>
              <a:rPr lang="en-US" sz="1700" dirty="0"/>
              <a:t> Ferrochrome, IFM, FACOR, </a:t>
            </a:r>
            <a:r>
              <a:rPr lang="en-US" sz="1700" dirty="0" err="1"/>
              <a:t>Mintal</a:t>
            </a:r>
            <a:r>
              <a:rPr lang="en-US" sz="1700" dirty="0"/>
              <a:t> Group, Tata Steel, IMFA, Shanxi Jiang County </a:t>
            </a:r>
            <a:r>
              <a:rPr lang="en-US" sz="1700" dirty="0" err="1"/>
              <a:t>Minmetal</a:t>
            </a:r>
            <a:r>
              <a:rPr lang="en-US" sz="1700" dirty="0"/>
              <a:t>, Jilin Ferro Alloys, </a:t>
            </a:r>
            <a:r>
              <a:rPr lang="en-US" sz="1700" dirty="0" err="1"/>
              <a:t>Ehui</a:t>
            </a:r>
            <a:r>
              <a:rPr lang="en-US" sz="1700" dirty="0"/>
              <a:t> Group and </a:t>
            </a:r>
            <a:r>
              <a:rPr lang="en-US" sz="1700" dirty="0" err="1"/>
              <a:t>Outokumpuetc</a:t>
            </a:r>
            <a:r>
              <a:rPr lang="en-US" sz="1700" dirty="0"/>
              <a:t>. The global production of Ferro Chrome increased to 12136 K MT in 2016 from 9512 K MT in 2011 with CAGR of 4.99%.</a:t>
            </a:r>
          </a:p>
        </p:txBody>
      </p:sp>
      <p:pic>
        <p:nvPicPr>
          <p:cNvPr id="1026" name="Picture 2">
            <a:extLst>
              <a:ext uri="{FF2B5EF4-FFF2-40B4-BE49-F238E27FC236}">
                <a16:creationId xmlns:a16="http://schemas.microsoft.com/office/drawing/2014/main" id="{11CA5D66-DD10-4DCE-B6FA-355A83F3BF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85816" y="986164"/>
            <a:ext cx="6440424" cy="483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482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A0167-813E-4881-A4B4-D04C57F3F50E}"/>
              </a:ext>
            </a:extLst>
          </p:cNvPr>
          <p:cNvSpPr>
            <a:spLocks noGrp="1"/>
          </p:cNvSpPr>
          <p:nvPr>
            <p:ph type="title"/>
          </p:nvPr>
        </p:nvSpPr>
        <p:spPr/>
        <p:txBody>
          <a:bodyPr/>
          <a:lstStyle/>
          <a:p>
            <a:r>
              <a:rPr lang="en-US" dirty="0"/>
              <a:t>Pricing</a:t>
            </a:r>
          </a:p>
        </p:txBody>
      </p:sp>
      <p:sp>
        <p:nvSpPr>
          <p:cNvPr id="3" name="Content Placeholder 2">
            <a:extLst>
              <a:ext uri="{FF2B5EF4-FFF2-40B4-BE49-F238E27FC236}">
                <a16:creationId xmlns:a16="http://schemas.microsoft.com/office/drawing/2014/main" id="{F5017F83-9565-4FA0-953F-2C3EF09FB46C}"/>
              </a:ext>
            </a:extLst>
          </p:cNvPr>
          <p:cNvSpPr>
            <a:spLocks noGrp="1"/>
          </p:cNvSpPr>
          <p:nvPr>
            <p:ph idx="1"/>
          </p:nvPr>
        </p:nvSpPr>
        <p:spPr/>
        <p:txBody>
          <a:bodyPr/>
          <a:lstStyle/>
          <a:p>
            <a:r>
              <a:rPr lang="en-US" dirty="0"/>
              <a:t>SA </a:t>
            </a:r>
            <a:r>
              <a:rPr lang="en-US" dirty="0" err="1"/>
              <a:t>mfrs</a:t>
            </a:r>
            <a:r>
              <a:rPr lang="en-US" dirty="0"/>
              <a:t> and Steel producers sit and decide benchmark prices</a:t>
            </a:r>
          </a:p>
          <a:p>
            <a:r>
              <a:rPr lang="en-US" dirty="0"/>
              <a:t>Long term contractors work on a discount to benchmark prices</a:t>
            </a:r>
          </a:p>
          <a:p>
            <a:r>
              <a:rPr lang="en-US" dirty="0"/>
              <a:t>20% to 30% capacity is sold on spot.</a:t>
            </a:r>
          </a:p>
          <a:p>
            <a:pPr marL="0" indent="0">
              <a:buNone/>
            </a:pPr>
            <a:r>
              <a:rPr lang="en-US" dirty="0">
                <a:hlinkClick r:id="rId2"/>
              </a:rPr>
              <a:t>https://www.meraferesources.co.za/news.php</a:t>
            </a:r>
            <a:r>
              <a:rPr lang="en-US" dirty="0"/>
              <a:t> </a:t>
            </a:r>
          </a:p>
        </p:txBody>
      </p:sp>
    </p:spTree>
    <p:extLst>
      <p:ext uri="{BB962C8B-B14F-4D97-AF65-F5344CB8AC3E}">
        <p14:creationId xmlns:p14="http://schemas.microsoft.com/office/powerpoint/2010/main" val="132085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88A099-8620-4A05-B133-E5557748B58B}"/>
              </a:ext>
            </a:extLst>
          </p:cNvPr>
          <p:cNvSpPr>
            <a:spLocks noGrp="1"/>
          </p:cNvSpPr>
          <p:nvPr>
            <p:ph type="title"/>
          </p:nvPr>
        </p:nvSpPr>
        <p:spPr>
          <a:xfrm>
            <a:off x="1115568" y="548640"/>
            <a:ext cx="10168128" cy="1179576"/>
          </a:xfrm>
        </p:spPr>
        <p:txBody>
          <a:bodyPr>
            <a:normAutofit/>
          </a:bodyPr>
          <a:lstStyle/>
          <a:p>
            <a:r>
              <a:rPr lang="en-US" dirty="0"/>
              <a:t>FC vs Steel</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8">
            <a:extLst>
              <a:ext uri="{FF2B5EF4-FFF2-40B4-BE49-F238E27FC236}">
                <a16:creationId xmlns:a16="http://schemas.microsoft.com/office/drawing/2014/main" id="{398B7D90-A713-46E5-8B37-1AFDDCC5C45E}"/>
              </a:ext>
            </a:extLst>
          </p:cNvPr>
          <p:cNvPicPr>
            <a:picLocks noChangeAspect="1"/>
          </p:cNvPicPr>
          <p:nvPr/>
        </p:nvPicPr>
        <p:blipFill rotWithShape="1">
          <a:blip r:embed="rId2"/>
          <a:srcRect l="1149" r="837" b="3"/>
          <a:stretch/>
        </p:blipFill>
        <p:spPr>
          <a:xfrm>
            <a:off x="908305" y="2478024"/>
            <a:ext cx="5350256" cy="3694176"/>
          </a:xfrm>
          <a:prstGeom prst="rect">
            <a:avLst/>
          </a:prstGeom>
        </p:spPr>
      </p:pic>
      <p:graphicFrame>
        <p:nvGraphicFramePr>
          <p:cNvPr id="15" name="Content Placeholder 14">
            <a:extLst>
              <a:ext uri="{FF2B5EF4-FFF2-40B4-BE49-F238E27FC236}">
                <a16:creationId xmlns:a16="http://schemas.microsoft.com/office/drawing/2014/main" id="{C3D7B2E6-5E51-4662-98DD-6350AEED3EF8}"/>
              </a:ext>
            </a:extLst>
          </p:cNvPr>
          <p:cNvGraphicFramePr>
            <a:graphicFrameLocks noGrp="1"/>
          </p:cNvGraphicFramePr>
          <p:nvPr>
            <p:ph idx="1"/>
            <p:extLst>
              <p:ext uri="{D42A27DB-BD31-4B8C-83A1-F6EECF244321}">
                <p14:modId xmlns:p14="http://schemas.microsoft.com/office/powerpoint/2010/main" val="1512734484"/>
              </p:ext>
            </p:extLst>
          </p:nvPr>
        </p:nvGraphicFramePr>
        <p:xfrm>
          <a:off x="6448213" y="2478088"/>
          <a:ext cx="4835737" cy="3694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0367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814A-3B78-4488-9CEF-9FC78C85E79B}"/>
              </a:ext>
            </a:extLst>
          </p:cNvPr>
          <p:cNvSpPr>
            <a:spLocks noGrp="1"/>
          </p:cNvSpPr>
          <p:nvPr>
            <p:ph type="title"/>
          </p:nvPr>
        </p:nvSpPr>
        <p:spPr/>
        <p:txBody>
          <a:bodyPr/>
          <a:lstStyle/>
          <a:p>
            <a:r>
              <a:rPr lang="en-US" dirty="0"/>
              <a:t>What moves the needle?</a:t>
            </a:r>
          </a:p>
        </p:txBody>
      </p:sp>
      <p:sp>
        <p:nvSpPr>
          <p:cNvPr id="3" name="Content Placeholder 2">
            <a:extLst>
              <a:ext uri="{FF2B5EF4-FFF2-40B4-BE49-F238E27FC236}">
                <a16:creationId xmlns:a16="http://schemas.microsoft.com/office/drawing/2014/main" id="{A802B54E-801F-485D-BE24-6F94E672ADF3}"/>
              </a:ext>
            </a:extLst>
          </p:cNvPr>
          <p:cNvSpPr>
            <a:spLocks noGrp="1"/>
          </p:cNvSpPr>
          <p:nvPr>
            <p:ph idx="1"/>
          </p:nvPr>
        </p:nvSpPr>
        <p:spPr/>
        <p:txBody>
          <a:bodyPr/>
          <a:lstStyle/>
          <a:p>
            <a:r>
              <a:rPr lang="en-US" dirty="0"/>
              <a:t>Steel Demand</a:t>
            </a:r>
          </a:p>
          <a:p>
            <a:r>
              <a:rPr lang="en-US" dirty="0"/>
              <a:t>SA production scenario</a:t>
            </a:r>
          </a:p>
          <a:p>
            <a:r>
              <a:rPr lang="en-US" dirty="0"/>
              <a:t>Exchange rate (RAND/USD/INR)</a:t>
            </a:r>
          </a:p>
          <a:p>
            <a:r>
              <a:rPr lang="en-US" dirty="0"/>
              <a:t>Power rates/subsidies</a:t>
            </a:r>
          </a:p>
          <a:p>
            <a:r>
              <a:rPr lang="en-US" dirty="0"/>
              <a:t>Export tax</a:t>
            </a:r>
          </a:p>
          <a:p>
            <a:r>
              <a:rPr lang="en-US" dirty="0"/>
              <a:t>Chinese ore stock</a:t>
            </a:r>
          </a:p>
        </p:txBody>
      </p:sp>
    </p:spTree>
    <p:extLst>
      <p:ext uri="{BB962C8B-B14F-4D97-AF65-F5344CB8AC3E}">
        <p14:creationId xmlns:p14="http://schemas.microsoft.com/office/powerpoint/2010/main" val="302260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AAB24-E372-43B5-AC6C-E3EECBA9AA05}"/>
              </a:ext>
            </a:extLst>
          </p:cNvPr>
          <p:cNvSpPr>
            <a:spLocks noGrp="1"/>
          </p:cNvSpPr>
          <p:nvPr>
            <p:ph type="title"/>
          </p:nvPr>
        </p:nvSpPr>
        <p:spPr/>
        <p:txBody>
          <a:bodyPr/>
          <a:lstStyle/>
          <a:p>
            <a:r>
              <a:rPr lang="en-US" dirty="0"/>
              <a:t>IMFA	</a:t>
            </a:r>
          </a:p>
        </p:txBody>
      </p:sp>
      <p:sp>
        <p:nvSpPr>
          <p:cNvPr id="4" name="Content Placeholder 3">
            <a:extLst>
              <a:ext uri="{FF2B5EF4-FFF2-40B4-BE49-F238E27FC236}">
                <a16:creationId xmlns:a16="http://schemas.microsoft.com/office/drawing/2014/main" id="{6B1B9148-0E2B-40B5-9477-82FB7A2DBF4C}"/>
              </a:ext>
            </a:extLst>
          </p:cNvPr>
          <p:cNvSpPr>
            <a:spLocks noGrp="1"/>
          </p:cNvSpPr>
          <p:nvPr>
            <p:ph idx="1"/>
          </p:nvPr>
        </p:nvSpPr>
        <p:spPr/>
        <p:txBody>
          <a:bodyPr>
            <a:normAutofit fontScale="70000" lnSpcReduction="20000"/>
          </a:bodyPr>
          <a:lstStyle/>
          <a:p>
            <a:r>
              <a:rPr lang="en-US" dirty="0"/>
              <a:t>Only Indian player with captive chrome ore mines and captive power with no coal linkages.</a:t>
            </a:r>
          </a:p>
          <a:p>
            <a:r>
              <a:rPr lang="en-US" dirty="0"/>
              <a:t>Other Indian players like </a:t>
            </a:r>
            <a:r>
              <a:rPr lang="en-US" dirty="0" err="1"/>
              <a:t>Balasore</a:t>
            </a:r>
            <a:r>
              <a:rPr lang="en-US" dirty="0"/>
              <a:t> and </a:t>
            </a:r>
            <a:r>
              <a:rPr lang="en-US" dirty="0" err="1"/>
              <a:t>Facor</a:t>
            </a:r>
            <a:r>
              <a:rPr lang="en-US" dirty="0"/>
              <a:t> doing very poorly due to power.</a:t>
            </a:r>
          </a:p>
          <a:p>
            <a:r>
              <a:rPr lang="en-US" dirty="0"/>
              <a:t>Exports 80% of its production material</a:t>
            </a:r>
          </a:p>
          <a:p>
            <a:r>
              <a:rPr lang="en-US" dirty="0"/>
              <a:t>IMFA has to compete with South African and Chinese ferrochrome producers in terms of cost effectiveness. With backward integration, IMFA’s production cost matches that of most of the efficient players in South Africa and it is lower from Chinese firms by vast margin.</a:t>
            </a:r>
          </a:p>
          <a:p>
            <a:r>
              <a:rPr lang="en-US" dirty="0"/>
              <a:t>Promoters decent, company has had multiple issues. </a:t>
            </a:r>
          </a:p>
          <a:p>
            <a:pPr lvl="1"/>
            <a:r>
              <a:rPr lang="en-US" dirty="0"/>
              <a:t>Political/Environment issues</a:t>
            </a:r>
          </a:p>
          <a:p>
            <a:pPr lvl="1"/>
            <a:r>
              <a:rPr lang="en-US" dirty="0"/>
              <a:t>Utkal coal block</a:t>
            </a:r>
          </a:p>
          <a:p>
            <a:pPr lvl="1"/>
            <a:r>
              <a:rPr lang="en-US" dirty="0"/>
              <a:t>Lost to Indonesia </a:t>
            </a:r>
          </a:p>
          <a:p>
            <a:pPr lvl="1"/>
            <a:r>
              <a:rPr lang="en-US" dirty="0"/>
              <a:t>Capacity constraints</a:t>
            </a:r>
          </a:p>
          <a:p>
            <a:endParaRPr lang="en-US" dirty="0"/>
          </a:p>
        </p:txBody>
      </p:sp>
    </p:spTree>
    <p:extLst>
      <p:ext uri="{BB962C8B-B14F-4D97-AF65-F5344CB8AC3E}">
        <p14:creationId xmlns:p14="http://schemas.microsoft.com/office/powerpoint/2010/main" val="695064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3">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5">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27">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0" name="Content Placeholder 6">
            <a:extLst>
              <a:ext uri="{FF2B5EF4-FFF2-40B4-BE49-F238E27FC236}">
                <a16:creationId xmlns:a16="http://schemas.microsoft.com/office/drawing/2014/main" id="{09F339CD-D6DC-4FC1-A12D-A207B40A1722}"/>
              </a:ext>
            </a:extLst>
          </p:cNvPr>
          <p:cNvGraphicFramePr>
            <a:graphicFrameLocks noGrp="1"/>
          </p:cNvGraphicFramePr>
          <p:nvPr>
            <p:ph idx="1"/>
            <p:extLst>
              <p:ext uri="{D42A27DB-BD31-4B8C-83A1-F6EECF244321}">
                <p14:modId xmlns:p14="http://schemas.microsoft.com/office/powerpoint/2010/main" val="2360214180"/>
              </p:ext>
            </p:extLst>
          </p:nvPr>
        </p:nvGraphicFramePr>
        <p:xfrm>
          <a:off x="838200" y="1650222"/>
          <a:ext cx="10506456" cy="45849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1926353"/>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1A2C2F"/>
      </a:dk2>
      <a:lt2>
        <a:srgbClr val="F1F3F0"/>
      </a:lt2>
      <a:accent1>
        <a:srgbClr val="AE4DC3"/>
      </a:accent1>
      <a:accent2>
        <a:srgbClr val="6E3FB3"/>
      </a:accent2>
      <a:accent3>
        <a:srgbClr val="4D4EC3"/>
      </a:accent3>
      <a:accent4>
        <a:srgbClr val="3B6DB1"/>
      </a:accent4>
      <a:accent5>
        <a:srgbClr val="4DB1C3"/>
      </a:accent5>
      <a:accent6>
        <a:srgbClr val="3BB193"/>
      </a:accent6>
      <a:hlink>
        <a:srgbClr val="3E93BC"/>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0</TotalTime>
  <Words>618</Words>
  <Application>Microsoft Office PowerPoint</Application>
  <PresentationFormat>Widescreen</PresentationFormat>
  <Paragraphs>131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Neue Haas Grotesk Text Pro</vt:lpstr>
      <vt:lpstr>Univers LT Std</vt:lpstr>
      <vt:lpstr>AccentBoxVTI</vt:lpstr>
      <vt:lpstr>Ferro Chrome/ IMFA</vt:lpstr>
      <vt:lpstr>Extraction/Alloying Process</vt:lpstr>
      <vt:lpstr>Chromite markets by geography</vt:lpstr>
      <vt:lpstr>Key Players</vt:lpstr>
      <vt:lpstr>Pricing</vt:lpstr>
      <vt:lpstr>FC vs Steel</vt:lpstr>
      <vt:lpstr>What moves the needle?</vt:lpstr>
      <vt:lpstr>IMFA </vt:lpstr>
      <vt:lpstr>PowerPoint Presentation</vt:lpstr>
      <vt:lpstr>Data</vt:lpstr>
      <vt:lpstr>Links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Ferro Chrome/ IMFA</dc:title>
  <dc:creator>anant jain</dc:creator>
  <cp:lastModifiedBy>anant jain</cp:lastModifiedBy>
  <cp:revision>1</cp:revision>
  <dcterms:created xsi:type="dcterms:W3CDTF">2020-11-03T11:38:02Z</dcterms:created>
  <dcterms:modified xsi:type="dcterms:W3CDTF">2020-11-03T11:38:48Z</dcterms:modified>
</cp:coreProperties>
</file>