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838" r:id="rId2"/>
    <p:sldId id="2921" r:id="rId3"/>
    <p:sldId id="2885" r:id="rId4"/>
    <p:sldId id="3033" r:id="rId5"/>
    <p:sldId id="3034" r:id="rId6"/>
    <p:sldId id="3035" r:id="rId7"/>
    <p:sldId id="3036" r:id="rId8"/>
    <p:sldId id="3027" r:id="rId9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acy Hedgpeth" initials="TH" lastIdx="2" clrIdx="0"/>
  <p:cmAuthor id="2" name="Karthik Venkataraman" initials="KV" lastIdx="3" clrIdx="1"/>
  <p:cmAuthor id="3" name="SAIAMSINI" initials="S" lastIdx="1" clrIdx="2"/>
  <p:cmAuthor id="4" name="Balasubramanian R" initials="BR" lastIdx="1" clrIdx="3"/>
  <p:cmAuthor id="5" name="Madhan P" initials="MP" lastIdx="5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9204"/>
    <a:srgbClr val="EA9160"/>
    <a:srgbClr val="FFAB03"/>
    <a:srgbClr val="7B7808"/>
    <a:srgbClr val="DF3203"/>
    <a:srgbClr val="F7F7F7"/>
    <a:srgbClr val="E5F8FF"/>
    <a:srgbClr val="C9F1FF"/>
    <a:srgbClr val="4CBAD4"/>
    <a:srgbClr val="97E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37" autoAdjust="0"/>
    <p:restoredTop sz="95878"/>
  </p:normalViewPr>
  <p:slideViewPr>
    <p:cSldViewPr snapToGrid="0" snapToObjects="1">
      <p:cViewPr varScale="1">
        <p:scale>
          <a:sx n="65" d="100"/>
          <a:sy n="65" d="100"/>
        </p:scale>
        <p:origin x="8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 showGuides="1">
      <p:cViewPr varScale="1">
        <p:scale>
          <a:sx n="49" d="100"/>
          <a:sy n="49" d="100"/>
        </p:scale>
        <p:origin x="288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5416CE8-1D90-9F41-AD06-1052E815EE5F}" type="datetimeFigureOut">
              <a:rPr lang="en-US" smtClean="0"/>
              <a:t>7/27/2025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C4E573A-40D2-994B-8FF8-13B27195E75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962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09" userDrawn="1">
          <p15:clr>
            <a:srgbClr val="F26B43"/>
          </p15:clr>
        </p15:guide>
        <p15:guide id="2" pos="2208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29350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0284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75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216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28885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8A704F-ECA6-46FA-A3CE-22F7A3CAFE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46724" y="184131"/>
            <a:ext cx="1962251" cy="55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959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400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0D84E1-3C04-4669-AA9B-28B744ADB4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54013" y="101448"/>
            <a:ext cx="1962251" cy="55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13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417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332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000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63E225D-5DFA-4DC7-B339-D5E6C3BEF23F}"/>
              </a:ext>
            </a:extLst>
          </p:cNvPr>
          <p:cNvSpPr/>
          <p:nvPr userDrawn="1"/>
        </p:nvSpPr>
        <p:spPr>
          <a:xfrm>
            <a:off x="1" y="0"/>
            <a:ext cx="61912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 userDrawn="1"/>
        </p:nvSpPr>
        <p:spPr>
          <a:xfrm>
            <a:off x="11645612" y="6408426"/>
            <a:ext cx="35137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9EEB65AF-4255-4C60-B672-010F635957A7}" type="slidenum">
              <a:rPr lang="en-US" sz="1100" smtClean="0">
                <a:solidFill>
                  <a:schemeClr val="bg1">
                    <a:lumMod val="65000"/>
                  </a:schemeClr>
                </a:solidFill>
              </a:rPr>
              <a:pPr/>
              <a:t>‹#›</a:t>
            </a:fld>
            <a:endParaRPr lang="en-US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94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BFC3AD6-6945-43BC-95BA-698A88E6D78E}"/>
              </a:ext>
            </a:extLst>
          </p:cNvPr>
          <p:cNvSpPr/>
          <p:nvPr/>
        </p:nvSpPr>
        <p:spPr>
          <a:xfrm>
            <a:off x="2608639" y="5375342"/>
            <a:ext cx="2159301" cy="43264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July 27, 2025</a:t>
            </a:r>
          </a:p>
        </p:txBody>
      </p:sp>
      <p:grpSp>
        <p:nvGrpSpPr>
          <p:cNvPr id="1025" name="Group 1024">
            <a:extLst>
              <a:ext uri="{FF2B5EF4-FFF2-40B4-BE49-F238E27FC236}">
                <a16:creationId xmlns:a16="http://schemas.microsoft.com/office/drawing/2014/main" id="{57268507-7A8C-4C13-9B41-F4906A302A55}"/>
              </a:ext>
            </a:extLst>
          </p:cNvPr>
          <p:cNvGrpSpPr/>
          <p:nvPr/>
        </p:nvGrpSpPr>
        <p:grpSpPr>
          <a:xfrm>
            <a:off x="1976486" y="1877629"/>
            <a:ext cx="9231790" cy="3729646"/>
            <a:chOff x="1462136" y="1658554"/>
            <a:chExt cx="9231790" cy="3729646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F04E1ED-5A07-44E1-B372-C7F37CCFFF62}"/>
                </a:ext>
              </a:extLst>
            </p:cNvPr>
            <p:cNvCxnSpPr>
              <a:cxnSpLocks/>
            </p:cNvCxnSpPr>
            <p:nvPr/>
          </p:nvCxnSpPr>
          <p:spPr>
            <a:xfrm>
              <a:off x="1481070" y="1687131"/>
              <a:ext cx="0" cy="207671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4866FC3-0A3A-4BC5-9F0F-BE6375E6BD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62136" y="1701733"/>
              <a:ext cx="5743981" cy="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BCCFCCA4-F168-4C69-B06F-20714057F7F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53501" y="5375321"/>
              <a:ext cx="643596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864F116-36B2-4D3D-823B-EFC240942349}"/>
                </a:ext>
              </a:extLst>
            </p:cNvPr>
            <p:cNvCxnSpPr>
              <a:cxnSpLocks/>
            </p:cNvCxnSpPr>
            <p:nvPr/>
          </p:nvCxnSpPr>
          <p:spPr>
            <a:xfrm>
              <a:off x="1481070" y="4262907"/>
              <a:ext cx="0" cy="11252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742C11D-6C69-4052-BA6D-6918F2400DDD}"/>
                </a:ext>
              </a:extLst>
            </p:cNvPr>
            <p:cNvCxnSpPr>
              <a:cxnSpLocks/>
            </p:cNvCxnSpPr>
            <p:nvPr/>
          </p:nvCxnSpPr>
          <p:spPr>
            <a:xfrm>
              <a:off x="10689465" y="1687131"/>
              <a:ext cx="0" cy="207671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E4FC6EB-A10D-40AB-8009-D78BC0E9ED7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504516" y="1705412"/>
              <a:ext cx="218941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587A21D-BBE1-4865-92FD-63C3017F35C9}"/>
                </a:ext>
              </a:extLst>
            </p:cNvPr>
            <p:cNvCxnSpPr>
              <a:cxnSpLocks/>
            </p:cNvCxnSpPr>
            <p:nvPr/>
          </p:nvCxnSpPr>
          <p:spPr>
            <a:xfrm>
              <a:off x="10687318" y="4250028"/>
              <a:ext cx="0" cy="11252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9F148C0-5DA9-4B72-8F88-1AC4409664FF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7665765" y="1095907"/>
              <a:ext cx="0" cy="11252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F333A977-12A7-4C38-B703-8414468D98F1}"/>
                </a:ext>
              </a:extLst>
            </p:cNvPr>
            <p:cNvCxnSpPr>
              <a:cxnSpLocks/>
            </p:cNvCxnSpPr>
            <p:nvPr/>
          </p:nvCxnSpPr>
          <p:spPr>
            <a:xfrm rot="2700000">
              <a:off x="8063617" y="1127569"/>
              <a:ext cx="0" cy="112529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236CC38-97A3-49A5-A346-9CAF68E763E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81070" y="5375321"/>
              <a:ext cx="60458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3F12C123-8BB4-4C65-B7B2-A6D9D2695E85}"/>
              </a:ext>
            </a:extLst>
          </p:cNvPr>
          <p:cNvSpPr txBox="1"/>
          <p:nvPr/>
        </p:nvSpPr>
        <p:spPr>
          <a:xfrm>
            <a:off x="2590474" y="3117784"/>
            <a:ext cx="68135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5400" dirty="0"/>
              <a:t>NTPC Green – Analysis 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32FD22A-CAD5-40CE-8EB0-CF946988E78C}"/>
              </a:ext>
            </a:extLst>
          </p:cNvPr>
          <p:cNvSpPr/>
          <p:nvPr/>
        </p:nvSpPr>
        <p:spPr>
          <a:xfrm>
            <a:off x="0" y="-59757"/>
            <a:ext cx="12192000" cy="5975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34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C5401094-1E6A-495C-B882-1E8F66819898}"/>
              </a:ext>
            </a:extLst>
          </p:cNvPr>
          <p:cNvSpPr txBox="1">
            <a:spLocks/>
          </p:cNvSpPr>
          <p:nvPr/>
        </p:nvSpPr>
        <p:spPr>
          <a:xfrm>
            <a:off x="578816" y="340970"/>
            <a:ext cx="5649264" cy="75469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itchFamily="34" charset="0"/>
              <a:buNone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</a:rPr>
              <a:t>Disclaimer: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227A5E-09A5-4CD6-91D1-DB14E290FA8D}"/>
              </a:ext>
            </a:extLst>
          </p:cNvPr>
          <p:cNvSpPr txBox="1"/>
          <p:nvPr/>
        </p:nvSpPr>
        <p:spPr>
          <a:xfrm>
            <a:off x="716128" y="1254051"/>
            <a:ext cx="1075974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This presentation is for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informational purposes only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and should not be construed as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financial advice, an offer, or a solicitation to buy or sell any securities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The views and opinions expressed are based on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publicly available information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internal analysis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which may be subject to change without notice.</a:t>
            </a:r>
          </a:p>
          <a:p>
            <a:pPr algn="just"/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Investing in equities involves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risks, including market fluctuations, liquidity constraints, and potential loss of principal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 Past performance is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not indicative of future results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and projected growth rates or financial outlooks are based on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assumptions that may not materialize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</a:p>
          <a:p>
            <a:pPr algn="just"/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pPr algn="just"/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We strongly recommend that investors conduct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their own due diligence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consult with a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qualified financial advisor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, and assess their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risk tolerance 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before making any investment decisions. Neither the presenter nor any affiliated parties assume liability for </a:t>
            </a:r>
            <a:r>
              <a:rPr lang="en-US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financial decisions made based on this presentation</a:t>
            </a:r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423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">
            <a:extLst>
              <a:ext uri="{FF2B5EF4-FFF2-40B4-BE49-F238E27FC236}">
                <a16:creationId xmlns:a16="http://schemas.microsoft.com/office/drawing/2014/main" id="{9F19089F-00F8-430F-B726-D0578BBA74A4}"/>
              </a:ext>
            </a:extLst>
          </p:cNvPr>
          <p:cNvSpPr txBox="1">
            <a:spLocks/>
          </p:cNvSpPr>
          <p:nvPr/>
        </p:nvSpPr>
        <p:spPr>
          <a:xfrm>
            <a:off x="1233396" y="346609"/>
            <a:ext cx="6406269" cy="7194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  <a:buClr>
                <a:srgbClr val="404040"/>
              </a:buClr>
              <a:buSzPts val="4000"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ontserrat"/>
              </a:rPr>
              <a:t>About NTPC Green (NGEL)</a:t>
            </a: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63E225D-5DFA-4DC7-B339-D5E6C3BEF23F}"/>
              </a:ext>
            </a:extLst>
          </p:cNvPr>
          <p:cNvSpPr/>
          <p:nvPr/>
        </p:nvSpPr>
        <p:spPr>
          <a:xfrm>
            <a:off x="1233396" y="1124487"/>
            <a:ext cx="331360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3E225D-5DFA-4DC7-B339-D5E6C3BEF23F}"/>
              </a:ext>
            </a:extLst>
          </p:cNvPr>
          <p:cNvSpPr/>
          <p:nvPr/>
        </p:nvSpPr>
        <p:spPr>
          <a:xfrm>
            <a:off x="391680" y="0"/>
            <a:ext cx="561497" cy="1171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B4A6C1B-87D2-4718-A0BA-6B178FB020A0}"/>
              </a:ext>
            </a:extLst>
          </p:cNvPr>
          <p:cNvSpPr txBox="1"/>
          <p:nvPr/>
        </p:nvSpPr>
        <p:spPr>
          <a:xfrm>
            <a:off x="728565" y="1428452"/>
            <a:ext cx="5952454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NGEL is an umbrella company for the green business initiatives of NTPC and undertakes projects through organic and inorganic routes and aims to be the flag-bearer of NTPC’s green energy journey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Incorporated in April 2022, manages a diverse renewable portfolio of solar and wind power assets strategically located across 6 states.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They do development, construction, and operation of renewable energy projects (solar and wind), supported by long-term Power Purchase Agreements (PPAs) in addition to BESS and Green Hydrogen.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Nuclear and Hydro projects are outside the scope of NGEL</a:t>
            </a:r>
          </a:p>
          <a:p>
            <a:endParaRPr lang="en-US" sz="1700" dirty="0" err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D1A4C2-6CAE-DD18-581D-984F4C4BB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4417" y="0"/>
            <a:ext cx="3724275" cy="17526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19A9FF-6DEC-854C-1DCE-ED0E75768B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9498" y="1984774"/>
            <a:ext cx="5267325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387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A5BB0-20C3-889E-C68C-BBF9F34929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">
            <a:extLst>
              <a:ext uri="{FF2B5EF4-FFF2-40B4-BE49-F238E27FC236}">
                <a16:creationId xmlns:a16="http://schemas.microsoft.com/office/drawing/2014/main" id="{CCC2E6D7-1472-B783-7C83-FDF6BEC2E5BD}"/>
              </a:ext>
            </a:extLst>
          </p:cNvPr>
          <p:cNvSpPr txBox="1">
            <a:spLocks/>
          </p:cNvSpPr>
          <p:nvPr/>
        </p:nvSpPr>
        <p:spPr>
          <a:xfrm>
            <a:off x="1233396" y="346609"/>
            <a:ext cx="6406269" cy="7194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  <a:buClr>
                <a:srgbClr val="404040"/>
              </a:buClr>
              <a:buSzPts val="4000"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ontserrat"/>
              </a:rPr>
              <a:t>Introduction and Tailwinds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1BCA9C1-D3DC-7E24-AE0E-B33EF3871055}"/>
              </a:ext>
            </a:extLst>
          </p:cNvPr>
          <p:cNvSpPr/>
          <p:nvPr/>
        </p:nvSpPr>
        <p:spPr>
          <a:xfrm>
            <a:off x="1233396" y="1124487"/>
            <a:ext cx="331360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58EC38A-7524-D88E-AD28-590DE3D289CB}"/>
              </a:ext>
            </a:extLst>
          </p:cNvPr>
          <p:cNvSpPr/>
          <p:nvPr/>
        </p:nvSpPr>
        <p:spPr>
          <a:xfrm>
            <a:off x="391680" y="0"/>
            <a:ext cx="561497" cy="1171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F3263C-E40F-01B8-B3BE-DFFB2F45F68C}"/>
              </a:ext>
            </a:extLst>
          </p:cNvPr>
          <p:cNvSpPr txBox="1"/>
          <p:nvPr/>
        </p:nvSpPr>
        <p:spPr>
          <a:xfrm>
            <a:off x="728565" y="1428452"/>
            <a:ext cx="10406467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Macro: India’s renewable energy growth – more than just promises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In the race to achieve </a:t>
            </a:r>
            <a:r>
              <a:rPr lang="en-US" sz="2000" b="1" dirty="0"/>
              <a:t>500 GW of renewable energy by 2030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By FY29 non-Hydro renewable energy share to reach 50% (34% now)</a:t>
            </a:r>
          </a:p>
          <a:p>
            <a:pPr marL="742950" lvl="1" indent="-285750">
              <a:buFontTx/>
              <a:buChar char="-"/>
            </a:pPr>
            <a:r>
              <a:rPr lang="en-US" sz="2000" b="1" dirty="0"/>
              <a:t>Universe:</a:t>
            </a:r>
            <a:r>
              <a:rPr lang="en-US" sz="2000" dirty="0"/>
              <a:t> FY25 – 29 Power capacity additions (Plan for India)</a:t>
            </a:r>
          </a:p>
          <a:p>
            <a:pPr marL="1200150" lvl="2" indent="-285750">
              <a:buFontTx/>
              <a:buChar char="-"/>
            </a:pPr>
            <a:r>
              <a:rPr lang="en-US" sz="2000" dirty="0"/>
              <a:t>Conventional Power: 32-35 GW</a:t>
            </a:r>
          </a:p>
          <a:p>
            <a:pPr marL="1200150" lvl="2" indent="-285750">
              <a:buFontTx/>
              <a:buChar char="-"/>
            </a:pPr>
            <a:r>
              <a:rPr lang="en-US" sz="2000" dirty="0"/>
              <a:t>Nuclear: 5-6 GW (from </a:t>
            </a:r>
            <a:r>
              <a:rPr lang="en-US" sz="2000" dirty="0" err="1"/>
              <a:t>Kakrapara</a:t>
            </a:r>
            <a:r>
              <a:rPr lang="en-US" sz="2000" dirty="0"/>
              <a:t>, </a:t>
            </a:r>
            <a:r>
              <a:rPr lang="en-US" sz="2000" dirty="0" err="1"/>
              <a:t>Kalpakkam</a:t>
            </a:r>
            <a:r>
              <a:rPr lang="en-US" sz="2000" dirty="0"/>
              <a:t>, and Rajasthan projects)</a:t>
            </a:r>
          </a:p>
          <a:p>
            <a:pPr marL="1200150" lvl="2" indent="-285750">
              <a:buFontTx/>
              <a:buChar char="-"/>
            </a:pPr>
            <a:r>
              <a:rPr lang="en-US" sz="2000" dirty="0"/>
              <a:t>Hydro: 15-16 GW (including 7-8 GW pumped storage)</a:t>
            </a:r>
          </a:p>
          <a:p>
            <a:pPr marL="1200150" lvl="2" indent="-285750">
              <a:buFontTx/>
              <a:buChar char="-"/>
            </a:pPr>
            <a:r>
              <a:rPr lang="en-US" sz="2000" dirty="0"/>
              <a:t>Renewable Energy: </a:t>
            </a:r>
            <a:r>
              <a:rPr lang="en-US" sz="2000" b="1" dirty="0"/>
              <a:t>180-190 GW (There is </a:t>
            </a:r>
            <a:r>
              <a:rPr lang="en-US" sz="2000" b="1"/>
              <a:t>enough space for all)</a:t>
            </a:r>
            <a:endParaRPr lang="en-IN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Strong Parent Backing: (Skin in the game)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Wholly owned subsidiary of NTPC Ltd (AAA-rated PSU)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Access to </a:t>
            </a:r>
            <a:r>
              <a:rPr lang="en-US" sz="2000" b="1" dirty="0"/>
              <a:t>low-cost debt</a:t>
            </a:r>
            <a:r>
              <a:rPr lang="en-US" sz="2000" dirty="0"/>
              <a:t> and sovereign credibility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75000 Crore Capital Infused thus far (Limited for PSU)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IN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IN" sz="2000" dirty="0"/>
              <a:t>Locked-in Long-Term Revenue: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25-year Power Purchase Agreements (PPAs)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Low counterparty risk due to central/state utility </a:t>
            </a:r>
            <a:r>
              <a:rPr lang="en-US" sz="2000" dirty="0" err="1"/>
              <a:t>offtakers</a:t>
            </a:r>
            <a:endParaRPr lang="en-US" sz="2000" dirty="0"/>
          </a:p>
          <a:p>
            <a:endParaRPr lang="en-US" sz="1700" dirty="0" err="1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C22241-D15B-F9E3-C8BE-498E69763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477" y="0"/>
            <a:ext cx="2678215" cy="10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83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40AD5E-4CF3-E23A-760F-A97D7F1C67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">
            <a:extLst>
              <a:ext uri="{FF2B5EF4-FFF2-40B4-BE49-F238E27FC236}">
                <a16:creationId xmlns:a16="http://schemas.microsoft.com/office/drawing/2014/main" id="{AA1EBAA9-FAF3-BA26-894F-B4AEFCDFC38C}"/>
              </a:ext>
            </a:extLst>
          </p:cNvPr>
          <p:cNvSpPr txBox="1">
            <a:spLocks/>
          </p:cNvSpPr>
          <p:nvPr/>
        </p:nvSpPr>
        <p:spPr>
          <a:xfrm>
            <a:off x="1233396" y="346609"/>
            <a:ext cx="6406269" cy="7194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  <a:buClr>
                <a:srgbClr val="404040"/>
              </a:buClr>
              <a:buSzPts val="4000"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ontserrat"/>
              </a:rPr>
              <a:t>Right to Win / Thesis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05F8896-59AE-D1EB-E376-8FE928A31A61}"/>
              </a:ext>
            </a:extLst>
          </p:cNvPr>
          <p:cNvSpPr/>
          <p:nvPr/>
        </p:nvSpPr>
        <p:spPr>
          <a:xfrm>
            <a:off x="1233396" y="1124487"/>
            <a:ext cx="331360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5B6C669-EBB0-1666-F60B-0378D5904C89}"/>
              </a:ext>
            </a:extLst>
          </p:cNvPr>
          <p:cNvSpPr/>
          <p:nvPr/>
        </p:nvSpPr>
        <p:spPr>
          <a:xfrm>
            <a:off x="391680" y="0"/>
            <a:ext cx="561497" cy="1171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81F2D4-40CF-C777-10FE-7B68C904D4ED}"/>
              </a:ext>
            </a:extLst>
          </p:cNvPr>
          <p:cNvSpPr txBox="1"/>
          <p:nvPr/>
        </p:nvSpPr>
        <p:spPr>
          <a:xfrm>
            <a:off x="728565" y="1275767"/>
            <a:ext cx="104064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Clear Ramp up Plan (Key Monitorable)</a:t>
            </a:r>
          </a:p>
          <a:p>
            <a:pPr marL="742950" lvl="1" indent="-285750">
              <a:buFontTx/>
              <a:buChar char="-"/>
            </a:pPr>
            <a:endParaRPr lang="en-US" sz="2000" dirty="0"/>
          </a:p>
          <a:p>
            <a:pPr marL="742950" lvl="1" indent="-285750">
              <a:buFontTx/>
              <a:buChar char="-"/>
            </a:pPr>
            <a:endParaRPr lang="en-US" sz="2000" dirty="0"/>
          </a:p>
          <a:p>
            <a:pPr marL="742950" lvl="1" indent="-285750">
              <a:buFontTx/>
              <a:buChar char="-"/>
            </a:pPr>
            <a:endParaRPr lang="en-US" sz="2000" dirty="0"/>
          </a:p>
          <a:p>
            <a:pPr marL="742950" lvl="1" indent="-285750">
              <a:buFontTx/>
              <a:buChar char="-"/>
            </a:pPr>
            <a:endParaRPr lang="en-US" sz="2000" dirty="0"/>
          </a:p>
          <a:p>
            <a:pPr marL="742950" lvl="1" indent="-285750">
              <a:buFontTx/>
              <a:buChar char="-"/>
            </a:pPr>
            <a:endParaRPr lang="en-US" sz="2000" dirty="0"/>
          </a:p>
          <a:p>
            <a:pPr marL="742950" lvl="1" indent="-285750">
              <a:buFontTx/>
              <a:buChar char="-"/>
            </a:pPr>
            <a:endParaRPr lang="en-US" sz="2000" dirty="0"/>
          </a:p>
          <a:p>
            <a:pPr marL="742950" lvl="1" indent="-285750">
              <a:buFontTx/>
              <a:buChar char="-"/>
            </a:pPr>
            <a:r>
              <a:rPr lang="en-US" sz="2000" dirty="0"/>
              <a:t>Ramp up of </a:t>
            </a:r>
            <a:r>
              <a:rPr lang="en-US" dirty="0"/>
              <a:t>3GW, 5 GW and 8 GW over FY-25, FY-26 and FY-27 as per their plan. (Commissioned 3GW)</a:t>
            </a:r>
          </a:p>
          <a:p>
            <a:pPr marL="742950" lvl="1" indent="-285750">
              <a:buFontTx/>
              <a:buChar char="-"/>
            </a:pPr>
            <a:r>
              <a:rPr lang="en-US" b="1" dirty="0"/>
              <a:t>Total visibility for a total capacity of 19GW by FY-27.</a:t>
            </a:r>
            <a:r>
              <a:rPr lang="en-US" dirty="0"/>
              <a:t> (Current Operating Capacity 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Targeting 60GW by 2032</a:t>
            </a:r>
          </a:p>
          <a:p>
            <a:pPr marL="742950" lvl="1" indent="-285750">
              <a:buFontTx/>
              <a:buChar char="-"/>
            </a:pPr>
            <a:r>
              <a:rPr lang="en-US" sz="2000" dirty="0"/>
              <a:t>Present Capacity – 6.8 GW (ngel.in data)</a:t>
            </a:r>
          </a:p>
          <a:p>
            <a:pPr marL="742950" lvl="1" indent="-285750">
              <a:buFontTx/>
              <a:buChar char="-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MoU’s with Indian Oil, ONGC, Multiple state governments for the development and procure Land and resources for the same.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/>
              <a:t>BESS and Green Hydrogen </a:t>
            </a:r>
            <a:r>
              <a:rPr lang="en-US" sz="2000" dirty="0"/>
              <a:t>(Optionality)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F6B6929-8C91-E4DA-B24E-D2A77F953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477" y="0"/>
            <a:ext cx="2678215" cy="10660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F87557-5A53-AE02-9698-93AAF335DA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9333" y="1614951"/>
            <a:ext cx="8764537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574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011B7-236D-0E0C-2B98-87EA6C8BCE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">
            <a:extLst>
              <a:ext uri="{FF2B5EF4-FFF2-40B4-BE49-F238E27FC236}">
                <a16:creationId xmlns:a16="http://schemas.microsoft.com/office/drawing/2014/main" id="{1F5E8A62-CDB8-5FDC-BFCD-15FD86EF56FE}"/>
              </a:ext>
            </a:extLst>
          </p:cNvPr>
          <p:cNvSpPr txBox="1">
            <a:spLocks/>
          </p:cNvSpPr>
          <p:nvPr/>
        </p:nvSpPr>
        <p:spPr>
          <a:xfrm>
            <a:off x="1233396" y="346609"/>
            <a:ext cx="6406269" cy="7194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00000"/>
              </a:lnSpc>
              <a:spcBef>
                <a:spcPts val="0"/>
              </a:spcBef>
              <a:buClr>
                <a:srgbClr val="404040"/>
              </a:buClr>
              <a:buSzPts val="4000"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ontserrat"/>
              </a:rPr>
              <a:t>Key Metrics</a:t>
            </a:r>
            <a:endParaRPr 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9B4A63B-3010-2E9A-EDC1-D11363D91DAC}"/>
              </a:ext>
            </a:extLst>
          </p:cNvPr>
          <p:cNvSpPr/>
          <p:nvPr/>
        </p:nvSpPr>
        <p:spPr>
          <a:xfrm>
            <a:off x="1233396" y="1124487"/>
            <a:ext cx="331360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2A8BDE-8A9C-55EB-48A8-09E3F6B86E0C}"/>
              </a:ext>
            </a:extLst>
          </p:cNvPr>
          <p:cNvSpPr/>
          <p:nvPr/>
        </p:nvSpPr>
        <p:spPr>
          <a:xfrm>
            <a:off x="391680" y="0"/>
            <a:ext cx="561497" cy="1171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0D8A1E-EC62-FD18-A5BD-3B7246A586C7}"/>
              </a:ext>
            </a:extLst>
          </p:cNvPr>
          <p:cNvSpPr txBox="1"/>
          <p:nvPr/>
        </p:nvSpPr>
        <p:spPr>
          <a:xfrm>
            <a:off x="728565" y="1275767"/>
            <a:ext cx="1040646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Market Cap		: 89,159 Cr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Current Price	: 106 (25 July 25 Closing)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 / E			: 188 (Company in Growth phase Should be valued like VC)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Price / Sales 	: 40.4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Debt to Equity	: 1.05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Promoter Holding	: 89% (Risk of dilution)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52W High / Low	: 155 / 84.6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5BF07A-A9B4-8F67-9C45-0AA02D67D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477" y="0"/>
            <a:ext cx="2678215" cy="10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41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910291-12EC-B939-B872-5050A32F1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2">
            <a:extLst>
              <a:ext uri="{FF2B5EF4-FFF2-40B4-BE49-F238E27FC236}">
                <a16:creationId xmlns:a16="http://schemas.microsoft.com/office/drawing/2014/main" id="{54D4939A-CA90-FF1D-1DFE-4719895F24F4}"/>
              </a:ext>
            </a:extLst>
          </p:cNvPr>
          <p:cNvSpPr txBox="1">
            <a:spLocks/>
          </p:cNvSpPr>
          <p:nvPr/>
        </p:nvSpPr>
        <p:spPr>
          <a:xfrm>
            <a:off x="1233396" y="346609"/>
            <a:ext cx="6406269" cy="71944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404040"/>
              </a:buClr>
              <a:buSzPts val="4000"/>
            </a:pPr>
            <a:r>
              <a:rPr 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ontserrat"/>
              </a:rPr>
              <a:t>Risks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DDF204E-639C-C5C0-30F5-4C7D11D8763F}"/>
              </a:ext>
            </a:extLst>
          </p:cNvPr>
          <p:cNvSpPr/>
          <p:nvPr/>
        </p:nvSpPr>
        <p:spPr>
          <a:xfrm>
            <a:off x="1233396" y="1124487"/>
            <a:ext cx="331360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B20D54F-85C5-6E53-253A-1516F8B22983}"/>
              </a:ext>
            </a:extLst>
          </p:cNvPr>
          <p:cNvSpPr/>
          <p:nvPr/>
        </p:nvSpPr>
        <p:spPr>
          <a:xfrm>
            <a:off x="391680" y="0"/>
            <a:ext cx="561497" cy="1171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0645C79-2760-D385-AE91-756C5F3BF603}"/>
              </a:ext>
            </a:extLst>
          </p:cNvPr>
          <p:cNvSpPr txBox="1"/>
          <p:nvPr/>
        </p:nvSpPr>
        <p:spPr>
          <a:xfrm>
            <a:off x="728565" y="1275767"/>
            <a:ext cx="10406467" cy="492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PSU Culture and Delays – Internal, Execution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If capacity rollouts (3-5-8 GW) are delayed, revenue growth stalls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Heavy Dependence on Debt: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Operates with 80:20 debt-to-equity model</a:t>
            </a:r>
          </a:p>
          <a:p>
            <a:pPr marL="800100" lvl="1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Highly sensitive to interest rate spikes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Incentive phase-out by Govt. 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Grid Infrastructure constraints / scalability for offtake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China module dependency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Availability of clean water for Green Hydrogen</a:t>
            </a:r>
          </a:p>
          <a:p>
            <a:pPr marL="342900" indent="-3429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Battery storage and fire Safety risk for BESS and Hydrogen storage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0B66B7-99BC-EB4F-986F-4B9D2597E8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0477" y="0"/>
            <a:ext cx="2678215" cy="106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1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63E225D-5DFA-4DC7-B339-D5E6C3BEF23F}"/>
              </a:ext>
            </a:extLst>
          </p:cNvPr>
          <p:cNvSpPr/>
          <p:nvPr/>
        </p:nvSpPr>
        <p:spPr>
          <a:xfrm>
            <a:off x="0" y="0"/>
            <a:ext cx="6647543" cy="685800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A636074-693A-4252-8BB7-9CFDEA680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0922" y="1065402"/>
            <a:ext cx="10985934" cy="511944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63E225D-5DFA-4DC7-B339-D5E6C3BEF23F}"/>
              </a:ext>
            </a:extLst>
          </p:cNvPr>
          <p:cNvSpPr/>
          <p:nvPr/>
        </p:nvSpPr>
        <p:spPr>
          <a:xfrm>
            <a:off x="6647543" y="0"/>
            <a:ext cx="5544457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ross 9">
            <a:extLst>
              <a:ext uri="{FF2B5EF4-FFF2-40B4-BE49-F238E27FC236}">
                <a16:creationId xmlns:a16="http://schemas.microsoft.com/office/drawing/2014/main" id="{ADDA9BAF-2398-4396-B390-30B51BE402EE}"/>
              </a:ext>
            </a:extLst>
          </p:cNvPr>
          <p:cNvSpPr/>
          <p:nvPr/>
        </p:nvSpPr>
        <p:spPr>
          <a:xfrm>
            <a:off x="3273297" y="2639314"/>
            <a:ext cx="335678" cy="335678"/>
          </a:xfrm>
          <a:prstGeom prst="plus">
            <a:avLst>
              <a:gd name="adj" fmla="val 4166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9F19089F-00F8-430F-B726-D0578BBA74A4}"/>
              </a:ext>
            </a:extLst>
          </p:cNvPr>
          <p:cNvSpPr txBox="1">
            <a:spLocks/>
          </p:cNvSpPr>
          <p:nvPr/>
        </p:nvSpPr>
        <p:spPr>
          <a:xfrm>
            <a:off x="953177" y="3572823"/>
            <a:ext cx="3609298" cy="14267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404040"/>
              </a:buClr>
              <a:buSzPts val="4000"/>
            </a:pPr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  <a:sym typeface="Montserrat"/>
              </a:rPr>
              <a:t>Thank you</a:t>
            </a:r>
          </a:p>
        </p:txBody>
      </p:sp>
      <p:sp>
        <p:nvSpPr>
          <p:cNvPr id="17" name="Cross 16">
            <a:extLst>
              <a:ext uri="{FF2B5EF4-FFF2-40B4-BE49-F238E27FC236}">
                <a16:creationId xmlns:a16="http://schemas.microsoft.com/office/drawing/2014/main" id="{ADDA9BAF-2398-4396-B390-30B51BE402EE}"/>
              </a:ext>
            </a:extLst>
          </p:cNvPr>
          <p:cNvSpPr/>
          <p:nvPr/>
        </p:nvSpPr>
        <p:spPr>
          <a:xfrm>
            <a:off x="2971654" y="2321377"/>
            <a:ext cx="167839" cy="167839"/>
          </a:xfrm>
          <a:prstGeom prst="plus">
            <a:avLst>
              <a:gd name="adj" fmla="val 4166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ross 17">
            <a:extLst>
              <a:ext uri="{FF2B5EF4-FFF2-40B4-BE49-F238E27FC236}">
                <a16:creationId xmlns:a16="http://schemas.microsoft.com/office/drawing/2014/main" id="{ADDA9BAF-2398-4396-B390-30B51BE402EE}"/>
              </a:ext>
            </a:extLst>
          </p:cNvPr>
          <p:cNvSpPr/>
          <p:nvPr/>
        </p:nvSpPr>
        <p:spPr>
          <a:xfrm>
            <a:off x="3357216" y="2149009"/>
            <a:ext cx="167839" cy="167839"/>
          </a:xfrm>
          <a:prstGeom prst="plus">
            <a:avLst>
              <a:gd name="adj" fmla="val 4166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Cross 18">
            <a:extLst>
              <a:ext uri="{FF2B5EF4-FFF2-40B4-BE49-F238E27FC236}">
                <a16:creationId xmlns:a16="http://schemas.microsoft.com/office/drawing/2014/main" id="{ADDA9BAF-2398-4396-B390-30B51BE402EE}"/>
              </a:ext>
            </a:extLst>
          </p:cNvPr>
          <p:cNvSpPr/>
          <p:nvPr/>
        </p:nvSpPr>
        <p:spPr>
          <a:xfrm>
            <a:off x="3766791" y="1539409"/>
            <a:ext cx="167839" cy="167839"/>
          </a:xfrm>
          <a:prstGeom prst="plus">
            <a:avLst>
              <a:gd name="adj" fmla="val 41666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63E225D-5DFA-4DC7-B339-D5E6C3BEF23F}"/>
              </a:ext>
            </a:extLst>
          </p:cNvPr>
          <p:cNvSpPr/>
          <p:nvPr/>
        </p:nvSpPr>
        <p:spPr>
          <a:xfrm>
            <a:off x="1055462" y="4409877"/>
            <a:ext cx="2772228" cy="575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63E225D-5DFA-4DC7-B339-D5E6C3BEF23F}"/>
              </a:ext>
            </a:extLst>
          </p:cNvPr>
          <p:cNvSpPr/>
          <p:nvPr/>
        </p:nvSpPr>
        <p:spPr>
          <a:xfrm>
            <a:off x="391680" y="0"/>
            <a:ext cx="561497" cy="117157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02B68CD-6ACF-4409-B78A-159C66DB885F}"/>
              </a:ext>
            </a:extLst>
          </p:cNvPr>
          <p:cNvSpPr/>
          <p:nvPr/>
        </p:nvSpPr>
        <p:spPr>
          <a:xfrm>
            <a:off x="4934858" y="290870"/>
            <a:ext cx="1712685" cy="6276260"/>
          </a:xfrm>
          <a:prstGeom prst="rect">
            <a:avLst/>
          </a:prstGeom>
          <a:solidFill>
            <a:schemeClr val="tx1">
              <a:lumMod val="95000"/>
              <a:lumOff val="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36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8464</TotalTime>
  <Words>655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Microsoft Sans Serif</vt:lpstr>
      <vt:lpstr>Montserrat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Balasubramanian R</dc:creator>
  <cp:lastModifiedBy>Balasubramanian Rengasasmy</cp:lastModifiedBy>
  <cp:revision>135</cp:revision>
  <cp:lastPrinted>2020-12-03T21:35:56Z</cp:lastPrinted>
  <dcterms:created xsi:type="dcterms:W3CDTF">2020-08-27T17:58:26Z</dcterms:created>
  <dcterms:modified xsi:type="dcterms:W3CDTF">2025-07-27T02:46:35Z</dcterms:modified>
</cp:coreProperties>
</file>