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4" r:id="rId5"/>
    <p:sldId id="258" r:id="rId6"/>
    <p:sldId id="263" r:id="rId7"/>
    <p:sldId id="259" r:id="rId8"/>
    <p:sldId id="260" r:id="rId9"/>
    <p:sldId id="261"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TCI Express Ltd.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Peer Analysis</a:t>
            </a:r>
            <a:endParaRPr lang="en-US" u="sng" dirty="0"/>
          </a:p>
        </p:txBody>
      </p:sp>
      <p:pic>
        <p:nvPicPr>
          <p:cNvPr id="3075" name="Picture 3"/>
          <p:cNvPicPr>
            <a:picLocks noChangeAspect="1" noChangeArrowheads="1"/>
          </p:cNvPicPr>
          <p:nvPr/>
        </p:nvPicPr>
        <p:blipFill>
          <a:blip r:embed="rId2"/>
          <a:srcRect/>
          <a:stretch>
            <a:fillRect/>
          </a:stretch>
        </p:blipFill>
        <p:spPr bwMode="auto">
          <a:xfrm>
            <a:off x="838200" y="2209800"/>
            <a:ext cx="7615048" cy="2590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2209800"/>
            <a:ext cx="6096000" cy="1015663"/>
          </a:xfrm>
          <a:prstGeom prst="rect">
            <a:avLst/>
          </a:prstGeom>
          <a:noFill/>
        </p:spPr>
        <p:txBody>
          <a:bodyPr wrap="square" rtlCol="0">
            <a:spAutoFit/>
          </a:bodyPr>
          <a:lstStyle/>
          <a:p>
            <a:pPr algn="ctr"/>
            <a:r>
              <a:rPr lang="en-US" sz="6000" dirty="0" smtClean="0"/>
              <a:t>Thank You</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Snapshot</a:t>
            </a:r>
            <a:endParaRPr lang="en-US" u="sng" dirty="0"/>
          </a:p>
        </p:txBody>
      </p:sp>
      <p:sp>
        <p:nvSpPr>
          <p:cNvPr id="3" name="Content Placeholder 2"/>
          <p:cNvSpPr>
            <a:spLocks noGrp="1"/>
          </p:cNvSpPr>
          <p:nvPr>
            <p:ph idx="1"/>
          </p:nvPr>
        </p:nvSpPr>
        <p:spPr>
          <a:xfrm>
            <a:off x="457200" y="1600200"/>
            <a:ext cx="3733800" cy="4114800"/>
          </a:xfrm>
        </p:spPr>
        <p:txBody>
          <a:bodyPr>
            <a:normAutofit/>
          </a:bodyPr>
          <a:lstStyle/>
          <a:p>
            <a:r>
              <a:rPr lang="en-US" sz="2700" dirty="0" err="1" smtClean="0"/>
              <a:t>Mcap</a:t>
            </a:r>
            <a:r>
              <a:rPr lang="en-US" sz="2700" dirty="0" smtClean="0"/>
              <a:t> = 2900 </a:t>
            </a:r>
            <a:r>
              <a:rPr lang="en-US" sz="2700" dirty="0" err="1" smtClean="0"/>
              <a:t>crs</a:t>
            </a:r>
            <a:endParaRPr lang="en-US" sz="2700" dirty="0" smtClean="0"/>
          </a:p>
          <a:p>
            <a:r>
              <a:rPr lang="en-US" sz="2700" dirty="0" smtClean="0"/>
              <a:t>ROCE = 40% +</a:t>
            </a:r>
          </a:p>
          <a:p>
            <a:r>
              <a:rPr lang="en-US" sz="2700" dirty="0" smtClean="0"/>
              <a:t>ROE = 30% +</a:t>
            </a:r>
          </a:p>
          <a:p>
            <a:r>
              <a:rPr lang="en-US" sz="2700" dirty="0" smtClean="0"/>
              <a:t>PE Ratio (TTM) = 34x</a:t>
            </a:r>
          </a:p>
          <a:p>
            <a:r>
              <a:rPr lang="en-US" sz="2700" dirty="0" smtClean="0"/>
              <a:t> 52 W H/L = 807/530</a:t>
            </a:r>
          </a:p>
          <a:p>
            <a:r>
              <a:rPr lang="en-US" sz="2700" dirty="0" smtClean="0"/>
              <a:t>CMP = </a:t>
            </a:r>
            <a:r>
              <a:rPr lang="en-US" sz="2700" dirty="0" smtClean="0"/>
              <a:t>750 </a:t>
            </a:r>
            <a:r>
              <a:rPr lang="en-US" sz="2700" dirty="0" smtClean="0"/>
              <a:t>(28 Nov 2019)</a:t>
            </a:r>
          </a:p>
          <a:p>
            <a:endParaRPr lang="en-US" dirty="0"/>
          </a:p>
        </p:txBody>
      </p:sp>
      <p:pic>
        <p:nvPicPr>
          <p:cNvPr id="4098" name="Picture 2"/>
          <p:cNvPicPr>
            <a:picLocks noChangeAspect="1" noChangeArrowheads="1"/>
          </p:cNvPicPr>
          <p:nvPr/>
        </p:nvPicPr>
        <p:blipFill>
          <a:blip r:embed="rId2"/>
          <a:srcRect/>
          <a:stretch>
            <a:fillRect/>
          </a:stretch>
        </p:blipFill>
        <p:spPr bwMode="auto">
          <a:xfrm>
            <a:off x="4349788" y="1600200"/>
            <a:ext cx="4426527" cy="3352799"/>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About the Company</a:t>
            </a:r>
            <a:endParaRPr lang="en-US" u="sng" dirty="0"/>
          </a:p>
        </p:txBody>
      </p:sp>
      <p:sp>
        <p:nvSpPr>
          <p:cNvPr id="3" name="Content Placeholder 2"/>
          <p:cNvSpPr>
            <a:spLocks noGrp="1"/>
          </p:cNvSpPr>
          <p:nvPr>
            <p:ph idx="1"/>
          </p:nvPr>
        </p:nvSpPr>
        <p:spPr/>
        <p:txBody>
          <a:bodyPr/>
          <a:lstStyle/>
          <a:p>
            <a:r>
              <a:rPr lang="en-US" dirty="0" smtClean="0"/>
              <a:t>Part of the TCI Group of Companies &amp; Promoted by the Agrawal Family</a:t>
            </a:r>
          </a:p>
          <a:p>
            <a:r>
              <a:rPr lang="en-US" dirty="0" smtClean="0"/>
              <a:t>Erstwhile Express Logistics Division of Transport Corporation of India</a:t>
            </a:r>
          </a:p>
          <a:p>
            <a:r>
              <a:rPr lang="en-US" dirty="0" smtClean="0"/>
              <a:t>Demerged the division in 2016</a:t>
            </a:r>
          </a:p>
          <a:p>
            <a:r>
              <a:rPr lang="en-US" dirty="0" smtClean="0"/>
              <a:t>Promotes own ~67% of the equity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About the Industry</a:t>
            </a:r>
            <a:endParaRPr lang="en-US" u="sng" dirty="0"/>
          </a:p>
        </p:txBody>
      </p:sp>
      <p:sp>
        <p:nvSpPr>
          <p:cNvPr id="3" name="Content Placeholder 2"/>
          <p:cNvSpPr>
            <a:spLocks noGrp="1"/>
          </p:cNvSpPr>
          <p:nvPr>
            <p:ph idx="1"/>
          </p:nvPr>
        </p:nvSpPr>
        <p:spPr/>
        <p:txBody>
          <a:bodyPr/>
          <a:lstStyle/>
          <a:p>
            <a:r>
              <a:rPr lang="en-US" sz="2400" dirty="0" smtClean="0"/>
              <a:t>Indian Surface Express Industry</a:t>
            </a:r>
          </a:p>
          <a:p>
            <a:pPr lvl="1"/>
            <a:r>
              <a:rPr lang="en-US" sz="2400" dirty="0" smtClean="0"/>
              <a:t>B2B = 60%</a:t>
            </a:r>
          </a:p>
          <a:p>
            <a:pPr lvl="1"/>
            <a:r>
              <a:rPr lang="en-US" sz="2400" dirty="0" smtClean="0"/>
              <a:t>B2C = 40% (Mainly E commerce &amp; BFSI industry)</a:t>
            </a:r>
          </a:p>
          <a:p>
            <a:pPr lvl="1">
              <a:buNone/>
            </a:pPr>
            <a:endParaRPr lang="en-US" sz="3200" dirty="0" smtClean="0"/>
          </a:p>
          <a:p>
            <a:pPr lvl="1">
              <a:buNone/>
            </a:pPr>
            <a:endParaRPr lang="en-US" sz="3200" dirty="0" smtClean="0"/>
          </a:p>
          <a:p>
            <a:pPr lvl="1">
              <a:buNone/>
            </a:pPr>
            <a:endParaRPr lang="en-US" sz="3200" dirty="0" smtClean="0"/>
          </a:p>
          <a:p>
            <a:pPr lvl="1">
              <a:buNone/>
            </a:pPr>
            <a:endParaRPr lang="en-US" sz="2400" dirty="0" smtClean="0"/>
          </a:p>
          <a:p>
            <a:pPr lvl="1">
              <a:buNone/>
            </a:pPr>
            <a:r>
              <a:rPr lang="en-US" sz="2400" dirty="0" smtClean="0"/>
              <a:t>	As per some reports, the Surface Express Logistics Business can  grow at 2.5x the GDP</a:t>
            </a:r>
          </a:p>
        </p:txBody>
      </p:sp>
      <p:pic>
        <p:nvPicPr>
          <p:cNvPr id="2051" name="Picture 3"/>
          <p:cNvPicPr>
            <a:picLocks noChangeAspect="1" noChangeArrowheads="1"/>
          </p:cNvPicPr>
          <p:nvPr/>
        </p:nvPicPr>
        <p:blipFill>
          <a:blip r:embed="rId2"/>
          <a:srcRect/>
          <a:stretch>
            <a:fillRect/>
          </a:stretch>
        </p:blipFill>
        <p:spPr bwMode="auto">
          <a:xfrm>
            <a:off x="228600" y="2971800"/>
            <a:ext cx="8338855" cy="17526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Business Model</a:t>
            </a:r>
            <a:endParaRPr lang="en-US" u="sng" dirty="0"/>
          </a:p>
        </p:txBody>
      </p:sp>
      <p:sp>
        <p:nvSpPr>
          <p:cNvPr id="3" name="Content Placeholder 2"/>
          <p:cNvSpPr>
            <a:spLocks noGrp="1"/>
          </p:cNvSpPr>
          <p:nvPr>
            <p:ph idx="1"/>
          </p:nvPr>
        </p:nvSpPr>
        <p:spPr/>
        <p:txBody>
          <a:bodyPr>
            <a:normAutofit fontScale="77500" lnSpcReduction="20000"/>
          </a:bodyPr>
          <a:lstStyle/>
          <a:p>
            <a:r>
              <a:rPr lang="en-US" dirty="0" smtClean="0"/>
              <a:t>Asset Light Express LTL Freighter</a:t>
            </a:r>
          </a:p>
          <a:p>
            <a:r>
              <a:rPr lang="en-US" dirty="0" smtClean="0"/>
              <a:t>~5000 Containerized Trucks - Completely outsourced from vendors with ~6/8 months contracts </a:t>
            </a:r>
          </a:p>
          <a:p>
            <a:r>
              <a:rPr lang="en-US" dirty="0" smtClean="0"/>
              <a:t>21 sorting centers; 8 owned others leased</a:t>
            </a:r>
          </a:p>
          <a:p>
            <a:r>
              <a:rPr lang="en-US" dirty="0" smtClean="0"/>
              <a:t>Wide coverage of pin codes ( parentage has helped). 95% coverage.</a:t>
            </a:r>
          </a:p>
          <a:p>
            <a:r>
              <a:rPr lang="en-US" dirty="0" smtClean="0"/>
              <a:t>Mainly a B2B player. SME focused with more than 2000 clients</a:t>
            </a:r>
          </a:p>
          <a:p>
            <a:r>
              <a:rPr lang="en-US" dirty="0" smtClean="0"/>
              <a:t>Follows a Hub and Spoke model. 800+branches</a:t>
            </a:r>
          </a:p>
          <a:p>
            <a:r>
              <a:rPr lang="en-US" dirty="0" smtClean="0"/>
              <a:t>Carries High Value &amp; low volume goods </a:t>
            </a:r>
            <a:r>
              <a:rPr lang="en-US" i="1" dirty="0" smtClean="0"/>
              <a:t>(Pharmaceuticals, Auto Component, Electronic Components).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Business Model</a:t>
            </a:r>
            <a:endParaRPr lang="en-US" u="sng" dirty="0"/>
          </a:p>
        </p:txBody>
      </p:sp>
      <p:pic>
        <p:nvPicPr>
          <p:cNvPr id="1026" name="Picture 2"/>
          <p:cNvPicPr>
            <a:picLocks noGrp="1" noChangeAspect="1" noChangeArrowheads="1"/>
          </p:cNvPicPr>
          <p:nvPr>
            <p:ph idx="1"/>
          </p:nvPr>
        </p:nvPicPr>
        <p:blipFill>
          <a:blip r:embed="rId2"/>
          <a:srcRect/>
          <a:stretch>
            <a:fillRect/>
          </a:stretch>
        </p:blipFill>
        <p:spPr bwMode="auto">
          <a:xfrm>
            <a:off x="609600" y="1828800"/>
            <a:ext cx="3680033" cy="29718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029200" y="1870365"/>
            <a:ext cx="3319463" cy="3124200"/>
          </a:xfrm>
          <a:prstGeom prst="rect">
            <a:avLst/>
          </a:prstGeom>
          <a:noFill/>
          <a:ln w="9525">
            <a:noFill/>
            <a:miter lim="800000"/>
            <a:headEnd/>
            <a:tailEnd/>
          </a:ln>
          <a:effectLst/>
        </p:spPr>
      </p:pic>
      <p:sp>
        <p:nvSpPr>
          <p:cNvPr id="6" name="TextBox 5"/>
          <p:cNvSpPr txBox="1"/>
          <p:nvPr/>
        </p:nvSpPr>
        <p:spPr>
          <a:xfrm>
            <a:off x="762000" y="5105400"/>
            <a:ext cx="7848600" cy="646331"/>
          </a:xfrm>
          <a:prstGeom prst="rect">
            <a:avLst/>
          </a:prstGeom>
          <a:noFill/>
        </p:spPr>
        <p:txBody>
          <a:bodyPr wrap="square" rtlCol="0">
            <a:spAutoFit/>
          </a:bodyPr>
          <a:lstStyle/>
          <a:p>
            <a:r>
              <a:rPr lang="en-US" dirty="0" smtClean="0"/>
              <a:t>The company has more than 2 </a:t>
            </a:r>
            <a:r>
              <a:rPr lang="en-US" dirty="0" err="1" smtClean="0"/>
              <a:t>lac</a:t>
            </a:r>
            <a:r>
              <a:rPr lang="en-US" dirty="0" smtClean="0"/>
              <a:t> client base and a single client does not contribute more than 1% of total revenue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Key Drivers</a:t>
            </a:r>
            <a:endParaRPr lang="en-US" u="sng" dirty="0"/>
          </a:p>
        </p:txBody>
      </p:sp>
      <p:sp>
        <p:nvSpPr>
          <p:cNvPr id="3" name="Content Placeholder 2"/>
          <p:cNvSpPr>
            <a:spLocks noGrp="1"/>
          </p:cNvSpPr>
          <p:nvPr>
            <p:ph idx="1"/>
          </p:nvPr>
        </p:nvSpPr>
        <p:spPr/>
        <p:txBody>
          <a:bodyPr>
            <a:normAutofit fontScale="85000" lnSpcReduction="10000"/>
          </a:bodyPr>
          <a:lstStyle/>
          <a:p>
            <a:r>
              <a:rPr lang="en-US" dirty="0" smtClean="0"/>
              <a:t>Infrastructure status given to logistics</a:t>
            </a:r>
          </a:p>
          <a:p>
            <a:r>
              <a:rPr lang="en-US" dirty="0" smtClean="0"/>
              <a:t>80% of the Express logistics market is unorganized with fragmented players</a:t>
            </a:r>
          </a:p>
          <a:p>
            <a:r>
              <a:rPr lang="en-US" dirty="0" smtClean="0"/>
              <a:t>Post GST, </a:t>
            </a:r>
            <a:r>
              <a:rPr lang="en-US" dirty="0" err="1" smtClean="0"/>
              <a:t>EWay</a:t>
            </a:r>
            <a:r>
              <a:rPr lang="en-US" dirty="0" smtClean="0"/>
              <a:t> bill market shifting to organized players</a:t>
            </a:r>
          </a:p>
          <a:p>
            <a:r>
              <a:rPr lang="en-US" dirty="0" smtClean="0"/>
              <a:t>Ability to pass on diesel fuel price hike by adding a surcharge</a:t>
            </a:r>
          </a:p>
          <a:p>
            <a:r>
              <a:rPr lang="en-US" dirty="0" smtClean="0"/>
              <a:t>Short-term contracts with Vendors helps in surviving a down cycle with lesser pain</a:t>
            </a:r>
          </a:p>
          <a:p>
            <a:r>
              <a:rPr lang="en-US" dirty="0" smtClean="0"/>
              <a:t>Strong Parentage </a:t>
            </a:r>
          </a:p>
          <a:p>
            <a:r>
              <a:rPr lang="en-US" dirty="0" smtClean="0"/>
              <a:t>Strong Revenue Visibility</a:t>
            </a:r>
          </a:p>
          <a:p>
            <a:endParaRPr lang="en-US" dirty="0" smtClean="0"/>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Key Risks</a:t>
            </a:r>
            <a:endParaRPr lang="en-US" u="sng" dirty="0"/>
          </a:p>
        </p:txBody>
      </p:sp>
      <p:sp>
        <p:nvSpPr>
          <p:cNvPr id="3" name="Content Placeholder 2"/>
          <p:cNvSpPr>
            <a:spLocks noGrp="1"/>
          </p:cNvSpPr>
          <p:nvPr>
            <p:ph idx="1"/>
          </p:nvPr>
        </p:nvSpPr>
        <p:spPr/>
        <p:txBody>
          <a:bodyPr>
            <a:normAutofit fontScale="92500" lnSpcReduction="20000"/>
          </a:bodyPr>
          <a:lstStyle/>
          <a:p>
            <a:r>
              <a:rPr lang="en-US" dirty="0" smtClean="0"/>
              <a:t>Logistics in India is skewed to Road (60%) whereas world average is (30-35%). Government is trying to address this by promoting Rail &amp; Water</a:t>
            </a:r>
          </a:p>
          <a:p>
            <a:r>
              <a:rPr lang="en-US" dirty="0" smtClean="0"/>
              <a:t>Dedicated Freight </a:t>
            </a:r>
            <a:r>
              <a:rPr lang="en-US" dirty="0" smtClean="0"/>
              <a:t>Corridor for Railways</a:t>
            </a:r>
            <a:endParaRPr lang="en-US" dirty="0" smtClean="0"/>
          </a:p>
          <a:p>
            <a:r>
              <a:rPr lang="en-US" dirty="0" smtClean="0"/>
              <a:t>Negligible Presence in E-Commerce</a:t>
            </a:r>
          </a:p>
          <a:p>
            <a:r>
              <a:rPr lang="en-US" dirty="0" smtClean="0"/>
              <a:t>No clarity on level of automation at Sorting centers</a:t>
            </a:r>
          </a:p>
          <a:p>
            <a:r>
              <a:rPr lang="en-US" dirty="0" smtClean="0"/>
              <a:t>E-Commerce players entering this space</a:t>
            </a:r>
          </a:p>
          <a:p>
            <a:r>
              <a:rPr lang="en-US" dirty="0" smtClean="0"/>
              <a:t>Undertaking a 400 </a:t>
            </a:r>
            <a:r>
              <a:rPr lang="en-US" dirty="0" err="1" smtClean="0"/>
              <a:t>crs</a:t>
            </a:r>
            <a:r>
              <a:rPr lang="en-US" dirty="0" smtClean="0"/>
              <a:t> </a:t>
            </a:r>
            <a:r>
              <a:rPr lang="en-US" dirty="0" err="1" smtClean="0"/>
              <a:t>capex</a:t>
            </a:r>
            <a:r>
              <a:rPr lang="en-US" dirty="0" smtClean="0"/>
              <a:t> – </a:t>
            </a:r>
            <a:r>
              <a:rPr lang="en-US" i="1" dirty="0" smtClean="0"/>
              <a:t>Deviation?</a:t>
            </a: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P&amp;L Snapshot</a:t>
            </a:r>
            <a:endParaRPr lang="en-US" u="sng" dirty="0"/>
          </a:p>
        </p:txBody>
      </p:sp>
      <p:pic>
        <p:nvPicPr>
          <p:cNvPr id="1026" name="Picture 2"/>
          <p:cNvPicPr>
            <a:picLocks noGrp="1" noChangeAspect="1" noChangeArrowheads="1"/>
          </p:cNvPicPr>
          <p:nvPr>
            <p:ph idx="1"/>
          </p:nvPr>
        </p:nvPicPr>
        <p:blipFill>
          <a:blip r:embed="rId2"/>
          <a:srcRect/>
          <a:stretch>
            <a:fillRect/>
          </a:stretch>
        </p:blipFill>
        <p:spPr bwMode="auto">
          <a:xfrm>
            <a:off x="609600" y="1551781"/>
            <a:ext cx="7311241" cy="2029619"/>
          </a:xfrm>
          <a:prstGeom prst="rect">
            <a:avLst/>
          </a:prstGeom>
          <a:noFill/>
          <a:ln w="9525">
            <a:noFill/>
            <a:miter lim="800000"/>
            <a:headEnd/>
            <a:tailEnd/>
          </a:ln>
          <a:effectLst/>
        </p:spPr>
      </p:pic>
      <p:sp>
        <p:nvSpPr>
          <p:cNvPr id="5" name="Rectangle 4"/>
          <p:cNvSpPr/>
          <p:nvPr/>
        </p:nvSpPr>
        <p:spPr>
          <a:xfrm>
            <a:off x="609600" y="2514600"/>
            <a:ext cx="7315200" cy="394856"/>
          </a:xfrm>
          <a:prstGeom prst="rect">
            <a:avLst/>
          </a:prstGeom>
          <a:noFill/>
          <a:ln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ine Callout 3 8"/>
          <p:cNvSpPr/>
          <p:nvPr/>
        </p:nvSpPr>
        <p:spPr>
          <a:xfrm>
            <a:off x="990600" y="4495800"/>
            <a:ext cx="2590800" cy="1676400"/>
          </a:xfrm>
          <a:prstGeom prst="borderCallout3">
            <a:avLst>
              <a:gd name="adj1" fmla="val 18750"/>
              <a:gd name="adj2" fmla="val -8333"/>
              <a:gd name="adj3" fmla="val 18750"/>
              <a:gd name="adj4" fmla="val -16667"/>
              <a:gd name="adj5" fmla="val -31208"/>
              <a:gd name="adj6" fmla="val -26516"/>
              <a:gd name="adj7" fmla="val -103811"/>
              <a:gd name="adj8" fmla="val -1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066800" y="4495800"/>
            <a:ext cx="2286000" cy="1477328"/>
          </a:xfrm>
          <a:prstGeom prst="rect">
            <a:avLst/>
          </a:prstGeom>
          <a:noFill/>
        </p:spPr>
        <p:txBody>
          <a:bodyPr wrap="square" rtlCol="0">
            <a:spAutoFit/>
          </a:bodyPr>
          <a:lstStyle/>
          <a:p>
            <a:r>
              <a:rPr lang="en-US" dirty="0" smtClean="0"/>
              <a:t>Ability to easily pass on the diesel rise through surcharge and also higher utilization </a:t>
            </a:r>
            <a:endParaRPr lang="en-US" dirty="0"/>
          </a:p>
        </p:txBody>
      </p:sp>
      <p:sp>
        <p:nvSpPr>
          <p:cNvPr id="12" name="TextBox 11"/>
          <p:cNvSpPr txBox="1"/>
          <p:nvPr/>
        </p:nvSpPr>
        <p:spPr>
          <a:xfrm>
            <a:off x="4191000" y="4419600"/>
            <a:ext cx="3886200" cy="1754326"/>
          </a:xfrm>
          <a:prstGeom prst="rect">
            <a:avLst/>
          </a:prstGeom>
          <a:noFill/>
          <a:ln>
            <a:solidFill>
              <a:schemeClr val="accent1">
                <a:shade val="50000"/>
              </a:schemeClr>
            </a:solidFill>
          </a:ln>
        </p:spPr>
        <p:txBody>
          <a:bodyPr wrap="square" rtlCol="0">
            <a:spAutoFit/>
          </a:bodyPr>
          <a:lstStyle/>
          <a:p>
            <a:r>
              <a:rPr lang="en-US" i="1" dirty="0" smtClean="0"/>
              <a:t>In the Q2 </a:t>
            </a:r>
            <a:r>
              <a:rPr lang="en-US" i="1" dirty="0" err="1" smtClean="0"/>
              <a:t>concall</a:t>
            </a:r>
            <a:r>
              <a:rPr lang="en-US" i="1" dirty="0" smtClean="0"/>
              <a:t>, Management stated that in Express Logistics the customer is not too price sensitive. The importance is on the timely delivery of the goods. This gives them the ability of revise prices</a:t>
            </a:r>
            <a:endParaRPr lang="en-US"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383</Words>
  <Application>Microsoft Office PowerPoint</Application>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TCI Express Ltd.</vt:lpstr>
      <vt:lpstr>Snapshot</vt:lpstr>
      <vt:lpstr>About the Company</vt:lpstr>
      <vt:lpstr>About the Industry</vt:lpstr>
      <vt:lpstr>Business Model</vt:lpstr>
      <vt:lpstr>Business Model</vt:lpstr>
      <vt:lpstr>Key Drivers</vt:lpstr>
      <vt:lpstr>Key Risks</vt:lpstr>
      <vt:lpstr>P&amp;L Snapshot</vt:lpstr>
      <vt:lpstr>Peer Analysis</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TCI Express Ltd.</dc:title>
  <dc:creator>Shivan Sarvaiya</dc:creator>
  <cp:lastModifiedBy>shivans</cp:lastModifiedBy>
  <cp:revision>19</cp:revision>
  <dcterms:created xsi:type="dcterms:W3CDTF">2006-08-16T00:00:00Z</dcterms:created>
  <dcterms:modified xsi:type="dcterms:W3CDTF">2019-11-28T12:16:14Z</dcterms:modified>
</cp:coreProperties>
</file>