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B1B23-4B64-C1F6-5E7D-47EB986177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6DB96B-31A4-00B7-6952-848DA0FD00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1B454A-98EF-BA37-2024-A314E38BB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31780-0235-4958-B3FD-4AEEE43E176A}" type="datetimeFigureOut">
              <a:rPr lang="en-IN" smtClean="0"/>
              <a:t>17-07-2022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69F6B4-D188-95C0-5ED4-9B5FB0A92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81B6F7-B171-5E6F-B352-B97D63B16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7565D-6988-489E-A381-1249C7B98A3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56657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B2648-6BAA-322A-2F57-4FC30BAD8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2D98D3-B161-FD75-011D-ABD7A36EDF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AA69A6-AFCB-A7C9-E5F6-89C08AA9C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31780-0235-4958-B3FD-4AEEE43E176A}" type="datetimeFigureOut">
              <a:rPr lang="en-IN" smtClean="0"/>
              <a:t>17-07-2022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DBBE0C-7AFC-6118-65C2-03CD29D1F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F40F83-41F8-6158-98E5-24D00D338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7565D-6988-489E-A381-1249C7B98A3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85571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10CBFA-1922-B89C-E4EA-FD7C62E138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CF3321-873F-CCD1-E107-79BE5BA153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A09765-F8F7-01DD-05AB-D50961EF7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31780-0235-4958-B3FD-4AEEE43E176A}" type="datetimeFigureOut">
              <a:rPr lang="en-IN" smtClean="0"/>
              <a:t>17-07-2022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E8090C-D51E-C4D6-CD7C-F64339749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8AF912-6B19-BB61-018E-5E26372DE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7565D-6988-489E-A381-1249C7B98A3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10027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2C3F7-A847-857B-4712-48B739157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C4FFA7-EE30-2A7F-9D2B-585AF675BB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F5800D-C8D7-7C4A-75D9-C85CF2128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31780-0235-4958-B3FD-4AEEE43E176A}" type="datetimeFigureOut">
              <a:rPr lang="en-IN" smtClean="0"/>
              <a:t>17-07-2022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C5080E-2B4B-070F-0B4E-5A5720ACC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E0BACE-0F43-890A-1804-FC649194D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7565D-6988-489E-A381-1249C7B98A3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97527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9B813-26F3-466B-3726-C4AAA46E9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8B83BC-E07C-FB48-8B1D-73169D6072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FD1CC3-D6BC-2EDE-2DE4-97E7E79AA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31780-0235-4958-B3FD-4AEEE43E176A}" type="datetimeFigureOut">
              <a:rPr lang="en-IN" smtClean="0"/>
              <a:t>17-07-2022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3EE6E0-1DC4-387F-412B-915CCC9C4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26B96B-3163-4256-9A24-B7C6B79C9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7565D-6988-489E-A381-1249C7B98A3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62812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297D1-1799-A882-0504-C65FF7380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D92A87-2E09-3A17-EF10-4B4C88A0EC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78178C-A062-410B-06AD-A5F04553CC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79F145-0B88-976F-42F6-E30CF1E61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31780-0235-4958-B3FD-4AEEE43E176A}" type="datetimeFigureOut">
              <a:rPr lang="en-IN" smtClean="0"/>
              <a:t>17-07-2022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4F9F3D-6EC9-0B1F-6846-6B4C4F98D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C19E43-64EE-A5E1-B2A9-67BF14960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7565D-6988-489E-A381-1249C7B98A3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64307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AE540-CA3B-BB3B-C713-31D2E035F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9F5AE9-40BF-94D3-E93D-0872EE74D1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7D3743-88C0-6DC3-BA61-B9329B7D00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CEAADE-A0D2-5958-96E6-AF22F3519B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E038B9-A3FF-36D9-1BC9-B6564D9118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BB379D-ADA1-0DDC-AE6B-445FF556E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31780-0235-4958-B3FD-4AEEE43E176A}" type="datetimeFigureOut">
              <a:rPr lang="en-IN" smtClean="0"/>
              <a:t>17-07-2022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6D816B-DC50-46C0-BE21-661567CED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00EE09D-1D11-FF25-277F-FB8589915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7565D-6988-489E-A381-1249C7B98A3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88041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91ECE-F4F3-307A-3F49-2DDF3F009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2B742E-D9B8-6FB8-BE00-11FB5FE00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31780-0235-4958-B3FD-4AEEE43E176A}" type="datetimeFigureOut">
              <a:rPr lang="en-IN" smtClean="0"/>
              <a:t>17-07-2022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6D5CBB-56DF-F89A-964F-E2482C131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C3B6A7-5C51-0A44-7670-0CC6E5B0C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7565D-6988-489E-A381-1249C7B98A3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84424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21976C-42FF-3306-E4EB-A9CAD2888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31780-0235-4958-B3FD-4AEEE43E176A}" type="datetimeFigureOut">
              <a:rPr lang="en-IN" smtClean="0"/>
              <a:t>17-07-2022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EC9166-CE93-702C-3F68-CB3DC7454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58BFA5-69FA-A5CC-6DF5-01E198052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7565D-6988-489E-A381-1249C7B98A3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15830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F4B91-3224-1CC9-99C3-7035D511F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A48AE2-BBA1-5F3C-ECC8-DA2A4DA47D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43B249-6FFC-168C-59F5-88AC858508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FE7684-B0AC-D6CD-47F3-DB8BAA532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31780-0235-4958-B3FD-4AEEE43E176A}" type="datetimeFigureOut">
              <a:rPr lang="en-IN" smtClean="0"/>
              <a:t>17-07-2022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CFA193-2A04-C26E-9CE8-0FC472B94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AD7ECA-6763-6854-4AC0-6741D144D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7565D-6988-489E-A381-1249C7B98A3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0945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161CA-3D52-1BB9-3198-99FDC82E4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5122CD5-BF89-2A49-4A29-DABCAB67C7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751FBE-F371-4ED5-2164-27F7D882A8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B7ECDE-D749-2522-CE3B-4BEA5B07F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31780-0235-4958-B3FD-4AEEE43E176A}" type="datetimeFigureOut">
              <a:rPr lang="en-IN" smtClean="0"/>
              <a:t>17-07-2022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EFEFD0-90B2-8E08-E155-C2FCF6A7B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1B7BD3-0C68-6406-1C3C-1EF742994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7565D-6988-489E-A381-1249C7B98A3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83615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7E21BA-1928-7E48-BDE8-936E4F9B4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9067A-F714-D1DC-A26E-ED5F3DC4A4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F7D292-DD5E-F5AA-7E84-438D38802A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331780-0235-4958-B3FD-4AEEE43E176A}" type="datetimeFigureOut">
              <a:rPr lang="en-IN" smtClean="0"/>
              <a:t>17-07-2022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5C7731-B3B5-E4CB-308E-14C8C2D456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9499BC-EFCD-485C-F6F1-9AA821EC94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E7565D-6988-489E-A381-1249C7B98A3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57147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10.png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11" Type="http://schemas.openxmlformats.org/officeDocument/2006/relationships/image" Target="../media/image8.png"/><Relationship Id="rId5" Type="http://schemas.microsoft.com/office/2007/relationships/hdphoto" Target="../media/hdphoto2.wdp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31359BA-127E-2575-5907-DD9C5FC8320B}"/>
              </a:ext>
            </a:extLst>
          </p:cNvPr>
          <p:cNvSpPr txBox="1"/>
          <p:nvPr/>
        </p:nvSpPr>
        <p:spPr>
          <a:xfrm>
            <a:off x="5598879" y="6407933"/>
            <a:ext cx="3645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--Prateek Dugar VP Kolkata--</a:t>
            </a:r>
            <a:endParaRPr lang="en-IN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F2E8B1-1C10-5548-5EBF-A7160F2EFC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65981" y="144941"/>
            <a:ext cx="6324600" cy="10953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CEB87AB-EB38-0EE4-B3B3-E466500CC5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05277" y="5335982"/>
            <a:ext cx="2022590" cy="322483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4D66F56-B924-1350-A342-18F7DEAE22A6}"/>
              </a:ext>
            </a:extLst>
          </p:cNvPr>
          <p:cNvCxnSpPr/>
          <p:nvPr/>
        </p:nvCxnSpPr>
        <p:spPr>
          <a:xfrm>
            <a:off x="2948091" y="13976"/>
            <a:ext cx="0" cy="6844024"/>
          </a:xfrm>
          <a:prstGeom prst="line">
            <a:avLst/>
          </a:prstGeom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4" name="Picture 10" descr="Los Angeles">
            <a:extLst>
              <a:ext uri="{FF2B5EF4-FFF2-40B4-BE49-F238E27FC236}">
                <a16:creationId xmlns:a16="http://schemas.microsoft.com/office/drawing/2014/main" id="{8DAD2E8A-0A12-A2D5-6058-7089DB46D0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47" y="1998482"/>
            <a:ext cx="2743461" cy="2097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92DEE99-7B5D-B28F-8005-ABE7DA72B1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464" y="382601"/>
            <a:ext cx="2821140" cy="1876687"/>
          </a:xfrm>
          <a:prstGeom prst="rect">
            <a:avLst/>
          </a:prstGeom>
        </p:spPr>
      </p:pic>
      <p:pic>
        <p:nvPicPr>
          <p:cNvPr id="1038" name="Picture 14" descr="Los Angeles">
            <a:extLst>
              <a:ext uri="{FF2B5EF4-FFF2-40B4-BE49-F238E27FC236}">
                <a16:creationId xmlns:a16="http://schemas.microsoft.com/office/drawing/2014/main" id="{DD1140B7-7645-307A-3065-4C1E1526E1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56" y="3940049"/>
            <a:ext cx="2611223" cy="180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7E5966E-FDB8-FD50-C8E0-4C5DFA5AF3E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003" y="5467350"/>
            <a:ext cx="2476500" cy="1390650"/>
          </a:xfrm>
          <a:prstGeom prst="rect">
            <a:avLst/>
          </a:prstGeom>
        </p:spPr>
      </p:pic>
      <p:pic>
        <p:nvPicPr>
          <p:cNvPr id="1042" name="Picture 18" descr="KYB Corporation - Wikipedia">
            <a:extLst>
              <a:ext uri="{FF2B5EF4-FFF2-40B4-BE49-F238E27FC236}">
                <a16:creationId xmlns:a16="http://schemas.microsoft.com/office/drawing/2014/main" id="{3D733098-ECDA-AB26-5ABF-61C113F391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8345" y="1345095"/>
            <a:ext cx="1335999" cy="431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Yamaha motorcycle logo history and Meaning, bike emblem">
            <a:extLst>
              <a:ext uri="{FF2B5EF4-FFF2-40B4-BE49-F238E27FC236}">
                <a16:creationId xmlns:a16="http://schemas.microsoft.com/office/drawing/2014/main" id="{ADB48876-1D8C-C404-21E9-9AB96D9177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224" y="1240316"/>
            <a:ext cx="740929" cy="770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KONI | Home">
            <a:extLst>
              <a:ext uri="{FF2B5EF4-FFF2-40B4-BE49-F238E27FC236}">
                <a16:creationId xmlns:a16="http://schemas.microsoft.com/office/drawing/2014/main" id="{6E10F41B-D389-1535-C365-D49B63C35B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5033" y="1317146"/>
            <a:ext cx="1244976" cy="380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2A01237-A652-C645-42C4-C5CA3B47D732}"/>
              </a:ext>
            </a:extLst>
          </p:cNvPr>
          <p:cNvSpPr txBox="1"/>
          <p:nvPr/>
        </p:nvSpPr>
        <p:spPr>
          <a:xfrm>
            <a:off x="3783824" y="2456151"/>
            <a:ext cx="75980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6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Business Overview </a:t>
            </a:r>
          </a:p>
          <a:p>
            <a:pPr algn="ctr"/>
            <a:r>
              <a:rPr lang="en-IN" sz="36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Pioneer in Ride Control Products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70C9E78-C15B-EF82-F43E-62102937B2C9}"/>
              </a:ext>
            </a:extLst>
          </p:cNvPr>
          <p:cNvSpPr txBox="1"/>
          <p:nvPr/>
        </p:nvSpPr>
        <p:spPr>
          <a:xfrm>
            <a:off x="3658" y="13269"/>
            <a:ext cx="2821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KEY PRODUCTS </a:t>
            </a:r>
            <a:endParaRPr lang="en-IN" b="1" dirty="0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348CA25-BFCE-9F2B-FFBF-FC3DBCD53E0B}"/>
              </a:ext>
            </a:extLst>
          </p:cNvPr>
          <p:cNvCxnSpPr>
            <a:cxnSpLocks/>
          </p:cNvCxnSpPr>
          <p:nvPr/>
        </p:nvCxnSpPr>
        <p:spPr>
          <a:xfrm flipH="1">
            <a:off x="0" y="387945"/>
            <a:ext cx="2948091" cy="0"/>
          </a:xfrm>
          <a:prstGeom prst="line">
            <a:avLst/>
          </a:prstGeom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8C8835BA-B25C-59D6-0C46-D65302FCEF54}"/>
              </a:ext>
            </a:extLst>
          </p:cNvPr>
          <p:cNvSpPr txBox="1"/>
          <p:nvPr/>
        </p:nvSpPr>
        <p:spPr>
          <a:xfrm>
            <a:off x="3728654" y="4030660"/>
            <a:ext cx="27569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Company History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Board of Directors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Management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8DB7916-B8ED-5178-89C5-48E29B127B74}"/>
              </a:ext>
            </a:extLst>
          </p:cNvPr>
          <p:cNvSpPr txBox="1"/>
          <p:nvPr/>
        </p:nvSpPr>
        <p:spPr>
          <a:xfrm>
            <a:off x="6785940" y="4032647"/>
            <a:ext cx="1998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Products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Segments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Customers</a:t>
            </a:r>
            <a:endParaRPr lang="en-IN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BA58BE9-E8C7-DA68-5706-F18F1A46194F}"/>
              </a:ext>
            </a:extLst>
          </p:cNvPr>
          <p:cNvSpPr txBox="1"/>
          <p:nvPr/>
        </p:nvSpPr>
        <p:spPr>
          <a:xfrm>
            <a:off x="9383347" y="3986585"/>
            <a:ext cx="1998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Financials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Valuation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 err="1"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Technicals</a:t>
            </a:r>
            <a:endParaRPr lang="en-IN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8ED409B3-5276-9413-FB92-EA62609ED8C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728654" y="5747540"/>
            <a:ext cx="7375836" cy="337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1803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5D11D5F-1C38-C85F-6662-BB3FAF2374A7}"/>
              </a:ext>
            </a:extLst>
          </p:cNvPr>
          <p:cNvSpPr txBox="1"/>
          <p:nvPr/>
        </p:nvSpPr>
        <p:spPr>
          <a:xfrm>
            <a:off x="84841" y="179109"/>
            <a:ext cx="119343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6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Valuations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139E8E-D007-F3C5-05B8-A40729661D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563" y="905229"/>
            <a:ext cx="10674873" cy="2969187"/>
          </a:xfrm>
          <a:prstGeom prst="rect">
            <a:avLst/>
          </a:prstGeom>
        </p:spPr>
      </p:pic>
      <p:graphicFrame>
        <p:nvGraphicFramePr>
          <p:cNvPr id="8" name="Table 9">
            <a:extLst>
              <a:ext uri="{FF2B5EF4-FFF2-40B4-BE49-F238E27FC236}">
                <a16:creationId xmlns:a16="http://schemas.microsoft.com/office/drawing/2014/main" id="{F85A8AA1-BD72-34DA-9DF4-264FEF1449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1313558"/>
              </p:ext>
            </p:extLst>
          </p:nvPr>
        </p:nvGraphicFramePr>
        <p:xfrm>
          <a:off x="367645" y="4218832"/>
          <a:ext cx="8128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8066">
                  <a:extLst>
                    <a:ext uri="{9D8B030D-6E8A-4147-A177-3AD203B41FA5}">
                      <a16:colId xmlns:a16="http://schemas.microsoft.com/office/drawing/2014/main" val="1353441923"/>
                    </a:ext>
                  </a:extLst>
                </a:gridCol>
                <a:gridCol w="1875934">
                  <a:extLst>
                    <a:ext uri="{9D8B030D-6E8A-4147-A177-3AD203B41FA5}">
                      <a16:colId xmlns:a16="http://schemas.microsoft.com/office/drawing/2014/main" val="3024362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301227155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6207084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Estimates for FY-25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Bull case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Base Case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/>
                        <a:t>Bear Case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54886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IN" dirty="0" err="1"/>
                        <a:t>Mcap</a:t>
                      </a:r>
                      <a:r>
                        <a:rPr lang="en-IN" dirty="0"/>
                        <a:t> to Sales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6693483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IN" dirty="0"/>
                        <a:t>Sales / Growth CAGR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3275 / 12%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2700 / 5%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1484 / 2%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9671244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IN" dirty="0" err="1"/>
                        <a:t>Mcap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3930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2700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1485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5550126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IN" dirty="0"/>
                        <a:t>Price / CAGR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274 / 30%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288 / 13%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103 / (-9%)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3436587966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43F7EBD2-DC1D-0107-D8BA-565BC22355FF}"/>
              </a:ext>
            </a:extLst>
          </p:cNvPr>
          <p:cNvSpPr txBox="1"/>
          <p:nvPr/>
        </p:nvSpPr>
        <p:spPr>
          <a:xfrm>
            <a:off x="8795208" y="4138367"/>
            <a:ext cx="3223967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Assumptions: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Auto Cycle uptick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New products in pipeline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/>
              <a:t>EV customer - </a:t>
            </a:r>
            <a:r>
              <a:rPr lang="en-US" dirty="0"/>
              <a:t>OLA Electric, Okinawa, </a:t>
            </a:r>
            <a:r>
              <a:rPr lang="en-US" dirty="0" err="1"/>
              <a:t>Ather</a:t>
            </a:r>
            <a:r>
              <a:rPr lang="en-US" dirty="0"/>
              <a:t>, Ampere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Technologically Superior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Improving Financials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999445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5D11D5F-1C38-C85F-6662-BB3FAF2374A7}"/>
              </a:ext>
            </a:extLst>
          </p:cNvPr>
          <p:cNvSpPr txBox="1"/>
          <p:nvPr/>
        </p:nvSpPr>
        <p:spPr>
          <a:xfrm>
            <a:off x="84841" y="179109"/>
            <a:ext cx="119343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600" dirty="0" err="1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Technicals</a:t>
            </a:r>
            <a:endParaRPr lang="en-IN" sz="3600" dirty="0">
              <a:solidFill>
                <a:schemeClr val="accent5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E8E345-FF1C-E5E2-B1CE-829F0F779B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6252" y="1018095"/>
            <a:ext cx="9183803" cy="51658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1EE8EEC-9881-D80C-2409-4856AC3795CA}"/>
              </a:ext>
            </a:extLst>
          </p:cNvPr>
          <p:cNvSpPr txBox="1"/>
          <p:nvPr/>
        </p:nvSpPr>
        <p:spPr>
          <a:xfrm>
            <a:off x="6730738" y="1715678"/>
            <a:ext cx="2912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Rising Wedge in weekly chart</a:t>
            </a:r>
          </a:p>
        </p:txBody>
      </p:sp>
    </p:spTree>
    <p:extLst>
      <p:ext uri="{BB962C8B-B14F-4D97-AF65-F5344CB8AC3E}">
        <p14:creationId xmlns:p14="http://schemas.microsoft.com/office/powerpoint/2010/main" val="5969767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5D11D5F-1C38-C85F-6662-BB3FAF2374A7}"/>
              </a:ext>
            </a:extLst>
          </p:cNvPr>
          <p:cNvSpPr txBox="1"/>
          <p:nvPr/>
        </p:nvSpPr>
        <p:spPr>
          <a:xfrm>
            <a:off x="257666" y="1706252"/>
            <a:ext cx="1193433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88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2236486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5D11D5F-1C38-C85F-6662-BB3FAF2374A7}"/>
              </a:ext>
            </a:extLst>
          </p:cNvPr>
          <p:cNvSpPr txBox="1"/>
          <p:nvPr/>
        </p:nvSpPr>
        <p:spPr>
          <a:xfrm>
            <a:off x="84841" y="179109"/>
            <a:ext cx="119343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6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Company History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619753-A70F-0BBE-9676-CC8717BB7BF5}"/>
              </a:ext>
            </a:extLst>
          </p:cNvPr>
          <p:cNvSpPr txBox="1"/>
          <p:nvPr/>
        </p:nvSpPr>
        <p:spPr>
          <a:xfrm>
            <a:off x="240737" y="1089497"/>
            <a:ext cx="741382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rial Rounded MT Bold" panose="020F0704030504030204" pitchFamily="34" charset="0"/>
              </a:rPr>
              <a:t>Gabriel India is a joint venture with </a:t>
            </a:r>
            <a:r>
              <a:rPr lang="en-US" dirty="0" err="1">
                <a:solidFill>
                  <a:schemeClr val="bg2">
                    <a:lumMod val="25000"/>
                  </a:schemeClr>
                </a:solidFill>
                <a:latin typeface="Arial Rounded MT Bold" panose="020F0704030504030204" pitchFamily="34" charset="0"/>
              </a:rPr>
              <a:t>Maremont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rial Rounded MT Bold" panose="020F0704030504030204" pitchFamily="34" charset="0"/>
              </a:rPr>
              <a:t> Corporation (now Gabriel Ride Control Products of Arvin Meritor Inc., USA)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2">
                  <a:lumMod val="25000"/>
                </a:schemeClr>
              </a:solidFill>
              <a:latin typeface="Arial Rounded MT Bold" panose="020F07040305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>
                <a:solidFill>
                  <a:schemeClr val="bg2">
                    <a:lumMod val="25000"/>
                  </a:schemeClr>
                </a:solidFill>
                <a:latin typeface="Arial Rounded MT Bold" panose="020F0704030504030204" pitchFamily="34" charset="0"/>
              </a:rPr>
              <a:t>Established in 1961 – having over 6 Decades of Presence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dirty="0">
              <a:solidFill>
                <a:schemeClr val="bg2">
                  <a:lumMod val="25000"/>
                </a:schemeClr>
              </a:solidFill>
              <a:latin typeface="Arial Rounded MT Bold" panose="020F07040305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>
                <a:solidFill>
                  <a:schemeClr val="bg2">
                    <a:lumMod val="25000"/>
                  </a:schemeClr>
                </a:solidFill>
                <a:latin typeface="Arial Rounded MT Bold" panose="020F0704030504030204" pitchFamily="34" charset="0"/>
              </a:rPr>
              <a:t>Flagship company of ANAND Group – renowned name in Automotive industry with several key business partnerships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dirty="0">
              <a:solidFill>
                <a:schemeClr val="bg2">
                  <a:lumMod val="25000"/>
                </a:schemeClr>
              </a:solidFill>
              <a:latin typeface="Arial Rounded MT Bold" panose="020F07040305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rial Rounded MT Bold" panose="020F0704030504030204" pitchFamily="34" charset="0"/>
              </a:rPr>
              <a:t>Single Unit Manufacturing to Multi Location segment wise manufacturing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2">
                  <a:lumMod val="25000"/>
                </a:schemeClr>
              </a:solidFill>
              <a:latin typeface="Arial Rounded MT Bold" panose="020F07040305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rial Rounded MT Bold" panose="020F0704030504030204" pitchFamily="34" charset="0"/>
              </a:rPr>
              <a:t>Technological Collaborations &amp; Business Partnerships –</a:t>
            </a:r>
          </a:p>
          <a:p>
            <a:r>
              <a:rPr lang="en-IN" sz="1600" dirty="0">
                <a:solidFill>
                  <a:schemeClr val="bg2">
                    <a:lumMod val="25000"/>
                  </a:schemeClr>
                </a:solidFill>
                <a:latin typeface="Arial Rounded MT Bold" panose="020F0704030504030204" pitchFamily="34" charset="0"/>
              </a:rPr>
              <a:t>     </a:t>
            </a:r>
            <a:r>
              <a:rPr lang="en-IN" sz="1600" dirty="0">
                <a:highlight>
                  <a:srgbClr val="00FFFF"/>
                </a:highlight>
                <a:latin typeface="Arial Rounded MT Bold" panose="020F0704030504030204" pitchFamily="34" charset="0"/>
              </a:rPr>
              <a:t>KYB Corporation | Yamaha Motor Hydraulic System Co. Ltd. | KONI</a:t>
            </a:r>
          </a:p>
          <a:p>
            <a:endParaRPr lang="en-IN" sz="1600" dirty="0">
              <a:solidFill>
                <a:schemeClr val="bg2">
                  <a:lumMod val="25000"/>
                </a:schemeClr>
              </a:solidFill>
              <a:latin typeface="Arial Rounded MT Bold" panose="020F07040305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>
                <a:solidFill>
                  <a:schemeClr val="bg2">
                    <a:lumMod val="25000"/>
                  </a:schemeClr>
                </a:solidFill>
                <a:latin typeface="Arial Rounded MT Bold" panose="020F0704030504030204" pitchFamily="34" charset="0"/>
              </a:rPr>
              <a:t>4 Strategic Business Units  </a:t>
            </a:r>
          </a:p>
          <a:p>
            <a:r>
              <a:rPr lang="en-IN" sz="1600" dirty="0">
                <a:latin typeface="Arial Rounded MT Bold" panose="020F0704030504030204" pitchFamily="34" charset="0"/>
              </a:rPr>
              <a:t>                 </a:t>
            </a:r>
            <a:r>
              <a:rPr lang="en-IN" sz="1600" dirty="0">
                <a:highlight>
                  <a:srgbClr val="00FFFF"/>
                </a:highlight>
                <a:latin typeface="Arial Rounded MT Bold" panose="020F0704030504030204" pitchFamily="34" charset="0"/>
              </a:rPr>
              <a:t>2&amp;3 W | Passenger Cars | CVs &amp; Railway | After-Market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dirty="0">
              <a:solidFill>
                <a:schemeClr val="bg2">
                  <a:lumMod val="25000"/>
                </a:schemeClr>
              </a:solidFill>
              <a:latin typeface="Arial Rounded MT Bold" panose="020F07040305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>
                <a:solidFill>
                  <a:schemeClr val="bg2">
                    <a:lumMod val="25000"/>
                  </a:schemeClr>
                </a:solidFill>
                <a:latin typeface="Arial Rounded MT Bold" panose="020F0704030504030204" pitchFamily="34" charset="0"/>
              </a:rPr>
              <a:t>Leader in Quality and Reliability and winner of Several awards and Accolades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6AA5F60-E666-36DB-D7AD-D1475119EE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8908" y="1089497"/>
            <a:ext cx="3808037" cy="5299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480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5D11D5F-1C38-C85F-6662-BB3FAF2374A7}"/>
              </a:ext>
            </a:extLst>
          </p:cNvPr>
          <p:cNvSpPr txBox="1"/>
          <p:nvPr/>
        </p:nvSpPr>
        <p:spPr>
          <a:xfrm>
            <a:off x="84841" y="179109"/>
            <a:ext cx="119343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6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Board of Directors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063BAD-10E4-CF5F-8A2C-39C607FC07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791" y="1159055"/>
            <a:ext cx="4352925" cy="23717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5805F5C-A6BC-BF2A-B04E-A81E4B1DA3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4285" y="1140005"/>
            <a:ext cx="3990975" cy="23907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D0FA8F0-3F42-A843-8C88-367A1EA351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6495" y="4128105"/>
            <a:ext cx="4391025" cy="244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8614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5D11D5F-1C38-C85F-6662-BB3FAF2374A7}"/>
              </a:ext>
            </a:extLst>
          </p:cNvPr>
          <p:cNvSpPr txBox="1"/>
          <p:nvPr/>
        </p:nvSpPr>
        <p:spPr>
          <a:xfrm>
            <a:off x="84841" y="179109"/>
            <a:ext cx="119343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6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Management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D0704CC-BC69-1755-5B83-EEA43492A4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788" y="978031"/>
            <a:ext cx="11463387" cy="529079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A9B6F3B-E780-67BB-629C-15B1157A8406}"/>
              </a:ext>
            </a:extLst>
          </p:cNvPr>
          <p:cNvSpPr/>
          <p:nvPr/>
        </p:nvSpPr>
        <p:spPr>
          <a:xfrm>
            <a:off x="2026763" y="1593130"/>
            <a:ext cx="1706251" cy="62216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48DAFD5-EAA3-DF30-037B-947876975D65}"/>
              </a:ext>
            </a:extLst>
          </p:cNvPr>
          <p:cNvSpPr/>
          <p:nvPr/>
        </p:nvSpPr>
        <p:spPr>
          <a:xfrm>
            <a:off x="10041118" y="5081048"/>
            <a:ext cx="1864936" cy="86726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5683946-BAFB-132E-2A33-9D776632A248}"/>
              </a:ext>
            </a:extLst>
          </p:cNvPr>
          <p:cNvSpPr/>
          <p:nvPr/>
        </p:nvSpPr>
        <p:spPr>
          <a:xfrm>
            <a:off x="10120460" y="1387311"/>
            <a:ext cx="1785594" cy="86726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BFF1234-F9ED-ED97-69D8-26C90582CB7F}"/>
              </a:ext>
            </a:extLst>
          </p:cNvPr>
          <p:cNvSpPr/>
          <p:nvPr/>
        </p:nvSpPr>
        <p:spPr>
          <a:xfrm>
            <a:off x="6287481" y="5203596"/>
            <a:ext cx="1864936" cy="676373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6F99AB1-DC8C-6C90-CBCC-E347B97CC22E}"/>
              </a:ext>
            </a:extLst>
          </p:cNvPr>
          <p:cNvSpPr/>
          <p:nvPr/>
        </p:nvSpPr>
        <p:spPr>
          <a:xfrm>
            <a:off x="2188589" y="5288437"/>
            <a:ext cx="1706251" cy="791852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703212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5D11D5F-1C38-C85F-6662-BB3FAF2374A7}"/>
              </a:ext>
            </a:extLst>
          </p:cNvPr>
          <p:cNvSpPr txBox="1"/>
          <p:nvPr/>
        </p:nvSpPr>
        <p:spPr>
          <a:xfrm>
            <a:off x="84841" y="179109"/>
            <a:ext cx="119343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6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Products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6A65921-0781-B2BF-9285-C4174AADEE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429" y="924498"/>
            <a:ext cx="10671142" cy="326204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EDD7D88-7211-0C4D-56E1-5E15C9E4AF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5402" y="4285605"/>
            <a:ext cx="8861196" cy="2462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831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  <a:alpha val="92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5D11D5F-1C38-C85F-6662-BB3FAF2374A7}"/>
              </a:ext>
            </a:extLst>
          </p:cNvPr>
          <p:cNvSpPr txBox="1"/>
          <p:nvPr/>
        </p:nvSpPr>
        <p:spPr>
          <a:xfrm>
            <a:off x="84841" y="179109"/>
            <a:ext cx="119343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6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Strategic Business Units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209E4D-DA9C-F7F9-B976-42717053AB51}"/>
              </a:ext>
            </a:extLst>
          </p:cNvPr>
          <p:cNvSpPr txBox="1"/>
          <p:nvPr/>
        </p:nvSpPr>
        <p:spPr>
          <a:xfrm>
            <a:off x="60361" y="663854"/>
            <a:ext cx="7132037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dirty="0">
                <a:latin typeface="Arial Rounded MT Bold" panose="020F0704030504030204" pitchFamily="34" charset="0"/>
              </a:rPr>
              <a:t>2&amp;3 Wheeler –  </a:t>
            </a:r>
            <a:r>
              <a:rPr lang="en-IN" dirty="0">
                <a:latin typeface="Arial Rounded MT Bold" panose="020F0704030504030204" pitchFamily="34" charset="0"/>
              </a:rPr>
              <a:t>64% Revenue | 25 % Market share</a:t>
            </a:r>
          </a:p>
          <a:p>
            <a:endParaRPr lang="en-IN" sz="1200" dirty="0">
              <a:latin typeface="Arial Rounded MT Bold" panose="020F0704030504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IN" dirty="0">
                <a:latin typeface="Arial Rounded MT Bold" panose="020F0704030504030204" pitchFamily="34" charset="0"/>
              </a:rPr>
              <a:t>In House test facility – shortening lead times for testing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IN" sz="900" dirty="0">
              <a:latin typeface="Arial Rounded MT Bold" panose="020F0704030504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IN" dirty="0">
                <a:latin typeface="Arial Rounded MT Bold" panose="020F0704030504030204" pitchFamily="34" charset="0"/>
              </a:rPr>
              <a:t>I</a:t>
            </a:r>
            <a:r>
              <a:rPr lang="en-US" dirty="0" err="1">
                <a:latin typeface="Arial Rounded MT Bold" panose="020F0704030504030204" pitchFamily="34" charset="0"/>
              </a:rPr>
              <a:t>ntroduced</a:t>
            </a:r>
            <a:r>
              <a:rPr lang="en-US" dirty="0">
                <a:latin typeface="Arial Rounded MT Bold" panose="020F0704030504030204" pitchFamily="34" charset="0"/>
              </a:rPr>
              <a:t> products like gas-charged shock absorbers for scooters, dual spring shock absorbers and innovative products for exports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900" dirty="0">
              <a:latin typeface="Arial Rounded MT Bold" panose="020F0704030504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>
                <a:latin typeface="Arial Rounded MT Bold" panose="020F0704030504030204" pitchFamily="34" charset="0"/>
              </a:rPr>
              <a:t>Technology provider serving Indian OEMs in Latin America (</a:t>
            </a:r>
            <a:r>
              <a:rPr lang="en-IN" dirty="0">
                <a:latin typeface="Arial Rounded MT Bold" panose="020F0704030504030204" pitchFamily="34" charset="0"/>
              </a:rPr>
              <a:t>Gabriel De Colombia 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800" dirty="0">
              <a:latin typeface="Arial Rounded MT Bold" panose="020F0704030504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>
                <a:highlight>
                  <a:srgbClr val="00FFFF"/>
                </a:highlight>
                <a:latin typeface="Arial Rounded MT Bold" panose="020F0704030504030204" pitchFamily="34" charset="0"/>
              </a:rPr>
              <a:t>Preferred among Electric 2W customers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>
              <a:latin typeface="Arial Rounded MT Bold" panose="020F0704030504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>
              <a:latin typeface="Arial Rounded MT Bold" panose="020F0704030504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IN" dirty="0">
              <a:latin typeface="Arial Rounded MT Bold" panose="020F07040305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45F922-2CEC-3A65-4097-46910BC5F30B}"/>
              </a:ext>
            </a:extLst>
          </p:cNvPr>
          <p:cNvSpPr txBox="1"/>
          <p:nvPr/>
        </p:nvSpPr>
        <p:spPr>
          <a:xfrm>
            <a:off x="84840" y="3777764"/>
            <a:ext cx="7083081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dirty="0">
                <a:latin typeface="Arial Rounded MT Bold" panose="020F0704030504030204" pitchFamily="34" charset="0"/>
              </a:rPr>
              <a:t>PV 4 Wheeler–  </a:t>
            </a:r>
            <a:r>
              <a:rPr lang="en-IN" dirty="0">
                <a:latin typeface="Arial Rounded MT Bold" panose="020F0704030504030204" pitchFamily="34" charset="0"/>
              </a:rPr>
              <a:t>22% Revenue | 21 % Market share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IN" dirty="0">
                <a:latin typeface="Arial Rounded MT Bold" panose="020F0704030504030204" pitchFamily="34" charset="0"/>
              </a:rPr>
              <a:t>K</a:t>
            </a:r>
            <a:r>
              <a:rPr lang="en-US" dirty="0" err="1">
                <a:latin typeface="Arial Rounded MT Bold" panose="020F0704030504030204" pitchFamily="34" charset="0"/>
              </a:rPr>
              <a:t>ey</a:t>
            </a:r>
            <a:r>
              <a:rPr lang="en-US" dirty="0">
                <a:latin typeface="Arial Rounded MT Bold" panose="020F0704030504030204" pitchFamily="34" charset="0"/>
              </a:rPr>
              <a:t> suppliers to newly launched vehicles for several OEMs like Mahindra and Maruti Suzuki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IN" sz="800" dirty="0">
              <a:latin typeface="Arial Rounded MT Bold" panose="020F0704030504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IN" dirty="0">
                <a:latin typeface="Arial Rounded MT Bold" panose="020F0704030504030204" pitchFamily="34" charset="0"/>
              </a:rPr>
              <a:t>New products in the pipeline – </a:t>
            </a:r>
          </a:p>
          <a:p>
            <a:r>
              <a:rPr lang="en-IN" dirty="0">
                <a:latin typeface="Arial Rounded MT Bold" panose="020F0704030504030204" pitchFamily="34" charset="0"/>
              </a:rPr>
              <a:t>          </a:t>
            </a:r>
            <a:r>
              <a:rPr lang="en-IN" dirty="0">
                <a:highlight>
                  <a:srgbClr val="00FFFF"/>
                </a:highlight>
                <a:latin typeface="Arial Rounded MT Bold" panose="020F0704030504030204" pitchFamily="34" charset="0"/>
              </a:rPr>
              <a:t>M&amp;M (2)   |   VW (1)  |   PSA (1)   |   TML (2)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IN" sz="800" dirty="0">
              <a:latin typeface="Arial Rounded MT Bold" panose="020F0704030504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>
                <a:latin typeface="Arial Rounded MT Bold" panose="020F0704030504030204" pitchFamily="34" charset="0"/>
              </a:rPr>
              <a:t>Technology provider serving Indian OEMs in Latin America (</a:t>
            </a:r>
            <a:r>
              <a:rPr lang="en-IN" dirty="0">
                <a:latin typeface="Arial Rounded MT Bold" panose="020F0704030504030204" pitchFamily="34" charset="0"/>
              </a:rPr>
              <a:t>Gabriel De Colombia 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9200449-F737-2A15-E09B-C531A824E4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7921" y="1161139"/>
            <a:ext cx="4851253" cy="226786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55C2E22-5EBF-6E0F-5246-41C8E0ABAF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0189" y="3889611"/>
            <a:ext cx="4838985" cy="226786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39BAF4F-1B2C-6AE5-53D0-0A1B72C6D5B2}"/>
              </a:ext>
            </a:extLst>
          </p:cNvPr>
          <p:cNvSpPr txBox="1"/>
          <p:nvPr/>
        </p:nvSpPr>
        <p:spPr>
          <a:xfrm>
            <a:off x="84840" y="6263148"/>
            <a:ext cx="116942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 Rounded MT Bold" panose="020F0704030504030204" pitchFamily="34" charset="0"/>
              </a:rPr>
              <a:t>Growth impacted by discontinuation of Maruti Omni due to safety norms and replacement of Wagon R with newer model where GIL is not the supplier </a:t>
            </a:r>
            <a:endParaRPr lang="en-IN" sz="16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2050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5D11D5F-1C38-C85F-6662-BB3FAF2374A7}"/>
              </a:ext>
            </a:extLst>
          </p:cNvPr>
          <p:cNvSpPr txBox="1"/>
          <p:nvPr/>
        </p:nvSpPr>
        <p:spPr>
          <a:xfrm>
            <a:off x="84841" y="179109"/>
            <a:ext cx="119343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6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Strategic Business Units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209E4D-DA9C-F7F9-B976-42717053AB51}"/>
              </a:ext>
            </a:extLst>
          </p:cNvPr>
          <p:cNvSpPr txBox="1"/>
          <p:nvPr/>
        </p:nvSpPr>
        <p:spPr>
          <a:xfrm>
            <a:off x="84840" y="972531"/>
            <a:ext cx="7132037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dirty="0">
                <a:latin typeface="Arial Rounded MT Bold" panose="020F0704030504030204" pitchFamily="34" charset="0"/>
              </a:rPr>
              <a:t>CV &amp; Railways–  </a:t>
            </a:r>
            <a:r>
              <a:rPr lang="en-IN" dirty="0">
                <a:latin typeface="Arial Rounded MT Bold" panose="020F0704030504030204" pitchFamily="34" charset="0"/>
              </a:rPr>
              <a:t>12% Revenue | 75 % Market share</a:t>
            </a:r>
          </a:p>
          <a:p>
            <a:endParaRPr lang="en-IN" sz="1200" dirty="0">
              <a:latin typeface="Arial Rounded MT Bold" panose="020F0704030504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IN" dirty="0">
                <a:latin typeface="Arial Rounded MT Bold" panose="020F0704030504030204" pitchFamily="34" charset="0"/>
              </a:rPr>
              <a:t>T</a:t>
            </a:r>
            <a:r>
              <a:rPr lang="en-US" dirty="0" err="1">
                <a:latin typeface="Arial Rounded MT Bold" panose="020F0704030504030204" pitchFamily="34" charset="0"/>
              </a:rPr>
              <a:t>echnology</a:t>
            </a:r>
            <a:r>
              <a:rPr lang="en-US" dirty="0">
                <a:latin typeface="Arial Rounded MT Bold" panose="020F0704030504030204" pitchFamily="34" charset="0"/>
              </a:rPr>
              <a:t> license agreement with KONI B. V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IN" sz="1050" dirty="0">
              <a:latin typeface="Arial Rounded MT Bold" panose="020F0704030504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IN" dirty="0">
                <a:latin typeface="Arial Rounded MT Bold" panose="020F0704030504030204" pitchFamily="34" charset="0"/>
              </a:rPr>
              <a:t>E</a:t>
            </a:r>
            <a:r>
              <a:rPr lang="en-US" dirty="0" err="1">
                <a:latin typeface="Arial Rounded MT Bold" panose="020F0704030504030204" pitchFamily="34" charset="0"/>
              </a:rPr>
              <a:t>xport</a:t>
            </a:r>
            <a:r>
              <a:rPr lang="en-US" dirty="0">
                <a:latin typeface="Arial Rounded MT Bold" panose="020F0704030504030204" pitchFamily="34" charset="0"/>
              </a:rPr>
              <a:t> tie-up with Isuzu Global (</a:t>
            </a:r>
            <a:r>
              <a:rPr lang="en-IN" dirty="0">
                <a:latin typeface="Arial Rounded MT Bold" panose="020F0704030504030204" pitchFamily="34" charset="0"/>
              </a:rPr>
              <a:t>ASEAN region</a:t>
            </a:r>
            <a:r>
              <a:rPr lang="en-US" dirty="0">
                <a:latin typeface="Arial Rounded MT Bold" panose="020F0704030504030204" pitchFamily="34" charset="0"/>
              </a:rPr>
              <a:t>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1050" dirty="0">
              <a:latin typeface="Arial Rounded MT Bold" panose="020F0704030504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>
                <a:latin typeface="Arial Rounded MT Bold" panose="020F0704030504030204" pitchFamily="34" charset="0"/>
              </a:rPr>
              <a:t>First Indian automotive components manufacturer to supply </a:t>
            </a:r>
            <a:r>
              <a:rPr lang="en-US" dirty="0" err="1">
                <a:latin typeface="Arial Rounded MT Bold" panose="020F0704030504030204" pitchFamily="34" charset="0"/>
              </a:rPr>
              <a:t>Linke</a:t>
            </a:r>
            <a:r>
              <a:rPr lang="en-US" dirty="0">
                <a:latin typeface="Arial Rounded MT Bold" panose="020F0704030504030204" pitchFamily="34" charset="0"/>
              </a:rPr>
              <a:t> Hofmann Busch (LHB) shock absorbers to the Indian Railways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900" dirty="0">
              <a:latin typeface="Arial Rounded MT Bold" panose="020F0704030504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da-DK" dirty="0">
                <a:highlight>
                  <a:srgbClr val="00FFFF"/>
                </a:highlight>
                <a:latin typeface="Arial Rounded MT Bold" panose="020F0704030504030204" pitchFamily="34" charset="0"/>
              </a:rPr>
              <a:t>Ashok Leyland – MBP, Partner | DAF – 2 programs </a:t>
            </a:r>
            <a:endParaRPr lang="en-IN" dirty="0">
              <a:highlight>
                <a:srgbClr val="00FFFF"/>
              </a:highlight>
              <a:latin typeface="Arial Rounded MT Bold" panose="020F07040305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45F922-2CEC-3A65-4097-46910BC5F30B}"/>
              </a:ext>
            </a:extLst>
          </p:cNvPr>
          <p:cNvSpPr txBox="1"/>
          <p:nvPr/>
        </p:nvSpPr>
        <p:spPr>
          <a:xfrm>
            <a:off x="84840" y="3931128"/>
            <a:ext cx="70830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dirty="0">
                <a:latin typeface="Arial Rounded MT Bold" panose="020F0704030504030204" pitchFamily="34" charset="0"/>
              </a:rPr>
              <a:t>After Market–  </a:t>
            </a:r>
            <a:r>
              <a:rPr lang="en-IN" dirty="0">
                <a:latin typeface="Arial Rounded MT Bold" panose="020F0704030504030204" pitchFamily="34" charset="0"/>
              </a:rPr>
              <a:t>2% Revenue | 40% Market share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4FA818-9F96-EFEC-3AEB-0DF03AE7F6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4954" y="1083806"/>
            <a:ext cx="4844220" cy="244524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FA9CAEF-1A4E-822A-8BEB-E5D1759083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0995" y="4550623"/>
            <a:ext cx="5791249" cy="207961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7CEC284-9FB4-A486-FCA5-26158E78AA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223" y="4550623"/>
            <a:ext cx="4200790" cy="2154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7747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5D11D5F-1C38-C85F-6662-BB3FAF2374A7}"/>
              </a:ext>
            </a:extLst>
          </p:cNvPr>
          <p:cNvSpPr txBox="1"/>
          <p:nvPr/>
        </p:nvSpPr>
        <p:spPr>
          <a:xfrm>
            <a:off x="84841" y="179109"/>
            <a:ext cx="119343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6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Customers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A60E76-07C8-2410-B5EA-DC316746E7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694" y="1178155"/>
            <a:ext cx="3590925" cy="50673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7A33894-EF3E-029A-4909-B8918BF47B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9112" y="1140055"/>
            <a:ext cx="3533775" cy="5105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3CF52EA-B32E-E6A0-DC68-0D911C717D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0581" y="2645986"/>
            <a:ext cx="3514725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3369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5D11D5F-1C38-C85F-6662-BB3FAF2374A7}"/>
              </a:ext>
            </a:extLst>
          </p:cNvPr>
          <p:cNvSpPr txBox="1"/>
          <p:nvPr/>
        </p:nvSpPr>
        <p:spPr>
          <a:xfrm>
            <a:off x="84841" y="179109"/>
            <a:ext cx="119343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6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Financials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AADB1A-C1E7-B48D-48A1-F7F546FD43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3735" y="970716"/>
            <a:ext cx="4247364" cy="357511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AE89290-18BF-24C7-C342-661E5A6DAC96}"/>
              </a:ext>
            </a:extLst>
          </p:cNvPr>
          <p:cNvSpPr txBox="1"/>
          <p:nvPr/>
        </p:nvSpPr>
        <p:spPr>
          <a:xfrm>
            <a:off x="7874522" y="2700060"/>
            <a:ext cx="43174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Arial Rounded MT Bold" panose="020F0704030504030204" pitchFamily="34" charset="0"/>
              </a:rPr>
              <a:t>Revenue growth in a muted industry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20F7293-1CD6-5D72-D8A1-B99D3EEAFFD9}"/>
              </a:ext>
            </a:extLst>
          </p:cNvPr>
          <p:cNvSpPr/>
          <p:nvPr/>
        </p:nvSpPr>
        <p:spPr>
          <a:xfrm>
            <a:off x="7874522" y="2661607"/>
            <a:ext cx="3728349" cy="370763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EAF04CF-8A5E-C0E3-5373-645490AAA5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3734" y="4691112"/>
            <a:ext cx="4317477" cy="191236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9548C13-3E5B-230E-5F0F-64710B3E8719}"/>
              </a:ext>
            </a:extLst>
          </p:cNvPr>
          <p:cNvSpPr txBox="1"/>
          <p:nvPr/>
        </p:nvSpPr>
        <p:spPr>
          <a:xfrm>
            <a:off x="7720553" y="4986779"/>
            <a:ext cx="26206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Arial Rounded MT Bold" panose="020F0704030504030204" pitchFamily="34" charset="0"/>
              </a:rPr>
              <a:t>Improved Exports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669A732-7289-18D2-9B15-39DB515AAB0F}"/>
              </a:ext>
            </a:extLst>
          </p:cNvPr>
          <p:cNvSpPr/>
          <p:nvPr/>
        </p:nvSpPr>
        <p:spPr>
          <a:xfrm>
            <a:off x="7720554" y="5001320"/>
            <a:ext cx="1979628" cy="370763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E089FE0-DFC7-1822-050F-97C54F2F11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930" y="1096224"/>
            <a:ext cx="6856429" cy="268217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D3E0BBF-DAA3-B266-B4EE-5E64DBB1DE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993" y="3901934"/>
            <a:ext cx="6804366" cy="265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6449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461</Words>
  <Application>Microsoft Office PowerPoint</Application>
  <PresentationFormat>Widescreen</PresentationFormat>
  <Paragraphs>100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Arial Rounded MT Bold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VIKASH KHEMKA</dc:creator>
  <cp:lastModifiedBy>VIKASH KHEMKA</cp:lastModifiedBy>
  <cp:revision>13</cp:revision>
  <dcterms:created xsi:type="dcterms:W3CDTF">2022-07-17T03:50:26Z</dcterms:created>
  <dcterms:modified xsi:type="dcterms:W3CDTF">2022-07-17T07:41:53Z</dcterms:modified>
</cp:coreProperties>
</file>