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84" r:id="rId4"/>
    <p:sldId id="261" r:id="rId5"/>
    <p:sldId id="263" r:id="rId6"/>
    <p:sldId id="257" r:id="rId7"/>
    <p:sldId id="270" r:id="rId8"/>
    <p:sldId id="285" r:id="rId9"/>
    <p:sldId id="274" r:id="rId10"/>
    <p:sldId id="278" r:id="rId11"/>
    <p:sldId id="280" r:id="rId12"/>
    <p:sldId id="259" r:id="rId13"/>
    <p:sldId id="260" r:id="rId14"/>
    <p:sldId id="262" r:id="rId15"/>
    <p:sldId id="275" r:id="rId16"/>
    <p:sldId id="277" r:id="rId17"/>
    <p:sldId id="271" r:id="rId18"/>
    <p:sldId id="264" r:id="rId19"/>
    <p:sldId id="269" r:id="rId20"/>
    <p:sldId id="267" r:id="rId21"/>
    <p:sldId id="292" r:id="rId22"/>
    <p:sldId id="272" r:id="rId23"/>
    <p:sldId id="273" r:id="rId24"/>
    <p:sldId id="268" r:id="rId25"/>
    <p:sldId id="265" r:id="rId26"/>
    <p:sldId id="289" r:id="rId27"/>
    <p:sldId id="291" r:id="rId28"/>
    <p:sldId id="281" r:id="rId29"/>
    <p:sldId id="286" r:id="rId30"/>
    <p:sldId id="279" r:id="rId31"/>
    <p:sldId id="288" r:id="rId32"/>
    <p:sldId id="283" r:id="rId33"/>
    <p:sldId id="287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3CEC-B40B-4255-B268-DFFD335B14F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DFDE4-346A-47FC-8DD7-DE62922584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2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https://www.statista.com/statistics/1116425/india-health-insurance-market-share-by-type-of-insurer/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DFDE4-346A-47FC-8DD7-DE62922584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6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https://cafemutual.com/news/insurance/23727-india-has-one-individual-agent-for-every-550-people#:~:text=IRDAI%20data%20shows%20that%20the,lakh%20as%20on%20March%202021.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DFDE4-346A-47FC-8DD7-DE62922584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8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https://www.hdfcergo.com/docs/default-source/default-document-library/he---annual-report---2022---a4.pdf?sfvrsn=da477c0e_0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DFDE4-346A-47FC-8DD7-DE62922584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9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https://www.gicouncil.in/statistics/industry-statistics/segment-wise-report-on-homepage/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DFDE4-346A-47FC-8DD7-DE629225840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34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https://timesofindia.indiatimes.com/city/chennai/venkatasamy-jagannathan-is-a-star-in-his-own-right/articleshow/88255299.cms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DFDE4-346A-47FC-8DD7-DE629225840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8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https://www.irdai.gov.in/ADMINCMS/cms/NormalData_Layout.aspx?page=PageNo2818&amp;mid=38.2.5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DFDE4-346A-47FC-8DD7-DE629225840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313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https://trends.google.com/trends/explore?date=2011-08-09%202022-09-09&amp;geo=IN&amp;q=star%20health%20insurance,icici%20lombard%20health%20insurance,hdfc%20ergo%20health%20insurance,care%20health%20insurance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DFDE4-346A-47FC-8DD7-DE629225840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5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https://cms.careinsurance.com/cms/public/public_disclosure</a:t>
            </a:r>
          </a:p>
          <a:p>
            <a:r>
              <a:rPr lang="en-GB" dirty="0"/>
              <a:t>https://www.irdai.gov.in/ADMINCMS/cms/NormalData_Layout.aspx?page=PageNo765&amp;mid=31.2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DFDE4-346A-47FC-8DD7-DE629225840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7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ED57-9EDF-897B-CDDB-9951ED246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B4C3E-B65B-2A76-AF94-8812E4900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4CA24-F53A-1930-5BB5-364277BC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F723F-B53F-573E-6073-94982150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7C09C-9CB8-1C95-38D4-66F8336C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4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189D-A5A2-536E-9127-9CE2BA0E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86926-38BB-9B98-E346-4008FE05A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777EB-C1D0-34AC-1020-9EE6C9E3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E867-D8E0-D3CB-5139-55AEF571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E918C-DC9B-F223-5E8B-7A0AAD0A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0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02707-D99A-75FD-6412-07297D4DC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0FD5C-2482-3F22-0D00-EAAC168BD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FD633-F00A-2DDD-6DA5-08EF38FA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EAC4-872F-94CC-EE79-3DB33EBB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B64D4-6CD3-B2A1-F144-411226C0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6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CD0E-A1CC-D540-53C0-E076ADD3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D612-5600-3CF7-3FCE-44EE7F54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7513-ED38-325C-6B08-D484E8C3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27D4-5AE4-4E7B-6E25-FEC60DA6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1F823-C161-432C-6874-A1CDE459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3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927B-730B-0CF5-F4DE-7936CD5F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36C98-931D-9743-FD53-ECCF6652D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999C7-92B2-DD25-1EC3-DEB30952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B162-CC6E-F403-E2B9-5AA3DB53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F2A85-2D8E-3E1E-3BA3-C6FEE9DE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6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97A5-0E08-AA4A-BF88-F57A23C1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C28D-C629-9A5E-0D9E-53EE6626B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98B75-9696-7AD0-D3DB-815B34868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0B48E-19F0-B317-9E03-5F0AE42E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18E0E-0074-5653-D483-7AC75764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FB443-653E-91B1-68ED-EDE393B2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9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6D1C-1E10-FF71-BD41-811072E1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D4632-F184-913E-E5A0-417C80949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531B7-1BA9-9403-3244-10D7C7589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C426E-F6BE-5F94-F1D8-21C0A19F4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AABC6-0B97-CE68-24AE-51B2138DA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B918B-3898-0130-8860-A2665126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089474-B7D7-32C9-EF25-CF5B922A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8B636-D04C-E00B-6BA7-2C1CA499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4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A97E-CF62-481D-E5F3-ABB8BE23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1BC11-860B-A81A-C6AC-C7EBED5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BB164-54ED-A4A1-84C4-A10EE55F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384C0-867C-EAE9-9059-1ED2DD7D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0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26F71-13DF-6907-A64D-6C45FE31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9F8988-9051-B0F1-9620-9889A464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6ABC8-5AAE-4A65-F372-20E3C5BE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3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0EFE-4DCE-1AF1-7118-14A0C7BB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387F7-0BF3-6A61-EB7D-FFE06A0F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515CF-0D2D-61EE-83BC-8454CFF88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48B60-4C18-1C52-2772-0F9A4C27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7FE24-5F2B-126B-CC6A-41CB6B51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D1697-A11B-D56E-E27E-AFBADC78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2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A28C-EAC0-6849-1BEC-5B381AD7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9EAA5-52BF-E5ED-49B7-2417C667F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A55E-F39C-9279-1D66-7AFE48C70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65B8A-0C24-6574-EB21-7209CF57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CA7F2-FE6D-00F3-5897-55233F4F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4E755-8708-B94E-AD0C-2DE4FC70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8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54539-1D5D-7059-036A-4C0C3366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7145F-D8BF-5249-01AD-74BF4B24E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469C-21DB-0926-C9E1-9688C71BE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D86E-57FB-4CDC-BA75-5CAF4943EED3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D0DE9-4455-1C4B-ECBF-454A87615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23D61-985D-4941-10A1-CB1F1BAFD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0452-22DD-4967-BB2A-83F253102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icouncil.in/statistics/industry-statistics/segment-wise-report-on-homepage/" TargetMode="External"/><Relationship Id="rId5" Type="http://schemas.openxmlformats.org/officeDocument/2006/relationships/hyperlink" Target="Star%20Health%20Jul%2022%20Malhar%20Manek.xlsx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dai.gov.in/ADMINCMS/cms/NormalData_Layout.aspx?page=PageNo2818&amp;mid=38.2.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8DF1-A723-7B7F-DAB8-8FD3E9674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Star Health Insurance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AE676-685F-AD8E-11E7-2730619B4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/>
              <a:t>Malhar Manek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32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5A2D-9AE8-AEFC-11B9-C5FEC138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Low Attrition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4C9246-7D2C-DCDB-6E1F-591215487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12" y="2338018"/>
            <a:ext cx="11631914" cy="980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CA36F-AC6C-CBF2-6906-C578C9D64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12" y="3929882"/>
            <a:ext cx="11705575" cy="12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64C7-7467-11D8-40FE-2693C593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Low SAHI agents attrition (1%)- Star </a:t>
            </a:r>
            <a:r>
              <a:rPr lang="en-IN" b="1" dirty="0"/>
              <a:t>is</a:t>
            </a:r>
            <a:r>
              <a:rPr lang="en-IN" dirty="0"/>
              <a:t> 50% of SAHI agents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045427-4930-BA9F-2827-199665EE6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757" y="2730599"/>
            <a:ext cx="11392346" cy="357614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B6EC93-CF38-858F-F54A-21FA9C41E0AB}"/>
              </a:ext>
            </a:extLst>
          </p:cNvPr>
          <p:cNvSpPr/>
          <p:nvPr/>
        </p:nvSpPr>
        <p:spPr>
          <a:xfrm>
            <a:off x="7767687" y="5335571"/>
            <a:ext cx="1131216" cy="40535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4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7F8E-24D9-D33B-70C9-809A5BAF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Largest hospitals network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13EFD-0298-1EDA-A5B8-E6619A5BD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97" y="1399484"/>
            <a:ext cx="11847990" cy="3862444"/>
          </a:xfrm>
        </p:spPr>
      </p:pic>
    </p:spTree>
    <p:extLst>
      <p:ext uri="{BB962C8B-B14F-4D97-AF65-F5344CB8AC3E}">
        <p14:creationId xmlns:p14="http://schemas.microsoft.com/office/powerpoint/2010/main" val="132777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1BB5-0AEE-271A-F1BC-BEDDCC15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Agreed hospitals…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8C8DC-B663-B9DF-9C0F-F60D0290A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48" y="1608682"/>
            <a:ext cx="11902693" cy="13704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2EA07-E2FB-57A4-511E-A401CB877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52104"/>
            <a:ext cx="11861213" cy="16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EF49-B27E-837E-8953-243D1EC4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Low-cost model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069233-E915-5E8E-205B-D0BF97E3B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90" y="1690687"/>
            <a:ext cx="11941065" cy="266325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8E9F43-C79A-2E2A-3703-A5ADAC8BD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99" y="4562070"/>
            <a:ext cx="5028501" cy="18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3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480F-0BF6-9289-0643-02F7C376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In-house claims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B676A-3011-C110-576E-1FBD0AA08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Lower TAT, more cost efficient claims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4BF40-CABD-2993-C1E8-D5F58BA3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22" y="2517035"/>
            <a:ext cx="11491956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6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A16A-E27C-243D-84A3-F40D3B22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Star 					HDFC Ergo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FAB1B-D069-D051-FD3D-916E46671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681" y="1494714"/>
            <a:ext cx="4298214" cy="14672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5EF8B-5312-40EE-C119-777589207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77" y="1269100"/>
            <a:ext cx="5749940" cy="16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8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D165-AC7A-ECCC-0791-75CD3849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31A6C1-924E-E5D8-A67E-7ACB96DCD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63" y="365125"/>
            <a:ext cx="11733931" cy="4301143"/>
          </a:xfrm>
        </p:spPr>
      </p:pic>
    </p:spTree>
    <p:extLst>
      <p:ext uri="{BB962C8B-B14F-4D97-AF65-F5344CB8AC3E}">
        <p14:creationId xmlns:p14="http://schemas.microsoft.com/office/powerpoint/2010/main" val="168863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21D6-4972-C45C-605C-3E4BDFC4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AF9CCF-B357-5836-3215-83D5C8D81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07" y="1835142"/>
            <a:ext cx="11857886" cy="2488284"/>
          </a:xfrm>
        </p:spPr>
      </p:pic>
    </p:spTree>
    <p:extLst>
      <p:ext uri="{BB962C8B-B14F-4D97-AF65-F5344CB8AC3E}">
        <p14:creationId xmlns:p14="http://schemas.microsoft.com/office/powerpoint/2010/main" val="266575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F5B2-C068-155C-1B62-9C552860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5BB699-57DF-A8EC-348C-FEBA75622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25" y="444584"/>
            <a:ext cx="11611982" cy="5060670"/>
          </a:xfrm>
        </p:spPr>
      </p:pic>
    </p:spTree>
    <p:extLst>
      <p:ext uri="{BB962C8B-B14F-4D97-AF65-F5344CB8AC3E}">
        <p14:creationId xmlns:p14="http://schemas.microsoft.com/office/powerpoint/2010/main" val="228564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23DF-EAAF-75C2-D0E6-DAAC2A1C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711B2A-2C02-08F9-491A-ED335A28EE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3386931"/>
            <a:ext cx="97059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4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7277-C656-3E65-0814-80A3088E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Incremental/Delta Share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2CC0F2-58E2-D4A5-02E3-535C9394C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60" y="1690688"/>
            <a:ext cx="5366548" cy="30287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F9170-2833-4A33-E19B-9B354855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635" y="1820412"/>
            <a:ext cx="4526672" cy="2347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0C9DC-8D68-44CB-D149-F40CA2BD3D5C}"/>
              </a:ext>
            </a:extLst>
          </p:cNvPr>
          <p:cNvSpPr txBox="1"/>
          <p:nvPr/>
        </p:nvSpPr>
        <p:spPr>
          <a:xfrm>
            <a:off x="838199" y="4915234"/>
            <a:ext cx="991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5" action="ppaction://hlinkfile"/>
              </a:rPr>
              <a:t>Star Health Jul 22 Malhar Manek.xlsx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D47D9-966D-9F5C-AC4C-983BE2441F5B}"/>
              </a:ext>
            </a:extLst>
          </p:cNvPr>
          <p:cNvSpPr txBox="1"/>
          <p:nvPr/>
        </p:nvSpPr>
        <p:spPr>
          <a:xfrm>
            <a:off x="156761" y="5665509"/>
            <a:ext cx="1203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/>
              <a:t>Good source to track: </a:t>
            </a:r>
            <a:r>
              <a:rPr lang="en-IN" sz="2200" dirty="0">
                <a:hlinkClick r:id="rId6"/>
              </a:rPr>
              <a:t>https://www.gicouncil.in/statistics/industry-statistics/segment-wise-report-on-homepage/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50766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BFC7-9292-99F8-B1C2-1DC62B01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901E47-CC18-780B-533A-772BA247A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480251"/>
            <a:ext cx="10515600" cy="1042086"/>
          </a:xfrm>
        </p:spPr>
      </p:pic>
    </p:spTree>
    <p:extLst>
      <p:ext uri="{BB962C8B-B14F-4D97-AF65-F5344CB8AC3E}">
        <p14:creationId xmlns:p14="http://schemas.microsoft.com/office/powerpoint/2010/main" val="77852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5802-03E7-96EA-E884-368476C3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Massive Rural/Semi Urban Opportunity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A96600-9C84-B26D-310F-40471C144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013" y="1271086"/>
            <a:ext cx="6595905" cy="5528361"/>
          </a:xfrm>
        </p:spPr>
      </p:pic>
    </p:spTree>
    <p:extLst>
      <p:ext uri="{BB962C8B-B14F-4D97-AF65-F5344CB8AC3E}">
        <p14:creationId xmlns:p14="http://schemas.microsoft.com/office/powerpoint/2010/main" val="637935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F27C-8462-9659-1B61-956C6A49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monitorable in the flywheel is “potential price leadership”: Scale economies </a:t>
            </a:r>
            <a:r>
              <a:rPr lang="en-IN" b="1" dirty="0"/>
              <a:t>shared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E68194-5A0B-D206-7031-992051F10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602" y="1762812"/>
            <a:ext cx="6560259" cy="5001185"/>
          </a:xfrm>
        </p:spPr>
      </p:pic>
    </p:spTree>
    <p:extLst>
      <p:ext uri="{BB962C8B-B14F-4D97-AF65-F5344CB8AC3E}">
        <p14:creationId xmlns:p14="http://schemas.microsoft.com/office/powerpoint/2010/main" val="167417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5EF8-36FC-3B02-8E9E-B728A4F6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Intangibles and Culture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216D7-AAF3-335F-4EC1-0A609D9A8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3951" y="1690687"/>
            <a:ext cx="8602911" cy="3074275"/>
          </a:xfrm>
        </p:spPr>
      </p:pic>
    </p:spTree>
    <p:extLst>
      <p:ext uri="{BB962C8B-B14F-4D97-AF65-F5344CB8AC3E}">
        <p14:creationId xmlns:p14="http://schemas.microsoft.com/office/powerpoint/2010/main" val="268875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9817-EB38-BAE4-55DF-131BEED4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E9EC75-9463-4A89-906D-D0D7125C8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309" y="645336"/>
            <a:ext cx="6130046" cy="6067749"/>
          </a:xfrm>
        </p:spPr>
      </p:pic>
    </p:spTree>
    <p:extLst>
      <p:ext uri="{BB962C8B-B14F-4D97-AF65-F5344CB8AC3E}">
        <p14:creationId xmlns:p14="http://schemas.microsoft.com/office/powerpoint/2010/main" val="134762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390A-EF1D-0EF9-6F0E-18F67DEE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920044-7A69-E520-8603-091788754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92" y="2799937"/>
            <a:ext cx="9679962" cy="1519872"/>
          </a:xfrm>
        </p:spPr>
      </p:pic>
    </p:spTree>
    <p:extLst>
      <p:ext uri="{BB962C8B-B14F-4D97-AF65-F5344CB8AC3E}">
        <p14:creationId xmlns:p14="http://schemas.microsoft.com/office/powerpoint/2010/main" val="3968713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B9E3-F200-FDAD-A4C4-0EE9FD51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A8445-D4EE-783E-5211-8DB8E3E68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858" y="1825625"/>
            <a:ext cx="4422283" cy="4351338"/>
          </a:xfrm>
        </p:spPr>
      </p:pic>
    </p:spTree>
    <p:extLst>
      <p:ext uri="{BB962C8B-B14F-4D97-AF65-F5344CB8AC3E}">
        <p14:creationId xmlns:p14="http://schemas.microsoft.com/office/powerpoint/2010/main" val="1977243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697-DA1D-5FE1-139D-42BE3986D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Pre Mortem Analysis: Anti-thesis, key risks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605CD-05E4-9E9C-4463-BB7B5484D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04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898-0F8D-F316-F71C-33093465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37869-A0A5-4A5B-0C22-835CF2E7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86" y="2878465"/>
            <a:ext cx="11750336" cy="2211737"/>
          </a:xfrm>
        </p:spPr>
      </p:pic>
    </p:spTree>
    <p:extLst>
      <p:ext uri="{BB962C8B-B14F-4D97-AF65-F5344CB8AC3E}">
        <p14:creationId xmlns:p14="http://schemas.microsoft.com/office/powerpoint/2010/main" val="205003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643D-AC2F-7E7C-60F6-6547549C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5EE435-17E5-1035-DA1B-27FE7D81D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2427" y="1943715"/>
            <a:ext cx="6767146" cy="4115157"/>
          </a:xfrm>
        </p:spPr>
      </p:pic>
    </p:spTree>
    <p:extLst>
      <p:ext uri="{BB962C8B-B14F-4D97-AF65-F5344CB8AC3E}">
        <p14:creationId xmlns:p14="http://schemas.microsoft.com/office/powerpoint/2010/main" val="654852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F670-BC6E-17F1-4980-6D471148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Corporate</a:t>
            </a:r>
            <a:r>
              <a:rPr lang="en-IN" dirty="0"/>
              <a:t> Agents Count- not the strongest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77A9-1DA4-EC3E-F469-1786DB461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Star Health: 82</a:t>
            </a:r>
          </a:p>
          <a:p>
            <a:r>
              <a:rPr lang="en-IN" b="1" dirty="0"/>
              <a:t>Care Health: 147</a:t>
            </a:r>
          </a:p>
          <a:p>
            <a:r>
              <a:rPr lang="en-IN" dirty="0" err="1"/>
              <a:t>Niva</a:t>
            </a:r>
            <a:r>
              <a:rPr lang="en-IN" dirty="0"/>
              <a:t> Bupa Health: 40</a:t>
            </a:r>
          </a:p>
          <a:p>
            <a:r>
              <a:rPr lang="en-IN" dirty="0"/>
              <a:t>Aditya Birla Health: 52</a:t>
            </a:r>
          </a:p>
          <a:p>
            <a:r>
              <a:rPr lang="en-IN" dirty="0"/>
              <a:t>HDFC Ergo Health: 30</a:t>
            </a:r>
          </a:p>
          <a:p>
            <a:r>
              <a:rPr lang="en-IN" dirty="0" err="1"/>
              <a:t>ManipalCigna</a:t>
            </a:r>
            <a:r>
              <a:rPr lang="en-IN" dirty="0"/>
              <a:t> Health: 55</a:t>
            </a:r>
          </a:p>
          <a:p>
            <a:r>
              <a:rPr lang="en-GB" dirty="0">
                <a:hlinkClick r:id="rId3"/>
              </a:rPr>
              <a:t>https://www.irdai.gov.in/ADMINCMS/cms/NormalData_Layout.aspx?page=PageNo2818&amp;mid=38.2.5</a:t>
            </a:r>
            <a:r>
              <a:rPr lang="en-GB" dirty="0"/>
              <a:t> (Ctrl F for “</a:t>
            </a:r>
            <a:r>
              <a:rPr lang="en-IN" dirty="0"/>
              <a:t>Star Health”, “Care Health” etc.)</a:t>
            </a:r>
          </a:p>
          <a:p>
            <a:r>
              <a:rPr lang="en-US" dirty="0"/>
              <a:t>Banks/other corporate agents are allowed to partner with three SAHIs insurers</a:t>
            </a:r>
            <a:endParaRPr lang="en-I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811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9175-0A4E-6F24-984E-64EB5415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F06697-F64C-F10E-9BC3-FC281469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340" y="2652437"/>
            <a:ext cx="6683319" cy="2697714"/>
          </a:xfrm>
        </p:spPr>
      </p:pic>
    </p:spTree>
    <p:extLst>
      <p:ext uri="{BB962C8B-B14F-4D97-AF65-F5344CB8AC3E}">
        <p14:creationId xmlns:p14="http://schemas.microsoft.com/office/powerpoint/2010/main" val="3245193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DDFA-0C0D-B78D-1F10-AC372DB1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GTrends</a:t>
            </a:r>
            <a:r>
              <a:rPr lang="en-IN" dirty="0"/>
              <a:t>- Care has gained post Covid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26A7E-67BC-A632-23D3-49C9B7CAB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F02AA-435C-1082-A4CE-AB7F6E4A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447"/>
            <a:ext cx="11547835" cy="543380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ED3D20-F3AC-9AB6-3792-0B39D7C49227}"/>
              </a:ext>
            </a:extLst>
          </p:cNvPr>
          <p:cNvCxnSpPr>
            <a:cxnSpLocks/>
          </p:cNvCxnSpPr>
          <p:nvPr/>
        </p:nvCxnSpPr>
        <p:spPr>
          <a:xfrm flipH="1" flipV="1">
            <a:off x="11265031" y="6033155"/>
            <a:ext cx="725864" cy="143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418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D589-34E8-096A-36B8-BB068CF4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BA86D9-05EC-9A55-7BCF-89719B169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6240"/>
            <a:ext cx="10515600" cy="399010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2A3291-C612-93FE-BB28-B09A1AF662FD}"/>
              </a:ext>
            </a:extLst>
          </p:cNvPr>
          <p:cNvCxnSpPr/>
          <p:nvPr/>
        </p:nvCxnSpPr>
        <p:spPr>
          <a:xfrm flipH="1">
            <a:off x="10911254" y="3552092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B1F31C-F2FC-FDAD-B5EF-1E6CA87CED32}"/>
              </a:ext>
            </a:extLst>
          </p:cNvPr>
          <p:cNvCxnSpPr/>
          <p:nvPr/>
        </p:nvCxnSpPr>
        <p:spPr>
          <a:xfrm flipH="1">
            <a:off x="10911254" y="2930769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1055FD-A299-F12E-502A-B715E948A5E8}"/>
              </a:ext>
            </a:extLst>
          </p:cNvPr>
          <p:cNvCxnSpPr/>
          <p:nvPr/>
        </p:nvCxnSpPr>
        <p:spPr>
          <a:xfrm flipH="1">
            <a:off x="10911254" y="4258408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92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2FA9-FA1A-031A-2E20-DD54E8A1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081C-8DD5-3BFF-7120-F3682619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53C41"/>
                </a:solidFill>
                <a:effectLst/>
                <a:latin typeface="Inter"/>
              </a:rPr>
              <a:t>"cost of float" = (underwriting profit or loss)/ (net loss reserves + loss adjustment reserves + funds held under reinsurance assumed - agents balances - prepaid acquisition costs - prepaid taxes - deferred charges applicable to assumed reinsurance)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45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D3CE-1B8F-CCE2-1057-311F56E9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Retail is most profitable health insurance segment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38163-1DEF-09EA-3490-2F3BBE45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78445"/>
            <a:ext cx="12126897" cy="1686944"/>
          </a:xfrm>
        </p:spPr>
      </p:pic>
    </p:spTree>
    <p:extLst>
      <p:ext uri="{BB962C8B-B14F-4D97-AF65-F5344CB8AC3E}">
        <p14:creationId xmlns:p14="http://schemas.microsoft.com/office/powerpoint/2010/main" val="269541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65DA0-495B-5B40-7527-FF8607257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32" t="14151" r="16222" b="9342"/>
          <a:stretch/>
        </p:blipFill>
        <p:spPr>
          <a:xfrm>
            <a:off x="541537" y="1533618"/>
            <a:ext cx="8096435" cy="50101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DF72AD-AB5F-BC9B-EA50-8A25C40A06B4}"/>
              </a:ext>
            </a:extLst>
          </p:cNvPr>
          <p:cNvSpPr txBox="1"/>
          <p:nvPr/>
        </p:nvSpPr>
        <p:spPr>
          <a:xfrm>
            <a:off x="3142695" y="763480"/>
            <a:ext cx="7847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Retail	Group	Government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948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F752-B7DD-38DB-6ED2-3DAF19B1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Leadership in retail health insurance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E864D9-BD0C-635D-7E8B-C52D108FC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75" y="4115879"/>
            <a:ext cx="12099525" cy="24247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69110-E3CF-DD5A-54F3-7D871C0E1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64" y="1390395"/>
            <a:ext cx="9390212" cy="18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FBD1-8C3F-B372-5990-2060E077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10D101-EFF7-38CD-B416-0D6B9DB1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9682"/>
            <a:ext cx="12192000" cy="2701260"/>
          </a:xfrm>
        </p:spPr>
      </p:pic>
    </p:spTree>
    <p:extLst>
      <p:ext uri="{BB962C8B-B14F-4D97-AF65-F5344CB8AC3E}">
        <p14:creationId xmlns:p14="http://schemas.microsoft.com/office/powerpoint/2010/main" val="11796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901B-FEAB-81FE-5B19-091ED2B9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D1A237-4689-E210-4B09-020868C21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3745"/>
            <a:ext cx="10515600" cy="4135098"/>
          </a:xfrm>
        </p:spPr>
      </p:pic>
    </p:spTree>
    <p:extLst>
      <p:ext uri="{BB962C8B-B14F-4D97-AF65-F5344CB8AC3E}">
        <p14:creationId xmlns:p14="http://schemas.microsoft.com/office/powerpoint/2010/main" val="57876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C896-C68A-AC4F-37F7-E6C7948F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Distribution strength- largest agents network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8580-E979-975F-018A-E883DA74C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6CB46D9-6008-D6D7-417A-2EE212D8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9" y="1730502"/>
            <a:ext cx="117055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2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504</Words>
  <Application>Microsoft Office PowerPoint</Application>
  <PresentationFormat>Widescreen</PresentationFormat>
  <Paragraphs>49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Inter</vt:lpstr>
      <vt:lpstr>Office Theme</vt:lpstr>
      <vt:lpstr>Star Health Insurance</vt:lpstr>
      <vt:lpstr>PowerPoint Presentation</vt:lpstr>
      <vt:lpstr>PowerPoint Presentation</vt:lpstr>
      <vt:lpstr>Retail is most profitable health insurance segment</vt:lpstr>
      <vt:lpstr>PowerPoint Presentation</vt:lpstr>
      <vt:lpstr>Leadership in retail health insurance</vt:lpstr>
      <vt:lpstr>PowerPoint Presentation</vt:lpstr>
      <vt:lpstr>PowerPoint Presentation</vt:lpstr>
      <vt:lpstr>Distribution strength- largest agents network</vt:lpstr>
      <vt:lpstr>Low Attrition</vt:lpstr>
      <vt:lpstr>Low SAHI agents attrition (1%)- Star is 50% of SAHI agents</vt:lpstr>
      <vt:lpstr>Largest hospitals network</vt:lpstr>
      <vt:lpstr>Agreed hospitals…</vt:lpstr>
      <vt:lpstr>Low-cost model</vt:lpstr>
      <vt:lpstr>In-house claims management</vt:lpstr>
      <vt:lpstr>Star      HDFC Ergo</vt:lpstr>
      <vt:lpstr>PowerPoint Presentation</vt:lpstr>
      <vt:lpstr>PowerPoint Presentation</vt:lpstr>
      <vt:lpstr>PowerPoint Presentation</vt:lpstr>
      <vt:lpstr>Incremental/Delta Share</vt:lpstr>
      <vt:lpstr>PowerPoint Presentation</vt:lpstr>
      <vt:lpstr>Massive Rural/Semi Urban Opportunity</vt:lpstr>
      <vt:lpstr>Key monitorable in the flywheel is “potential price leadership”: Scale economies shared</vt:lpstr>
      <vt:lpstr>Intangibles and Culture</vt:lpstr>
      <vt:lpstr>PowerPoint Presentation</vt:lpstr>
      <vt:lpstr>PowerPoint Presentation</vt:lpstr>
      <vt:lpstr>PowerPoint Presentation</vt:lpstr>
      <vt:lpstr>Pre Mortem Analysis: Anti-thesis, key risks</vt:lpstr>
      <vt:lpstr>PowerPoint Presentation</vt:lpstr>
      <vt:lpstr>Corporate Agents Count- not the strongest</vt:lpstr>
      <vt:lpstr>PowerPoint Presentation</vt:lpstr>
      <vt:lpstr>GTrends- Care has gained post Covid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Health Insurance</dc:title>
  <dc:creator>malhar.manek@gmail.com</dc:creator>
  <cp:lastModifiedBy>malhar.manek@gmail.com</cp:lastModifiedBy>
  <cp:revision>132</cp:revision>
  <dcterms:created xsi:type="dcterms:W3CDTF">2022-09-07T16:22:41Z</dcterms:created>
  <dcterms:modified xsi:type="dcterms:W3CDTF">2022-09-28T13:19:55Z</dcterms:modified>
</cp:coreProperties>
</file>