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  <p:sldId id="272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0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57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3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44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04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2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8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52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4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96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57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4FA5C-64F9-4208-B1B3-22A77B809EAE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F0C4D-E1A0-4F3C-9D26-BD15702C0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2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1816" y="1528355"/>
            <a:ext cx="301752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Arial Black" panose="020B0A04020102020204" pitchFamily="34" charset="0"/>
              </a:rPr>
              <a:t>Portfolio</a:t>
            </a:r>
            <a:endParaRPr lang="en-GB" sz="3200" dirty="0">
              <a:latin typeface="Arial Black" panose="020B0A040201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54479" y="1273629"/>
            <a:ext cx="1815737" cy="18157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Arial Black" panose="020B0A04020102020204" pitchFamily="34" charset="0"/>
              </a:rPr>
              <a:t>Core</a:t>
            </a:r>
          </a:p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40- 60%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130934" y="1273629"/>
            <a:ext cx="1815737" cy="18157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3146" y="1950664"/>
            <a:ext cx="2351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Satellite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60-40%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>
            <a:stCxn id="2" idx="1"/>
          </p:cNvCxnSpPr>
          <p:nvPr/>
        </p:nvCxnSpPr>
        <p:spPr>
          <a:xfrm flipH="1">
            <a:off x="3370216" y="2181498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3"/>
          </p:cNvCxnSpPr>
          <p:nvPr/>
        </p:nvCxnSpPr>
        <p:spPr>
          <a:xfrm flipV="1">
            <a:off x="7759336" y="2181497"/>
            <a:ext cx="13716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94358" y="3337560"/>
            <a:ext cx="3735977" cy="809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Generate alpha over long term. Potential of 20%+ earnings growth over a cycle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70813" y="3337559"/>
            <a:ext cx="3735977" cy="809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‘Let’ core generate alpha while giving stability to portfolio. Mid to high teens sustainable earning growth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56" y="5162797"/>
            <a:ext cx="3735977" cy="680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Outsized bets – Allocation/ position : Minimum 10%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70813" y="5303517"/>
            <a:ext cx="3735977" cy="809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Measured bets – Allocation/ position: Maximum 10%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5943" y="130629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Portfolio Construct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355" y="5926966"/>
            <a:ext cx="3735977" cy="695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Only one idea per sector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56" y="4291155"/>
            <a:ext cx="3735977" cy="7279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Potential of 20%+ earnings growth over a cycle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70813" y="4307172"/>
            <a:ext cx="3735977" cy="809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Mid to high teens sustainable earning growth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0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4033" y="1400622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2</a:t>
            </a:r>
            <a:r>
              <a:rPr lang="en-GB" sz="1400" b="1" dirty="0" smtClean="0"/>
              <a:t>. Company should have proven economic moat/ dominant niche</a:t>
            </a:r>
            <a:endParaRPr lang="en-GB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1254034" y="3191927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3</a:t>
            </a:r>
            <a:r>
              <a:rPr lang="en-GB" sz="1400" b="1" dirty="0" smtClean="0"/>
              <a:t>. Is company trying to deepen the moat? </a:t>
            </a:r>
            <a:endParaRPr lang="en-GB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3852087" y="1401599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Past 10 year ROCE, </a:t>
            </a:r>
            <a:r>
              <a:rPr lang="en-GB" sz="1400" dirty="0" err="1" smtClean="0">
                <a:solidFill>
                  <a:schemeClr val="tx1"/>
                </a:solidFill>
              </a:rPr>
              <a:t>Cashflows</a:t>
            </a:r>
            <a:endParaRPr lang="en-GB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Past growth higher than industry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4034" y="491305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/>
              <a:t>1. Management Quality</a:t>
            </a:r>
            <a:endParaRPr lang="en-GB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1254034" y="4078506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4</a:t>
            </a:r>
            <a:r>
              <a:rPr lang="en-GB" sz="1400" b="1" dirty="0" smtClean="0"/>
              <a:t>. Is </a:t>
            </a:r>
            <a:r>
              <a:rPr lang="en-GB" sz="1400" b="1" dirty="0"/>
              <a:t>company trying to create new </a:t>
            </a:r>
            <a:r>
              <a:rPr lang="en-GB" sz="1400" b="1" dirty="0" smtClean="0"/>
              <a:t>moated revenue growth drivers</a:t>
            </a:r>
            <a:endParaRPr lang="en-GB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3852087" y="3189516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Recent capital allocation decisions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2087" y="4074401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Recent capital allocation decisions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2085" y="485016"/>
            <a:ext cx="3619873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Execution across cycles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M&amp;A track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Being outlier, certain X- 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i="1" dirty="0" smtClean="0">
                <a:solidFill>
                  <a:schemeClr val="tx1"/>
                </a:solidFill>
              </a:rPr>
              <a:t>No past capital allocation mistake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54034" y="4998333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/>
              <a:t>5. Runway of growth</a:t>
            </a:r>
            <a:endParaRPr lang="en-GB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3852087" y="4994228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Revenue / Industry size per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Industry growth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4033" y="5906076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/>
              <a:t>6. Valuation</a:t>
            </a:r>
            <a:endParaRPr lang="en-GB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3882558" y="5914055"/>
            <a:ext cx="3583333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As of now only – Avoid </a:t>
            </a:r>
            <a:r>
              <a:rPr lang="en-GB" sz="1400" dirty="0" err="1" smtClean="0">
                <a:solidFill>
                  <a:schemeClr val="tx1"/>
                </a:solidFill>
              </a:rPr>
              <a:t>recency</a:t>
            </a:r>
            <a:r>
              <a:rPr lang="en-GB" sz="1400" dirty="0" smtClean="0">
                <a:solidFill>
                  <a:schemeClr val="tx1"/>
                </a:solidFill>
              </a:rPr>
              <a:t> bias and obvious overvaluation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7744093" y="1566457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355869" y="1358779"/>
            <a:ext cx="2290363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Throws Cash</a:t>
            </a:r>
            <a:endParaRPr lang="en-GB" sz="1200" b="1" dirty="0"/>
          </a:p>
        </p:txBody>
      </p:sp>
      <p:sp>
        <p:nvSpPr>
          <p:cNvPr id="17" name="Right Arrow 16"/>
          <p:cNvSpPr/>
          <p:nvPr/>
        </p:nvSpPr>
        <p:spPr>
          <a:xfrm>
            <a:off x="7744093" y="3306963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355869" y="3167986"/>
            <a:ext cx="2290363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Opportunity to reinvest in existing strategies</a:t>
            </a:r>
            <a:endParaRPr lang="en-GB" sz="1200" b="1" dirty="0"/>
          </a:p>
        </p:txBody>
      </p:sp>
      <p:sp>
        <p:nvSpPr>
          <p:cNvPr id="19" name="Right Arrow 18"/>
          <p:cNvSpPr/>
          <p:nvPr/>
        </p:nvSpPr>
        <p:spPr>
          <a:xfrm>
            <a:off x="7744093" y="4185257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55869" y="4059404"/>
            <a:ext cx="2290363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Opportunity to reinvest in new strategies</a:t>
            </a:r>
            <a:endParaRPr lang="en-GB" sz="1200" b="1" dirty="0"/>
          </a:p>
        </p:txBody>
      </p:sp>
      <p:sp>
        <p:nvSpPr>
          <p:cNvPr id="21" name="Right Arrow 20"/>
          <p:cNvSpPr/>
          <p:nvPr/>
        </p:nvSpPr>
        <p:spPr>
          <a:xfrm>
            <a:off x="7744093" y="5131387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8355869" y="485016"/>
            <a:ext cx="2290363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Outstanding Capital Allocator</a:t>
            </a:r>
            <a:endParaRPr lang="en-GB" sz="1200" b="1" dirty="0"/>
          </a:p>
        </p:txBody>
      </p:sp>
      <p:sp>
        <p:nvSpPr>
          <p:cNvPr id="23" name="Right Arrow 22"/>
          <p:cNvSpPr/>
          <p:nvPr/>
        </p:nvSpPr>
        <p:spPr>
          <a:xfrm>
            <a:off x="7744093" y="647217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355869" y="4972698"/>
            <a:ext cx="2290363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Runway of growth in existing and new strategies</a:t>
            </a:r>
            <a:endParaRPr lang="en-GB" sz="1200" b="1" dirty="0"/>
          </a:p>
        </p:txBody>
      </p:sp>
      <p:sp>
        <p:nvSpPr>
          <p:cNvPr id="25" name="Right Arrow 24"/>
          <p:cNvSpPr/>
          <p:nvPr/>
        </p:nvSpPr>
        <p:spPr>
          <a:xfrm>
            <a:off x="7744092" y="6004533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401116" y="5892525"/>
            <a:ext cx="2290363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Reasonable valuations</a:t>
            </a:r>
            <a:endParaRPr lang="en-GB" sz="1200" b="1" dirty="0"/>
          </a:p>
        </p:txBody>
      </p:sp>
      <p:sp>
        <p:nvSpPr>
          <p:cNvPr id="27" name="Curved Left Arrow 26"/>
          <p:cNvSpPr/>
          <p:nvPr/>
        </p:nvSpPr>
        <p:spPr>
          <a:xfrm>
            <a:off x="10816043" y="637664"/>
            <a:ext cx="413332" cy="907263"/>
          </a:xfrm>
          <a:prstGeom prst="curved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Curved Left Arrow 27"/>
          <p:cNvSpPr/>
          <p:nvPr/>
        </p:nvSpPr>
        <p:spPr>
          <a:xfrm>
            <a:off x="10816040" y="2690103"/>
            <a:ext cx="413335" cy="907270"/>
          </a:xfrm>
          <a:prstGeom prst="curved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Curved Left Arrow 28"/>
          <p:cNvSpPr/>
          <p:nvPr/>
        </p:nvSpPr>
        <p:spPr>
          <a:xfrm>
            <a:off x="10861608" y="3710094"/>
            <a:ext cx="413333" cy="907266"/>
          </a:xfrm>
          <a:prstGeom prst="curvedLeftArrow">
            <a:avLst>
              <a:gd name="adj1" fmla="val 25000"/>
              <a:gd name="adj2" fmla="val 65928"/>
              <a:gd name="adj3" fmla="val 25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Curved Left Arrow 29"/>
          <p:cNvSpPr/>
          <p:nvPr/>
        </p:nvSpPr>
        <p:spPr>
          <a:xfrm>
            <a:off x="10863301" y="4685913"/>
            <a:ext cx="413335" cy="907270"/>
          </a:xfrm>
          <a:prstGeom prst="curved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54033" y="2284905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2. Understanding of the Durability of Moat</a:t>
            </a:r>
            <a:endParaRPr lang="en-GB" sz="1400" b="1" dirty="0"/>
          </a:p>
        </p:txBody>
      </p:sp>
      <p:sp>
        <p:nvSpPr>
          <p:cNvPr id="34" name="Rectangle 33"/>
          <p:cNvSpPr/>
          <p:nvPr/>
        </p:nvSpPr>
        <p:spPr>
          <a:xfrm>
            <a:off x="3852084" y="2295557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Has company gone through multiple business cycles?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Was company ever challenged by a competition and has company come out of it successfully?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744093" y="2422064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8395054" y="2263984"/>
            <a:ext cx="2290363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Fair understanding about the competitive advantage</a:t>
            </a:r>
            <a:endParaRPr lang="en-GB" sz="1200" b="1" dirty="0"/>
          </a:p>
        </p:txBody>
      </p:sp>
      <p:sp>
        <p:nvSpPr>
          <p:cNvPr id="37" name="Curved Left Arrow 36"/>
          <p:cNvSpPr/>
          <p:nvPr/>
        </p:nvSpPr>
        <p:spPr>
          <a:xfrm>
            <a:off x="10846516" y="1638540"/>
            <a:ext cx="404954" cy="888873"/>
          </a:xfrm>
          <a:prstGeom prst="curved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Curved Left Arrow 37"/>
          <p:cNvSpPr/>
          <p:nvPr/>
        </p:nvSpPr>
        <p:spPr>
          <a:xfrm>
            <a:off x="10861287" y="5654116"/>
            <a:ext cx="368088" cy="850484"/>
          </a:xfrm>
          <a:prstGeom prst="curved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7566" y="34593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Investment Framework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1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9001637" y="529409"/>
            <a:ext cx="3003129" cy="61866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95943" y="130629"/>
            <a:ext cx="624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Investment Framework – Core and Satellite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2064" y="1458328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2</a:t>
            </a:r>
            <a:r>
              <a:rPr lang="en-GB" sz="1400" b="1" dirty="0" smtClean="0"/>
              <a:t>. Company should have proven economic moat/ dominant niche</a:t>
            </a:r>
            <a:endParaRPr lang="en-GB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222065" y="3249633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/>
              <a:t>4. Is company trying to deepen the moat? </a:t>
            </a:r>
            <a:endParaRPr lang="en-GB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2820118" y="1459305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Past 10 year ROCE, </a:t>
            </a:r>
            <a:r>
              <a:rPr lang="en-GB" sz="1400" dirty="0" err="1" smtClean="0">
                <a:solidFill>
                  <a:schemeClr val="tx1"/>
                </a:solidFill>
              </a:rPr>
              <a:t>Cashflows</a:t>
            </a:r>
            <a:endParaRPr lang="en-GB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Past growth higher than industry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222065" y="549011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/>
              <a:t>1. Management Quality</a:t>
            </a:r>
            <a:endParaRPr lang="en-GB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222065" y="4136212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/>
              <a:t>5. Is </a:t>
            </a:r>
            <a:r>
              <a:rPr lang="en-GB" sz="1400" b="1" dirty="0"/>
              <a:t>company trying to create new </a:t>
            </a:r>
            <a:r>
              <a:rPr lang="en-GB" sz="1400" b="1" dirty="0" smtClean="0"/>
              <a:t>moated revenue growth drivers</a:t>
            </a:r>
            <a:endParaRPr lang="en-GB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2820118" y="3247222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Recent capital allocation decisions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0118" y="4132107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Recent capital allocation decisions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0116" y="542722"/>
            <a:ext cx="3619873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Execution across cycles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M&amp;A track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Being outlier, certain X- 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i="1" dirty="0" smtClean="0">
                <a:solidFill>
                  <a:schemeClr val="tx1"/>
                </a:solidFill>
              </a:rPr>
              <a:t>No past capital allocation mistake</a:t>
            </a:r>
            <a:endParaRPr lang="en-GB" sz="1200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065" y="5056039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6</a:t>
            </a:r>
            <a:r>
              <a:rPr lang="en-GB" sz="1400" b="1" dirty="0" smtClean="0"/>
              <a:t>. Runway of growth</a:t>
            </a:r>
            <a:endParaRPr lang="en-GB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2820118" y="5051934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Revenue / Industry size per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Industry growth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2064" y="5963782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7</a:t>
            </a:r>
            <a:r>
              <a:rPr lang="en-GB" sz="1400" b="1" dirty="0" smtClean="0"/>
              <a:t>. Valuation</a:t>
            </a:r>
            <a:endParaRPr lang="en-GB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2850589" y="5971761"/>
            <a:ext cx="3583333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As of now only – Avoid </a:t>
            </a:r>
            <a:r>
              <a:rPr lang="en-GB" sz="1400" dirty="0" err="1" smtClean="0">
                <a:solidFill>
                  <a:schemeClr val="tx1"/>
                </a:solidFill>
              </a:rPr>
              <a:t>recency</a:t>
            </a:r>
            <a:r>
              <a:rPr lang="en-GB" sz="1400" dirty="0" smtClean="0">
                <a:solidFill>
                  <a:schemeClr val="tx1"/>
                </a:solidFill>
              </a:rPr>
              <a:t> bias and obvious overvaluation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529242" y="1624163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088759" y="1416485"/>
            <a:ext cx="1624167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Throws Cash</a:t>
            </a:r>
            <a:endParaRPr lang="en-GB" sz="1200" b="1" dirty="0"/>
          </a:p>
        </p:txBody>
      </p:sp>
      <p:sp>
        <p:nvSpPr>
          <p:cNvPr id="18" name="Right Arrow 17"/>
          <p:cNvSpPr/>
          <p:nvPr/>
        </p:nvSpPr>
        <p:spPr>
          <a:xfrm>
            <a:off x="6529242" y="3364669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088758" y="3213760"/>
            <a:ext cx="1624167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Opportunity to reinvest in existing strategies</a:t>
            </a:r>
            <a:endParaRPr lang="en-GB" sz="1200" b="1" dirty="0"/>
          </a:p>
        </p:txBody>
      </p:sp>
      <p:sp>
        <p:nvSpPr>
          <p:cNvPr id="20" name="Right Arrow 19"/>
          <p:cNvSpPr/>
          <p:nvPr/>
        </p:nvSpPr>
        <p:spPr>
          <a:xfrm>
            <a:off x="6529242" y="4242963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088759" y="4117110"/>
            <a:ext cx="1624167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Opportunity to reinvest in new strategies</a:t>
            </a:r>
            <a:endParaRPr lang="en-GB" sz="1200" b="1" dirty="0"/>
          </a:p>
        </p:txBody>
      </p:sp>
      <p:sp>
        <p:nvSpPr>
          <p:cNvPr id="22" name="Right Arrow 21"/>
          <p:cNvSpPr/>
          <p:nvPr/>
        </p:nvSpPr>
        <p:spPr>
          <a:xfrm>
            <a:off x="6529242" y="5189093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088759" y="542722"/>
            <a:ext cx="1624167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Outstanding Capital Allocator</a:t>
            </a:r>
            <a:endParaRPr lang="en-GB" sz="1200" b="1" dirty="0"/>
          </a:p>
        </p:txBody>
      </p:sp>
      <p:sp>
        <p:nvSpPr>
          <p:cNvPr id="24" name="Right Arrow 23"/>
          <p:cNvSpPr/>
          <p:nvPr/>
        </p:nvSpPr>
        <p:spPr>
          <a:xfrm>
            <a:off x="6529242" y="704923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88759" y="5030404"/>
            <a:ext cx="1624167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Runway of growth in existing and new strategies</a:t>
            </a:r>
            <a:endParaRPr lang="en-GB" sz="1200" b="1" dirty="0"/>
          </a:p>
        </p:txBody>
      </p:sp>
      <p:sp>
        <p:nvSpPr>
          <p:cNvPr id="26" name="Right Arrow 25"/>
          <p:cNvSpPr/>
          <p:nvPr/>
        </p:nvSpPr>
        <p:spPr>
          <a:xfrm>
            <a:off x="6529241" y="6062239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5694" y="5951303"/>
            <a:ext cx="1624167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Reasonable valuations</a:t>
            </a:r>
            <a:endParaRPr lang="en-GB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222064" y="2342611"/>
            <a:ext cx="2480489" cy="75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/>
              <a:t>3. </a:t>
            </a:r>
            <a:r>
              <a:rPr lang="en-GB" sz="1400" b="1" dirty="0"/>
              <a:t>Understanding of the Durability of Moat</a:t>
            </a:r>
            <a:endParaRPr lang="en-GB" sz="1400" b="1" dirty="0"/>
          </a:p>
        </p:txBody>
      </p:sp>
      <p:sp>
        <p:nvSpPr>
          <p:cNvPr id="29" name="Rectangle 28"/>
          <p:cNvSpPr/>
          <p:nvPr/>
        </p:nvSpPr>
        <p:spPr>
          <a:xfrm>
            <a:off x="2820115" y="2353263"/>
            <a:ext cx="3619869" cy="757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Has company gone through multiple business cycles?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Was company ever challenged by a competition and has company come out of it successfully?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6529242" y="2479770"/>
            <a:ext cx="457200" cy="483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8759" y="2307903"/>
            <a:ext cx="1624167" cy="7576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Fair understanding about the competitive advantage</a:t>
            </a:r>
            <a:endParaRPr lang="en-GB" sz="12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270256" y="814884"/>
            <a:ext cx="224719" cy="21332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494975" y="814884"/>
            <a:ext cx="224719" cy="21332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19694" y="814884"/>
            <a:ext cx="224719" cy="21332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944413" y="814884"/>
            <a:ext cx="224719" cy="21332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169132" y="814884"/>
            <a:ext cx="224719" cy="21332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38552" y="814884"/>
            <a:ext cx="224719" cy="21332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163271" y="814884"/>
            <a:ext cx="224719" cy="21332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387990" y="814884"/>
            <a:ext cx="224719" cy="21332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773941" y="1641595"/>
            <a:ext cx="224719" cy="21332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98660" y="1641595"/>
            <a:ext cx="224719" cy="21332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223379" y="1641595"/>
            <a:ext cx="224719" cy="21332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448098" y="1641595"/>
            <a:ext cx="224719" cy="2133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672817" y="1641595"/>
            <a:ext cx="224719" cy="21332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363058" y="1641595"/>
            <a:ext cx="224719" cy="21332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587777" y="1641595"/>
            <a:ext cx="224719" cy="21332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812496" y="1641595"/>
            <a:ext cx="224719" cy="21332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37215" y="1641595"/>
            <a:ext cx="224719" cy="21332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363058" y="2479770"/>
            <a:ext cx="224719" cy="21332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587777" y="2479770"/>
            <a:ext cx="224719" cy="21332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812496" y="2479770"/>
            <a:ext cx="224719" cy="21332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37215" y="2479770"/>
            <a:ext cx="224719" cy="21332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050911" y="2479770"/>
            <a:ext cx="224719" cy="21332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275630" y="2479770"/>
            <a:ext cx="224719" cy="21332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363058" y="3364669"/>
            <a:ext cx="224719" cy="21332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587777" y="3364669"/>
            <a:ext cx="224719" cy="21332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812496" y="3364669"/>
            <a:ext cx="224719" cy="21332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37215" y="3364669"/>
            <a:ext cx="224719" cy="21332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826191" y="3364669"/>
            <a:ext cx="224719" cy="21332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050910" y="3364669"/>
            <a:ext cx="224719" cy="21332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275629" y="3364669"/>
            <a:ext cx="224719" cy="21332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500348" y="3364669"/>
            <a:ext cx="224719" cy="21332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361698" y="4249568"/>
            <a:ext cx="224719" cy="21332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586417" y="4249568"/>
            <a:ext cx="224719" cy="21332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811136" y="4249568"/>
            <a:ext cx="224719" cy="21332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35855" y="4249568"/>
            <a:ext cx="224719" cy="21332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98660" y="4242963"/>
            <a:ext cx="224719" cy="21332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223379" y="4242963"/>
            <a:ext cx="224719" cy="21332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249338" y="5189093"/>
            <a:ext cx="224719" cy="21332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474057" y="5189093"/>
            <a:ext cx="224719" cy="21332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698776" y="5189093"/>
            <a:ext cx="224719" cy="21332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923495" y="5189093"/>
            <a:ext cx="224719" cy="21332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148214" y="5189093"/>
            <a:ext cx="224719" cy="21332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698490" y="5189093"/>
            <a:ext cx="224719" cy="21332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23209" y="5189093"/>
            <a:ext cx="224719" cy="21332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147928" y="5189093"/>
            <a:ext cx="224719" cy="21332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372647" y="5189093"/>
            <a:ext cx="224719" cy="21332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597366" y="5189093"/>
            <a:ext cx="224719" cy="21332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586416" y="6128618"/>
            <a:ext cx="224719" cy="21332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811135" y="6128618"/>
            <a:ext cx="224719" cy="21332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770258" y="6128618"/>
            <a:ext cx="224719" cy="21332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94977" y="6128618"/>
            <a:ext cx="224719" cy="21332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219696" y="6128618"/>
            <a:ext cx="224719" cy="21332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444415" y="6128618"/>
            <a:ext cx="224719" cy="21332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340162" y="143367"/>
            <a:ext cx="224719" cy="21332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64881" y="143367"/>
            <a:ext cx="224719" cy="21332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89600" y="143367"/>
            <a:ext cx="224719" cy="21332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14319" y="143367"/>
            <a:ext cx="224719" cy="213320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39038" y="143367"/>
            <a:ext cx="224719" cy="213320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295844" y="143367"/>
            <a:ext cx="224719" cy="213320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7424568" y="156755"/>
            <a:ext cx="8442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Most Imp</a:t>
            </a:r>
            <a:endParaRPr lang="en-GB" sz="10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8528070" y="153499"/>
            <a:ext cx="8442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Least Imp</a:t>
            </a:r>
            <a:endParaRPr lang="en-GB" sz="1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9249337" y="196042"/>
            <a:ext cx="103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5"/>
                </a:solidFill>
              </a:rPr>
              <a:t>Core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0735928" y="201493"/>
            <a:ext cx="103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5"/>
                </a:solidFill>
              </a:rPr>
              <a:t>Satellite</a:t>
            </a:r>
            <a:endParaRPr lang="en-GB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5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5FAD23E168043A79B50FB9852C617" ma:contentTypeVersion="13" ma:contentTypeDescription="Create a new document." ma:contentTypeScope="" ma:versionID="09ffcc0cce6e68b85b98e76c5c77e321">
  <xsd:schema xmlns:xsd="http://www.w3.org/2001/XMLSchema" xmlns:xs="http://www.w3.org/2001/XMLSchema" xmlns:p="http://schemas.microsoft.com/office/2006/metadata/properties" xmlns:ns3="1ccf95e0-8ad8-4eed-9c56-f4b871b257b0" xmlns:ns4="558c6319-8107-4756-9d1f-6f09c2121106" targetNamespace="http://schemas.microsoft.com/office/2006/metadata/properties" ma:root="true" ma:fieldsID="e3348bacb654b8b46a649770cb3f589a" ns3:_="" ns4:_="">
    <xsd:import namespace="1ccf95e0-8ad8-4eed-9c56-f4b871b257b0"/>
    <xsd:import namespace="558c6319-8107-4756-9d1f-6f09c21211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95e0-8ad8-4eed-9c56-f4b871b257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c6319-8107-4756-9d1f-6f09c212110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152017-2795-4797-A174-423CF4C7CD37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1ccf95e0-8ad8-4eed-9c56-f4b871b257b0"/>
    <ds:schemaRef ds:uri="558c6319-8107-4756-9d1f-6f09c212110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62AE85-68E6-448F-B6ED-1A17A854EA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CC4401-3B02-4046-A0BD-3947ED5FE7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cf95e0-8ad8-4eed-9c56-f4b871b257b0"/>
    <ds:schemaRef ds:uri="558c6319-8107-4756-9d1f-6f09c21211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92372</TotalTime>
  <Words>429</Words>
  <Application>Microsoft Office PowerPoint</Application>
  <PresentationFormat>Widescreen</PresentationFormat>
  <Paragraphs>73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Tere, Omkar</dc:creator>
  <cp:lastModifiedBy>Tere, Omkar</cp:lastModifiedBy>
  <cp:revision>68</cp:revision>
  <dcterms:created xsi:type="dcterms:W3CDTF">2021-11-17T08:33:43Z</dcterms:created>
  <dcterms:modified xsi:type="dcterms:W3CDTF">2022-04-13T18:04:34Z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0x01010062D5FAD23E168043A79B50FB9852C617</vt:lpwstr>
  </property>
</Properties>
</file>