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84" r:id="rId4"/>
    <p:sldId id="289" r:id="rId5"/>
    <p:sldId id="267" r:id="rId6"/>
    <p:sldId id="295" r:id="rId7"/>
    <p:sldId id="293" r:id="rId8"/>
    <p:sldId id="281" r:id="rId9"/>
    <p:sldId id="265" r:id="rId10"/>
    <p:sldId id="259" r:id="rId11"/>
    <p:sldId id="282" r:id="rId12"/>
    <p:sldId id="286" r:id="rId13"/>
    <p:sldId id="273" r:id="rId14"/>
    <p:sldId id="296" r:id="rId15"/>
    <p:sldId id="297" r:id="rId16"/>
    <p:sldId id="288" r:id="rId17"/>
    <p:sldId id="275" r:id="rId18"/>
    <p:sldId id="257" r:id="rId19"/>
    <p:sldId id="298" r:id="rId20"/>
    <p:sldId id="294" r:id="rId21"/>
    <p:sldId id="261" r:id="rId22"/>
    <p:sldId id="290" r:id="rId23"/>
    <p:sldId id="292" r:id="rId24"/>
    <p:sldId id="291" r:id="rId25"/>
    <p:sldId id="268" r:id="rId26"/>
    <p:sldId id="278" r:id="rId27"/>
    <p:sldId id="279" r:id="rId28"/>
    <p:sldId id="280" r:id="rId29"/>
    <p:sldId id="270" r:id="rId30"/>
    <p:sldId id="263" r:id="rId31"/>
    <p:sldId id="262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C486-9373-4D00-BA57-9A22B0CE7C18}" type="datetimeFigureOut">
              <a:rPr lang="en-GB" smtClean="0"/>
              <a:t>15/10/2022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74EB-C9AD-4E36-A5ED-EF954764AD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39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C486-9373-4D00-BA57-9A22B0CE7C18}" type="datetimeFigureOut">
              <a:rPr lang="en-GB" smtClean="0"/>
              <a:t>15/10/2022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74EB-C9AD-4E36-A5ED-EF954764AD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58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C486-9373-4D00-BA57-9A22B0CE7C18}" type="datetimeFigureOut">
              <a:rPr lang="en-GB" smtClean="0"/>
              <a:t>15/10/2022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74EB-C9AD-4E36-A5ED-EF954764AD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297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C486-9373-4D00-BA57-9A22B0CE7C18}" type="datetimeFigureOut">
              <a:rPr lang="en-GB" smtClean="0"/>
              <a:t>15/10/2022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74EB-C9AD-4E36-A5ED-EF954764AD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031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C486-9373-4D00-BA57-9A22B0CE7C18}" type="datetimeFigureOut">
              <a:rPr lang="en-GB" smtClean="0"/>
              <a:t>15/10/2022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74EB-C9AD-4E36-A5ED-EF954764AD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307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C486-9373-4D00-BA57-9A22B0CE7C18}" type="datetimeFigureOut">
              <a:rPr lang="en-GB" smtClean="0"/>
              <a:t>15/10/2022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74EB-C9AD-4E36-A5ED-EF954764AD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858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C486-9373-4D00-BA57-9A22B0CE7C18}" type="datetimeFigureOut">
              <a:rPr lang="en-GB" smtClean="0"/>
              <a:t>15/10/2022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74EB-C9AD-4E36-A5ED-EF954764AD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46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C486-9373-4D00-BA57-9A22B0CE7C18}" type="datetimeFigureOut">
              <a:rPr lang="en-GB" smtClean="0"/>
              <a:t>15/10/2022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74EB-C9AD-4E36-A5ED-EF954764AD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549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C486-9373-4D00-BA57-9A22B0CE7C18}" type="datetimeFigureOut">
              <a:rPr lang="en-GB" smtClean="0"/>
              <a:t>15/10/2022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74EB-C9AD-4E36-A5ED-EF954764AD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81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C486-9373-4D00-BA57-9A22B0CE7C18}" type="datetimeFigureOut">
              <a:rPr lang="en-GB" smtClean="0"/>
              <a:t>15/10/2022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74EB-C9AD-4E36-A5ED-EF954764AD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936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C486-9373-4D00-BA57-9A22B0CE7C18}" type="datetimeFigureOut">
              <a:rPr lang="en-GB" smtClean="0"/>
              <a:t>15/10/2022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74EB-C9AD-4E36-A5ED-EF954764AD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08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0C486-9373-4D00-BA57-9A22B0CE7C18}" type="datetimeFigureOut">
              <a:rPr lang="en-GB" smtClean="0"/>
              <a:t>15/10/2022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F74EB-C9AD-4E36-A5ED-EF954764AD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28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44083-D312-4457-B41A-50BE52DAEF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err="1"/>
              <a:t>Nykaa</a:t>
            </a:r>
            <a:r>
              <a:rPr lang="en-IN" dirty="0"/>
              <a:t>: FSN ECommerce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615F23-EFD5-4801-8B7D-CC896F47A2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184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AADA4-A435-4C83-B7E1-0EC00AF1D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Omnichannel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4E7A97A-3C79-C669-E8D5-2AD68269C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800" dirty="0"/>
              <a:t>‘High-touch’ element of shopping (high-tech, high-touch)</a:t>
            </a:r>
            <a:endParaRPr lang="en-GB" sz="2800" dirty="0"/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AE15B9-5346-48A6-88CB-2578FE39C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601" y="94511"/>
            <a:ext cx="7651357" cy="9494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FD55BD-0C12-4FD2-9D4F-79EF313DC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080" y="5841829"/>
            <a:ext cx="7309282" cy="9216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150298-369E-B43E-CA0C-AE2E41920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31814"/>
            <a:ext cx="5805996" cy="33477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12AB6D-8CC7-8B38-DD94-87B22FC356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9181" y="2331814"/>
            <a:ext cx="3200441" cy="327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7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F7C10-B58B-7F07-BB85-7B7259A8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Offline BPC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25B8B9-0644-7C1A-A219-ED42D1875D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763" y="1980069"/>
            <a:ext cx="11469874" cy="3479698"/>
          </a:xfrm>
        </p:spPr>
      </p:pic>
    </p:spTree>
    <p:extLst>
      <p:ext uri="{BB962C8B-B14F-4D97-AF65-F5344CB8AC3E}">
        <p14:creationId xmlns:p14="http://schemas.microsoft.com/office/powerpoint/2010/main" val="763137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98F46-ABC0-B092-3F2D-659991900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 Relationships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4E4FC-DBB1-4B05-264F-A7FD9F075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Strong brand relationships- entry barrier as difficult to replicate</a:t>
            </a:r>
          </a:p>
          <a:p>
            <a:r>
              <a:rPr lang="en-US" dirty="0"/>
              <a:t>Go-to platform for int’l brands to enter India (Jubilant </a:t>
            </a:r>
            <a:r>
              <a:rPr lang="en-US" dirty="0" err="1"/>
              <a:t>Foodworks</a:t>
            </a:r>
            <a:r>
              <a:rPr lang="en-US" dirty="0"/>
              <a:t> of BPC?)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0420F9-C6E5-061B-C20A-7D0239EDE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221" y="250163"/>
            <a:ext cx="8288658" cy="4308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DF3DF8-4EF2-9E95-9729-6C4F0896E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10" y="1438183"/>
            <a:ext cx="11298790" cy="8788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27D32F-C4AE-E614-B216-5E5A63F9B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419" y="3323745"/>
            <a:ext cx="9757803" cy="10937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1719C8-6E92-FFCB-B40C-AB96E41CB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8052" y="4497009"/>
            <a:ext cx="3512468" cy="234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90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C6C3D-0C3F-06A0-7CB3-D0C7C0376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BPC Competition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B75FD-7922-7DC4-CC31-B16713413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/>
              <a:t>Nykaa</a:t>
            </a:r>
            <a:r>
              <a:rPr lang="en-IN" dirty="0"/>
              <a:t> started in 2012 vs </a:t>
            </a:r>
            <a:r>
              <a:rPr lang="en-IN" dirty="0" err="1"/>
              <a:t>Purplle</a:t>
            </a:r>
            <a:r>
              <a:rPr lang="en-IN" dirty="0"/>
              <a:t> in 2011</a:t>
            </a:r>
          </a:p>
          <a:p>
            <a:r>
              <a:rPr lang="en-IN" dirty="0"/>
              <a:t>Myntra, Sephora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63681BA-5C31-CBE2-C4A2-8773A4574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01" y="3872959"/>
            <a:ext cx="9089642" cy="115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44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9FA2F-4707-1626-CC55-1D19C1892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Nykaa</a:t>
            </a:r>
            <a:r>
              <a:rPr lang="en-IN" dirty="0"/>
              <a:t> vs </a:t>
            </a:r>
            <a:r>
              <a:rPr lang="en-IN" dirty="0" err="1"/>
              <a:t>Purplle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4A44C4-7430-B6A8-90F9-B8C8AC6E8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67666"/>
            <a:ext cx="10058400" cy="350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40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19640-CFF0-C64B-B233-BEF214D62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CACBAE-EE68-2A66-276C-A5E4499FDD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4475" y="753330"/>
            <a:ext cx="10083050" cy="535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32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4D0E3-4583-4112-D24B-182902322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A&amp;P and Employee- </a:t>
            </a:r>
            <a:r>
              <a:rPr lang="en-IN" dirty="0" err="1"/>
              <a:t>Purplle</a:t>
            </a:r>
            <a:r>
              <a:rPr lang="en-IN" dirty="0"/>
              <a:t> vs </a:t>
            </a:r>
            <a:r>
              <a:rPr lang="en-IN" dirty="0" err="1"/>
              <a:t>Nykaa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60918AB-2C98-6020-D2A6-25D4BCA1C3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811253"/>
              </p:ext>
            </p:extLst>
          </p:nvPr>
        </p:nvGraphicFramePr>
        <p:xfrm>
          <a:off x="532660" y="1828801"/>
          <a:ext cx="10821139" cy="31519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42410">
                  <a:extLst>
                    <a:ext uri="{9D8B030D-6E8A-4147-A177-3AD203B41FA5}">
                      <a16:colId xmlns:a16="http://schemas.microsoft.com/office/drawing/2014/main" val="2319657176"/>
                    </a:ext>
                  </a:extLst>
                </a:gridCol>
                <a:gridCol w="3142410">
                  <a:extLst>
                    <a:ext uri="{9D8B030D-6E8A-4147-A177-3AD203B41FA5}">
                      <a16:colId xmlns:a16="http://schemas.microsoft.com/office/drawing/2014/main" val="1524603286"/>
                    </a:ext>
                  </a:extLst>
                </a:gridCol>
                <a:gridCol w="2335409">
                  <a:extLst>
                    <a:ext uri="{9D8B030D-6E8A-4147-A177-3AD203B41FA5}">
                      <a16:colId xmlns:a16="http://schemas.microsoft.com/office/drawing/2014/main" val="3768143594"/>
                    </a:ext>
                  </a:extLst>
                </a:gridCol>
                <a:gridCol w="2200910">
                  <a:extLst>
                    <a:ext uri="{9D8B030D-6E8A-4147-A177-3AD203B41FA5}">
                      <a16:colId xmlns:a16="http://schemas.microsoft.com/office/drawing/2014/main" val="3773304161"/>
                    </a:ext>
                  </a:extLst>
                </a:gridCol>
              </a:tblGrid>
              <a:tr h="630397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51" marR="7129" marT="71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51" marR="7129" marT="712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u="none" strike="noStrike">
                          <a:effectLst/>
                        </a:rPr>
                        <a:t>FY20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9" marR="7129" marT="712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u="none" strike="noStrike">
                          <a:effectLst/>
                        </a:rPr>
                        <a:t>FY21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9" marR="7129" marT="7129" marB="0"/>
                </a:tc>
                <a:extLst>
                  <a:ext uri="{0D108BD9-81ED-4DB2-BD59-A6C34878D82A}">
                    <a16:rowId xmlns:a16="http://schemas.microsoft.com/office/drawing/2014/main" val="825147812"/>
                  </a:ext>
                </a:extLst>
              </a:tr>
              <a:tr h="630397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A&amp;P as % of Revenue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9" marR="7129" marT="71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>
                          <a:effectLst/>
                        </a:rPr>
                        <a:t>Nykaa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51" marR="7129" marT="712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u="none" strike="noStrike">
                          <a:effectLst/>
                        </a:rPr>
                        <a:t>21.9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9" marR="7129" marT="712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u="none" strike="noStrike">
                          <a:effectLst/>
                        </a:rPr>
                        <a:t>15.94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9" marR="7129" marT="7129" marB="0"/>
                </a:tc>
                <a:extLst>
                  <a:ext uri="{0D108BD9-81ED-4DB2-BD59-A6C34878D82A}">
                    <a16:rowId xmlns:a16="http://schemas.microsoft.com/office/drawing/2014/main" val="1289093127"/>
                  </a:ext>
                </a:extLst>
              </a:tr>
              <a:tr h="63039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>
                          <a:effectLst/>
                        </a:rPr>
                        <a:t>Purplle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51" marR="7129" marT="712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u="none" strike="noStrike">
                          <a:effectLst/>
                        </a:rPr>
                        <a:t>39.9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9" marR="7129" marT="712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u="none" strike="noStrike">
                          <a:effectLst/>
                        </a:rPr>
                        <a:t>43.94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9" marR="7129" marT="7129" marB="0"/>
                </a:tc>
                <a:extLst>
                  <a:ext uri="{0D108BD9-81ED-4DB2-BD59-A6C34878D82A}">
                    <a16:rowId xmlns:a16="http://schemas.microsoft.com/office/drawing/2014/main" val="4204936827"/>
                  </a:ext>
                </a:extLst>
              </a:tr>
              <a:tr h="630397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Employee Cost as % of Revenue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9" marR="7129" marT="71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>
                          <a:effectLst/>
                        </a:rPr>
                        <a:t>Nykaa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51" marR="7129" marT="712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u="none" strike="noStrike">
                          <a:effectLst/>
                        </a:rPr>
                        <a:t>11.1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9" marR="7129" marT="712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u="none" strike="noStrike">
                          <a:effectLst/>
                        </a:rPr>
                        <a:t>11.62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9" marR="7129" marT="7129" marB="0"/>
                </a:tc>
                <a:extLst>
                  <a:ext uri="{0D108BD9-81ED-4DB2-BD59-A6C34878D82A}">
                    <a16:rowId xmlns:a16="http://schemas.microsoft.com/office/drawing/2014/main" val="3581483013"/>
                  </a:ext>
                </a:extLst>
              </a:tr>
              <a:tr h="63039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>
                          <a:effectLst/>
                        </a:rPr>
                        <a:t>Purplle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51" marR="7129" marT="712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u="none" strike="noStrike">
                          <a:effectLst/>
                        </a:rPr>
                        <a:t>20.8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9" marR="7129" marT="712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u="none" strike="noStrike" dirty="0">
                          <a:effectLst/>
                        </a:rPr>
                        <a:t>28.81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9" marR="7129" marT="7129" marB="0"/>
                </a:tc>
                <a:extLst>
                  <a:ext uri="{0D108BD9-81ED-4DB2-BD59-A6C34878D82A}">
                    <a16:rowId xmlns:a16="http://schemas.microsoft.com/office/drawing/2014/main" val="1946936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161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A6C49-A522-26E3-F3B9-976E72B0B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Fashion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923F90-04EB-CEDD-FC98-A5970AE11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502"/>
            <a:ext cx="10515600" cy="4351338"/>
          </a:xfrm>
        </p:spPr>
        <p:txBody>
          <a:bodyPr/>
          <a:lstStyle/>
          <a:p>
            <a:r>
              <a:rPr lang="en-US" dirty="0"/>
              <a:t>Contribution +</a:t>
            </a:r>
            <a:r>
              <a:rPr lang="en-US" dirty="0" err="1"/>
              <a:t>ve</a:t>
            </a:r>
            <a:endParaRPr lang="en-GB" dirty="0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ADD4B67A-0779-8B4B-CB0F-13F63A797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978" y="494938"/>
            <a:ext cx="9158009" cy="8451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41A848-DAAA-EA3B-916F-D1057C8F7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34" y="1529056"/>
            <a:ext cx="6351241" cy="37998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BAF228-03F4-1DCD-0730-CC0D32911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096" y="5472758"/>
            <a:ext cx="8954276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60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84FF8-E466-43C9-B6B2-6C6965130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Repeat + New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8715A2-5FE3-4855-8E7E-F95FAEF70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6466" y="1409368"/>
            <a:ext cx="7923258" cy="508350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D88FDC-2AC9-48B2-8174-37FD6E73F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007" y="123526"/>
            <a:ext cx="7923258" cy="9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47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FC170-B24D-BE77-BCB2-6A04C783B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1F6345-9F64-A255-A35E-97D9CF8E2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340" y="227846"/>
            <a:ext cx="5029169" cy="32844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FB4CB6-432A-1555-AA2B-CEC074CD3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465" y="2759978"/>
            <a:ext cx="5541634" cy="340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40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38793-7FF1-7ECE-328B-4D57213A2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Revenue Model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E184549-F984-6CC8-C978-923E43441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035BE63-23E8-4E5E-8049-4CC077B25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52" y="1539822"/>
            <a:ext cx="9268538" cy="520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65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CF8D0-BD16-9743-6BBF-735FCA02E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Customer </a:t>
            </a:r>
            <a:br>
              <a:rPr lang="en-IN" dirty="0"/>
            </a:br>
            <a:r>
              <a:rPr lang="en-IN" dirty="0"/>
              <a:t>Acquisition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8E37F3-7AFD-3F2C-2A1D-5E93F1DB1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5511" y="133558"/>
            <a:ext cx="8816489" cy="119183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3D21CB-6734-97E5-162E-8A6D6D73E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0784"/>
            <a:ext cx="11521046" cy="25052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389D93-1100-F2EC-2CD5-B1C709144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38" y="4221252"/>
            <a:ext cx="11400508" cy="263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35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0B5A4-06EF-46C0-8CB4-52E8B59C4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Data Analytics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A844E5-D7FA-456D-9875-9ECD96B65C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681" y="2681057"/>
            <a:ext cx="11858637" cy="1758740"/>
          </a:xfrm>
        </p:spPr>
      </p:pic>
    </p:spTree>
    <p:extLst>
      <p:ext uri="{BB962C8B-B14F-4D97-AF65-F5344CB8AC3E}">
        <p14:creationId xmlns:p14="http://schemas.microsoft.com/office/powerpoint/2010/main" val="858257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7FFBA-9C0E-191C-018E-FDBC9B1A0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Marketing Support Income- All Flows To Bottomline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0E8185-9BC5-BA74-D180-30FC7C309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07178"/>
            <a:ext cx="9865424" cy="168160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51D76A-9C99-2417-8C6C-185AD71D2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44839"/>
            <a:ext cx="5933279" cy="21439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674586-EC9B-2DD3-59D5-4051D7D11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7561" y="5095784"/>
            <a:ext cx="7110036" cy="17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29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36DD9-611B-BDA7-68AE-40555E333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6D2C0F-4C7F-4A02-E9E9-5616EC9BF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4512" y="641753"/>
            <a:ext cx="8052047" cy="5574494"/>
          </a:xfrm>
        </p:spPr>
      </p:pic>
    </p:spTree>
    <p:extLst>
      <p:ext uri="{BB962C8B-B14F-4D97-AF65-F5344CB8AC3E}">
        <p14:creationId xmlns:p14="http://schemas.microsoft.com/office/powerpoint/2010/main" val="1746697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5EF48-339D-598A-C39F-922695398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Seeding Optionality- eB2B BPC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292D9-EC73-B315-AC06-9BFDC5312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8272"/>
            <a:ext cx="10515600" cy="4351338"/>
          </a:xfrm>
        </p:spPr>
        <p:txBody>
          <a:bodyPr/>
          <a:lstStyle/>
          <a:p>
            <a:r>
              <a:rPr lang="en-IN" dirty="0"/>
              <a:t>Udaan of BPC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072359-E246-EF8E-2D6D-4E6699C19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05" y="2592770"/>
            <a:ext cx="11350295" cy="836230"/>
          </a:xfrm>
          <a:prstGeom prst="rect">
            <a:avLst/>
          </a:prstGeo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05CB49C-D707-F301-FFD0-BACF86B96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163" y="3584028"/>
            <a:ext cx="7567569" cy="298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47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0E361-3D50-148F-C39F-F6831AE1F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u="sng" dirty="0"/>
              <a:t>Future</a:t>
            </a:r>
            <a:r>
              <a:rPr lang="en-IN" dirty="0"/>
              <a:t> </a:t>
            </a:r>
            <a:r>
              <a:rPr lang="en-IN" dirty="0" err="1"/>
              <a:t>RoCE</a:t>
            </a:r>
            <a:r>
              <a:rPr lang="en-IN" dirty="0"/>
              <a:t> Will Be Much Higher…(1/2)</a:t>
            </a:r>
            <a:endParaRPr lang="en-GB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50A99E3-9855-4A69-214E-D72F704B5B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645663"/>
              </p:ext>
            </p:extLst>
          </p:nvPr>
        </p:nvGraphicFramePr>
        <p:xfrm>
          <a:off x="568171" y="1690688"/>
          <a:ext cx="10413507" cy="37246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4422">
                  <a:extLst>
                    <a:ext uri="{9D8B030D-6E8A-4147-A177-3AD203B41FA5}">
                      <a16:colId xmlns:a16="http://schemas.microsoft.com/office/drawing/2014/main" val="122245668"/>
                    </a:ext>
                  </a:extLst>
                </a:gridCol>
                <a:gridCol w="1665223">
                  <a:extLst>
                    <a:ext uri="{9D8B030D-6E8A-4147-A177-3AD203B41FA5}">
                      <a16:colId xmlns:a16="http://schemas.microsoft.com/office/drawing/2014/main" val="3598928903"/>
                    </a:ext>
                  </a:extLst>
                </a:gridCol>
                <a:gridCol w="1641770">
                  <a:extLst>
                    <a:ext uri="{9D8B030D-6E8A-4147-A177-3AD203B41FA5}">
                      <a16:colId xmlns:a16="http://schemas.microsoft.com/office/drawing/2014/main" val="2175381832"/>
                    </a:ext>
                  </a:extLst>
                </a:gridCol>
                <a:gridCol w="1407231">
                  <a:extLst>
                    <a:ext uri="{9D8B030D-6E8A-4147-A177-3AD203B41FA5}">
                      <a16:colId xmlns:a16="http://schemas.microsoft.com/office/drawing/2014/main" val="3806816948"/>
                    </a:ext>
                  </a:extLst>
                </a:gridCol>
                <a:gridCol w="1594861">
                  <a:extLst>
                    <a:ext uri="{9D8B030D-6E8A-4147-A177-3AD203B41FA5}">
                      <a16:colId xmlns:a16="http://schemas.microsoft.com/office/drawing/2014/main" val="383921226"/>
                    </a:ext>
                  </a:extLst>
                </a:gridCol>
              </a:tblGrid>
              <a:tr h="532099"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201803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201903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202003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202103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89723277"/>
                  </a:ext>
                </a:extLst>
              </a:tr>
              <a:tr h="532099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EBIT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-30.29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-5.03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33.81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107.63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34369485"/>
                  </a:ext>
                </a:extLst>
              </a:tr>
              <a:tr h="532099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Capital Employed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204.64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541.03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734.72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822.63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35139377"/>
                  </a:ext>
                </a:extLst>
              </a:tr>
              <a:tr h="532099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RoCE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-14.80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-0.93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4.60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13.08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7726497"/>
                  </a:ext>
                </a:extLst>
              </a:tr>
              <a:tr h="532099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Incremental RoCE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7.51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20.05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83.97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92314457"/>
                  </a:ext>
                </a:extLst>
              </a:tr>
              <a:tr h="532099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2 Yr Delta Incremental RoCE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12.09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40.01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60055788"/>
                  </a:ext>
                </a:extLst>
              </a:tr>
              <a:tr h="532099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3 Yr Delta Incremental RoCE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</a:rPr>
                        <a:t>22.32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61441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CE6BA65-9243-524C-FD1F-975B25BA5DA6}"/>
              </a:ext>
            </a:extLst>
          </p:cNvPr>
          <p:cNvSpPr txBox="1"/>
          <p:nvPr/>
        </p:nvSpPr>
        <p:spPr>
          <a:xfrm>
            <a:off x="1021302" y="5681709"/>
            <a:ext cx="6888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Capitaline</a:t>
            </a:r>
            <a:r>
              <a:rPr lang="en-IN" dirty="0"/>
              <a:t>, Consolidated</a:t>
            </a:r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AC1127F-FC06-6182-CF9D-244106BDA44A}"/>
              </a:ext>
            </a:extLst>
          </p:cNvPr>
          <p:cNvSpPr/>
          <p:nvPr/>
        </p:nvSpPr>
        <p:spPr>
          <a:xfrm>
            <a:off x="9818703" y="3844032"/>
            <a:ext cx="1455198" cy="183767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164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4ED7B-EBE8-5B2D-E938-90FEC8833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u="sng" dirty="0"/>
              <a:t>Future</a:t>
            </a:r>
            <a:r>
              <a:rPr lang="en-IN" dirty="0"/>
              <a:t> </a:t>
            </a:r>
            <a:r>
              <a:rPr lang="en-IN" dirty="0" err="1"/>
              <a:t>RoCE</a:t>
            </a:r>
            <a:r>
              <a:rPr lang="en-IN" dirty="0"/>
              <a:t> Will Be Much Higher…(2/2)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4CF14-97F6-162A-4CCE-8EB6CEAE7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/>
              <a:t>RoCE</a:t>
            </a:r>
            <a:r>
              <a:rPr lang="en-IN" dirty="0"/>
              <a:t> = EBIT/CE = EBIT/Rev * Rev/CE = EBIT Margin * CE Turnover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F6A726-2362-C55B-A4DE-AADD423A66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942179"/>
              </p:ext>
            </p:extLst>
          </p:nvPr>
        </p:nvGraphicFramePr>
        <p:xfrm>
          <a:off x="932155" y="2250935"/>
          <a:ext cx="10089472" cy="4241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76706">
                  <a:extLst>
                    <a:ext uri="{9D8B030D-6E8A-4147-A177-3AD203B41FA5}">
                      <a16:colId xmlns:a16="http://schemas.microsoft.com/office/drawing/2014/main" val="1497312931"/>
                    </a:ext>
                  </a:extLst>
                </a:gridCol>
                <a:gridCol w="1613406">
                  <a:extLst>
                    <a:ext uri="{9D8B030D-6E8A-4147-A177-3AD203B41FA5}">
                      <a16:colId xmlns:a16="http://schemas.microsoft.com/office/drawing/2014/main" val="2144700691"/>
                    </a:ext>
                  </a:extLst>
                </a:gridCol>
                <a:gridCol w="1590683">
                  <a:extLst>
                    <a:ext uri="{9D8B030D-6E8A-4147-A177-3AD203B41FA5}">
                      <a16:colId xmlns:a16="http://schemas.microsoft.com/office/drawing/2014/main" val="258843418"/>
                    </a:ext>
                  </a:extLst>
                </a:gridCol>
                <a:gridCol w="1363442">
                  <a:extLst>
                    <a:ext uri="{9D8B030D-6E8A-4147-A177-3AD203B41FA5}">
                      <a16:colId xmlns:a16="http://schemas.microsoft.com/office/drawing/2014/main" val="1998511223"/>
                    </a:ext>
                  </a:extLst>
                </a:gridCol>
                <a:gridCol w="1545235">
                  <a:extLst>
                    <a:ext uri="{9D8B030D-6E8A-4147-A177-3AD203B41FA5}">
                      <a16:colId xmlns:a16="http://schemas.microsoft.com/office/drawing/2014/main" val="2245024675"/>
                    </a:ext>
                  </a:extLst>
                </a:gridCol>
              </a:tblGrid>
              <a:tr h="591855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201803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201903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202003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202103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59762743"/>
                  </a:ext>
                </a:extLst>
              </a:tr>
              <a:tr h="299581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Capital Employed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204.64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541.03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734.72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822.63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8662843"/>
                  </a:ext>
                </a:extLst>
              </a:tr>
              <a:tr h="59185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Revenue From Operations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574.36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1111.39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1767.53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2440.9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52985655"/>
                  </a:ext>
                </a:extLst>
              </a:tr>
              <a:tr h="299581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CE Turns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2.81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2.05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2.41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2.97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01781845"/>
                  </a:ext>
                </a:extLst>
              </a:tr>
              <a:tr h="299581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Incremental CE Turns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1.60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3.39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7.66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54146282"/>
                  </a:ext>
                </a:extLst>
              </a:tr>
              <a:tr h="299581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51723930"/>
                  </a:ext>
                </a:extLst>
              </a:tr>
              <a:tr h="59185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Revenue From Operations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574.36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1111.39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1767.53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2440.9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38929002"/>
                  </a:ext>
                </a:extLst>
              </a:tr>
              <a:tr h="299581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EBIT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-30.29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-5.03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33.81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107.63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67243796"/>
                  </a:ext>
                </a:extLst>
              </a:tr>
              <a:tr h="299581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EBIT Margin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-5.27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-0.45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1.91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4.41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16140148"/>
                  </a:ext>
                </a:extLst>
              </a:tr>
              <a:tr h="59185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Incremental EBIT Margin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4.70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5.92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10.96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97632800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6A343079-0554-33A3-A647-812CA499DB86}"/>
              </a:ext>
            </a:extLst>
          </p:cNvPr>
          <p:cNvSpPr/>
          <p:nvPr/>
        </p:nvSpPr>
        <p:spPr>
          <a:xfrm>
            <a:off x="10107968" y="6067352"/>
            <a:ext cx="1151877" cy="51944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82B8DED-A4A9-B58B-FCFC-219AD083735C}"/>
              </a:ext>
            </a:extLst>
          </p:cNvPr>
          <p:cNvSpPr/>
          <p:nvPr/>
        </p:nvSpPr>
        <p:spPr>
          <a:xfrm>
            <a:off x="10184908" y="4043679"/>
            <a:ext cx="1151877" cy="33301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A494A9-DF53-0FA5-F33A-780A78BEE023}"/>
              </a:ext>
            </a:extLst>
          </p:cNvPr>
          <p:cNvSpPr txBox="1"/>
          <p:nvPr/>
        </p:nvSpPr>
        <p:spPr>
          <a:xfrm>
            <a:off x="838200" y="6488668"/>
            <a:ext cx="6888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Capitaline</a:t>
            </a:r>
            <a:r>
              <a:rPr lang="en-IN" dirty="0"/>
              <a:t>, Consolidated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4387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E9AA9-A2BC-E24A-27B3-06458D2DC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Drivers of Higher Incremental Margins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5C729-3E9A-F9EC-6B87-85CDAB7C3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Lower ad spends- more organic over time; Scale economies in RM</a:t>
            </a:r>
          </a:p>
          <a:p>
            <a:r>
              <a:rPr lang="en-IN" dirty="0"/>
              <a:t>1P vs 3P accounting- fashion growing faster than BPC hence accounting margins improve</a:t>
            </a:r>
          </a:p>
          <a:p>
            <a:r>
              <a:rPr lang="en-IN" dirty="0"/>
              <a:t>Marketing support income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CE2BA3C-8BE5-A965-84C2-6E145F2AD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469868"/>
              </p:ext>
            </p:extLst>
          </p:nvPr>
        </p:nvGraphicFramePr>
        <p:xfrm>
          <a:off x="1216241" y="3595456"/>
          <a:ext cx="8566950" cy="32540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70408">
                  <a:extLst>
                    <a:ext uri="{9D8B030D-6E8A-4147-A177-3AD203B41FA5}">
                      <a16:colId xmlns:a16="http://schemas.microsoft.com/office/drawing/2014/main" val="274104974"/>
                    </a:ext>
                  </a:extLst>
                </a:gridCol>
                <a:gridCol w="1328671">
                  <a:extLst>
                    <a:ext uri="{9D8B030D-6E8A-4147-A177-3AD203B41FA5}">
                      <a16:colId xmlns:a16="http://schemas.microsoft.com/office/drawing/2014/main" val="410229438"/>
                    </a:ext>
                  </a:extLst>
                </a:gridCol>
                <a:gridCol w="1269177">
                  <a:extLst>
                    <a:ext uri="{9D8B030D-6E8A-4147-A177-3AD203B41FA5}">
                      <a16:colId xmlns:a16="http://schemas.microsoft.com/office/drawing/2014/main" val="962362073"/>
                    </a:ext>
                  </a:extLst>
                </a:gridCol>
                <a:gridCol w="1110530">
                  <a:extLst>
                    <a:ext uri="{9D8B030D-6E8A-4147-A177-3AD203B41FA5}">
                      <a16:colId xmlns:a16="http://schemas.microsoft.com/office/drawing/2014/main" val="888832758"/>
                    </a:ext>
                  </a:extLst>
                </a:gridCol>
                <a:gridCol w="1388164">
                  <a:extLst>
                    <a:ext uri="{9D8B030D-6E8A-4147-A177-3AD203B41FA5}">
                      <a16:colId xmlns:a16="http://schemas.microsoft.com/office/drawing/2014/main" val="3352838924"/>
                    </a:ext>
                  </a:extLst>
                </a:gridCol>
              </a:tblGrid>
              <a:tr h="50690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 Size P&amp;L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201803 (12)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201903 (12)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202003 (12)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202103 (12)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51536526"/>
                  </a:ext>
                </a:extLst>
              </a:tr>
              <a:tr h="256925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84179679"/>
                  </a:ext>
                </a:extLst>
              </a:tr>
              <a:tr h="256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      Raw Materials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75.94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70.68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67.67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62.84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84665307"/>
                  </a:ext>
                </a:extLst>
              </a:tr>
              <a:tr h="256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      Power &amp; Fuel Cost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0.10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0.19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0.26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0.18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37865233"/>
                  </a:ext>
                </a:extLst>
              </a:tr>
              <a:tr h="256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      Employee Cost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9.56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10.55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11.07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11.62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46586929"/>
                  </a:ext>
                </a:extLst>
              </a:tr>
              <a:tr h="50690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      Other Manufacturing Expenses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4.75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4.33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4.00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3.54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78329083"/>
                  </a:ext>
                </a:extLst>
              </a:tr>
              <a:tr h="50690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      Selling and Administration Expenses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24.24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22.78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21.93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15.94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00522925"/>
                  </a:ext>
                </a:extLst>
              </a:tr>
              <a:tr h="50690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      Miscellaneous Expenses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0.47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0.87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0.66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1.08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22897920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F6DA9624-8693-E74A-F359-4C1ED7E59E90}"/>
              </a:ext>
            </a:extLst>
          </p:cNvPr>
          <p:cNvSpPr/>
          <p:nvPr/>
        </p:nvSpPr>
        <p:spPr>
          <a:xfrm>
            <a:off x="4777292" y="4367457"/>
            <a:ext cx="5383939" cy="39985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9DB3AF-38D5-6E07-3E13-C8FFEFA8DDD1}"/>
              </a:ext>
            </a:extLst>
          </p:cNvPr>
          <p:cNvSpPr/>
          <p:nvPr/>
        </p:nvSpPr>
        <p:spPr>
          <a:xfrm>
            <a:off x="4966312" y="5943169"/>
            <a:ext cx="5005898" cy="46758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712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65246-8DC7-EC32-7061-7A18485C9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Drivers of Higher Incremental CE Turns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9917D-0376-E05E-A825-0207A0614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 in fixed assets (offline stores) has spillover effect for online sales- ‘browse offline, buy online’</a:t>
            </a:r>
          </a:p>
          <a:p>
            <a:r>
              <a:rPr lang="en-US" dirty="0"/>
              <a:t>More data = Better inventory management</a:t>
            </a:r>
          </a:p>
          <a:p>
            <a:r>
              <a:rPr lang="en-US" dirty="0"/>
              <a:t>Shift to SOR (sale or return)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776423-4E7E-CFBB-C339-2A041731B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1492"/>
            <a:ext cx="4550545" cy="31665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5D3E86-76C2-1BFC-4EFB-A32EDF9C0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247" y="4864499"/>
            <a:ext cx="4998051" cy="14377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CDAEF2-CF05-6F45-A1CB-7B030C35B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417" y="3311371"/>
            <a:ext cx="7069584" cy="120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69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25D0-E6CC-6F1B-860F-9C5496B4D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Leadership Attributes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82FFA-AC45-636C-7D7A-2DD4FADCB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Quantitative: </a:t>
            </a:r>
            <a:r>
              <a:rPr lang="en-IN" dirty="0"/>
              <a:t>27.5% market share in online BPC in CY 2020; </a:t>
            </a:r>
            <a:r>
              <a:rPr lang="en-GB" b="0" i="0" dirty="0">
                <a:solidFill>
                  <a:srgbClr val="202124"/>
                </a:solidFill>
                <a:effectLst/>
              </a:rPr>
              <a:t>≈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N" dirty="0"/>
              <a:t>41-42% </a:t>
            </a:r>
            <a:r>
              <a:rPr lang="en-IN" u="sng" dirty="0"/>
              <a:t>incremental</a:t>
            </a:r>
            <a:r>
              <a:rPr lang="en-IN" dirty="0"/>
              <a:t> market share (on GMV) in online BPC from CY 2019 to CY 2020; capital efficiency- high valuation to raise</a:t>
            </a:r>
          </a:p>
          <a:p>
            <a:r>
              <a:rPr lang="en-GB" dirty="0"/>
              <a:t>Qualitative: </a:t>
            </a:r>
            <a:r>
              <a:rPr lang="en-IN" dirty="0"/>
              <a:t>Expanding TAM through adjacencies (B2B BPC, Fashion)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4ECA45-4F7D-8179-E97D-7C7A41CB2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66" y="3657601"/>
            <a:ext cx="10297822" cy="315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60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DD953-4FD6-DE4E-3B9E-3997F1563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B09235-5332-F9E9-990E-C5093C719D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52137"/>
            <a:ext cx="10515600" cy="3498313"/>
          </a:xfrm>
        </p:spPr>
      </p:pic>
    </p:spTree>
    <p:extLst>
      <p:ext uri="{BB962C8B-B14F-4D97-AF65-F5344CB8AC3E}">
        <p14:creationId xmlns:p14="http://schemas.microsoft.com/office/powerpoint/2010/main" val="20641405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D63A0-5FCB-33AE-40C1-0999D555D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Needle in a Haystack?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E3D95-FB82-6491-8875-BED28AC93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High promoter holding</a:t>
            </a:r>
          </a:p>
          <a:p>
            <a:r>
              <a:rPr lang="en-IN" dirty="0"/>
              <a:t>Low amounts of capital raised</a:t>
            </a:r>
          </a:p>
          <a:p>
            <a:r>
              <a:rPr lang="en-IN" dirty="0"/>
              <a:t>Strong unit economics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4077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993C8-C3A7-4D74-8900-6928B28FE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Wisdom of Crowds?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043B8A-4984-477A-A198-D420390012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79380"/>
            <a:ext cx="8691239" cy="206889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9F2FDD-F6DE-4195-9C77-2FECBC1C50F6}"/>
              </a:ext>
            </a:extLst>
          </p:cNvPr>
          <p:cNvSpPr txBox="1"/>
          <p:nvPr/>
        </p:nvSpPr>
        <p:spPr>
          <a:xfrm>
            <a:off x="5379868" y="1154428"/>
            <a:ext cx="1574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26</a:t>
            </a:r>
            <a:r>
              <a:rPr lang="en-IN" baseline="30000" dirty="0"/>
              <a:t>th</a:t>
            </a:r>
            <a:r>
              <a:rPr lang="en-IN" dirty="0"/>
              <a:t> MOWCS</a:t>
            </a:r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7FF79DC-E950-0DE0-F360-02A5F34EF858}"/>
              </a:ext>
            </a:extLst>
          </p:cNvPr>
          <p:cNvSpPr/>
          <p:nvPr/>
        </p:nvSpPr>
        <p:spPr>
          <a:xfrm>
            <a:off x="2573785" y="1322806"/>
            <a:ext cx="1341267" cy="192546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979ED59-E4A2-2399-09DD-5678AE755BE7}"/>
              </a:ext>
            </a:extLst>
          </p:cNvPr>
          <p:cNvSpPr/>
          <p:nvPr/>
        </p:nvSpPr>
        <p:spPr>
          <a:xfrm>
            <a:off x="7207931" y="1393794"/>
            <a:ext cx="1151877" cy="192546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998D71-3D6A-5A5B-7401-2AB00E821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493" y="3090912"/>
            <a:ext cx="4317507" cy="376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07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92B7-441C-D8F1-294F-6DE117BA7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C2D810-224C-749F-AD56-B01A5D32EA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017" y="1027906"/>
            <a:ext cx="9396361" cy="5584481"/>
          </a:xfrm>
        </p:spPr>
      </p:pic>
    </p:spTree>
    <p:extLst>
      <p:ext uri="{BB962C8B-B14F-4D97-AF65-F5344CB8AC3E}">
        <p14:creationId xmlns:p14="http://schemas.microsoft.com/office/powerpoint/2010/main" val="2091856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36B53-C751-287D-2B1C-14FE95CC0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BPC	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5AE7C-B57F-4F80-D5AE-153D3192C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Inventory model allows:</a:t>
            </a:r>
          </a:p>
          <a:p>
            <a:r>
              <a:rPr lang="en-IN" dirty="0"/>
              <a:t>Authenticity verification</a:t>
            </a:r>
          </a:p>
          <a:p>
            <a:r>
              <a:rPr lang="en-IN" dirty="0"/>
              <a:t>Availability</a:t>
            </a:r>
          </a:p>
          <a:p>
            <a:r>
              <a:rPr lang="en-IN" dirty="0"/>
              <a:t>Timely delivery</a:t>
            </a:r>
          </a:p>
          <a:p>
            <a:r>
              <a:rPr lang="en-IN" dirty="0"/>
              <a:t>BPC supply side is fragmented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1B5E71-5A22-544B-434B-B70E73BC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09" y="5034715"/>
            <a:ext cx="8179179" cy="14581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700B74-18B3-DA09-F06C-536760425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699" y="340541"/>
            <a:ext cx="7425430" cy="22339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4C423A-9C32-73F9-6464-B7C4590A728B}"/>
              </a:ext>
            </a:extLst>
          </p:cNvPr>
          <p:cNvSpPr txBox="1"/>
          <p:nvPr/>
        </p:nvSpPr>
        <p:spPr>
          <a:xfrm>
            <a:off x="5433134" y="533717"/>
            <a:ext cx="5157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 10 brands mkt share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8AD3F2-7410-2E3A-3D48-6BE6F90D8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2714" y="3272776"/>
            <a:ext cx="7858362" cy="60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08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C8541-0C12-DDF8-EF57-B5D5B9294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Wide BPC Offering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89CB10-5702-752E-6689-FC1D55DCF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9233" y="1428693"/>
            <a:ext cx="7978831" cy="255292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68B55D-2358-FB33-9727-2AA0865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525" y="4351702"/>
            <a:ext cx="8428450" cy="13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57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E2457-265F-A92E-FA2F-F7F5C8AAE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A6AEEC-057C-98E9-AE00-E46EB1779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7376" y="1894182"/>
            <a:ext cx="9083168" cy="486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39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AAAF8-4DCE-89AD-9708-B93E9A7CB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Unit Economics	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9CCED-F9A6-0780-573B-FD99EE013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503"/>
            <a:ext cx="10515600" cy="435133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C6B84D-FC79-AC22-C58F-2A02BFBC9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517" y="865064"/>
            <a:ext cx="7484483" cy="42455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94917B-E61C-022F-2A60-DC2ED2121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5" y="5527701"/>
            <a:ext cx="11550111" cy="8019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CFF2C2-CEB1-91D4-BF66-78682A3BB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82558"/>
            <a:ext cx="4707517" cy="336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09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24BDB-473B-E432-6718-3D2ED0704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Network Effects + Winner Takes All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C51B2-9104-AFE9-2265-A128B3048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Content-based customer acquisition: </a:t>
            </a:r>
            <a:r>
              <a:rPr lang="en-IN" u="sng" dirty="0"/>
              <a:t>organic marketing</a:t>
            </a:r>
          </a:p>
          <a:p>
            <a:pPr marL="0" indent="0">
              <a:buNone/>
            </a:pPr>
            <a:r>
              <a:rPr lang="en-IN" dirty="0"/>
              <a:t>FY20 </a:t>
            </a:r>
            <a:r>
              <a:rPr lang="en-IN" dirty="0" err="1"/>
              <a:t>Nykaa</a:t>
            </a:r>
            <a:r>
              <a:rPr lang="en-IN" dirty="0"/>
              <a:t> </a:t>
            </a:r>
            <a:r>
              <a:rPr lang="en-IN" dirty="0" err="1"/>
              <a:t>marketing+ad+promotion</a:t>
            </a:r>
            <a:r>
              <a:rPr lang="en-IN" dirty="0"/>
              <a:t> spend was 202.2 Cr (revenue 1767.5 Cr) vs 36.5 Cr for closest competitor </a:t>
            </a:r>
            <a:r>
              <a:rPr lang="en-IN" dirty="0" err="1"/>
              <a:t>Purplle</a:t>
            </a:r>
            <a:r>
              <a:rPr lang="en-IN" dirty="0"/>
              <a:t> (revenue 86.8 Cr)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9D2A87-11DC-7049-2921-3F8B4CB6C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763" y="3605060"/>
            <a:ext cx="9200929" cy="325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20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3876</TotalTime>
  <Words>550</Words>
  <Application>Microsoft Office PowerPoint</Application>
  <PresentationFormat>Widescreen</PresentationFormat>
  <Paragraphs>179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Arial</vt:lpstr>
      <vt:lpstr>Calibri</vt:lpstr>
      <vt:lpstr>Calibri Light</vt:lpstr>
      <vt:lpstr>Times New Roman</vt:lpstr>
      <vt:lpstr>Office Theme</vt:lpstr>
      <vt:lpstr>Nykaa: FSN ECommerce</vt:lpstr>
      <vt:lpstr>Revenue Model</vt:lpstr>
      <vt:lpstr>PowerPoint Presentation</vt:lpstr>
      <vt:lpstr>PowerPoint Presentation</vt:lpstr>
      <vt:lpstr>BPC </vt:lpstr>
      <vt:lpstr>Wide BPC Offering</vt:lpstr>
      <vt:lpstr>PowerPoint Presentation</vt:lpstr>
      <vt:lpstr>Unit Economics </vt:lpstr>
      <vt:lpstr>Network Effects + Winner Takes All</vt:lpstr>
      <vt:lpstr>Omnichannel</vt:lpstr>
      <vt:lpstr>Offline BPC</vt:lpstr>
      <vt:lpstr>Brand Relationships</vt:lpstr>
      <vt:lpstr>BPC Competition </vt:lpstr>
      <vt:lpstr>Nykaa vs Purplle</vt:lpstr>
      <vt:lpstr>PowerPoint Presentation</vt:lpstr>
      <vt:lpstr>A&amp;P and Employee- Purplle vs Nykaa</vt:lpstr>
      <vt:lpstr>Fashion</vt:lpstr>
      <vt:lpstr>Repeat + New</vt:lpstr>
      <vt:lpstr>PowerPoint Presentation</vt:lpstr>
      <vt:lpstr>Customer  Acquisition</vt:lpstr>
      <vt:lpstr>Data Analytics</vt:lpstr>
      <vt:lpstr>Marketing Support Income- All Flows To Bottomline</vt:lpstr>
      <vt:lpstr>PowerPoint Presentation</vt:lpstr>
      <vt:lpstr>Seeding Optionality- eB2B BPC</vt:lpstr>
      <vt:lpstr>Future RoCE Will Be Much Higher…(1/2)</vt:lpstr>
      <vt:lpstr>Future RoCE Will Be Much Higher…(2/2)</vt:lpstr>
      <vt:lpstr>Drivers of Higher Incremental Margins</vt:lpstr>
      <vt:lpstr>Drivers of Higher Incremental CE Turns</vt:lpstr>
      <vt:lpstr>Leadership Attributes</vt:lpstr>
      <vt:lpstr>Needle in a Haystack?</vt:lpstr>
      <vt:lpstr>Wisdom of Crowds?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Nykaa: Emerging Leader</dc:title>
  <dc:creator>malhar.manek@gmail.com</dc:creator>
  <cp:lastModifiedBy>malhar.manek@gmail.com</cp:lastModifiedBy>
  <cp:revision>395</cp:revision>
  <dcterms:created xsi:type="dcterms:W3CDTF">2022-04-20T06:35:24Z</dcterms:created>
  <dcterms:modified xsi:type="dcterms:W3CDTF">2022-10-15T06:02:55Z</dcterms:modified>
</cp:coreProperties>
</file>