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8" r:id="rId3"/>
    <p:sldId id="269" r:id="rId4"/>
    <p:sldId id="257" r:id="rId5"/>
    <p:sldId id="265" r:id="rId6"/>
    <p:sldId id="259" r:id="rId7"/>
    <p:sldId id="261" r:id="rId8"/>
    <p:sldId id="272" r:id="rId9"/>
    <p:sldId id="273" r:id="rId10"/>
    <p:sldId id="270" r:id="rId11"/>
    <p:sldId id="271" r:id="rId12"/>
    <p:sldId id="264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AA4B-3870-4BA7-A330-20D3BDEBAFDB}" type="datetimeFigureOut">
              <a:rPr lang="en-GB" smtClean="0"/>
              <a:pPr/>
              <a:t>29/11/2019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34D8-C9A1-492E-81CC-1F0462D345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AA4B-3870-4BA7-A330-20D3BDEBAFDB}" type="datetimeFigureOut">
              <a:rPr lang="en-GB" smtClean="0"/>
              <a:pPr/>
              <a:t>29/11/2019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34D8-C9A1-492E-81CC-1F0462D345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AA4B-3870-4BA7-A330-20D3BDEBAFDB}" type="datetimeFigureOut">
              <a:rPr lang="en-GB" smtClean="0"/>
              <a:pPr/>
              <a:t>29/11/2019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34D8-C9A1-492E-81CC-1F0462D345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AA4B-3870-4BA7-A330-20D3BDEBAFDB}" type="datetimeFigureOut">
              <a:rPr lang="en-GB" smtClean="0"/>
              <a:pPr/>
              <a:t>29/11/2019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34D8-C9A1-492E-81CC-1F0462D345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AA4B-3870-4BA7-A330-20D3BDEBAFDB}" type="datetimeFigureOut">
              <a:rPr lang="en-GB" smtClean="0"/>
              <a:pPr/>
              <a:t>29/11/2019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34D8-C9A1-492E-81CC-1F0462D345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AA4B-3870-4BA7-A330-20D3BDEBAFDB}" type="datetimeFigureOut">
              <a:rPr lang="en-GB" smtClean="0"/>
              <a:pPr/>
              <a:t>29/11/2019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34D8-C9A1-492E-81CC-1F0462D345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AA4B-3870-4BA7-A330-20D3BDEBAFDB}" type="datetimeFigureOut">
              <a:rPr lang="en-GB" smtClean="0"/>
              <a:pPr/>
              <a:t>29/11/2019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34D8-C9A1-492E-81CC-1F0462D345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AA4B-3870-4BA7-A330-20D3BDEBAFDB}" type="datetimeFigureOut">
              <a:rPr lang="en-GB" smtClean="0"/>
              <a:pPr/>
              <a:t>29/11/2019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34D8-C9A1-492E-81CC-1F0462D345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AA4B-3870-4BA7-A330-20D3BDEBAFDB}" type="datetimeFigureOut">
              <a:rPr lang="en-GB" smtClean="0"/>
              <a:pPr/>
              <a:t>29/11/2019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34D8-C9A1-492E-81CC-1F0462D345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AA4B-3870-4BA7-A330-20D3BDEBAFDB}" type="datetimeFigureOut">
              <a:rPr lang="en-GB" smtClean="0"/>
              <a:pPr/>
              <a:t>29/11/2019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34D8-C9A1-492E-81CC-1F0462D345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3AA4B-3870-4BA7-A330-20D3BDEBAFDB}" type="datetimeFigureOut">
              <a:rPr lang="en-GB" smtClean="0"/>
              <a:pPr/>
              <a:t>29/11/2019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34D8-C9A1-492E-81CC-1F0462D345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3AA4B-3870-4BA7-A330-20D3BDEBAFDB}" type="datetimeFigureOut">
              <a:rPr lang="en-GB" smtClean="0"/>
              <a:pPr/>
              <a:t>29/11/2019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34D8-C9A1-492E-81CC-1F0462D3457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kashishshambhwani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648200"/>
            <a:ext cx="9144000" cy="1600200"/>
          </a:xfrm>
        </p:spPr>
        <p:txBody>
          <a:bodyPr>
            <a:normAutofit/>
          </a:bodyPr>
          <a:lstStyle/>
          <a:p>
            <a:r>
              <a:rPr lang="en-US" sz="6000" u="sng" dirty="0" smtClean="0">
                <a:solidFill>
                  <a:schemeClr val="accent1">
                    <a:lumMod val="75000"/>
                  </a:schemeClr>
                </a:solidFill>
              </a:rPr>
              <a:t>GREENPANEL INDUSTRIES</a:t>
            </a:r>
            <a:endParaRPr lang="en-GB" sz="60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u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Potential Triggers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High earnings growth from operating leverage as capacity utilization ramps up</a:t>
            </a:r>
          </a:p>
          <a:p>
            <a:r>
              <a:rPr lang="en-US" sz="1800" dirty="0" smtClean="0"/>
              <a:t>Debt reduction will add to equity value</a:t>
            </a:r>
          </a:p>
          <a:p>
            <a:r>
              <a:rPr lang="en-US" sz="1800" dirty="0" smtClean="0"/>
              <a:t>Possible implementation of ADD to counter cheap import from South East Asian countries (Expecting by March 2020).Currently the pricing differential between thick MDF and imports is around 10% and thin MDF and imports is around 25%. </a:t>
            </a:r>
          </a:p>
          <a:p>
            <a:r>
              <a:rPr lang="en-US" sz="1800" dirty="0" smtClean="0"/>
              <a:t>More sell side coverage </a:t>
            </a:r>
          </a:p>
          <a:p>
            <a:r>
              <a:rPr lang="en-US" sz="1800" dirty="0" smtClean="0"/>
              <a:t>More Institutional participation once the market cap goes up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Risks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Capacity addition by </a:t>
            </a:r>
            <a:r>
              <a:rPr lang="en-US" sz="1800" dirty="0" err="1" smtClean="0"/>
              <a:t>Rushil</a:t>
            </a:r>
            <a:r>
              <a:rPr lang="en-US" sz="1800" dirty="0" smtClean="0"/>
              <a:t> Décor : 240000 CBM ( Expected by Q1FY21)</a:t>
            </a:r>
          </a:p>
          <a:p>
            <a:r>
              <a:rPr lang="en-US" sz="1800" dirty="0" smtClean="0"/>
              <a:t>Capacity addition by Century Ply : 180000 CBM ( Expected by Q2FY22)</a:t>
            </a:r>
          </a:p>
          <a:p>
            <a:r>
              <a:rPr lang="en-US" sz="1800" smtClean="0"/>
              <a:t>Lower average </a:t>
            </a:r>
            <a:r>
              <a:rPr lang="en-US" sz="1800" dirty="0" smtClean="0"/>
              <a:t>realization </a:t>
            </a:r>
            <a:r>
              <a:rPr lang="en-US" sz="1800" smtClean="0"/>
              <a:t>due to Imports </a:t>
            </a:r>
            <a:r>
              <a:rPr lang="en-US" sz="1800" dirty="0" smtClean="0"/>
              <a:t>in absence of ADD ( Currently, approx 25% demand is served by Imports)</a:t>
            </a:r>
          </a:p>
          <a:p>
            <a:r>
              <a:rPr lang="en-US" sz="1800" dirty="0" smtClean="0"/>
              <a:t>Failure in ramping up the capacity</a:t>
            </a:r>
          </a:p>
          <a:p>
            <a:pPr>
              <a:buNone/>
            </a:pPr>
            <a:endParaRPr lang="en-US" sz="1800" dirty="0" smtClean="0"/>
          </a:p>
          <a:p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This presentation must be used for information purpose only. Not a buy/sell recommendation. Consult your financial advisor before buying/selling the stock.</a:t>
            </a:r>
          </a:p>
          <a:p>
            <a:r>
              <a:rPr lang="en-US" sz="1800" dirty="0" smtClean="0"/>
              <a:t>I am not a SEBI Registered Investment Advisor/Manager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reach me at :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kashishshambhwani@gmail.com</a:t>
            </a:r>
            <a:endParaRPr lang="en-US" dirty="0" smtClean="0"/>
          </a:p>
          <a:p>
            <a:r>
              <a:rPr lang="en-US" dirty="0" smtClean="0"/>
              <a:t>+91 9680828030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Performance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133600"/>
            <a:ext cx="31581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Listed on 23 Oct 2019 at 40 Rs</a:t>
            </a:r>
          </a:p>
          <a:p>
            <a:endParaRPr lang="en-US" dirty="0" smtClean="0"/>
          </a:p>
          <a:p>
            <a:r>
              <a:rPr lang="en-US" dirty="0" smtClean="0"/>
              <a:t>CMP - 46</a:t>
            </a:r>
          </a:p>
          <a:p>
            <a:r>
              <a:rPr lang="en-US" dirty="0" err="1" smtClean="0"/>
              <a:t>Mcap</a:t>
            </a:r>
            <a:r>
              <a:rPr lang="en-US" dirty="0" smtClean="0"/>
              <a:t> – 564 </a:t>
            </a:r>
            <a:r>
              <a:rPr lang="en-US" dirty="0" err="1" smtClean="0"/>
              <a:t>cr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Net Debt- 567cr( As on 30 Sept)</a:t>
            </a:r>
          </a:p>
          <a:p>
            <a:r>
              <a:rPr lang="en-US" dirty="0" smtClean="0"/>
              <a:t>EV – 1131 </a:t>
            </a:r>
            <a:r>
              <a:rPr lang="en-US" dirty="0" err="1" smtClean="0"/>
              <a:t>cr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52wk High – 53.50</a:t>
            </a:r>
          </a:p>
          <a:p>
            <a:r>
              <a:rPr lang="en-US" dirty="0" smtClean="0"/>
              <a:t>52wk Low – 28.50</a:t>
            </a:r>
            <a:endParaRPr lang="en-GB" dirty="0"/>
          </a:p>
        </p:txBody>
      </p:sp>
      <p:pic>
        <p:nvPicPr>
          <p:cNvPr id="8" name="Content Placeholder 7" descr="panel char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86200" y="1905000"/>
            <a:ext cx="5029200" cy="3505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Greenpanel</a:t>
            </a:r>
            <a:r>
              <a:rPr lang="en-US" sz="1800" dirty="0" smtClean="0"/>
              <a:t> Industries recently got demerged from </a:t>
            </a:r>
            <a:r>
              <a:rPr lang="en-US" sz="1800" dirty="0" err="1" smtClean="0"/>
              <a:t>Greenply</a:t>
            </a:r>
            <a:r>
              <a:rPr lang="en-US" sz="1800" dirty="0" smtClean="0"/>
              <a:t> Industries 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Post restructuring, </a:t>
            </a:r>
            <a:r>
              <a:rPr lang="en-US" sz="1800" dirty="0" err="1" smtClean="0"/>
              <a:t>Greenply</a:t>
            </a:r>
            <a:r>
              <a:rPr lang="en-US" sz="1800" dirty="0" smtClean="0"/>
              <a:t> </a:t>
            </a:r>
            <a:r>
              <a:rPr lang="en-US" sz="1800" dirty="0" err="1" smtClean="0"/>
              <a:t>Ind</a:t>
            </a:r>
            <a:r>
              <a:rPr lang="en-US" sz="1800" dirty="0" smtClean="0"/>
              <a:t> will focus on the plywood business, while </a:t>
            </a:r>
            <a:r>
              <a:rPr lang="en-US" sz="1800" dirty="0" err="1" smtClean="0"/>
              <a:t>Greenpanel</a:t>
            </a:r>
            <a:r>
              <a:rPr lang="en-US" sz="1800" dirty="0" smtClean="0"/>
              <a:t> will focus exclusively on MDF.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err="1" smtClean="0"/>
              <a:t>Greenpanel</a:t>
            </a:r>
            <a:r>
              <a:rPr lang="en-US" sz="1800" dirty="0" smtClean="0"/>
              <a:t> </a:t>
            </a:r>
            <a:r>
              <a:rPr lang="en-US" sz="1800" dirty="0" err="1" smtClean="0"/>
              <a:t>Ind</a:t>
            </a:r>
            <a:r>
              <a:rPr lang="en-US" sz="1800" dirty="0" smtClean="0"/>
              <a:t> also got one plywood manufacturing unit in </a:t>
            </a:r>
            <a:r>
              <a:rPr lang="en-US" sz="1800" dirty="0" err="1" smtClean="0"/>
              <a:t>Rudrapur</a:t>
            </a:r>
            <a:r>
              <a:rPr lang="en-US" sz="1800" dirty="0" smtClean="0"/>
              <a:t>( no growth plans in </a:t>
            </a:r>
            <a:r>
              <a:rPr lang="en-US" sz="1800" smtClean="0"/>
              <a:t>plywood segment)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Ugly duckling – Low market cap, High Debt, Spinoff selling , Low institutional partnership, Low return ratios, Excess capacity in the industry, Real estate slowdown</a:t>
            </a:r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MDF(Medium Density Fiberboard)Industry Overview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MDF acts as a substitute for cheap plywood and offers better quality at similar prices. </a:t>
            </a:r>
          </a:p>
          <a:p>
            <a:r>
              <a:rPr lang="en-US" sz="1800" dirty="0" smtClean="0"/>
              <a:t>Not being positioned to replace the use of plywood (Mid and high end segment)</a:t>
            </a:r>
          </a:p>
          <a:p>
            <a:r>
              <a:rPr lang="en-US" sz="1800" dirty="0" smtClean="0"/>
              <a:t>MDF is 55% cheaper than premium and 30% cheaper than the mid segment plywood</a:t>
            </a:r>
          </a:p>
          <a:p>
            <a:r>
              <a:rPr lang="en-US" sz="1800" dirty="0" smtClean="0"/>
              <a:t>Plywood Industry size – 19000 </a:t>
            </a:r>
            <a:r>
              <a:rPr lang="en-US" sz="1800" dirty="0" err="1" smtClean="0"/>
              <a:t>cr</a:t>
            </a:r>
            <a:r>
              <a:rPr lang="en-US" sz="1800" dirty="0" smtClean="0"/>
              <a:t> growing at 6-7% p.a. out of which approx 5000 </a:t>
            </a:r>
            <a:r>
              <a:rPr lang="en-US" sz="1800" dirty="0" err="1" smtClean="0"/>
              <a:t>cr</a:t>
            </a:r>
            <a:r>
              <a:rPr lang="en-US" sz="1800" dirty="0" smtClean="0"/>
              <a:t> is low end plywood which is the potential MDF market.</a:t>
            </a:r>
          </a:p>
          <a:p>
            <a:r>
              <a:rPr lang="en-US" sz="1800" dirty="0" smtClean="0"/>
              <a:t>Current MDF market size- 1800 </a:t>
            </a:r>
            <a:r>
              <a:rPr lang="en-US" sz="1800" dirty="0" err="1" smtClean="0"/>
              <a:t>cr</a:t>
            </a:r>
            <a:r>
              <a:rPr lang="en-US" sz="1800" dirty="0" smtClean="0"/>
              <a:t> growing 18-20% p.a.(despite having slow real estate market) and is expected to grow at 15%+ p.a. for years to come.</a:t>
            </a:r>
          </a:p>
          <a:p>
            <a:r>
              <a:rPr lang="en-US" sz="1800" dirty="0" smtClean="0"/>
              <a:t>Mostly used in the organized furniture market which is estimated to grow at 25%+ p.a.(Engineered wood is one of the primary furniture choices across the world)</a:t>
            </a:r>
          </a:p>
          <a:p>
            <a:r>
              <a:rPr lang="en-US" sz="1800" dirty="0" smtClean="0"/>
              <a:t>India is fourth largest furniture consuming and fifth largest producer globally</a:t>
            </a:r>
          </a:p>
          <a:p>
            <a:r>
              <a:rPr lang="en-US" sz="1800" dirty="0" smtClean="0"/>
              <a:t>80% panel products made globally use MDF compared to 20% in India( rest 80% by plywood)</a:t>
            </a:r>
          </a:p>
          <a:p>
            <a:r>
              <a:rPr lang="en-US" sz="1800" dirty="0" smtClean="0"/>
              <a:t>Superior input-output ratio of 90-95% compared with 60-65% of plywood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600" dirty="0" smtClean="0"/>
              <a:t>MDF(Medium Density Fiberboard)Industry Overview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Superior surface uniformity</a:t>
            </a:r>
          </a:p>
          <a:p>
            <a:r>
              <a:rPr lang="en-US" sz="1800" dirty="0" smtClean="0"/>
              <a:t>Produced from 100% renewable and sustainable wood sourced from agro forestry plantation trees. Trees posses a life cycle of 3-4 years and do not deplete the forest cover(Around 70% plantation is eucalyptus)</a:t>
            </a:r>
          </a:p>
          <a:p>
            <a:r>
              <a:rPr lang="en-US" sz="1800" dirty="0" smtClean="0"/>
              <a:t>MDF industry is entirely organized(High </a:t>
            </a:r>
            <a:r>
              <a:rPr lang="en-US" sz="1800" dirty="0" err="1" smtClean="0"/>
              <a:t>Capex</a:t>
            </a:r>
            <a:r>
              <a:rPr lang="en-US" sz="1800" dirty="0" smtClean="0"/>
              <a:t> requirement) as compared to plywood(75% unorganized market)</a:t>
            </a:r>
          </a:p>
          <a:p>
            <a:r>
              <a:rPr lang="en-US" sz="1800" dirty="0" smtClean="0"/>
              <a:t>Stricter GST implementation would narrow the price gap between unorganized low quality plywood producers and organized players thus expanding the market size of MDF</a:t>
            </a:r>
          </a:p>
          <a:p>
            <a:r>
              <a:rPr lang="en-US" sz="1800" dirty="0" smtClean="0"/>
              <a:t>Key players: </a:t>
            </a:r>
            <a:r>
              <a:rPr lang="en-US" sz="1800" dirty="0" err="1" smtClean="0"/>
              <a:t>Greenpanel</a:t>
            </a:r>
            <a:r>
              <a:rPr lang="en-US" sz="1800" dirty="0" smtClean="0"/>
              <a:t>(North and South), </a:t>
            </a:r>
            <a:r>
              <a:rPr lang="en-US" sz="1800" dirty="0" err="1" smtClean="0"/>
              <a:t>Centuryply</a:t>
            </a:r>
            <a:r>
              <a:rPr lang="en-US" sz="1800" dirty="0" smtClean="0"/>
              <a:t>(North), </a:t>
            </a:r>
            <a:r>
              <a:rPr lang="en-US" sz="1800" dirty="0" err="1" smtClean="0"/>
              <a:t>Rushil</a:t>
            </a:r>
            <a:r>
              <a:rPr lang="en-US" sz="1800" dirty="0" smtClean="0"/>
              <a:t> Décor(South), Action </a:t>
            </a:r>
            <a:r>
              <a:rPr lang="en-US" sz="1800" dirty="0" err="1" smtClean="0"/>
              <a:t>Tesa</a:t>
            </a:r>
            <a:r>
              <a:rPr lang="en-US" sz="1800" dirty="0" smtClean="0"/>
              <a:t>(Unlisted)(North)</a:t>
            </a:r>
          </a:p>
          <a:p>
            <a:r>
              <a:rPr lang="en-US" sz="1800" dirty="0" smtClean="0"/>
              <a:t>Current capacity : 1.5mn CBM, current demand: 0.9CBM</a:t>
            </a:r>
          </a:p>
          <a:p>
            <a:r>
              <a:rPr lang="en-US" sz="1800" dirty="0" smtClean="0"/>
              <a:t>Century: 198000 CBM, Action: 510000 CBM, </a:t>
            </a:r>
            <a:r>
              <a:rPr lang="en-US" sz="1800" dirty="0" err="1" smtClean="0"/>
              <a:t>Rushil</a:t>
            </a:r>
            <a:r>
              <a:rPr lang="en-US" sz="1800" dirty="0" smtClean="0"/>
              <a:t>: 90000 CBM, Green: 540000 CBM</a:t>
            </a:r>
          </a:p>
          <a:p>
            <a:r>
              <a:rPr lang="en-US" sz="1800" dirty="0" smtClean="0"/>
              <a:t>MDF capacity trebled in just three years(0.5 in FY17) coupled with imports </a:t>
            </a:r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Company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India`s largest wood panel producer, 23% market share</a:t>
            </a:r>
          </a:p>
          <a:p>
            <a:r>
              <a:rPr lang="en-US" sz="1800" dirty="0" smtClean="0"/>
              <a:t>Lowest cost producer in the market</a:t>
            </a:r>
          </a:p>
          <a:p>
            <a:r>
              <a:rPr lang="en-US" sz="1800" dirty="0" smtClean="0"/>
              <a:t>Started MDF in North with 180000 CBM capacity, expanded to South by setting up the largest plant in Asia and 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largest in the world having capacity of 360000 CBM thus taking total capacity of 540000 CBM</a:t>
            </a:r>
          </a:p>
          <a:p>
            <a:r>
              <a:rPr lang="en-US" sz="1800" dirty="0" smtClean="0"/>
              <a:t>Freight sensitive nature made it unviable to supply from North to South, hence new capacity</a:t>
            </a:r>
          </a:p>
          <a:p>
            <a:r>
              <a:rPr lang="en-US" sz="1800" dirty="0" err="1" smtClean="0"/>
              <a:t>Uttrakhand</a:t>
            </a:r>
            <a:r>
              <a:rPr lang="en-US" sz="1800" dirty="0" smtClean="0"/>
              <a:t> Plant(</a:t>
            </a:r>
            <a:r>
              <a:rPr lang="en-US" sz="1800" dirty="0" err="1" smtClean="0"/>
              <a:t>Pantnagar</a:t>
            </a:r>
            <a:r>
              <a:rPr lang="en-US" sz="1800" dirty="0" smtClean="0"/>
              <a:t>) : 10.5mn sq meter of plywood</a:t>
            </a:r>
          </a:p>
          <a:p>
            <a:r>
              <a:rPr lang="en-US" sz="1800" dirty="0" smtClean="0"/>
              <a:t>More than 9 years of experience(MDF)</a:t>
            </a:r>
          </a:p>
          <a:p>
            <a:r>
              <a:rPr lang="en-US" sz="1800" dirty="0" smtClean="0"/>
              <a:t>Manufactures plain, Pre-Lam MDF, of plywood, decorative veneers, wood floors doors</a:t>
            </a:r>
          </a:p>
          <a:p>
            <a:r>
              <a:rPr lang="en-US" sz="1800" dirty="0" smtClean="0"/>
              <a:t>Manufacturing units close to raw material sourcing</a:t>
            </a:r>
          </a:p>
          <a:p>
            <a:r>
              <a:rPr lang="en-US" sz="1800" dirty="0" smtClean="0"/>
              <a:t>AP plant is at 80 </a:t>
            </a:r>
            <a:r>
              <a:rPr lang="en-US" sz="1800" dirty="0" err="1" smtClean="0"/>
              <a:t>kms</a:t>
            </a:r>
            <a:r>
              <a:rPr lang="en-US" sz="1800" dirty="0" smtClean="0"/>
              <a:t> distance from </a:t>
            </a:r>
            <a:r>
              <a:rPr lang="en-US" sz="1800" dirty="0" err="1" smtClean="0"/>
              <a:t>Krishnapatnam</a:t>
            </a:r>
            <a:r>
              <a:rPr lang="en-US" sz="1800" dirty="0" smtClean="0"/>
              <a:t> port making it suitable for the exports</a:t>
            </a:r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Company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1250 dealers across India, 16 marketing offices , 6000 Retail points, Employee base 1619</a:t>
            </a:r>
          </a:p>
          <a:p>
            <a:r>
              <a:rPr lang="en-US" sz="1800" dirty="0" smtClean="0"/>
              <a:t>Products: club Grade and HDF and Eco-</a:t>
            </a:r>
            <a:r>
              <a:rPr lang="en-US" sz="1800" dirty="0" err="1" smtClean="0"/>
              <a:t>Lite</a:t>
            </a:r>
            <a:r>
              <a:rPr lang="en-US" sz="1800" dirty="0" smtClean="0"/>
              <a:t>(MDF), </a:t>
            </a:r>
            <a:r>
              <a:rPr lang="en-US" sz="1800" dirty="0" err="1" smtClean="0"/>
              <a:t>Greenpanel</a:t>
            </a:r>
            <a:r>
              <a:rPr lang="en-US" sz="1800" dirty="0" smtClean="0"/>
              <a:t> Club Plywood</a:t>
            </a:r>
          </a:p>
          <a:p>
            <a:r>
              <a:rPr lang="en-US" sz="1800" dirty="0" smtClean="0"/>
              <a:t>Unmatched Quality : Rejection rate of less than 1%</a:t>
            </a:r>
          </a:p>
          <a:p>
            <a:r>
              <a:rPr lang="en-US" sz="1800" dirty="0" smtClean="0"/>
              <a:t>Promoter Stake : 51% ( Zero Promoter Pledge)	</a:t>
            </a:r>
          </a:p>
          <a:p>
            <a:r>
              <a:rPr lang="en-US" sz="1800" dirty="0" smtClean="0"/>
              <a:t>Export Market: South Korea, Sri Lanka, Nepal, Bangladesh, Malaysia, Qatar, Vietnam, and Middle East</a:t>
            </a:r>
          </a:p>
          <a:p>
            <a:r>
              <a:rPr lang="en-US" sz="1800" dirty="0" smtClean="0"/>
              <a:t>Company was the first to deploy continuous press technology, helping rationalize cost production</a:t>
            </a:r>
          </a:p>
          <a:p>
            <a:endParaRPr lang="en-US" sz="1800" dirty="0" smtClean="0"/>
          </a:p>
          <a:p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Historical MDF Financials</a:t>
            </a:r>
            <a:endParaRPr lang="en-US" dirty="0"/>
          </a:p>
        </p:txBody>
      </p:sp>
      <p:pic>
        <p:nvPicPr>
          <p:cNvPr id="6" name="Content Placeholder 5" descr="f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371600"/>
            <a:ext cx="8991599" cy="3382293"/>
          </a:xfrm>
        </p:spPr>
      </p:pic>
      <p:sp>
        <p:nvSpPr>
          <p:cNvPr id="7" name="TextBox 6"/>
          <p:cNvSpPr txBox="1"/>
          <p:nvPr/>
        </p:nvSpPr>
        <p:spPr>
          <a:xfrm>
            <a:off x="5867400" y="48768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Realization at FY12 levels due to excess capacity clearly unsustainable</a:t>
            </a:r>
            <a:endParaRPr lang="en-US" dirty="0"/>
          </a:p>
        </p:txBody>
      </p:sp>
      <p:cxnSp>
        <p:nvCxnSpPr>
          <p:cNvPr id="9" name="Straight Arrow Connector 8"/>
          <p:cNvCxnSpPr>
            <a:endCxn id="7" idx="0"/>
          </p:cNvCxnSpPr>
          <p:nvPr/>
        </p:nvCxnSpPr>
        <p:spPr>
          <a:xfrm>
            <a:off x="7315200" y="3962400"/>
            <a:ext cx="381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438400" y="4114800"/>
            <a:ext cx="3657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580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4876800"/>
            <a:ext cx="266701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u="sng" dirty="0" smtClean="0"/>
              <a:t>*Revenue and EBITDA fig in </a:t>
            </a:r>
            <a:r>
              <a:rPr lang="en-US" sz="1400" i="1" u="sng" dirty="0" err="1" smtClean="0"/>
              <a:t>crores</a:t>
            </a:r>
            <a:r>
              <a:rPr lang="en-US" sz="1400" i="1" u="sng" dirty="0" smtClean="0"/>
              <a:t/>
            </a:r>
            <a:br>
              <a:rPr lang="en-US" sz="1400" i="1" u="sng" dirty="0" smtClean="0"/>
            </a:br>
            <a:r>
              <a:rPr lang="en-US" sz="1400" i="1" u="sng" dirty="0" smtClean="0"/>
              <a:t>*Sales </a:t>
            </a:r>
            <a:r>
              <a:rPr lang="en-US" sz="1400" i="1" u="sng" dirty="0" err="1" smtClean="0"/>
              <a:t>Vol</a:t>
            </a:r>
            <a:r>
              <a:rPr lang="en-US" sz="1400" i="1" u="sng" dirty="0" smtClean="0"/>
              <a:t> in CBM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FY20 Financial and 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In H1 FY20, plywood division did 107 </a:t>
            </a:r>
            <a:r>
              <a:rPr lang="en-US" sz="1800" dirty="0" err="1" smtClean="0"/>
              <a:t>cr</a:t>
            </a:r>
            <a:r>
              <a:rPr lang="en-US" sz="1800" dirty="0" smtClean="0"/>
              <a:t> Revenue with 14% EBITDA margin</a:t>
            </a:r>
          </a:p>
          <a:p>
            <a:r>
              <a:rPr lang="en-US" sz="1800" dirty="0" smtClean="0"/>
              <a:t>MDF Revenue was 271 </a:t>
            </a:r>
            <a:r>
              <a:rPr lang="en-US" sz="1800" dirty="0" err="1" smtClean="0"/>
              <a:t>cr</a:t>
            </a:r>
            <a:r>
              <a:rPr lang="en-US" sz="1800" dirty="0" smtClean="0"/>
              <a:t> ,16% EBITDA margin(historical low) with 56% capacity utilization and lowest ever average realization of 19396 Rs/CBM primarily due to higher export mix(Export Realization is approx 12000 </a:t>
            </a:r>
            <a:r>
              <a:rPr lang="en-US" sz="1800" dirty="0" err="1" smtClean="0"/>
              <a:t>vs</a:t>
            </a:r>
            <a:r>
              <a:rPr lang="en-US" sz="1800" dirty="0" smtClean="0"/>
              <a:t> domestic realization of 22000/23000</a:t>
            </a:r>
          </a:p>
          <a:p>
            <a:r>
              <a:rPr lang="en-US" sz="1800" u="sng" dirty="0" smtClean="0"/>
              <a:t>Management guidance:</a:t>
            </a:r>
          </a:p>
          <a:p>
            <a:r>
              <a:rPr lang="en-US" sz="1800" dirty="0" smtClean="0"/>
              <a:t>80% capacity utilization in North and 60% in South plant for MDF in FY20</a:t>
            </a:r>
            <a:br>
              <a:rPr lang="en-US" sz="1800" dirty="0" smtClean="0"/>
            </a:br>
            <a:r>
              <a:rPr lang="en-US" sz="1800" dirty="0" smtClean="0"/>
              <a:t>Plywood to contribute around 190 </a:t>
            </a:r>
            <a:r>
              <a:rPr lang="en-US" sz="1800" dirty="0" err="1" smtClean="0"/>
              <a:t>cr</a:t>
            </a:r>
            <a:r>
              <a:rPr lang="en-US" sz="1800" dirty="0" smtClean="0"/>
              <a:t> Revenue with 13% EBITDA margin which </a:t>
            </a:r>
            <a:r>
              <a:rPr lang="en-US" sz="1800" u="sng" dirty="0" smtClean="0"/>
              <a:t>translates to roughly 120 </a:t>
            </a:r>
            <a:r>
              <a:rPr lang="en-US" sz="1800" u="sng" dirty="0" err="1" smtClean="0"/>
              <a:t>crores</a:t>
            </a:r>
            <a:r>
              <a:rPr lang="en-US" sz="1800" u="sng" dirty="0" smtClean="0"/>
              <a:t> of EBITDA for FY 20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Current debt stands at 567 </a:t>
            </a:r>
            <a:r>
              <a:rPr lang="en-US" sz="1800" dirty="0" err="1" smtClean="0"/>
              <a:t>cr</a:t>
            </a:r>
            <a:r>
              <a:rPr lang="en-US" sz="1800" dirty="0" smtClean="0"/>
              <a:t> including WC. Debt repayment schedule 80 </a:t>
            </a:r>
            <a:r>
              <a:rPr lang="en-US" sz="1800" dirty="0" err="1" smtClean="0"/>
              <a:t>cr</a:t>
            </a:r>
            <a:r>
              <a:rPr lang="en-US" sz="1800" dirty="0" smtClean="0"/>
              <a:t> in FY20 followed by 72 </a:t>
            </a:r>
            <a:r>
              <a:rPr lang="en-US" sz="1800" dirty="0" err="1" smtClean="0"/>
              <a:t>cr</a:t>
            </a:r>
            <a:r>
              <a:rPr lang="en-US" sz="1800" dirty="0" smtClean="0"/>
              <a:t> in FY21 and FY22</a:t>
            </a:r>
          </a:p>
          <a:p>
            <a:r>
              <a:rPr lang="en-US" sz="1800" dirty="0" smtClean="0"/>
              <a:t>Assuming full capacity utilization by FY 22 and higher domestic sales in South in the coming years, company has a potential to clock in 250 </a:t>
            </a:r>
            <a:r>
              <a:rPr lang="en-US" sz="1800" dirty="0" err="1" smtClean="0"/>
              <a:t>cr</a:t>
            </a:r>
            <a:r>
              <a:rPr lang="en-US" sz="1800" dirty="0" smtClean="0"/>
              <a:t> of EBITDA(including 35cr from plywood segment) implying a valuation of 3.5x EV/EBITDA FY22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872</Words>
  <Application>Microsoft Office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Stock Performance</vt:lpstr>
      <vt:lpstr>Background</vt:lpstr>
      <vt:lpstr>MDF(Medium Density Fiberboard)Industry Overview</vt:lpstr>
      <vt:lpstr>MDF(Medium Density Fiberboard)Industry Overview</vt:lpstr>
      <vt:lpstr>Company Overview</vt:lpstr>
      <vt:lpstr>Company Overview</vt:lpstr>
      <vt:lpstr>Historical MDF Financials</vt:lpstr>
      <vt:lpstr>FY20 Financial and Way Forward</vt:lpstr>
      <vt:lpstr>Potential Triggers</vt:lpstr>
      <vt:lpstr>Key Risks</vt:lpstr>
      <vt:lpstr>Disclaimer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Greenpanel Industries</dc:title>
  <dc:creator>Kashish</dc:creator>
  <cp:lastModifiedBy>kashish</cp:lastModifiedBy>
  <cp:revision>56</cp:revision>
  <dcterms:created xsi:type="dcterms:W3CDTF">2019-11-19T10:47:51Z</dcterms:created>
  <dcterms:modified xsi:type="dcterms:W3CDTF">2019-11-29T16:50:03Z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