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charts/chart4.xml" ContentType="application/vnd.openxmlformats-officedocument.drawingml.char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media/image1.png" ContentType="image/png"/>
  <Override PartName="/ppt/media/image2.png" ContentType="image/png"/>
  <Override PartName="/ppt/media/image3.emf" ContentType="image/x-emf"/>
  <Override PartName="/ppt/media/image4.emf" ContentType="image/x-emf"/>
  <Override PartName="/ppt/media/image5.png" ContentType="image/png"/>
  <Override PartName="/ppt/media/image6.png" ContentType="image/png"/>
  <Override PartName="/ppt/media/image7.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Lst>
  <p:sldSz cx="10080625" cy="567055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
</Relationships>
</file>

<file path=ppt/charts/chart4.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layout>
        <c:manualLayout>
          <c:layoutTarget val="inner"/>
          <c:xMode val="edge"/>
          <c:yMode val="edge"/>
          <c:x val="0.10706794790498"/>
          <c:y val="0.0462442194725659"/>
          <c:w val="0.810350714599288"/>
          <c:h val="0.818272715910511"/>
        </c:manualLayout>
      </c:layout>
      <c:scatterChart>
        <c:scatterStyle val="line"/>
        <c:varyColors val="0"/>
        <c:ser>
          <c:idx val="0"/>
          <c:order val="0"/>
          <c:tx>
            <c:strRef>
              <c:f>label 1</c:f>
              <c:strCache>
                <c:ptCount val="1"/>
                <c:pt idx="0">
                  <c:v>Investment</c:v>
                </c:pt>
              </c:strCache>
            </c:strRef>
          </c:tx>
          <c:spPr>
            <a:solidFill>
              <a:srgbClr val="0000ff"/>
            </a:solidFill>
            <a:ln w="28440">
              <a:solidFill>
                <a:srgbClr val="0000ff"/>
              </a:solidFill>
              <a:round/>
            </a:ln>
          </c:spPr>
          <c:marker>
            <c:symbol val="none"/>
          </c:marker>
          <c:dLbls>
            <c:txPr>
              <a:bodyPr wrap="none"/>
              <a:lstStyle/>
              <a:p>
                <a:pPr>
                  <a:defRPr b="0" sz="1000" spc="-1" strike="noStrike">
                    <a:latin typeface="Arial"/>
                  </a:defRPr>
                </a:pPr>
              </a:p>
            </c:txPr>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xVal>
            <c:numRef>
              <c:f>0</c:f>
              <c:numCache>
                <c:formatCode>General</c:formatCode>
                <c:ptCount val="109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numCache>
            </c:numRef>
          </c:xVal>
          <c:yVal>
            <c:numRef>
              <c:f>1</c:f>
              <c:numCache>
                <c:formatCode>General</c:formatCode>
                <c:ptCount val="1097"/>
                <c:pt idx="0">
                  <c:v>3000</c:v>
                </c:pt>
                <c:pt idx="1">
                  <c:v>6000</c:v>
                </c:pt>
                <c:pt idx="2">
                  <c:v>9000</c:v>
                </c:pt>
                <c:pt idx="3">
                  <c:v>12000</c:v>
                </c:pt>
                <c:pt idx="4">
                  <c:v>15000</c:v>
                </c:pt>
                <c:pt idx="5">
                  <c:v>18000</c:v>
                </c:pt>
                <c:pt idx="6">
                  <c:v>21000</c:v>
                </c:pt>
                <c:pt idx="7">
                  <c:v>24000</c:v>
                </c:pt>
                <c:pt idx="8">
                  <c:v>27000</c:v>
                </c:pt>
                <c:pt idx="9">
                  <c:v>30000</c:v>
                </c:pt>
                <c:pt idx="10">
                  <c:v>33000</c:v>
                </c:pt>
                <c:pt idx="11">
                  <c:v>36000</c:v>
                </c:pt>
                <c:pt idx="12">
                  <c:v>39000</c:v>
                </c:pt>
                <c:pt idx="13">
                  <c:v>42000</c:v>
                </c:pt>
                <c:pt idx="14">
                  <c:v>45000</c:v>
                </c:pt>
                <c:pt idx="15">
                  <c:v>48000</c:v>
                </c:pt>
                <c:pt idx="16">
                  <c:v>51000</c:v>
                </c:pt>
                <c:pt idx="17">
                  <c:v>54000</c:v>
                </c:pt>
                <c:pt idx="18">
                  <c:v>57000</c:v>
                </c:pt>
                <c:pt idx="19">
                  <c:v>60000</c:v>
                </c:pt>
                <c:pt idx="20">
                  <c:v>63000</c:v>
                </c:pt>
                <c:pt idx="21">
                  <c:v>66000</c:v>
                </c:pt>
                <c:pt idx="22">
                  <c:v>69000</c:v>
                </c:pt>
                <c:pt idx="23">
                  <c:v>72000</c:v>
                </c:pt>
                <c:pt idx="24">
                  <c:v>75000</c:v>
                </c:pt>
                <c:pt idx="25">
                  <c:v>78000</c:v>
                </c:pt>
                <c:pt idx="26">
                  <c:v>81000</c:v>
                </c:pt>
                <c:pt idx="27">
                  <c:v>84000</c:v>
                </c:pt>
                <c:pt idx="28">
                  <c:v>87000</c:v>
                </c:pt>
                <c:pt idx="29">
                  <c:v>90000</c:v>
                </c:pt>
                <c:pt idx="30">
                  <c:v>93000</c:v>
                </c:pt>
                <c:pt idx="31">
                  <c:v>96000</c:v>
                </c:pt>
                <c:pt idx="32">
                  <c:v>99000</c:v>
                </c:pt>
                <c:pt idx="33">
                  <c:v>102000</c:v>
                </c:pt>
                <c:pt idx="34">
                  <c:v>105000</c:v>
                </c:pt>
                <c:pt idx="35">
                  <c:v>108000</c:v>
                </c:pt>
                <c:pt idx="36">
                  <c:v>111000</c:v>
                </c:pt>
                <c:pt idx="37">
                  <c:v>114000</c:v>
                </c:pt>
                <c:pt idx="38">
                  <c:v>117000</c:v>
                </c:pt>
                <c:pt idx="39">
                  <c:v>120000</c:v>
                </c:pt>
                <c:pt idx="40">
                  <c:v>123000</c:v>
                </c:pt>
                <c:pt idx="41">
                  <c:v>126000</c:v>
                </c:pt>
                <c:pt idx="42">
                  <c:v>129000</c:v>
                </c:pt>
                <c:pt idx="43">
                  <c:v>132000</c:v>
                </c:pt>
                <c:pt idx="44">
                  <c:v>135000</c:v>
                </c:pt>
                <c:pt idx="45">
                  <c:v>138000</c:v>
                </c:pt>
                <c:pt idx="46">
                  <c:v>141000</c:v>
                </c:pt>
                <c:pt idx="47">
                  <c:v>144000</c:v>
                </c:pt>
                <c:pt idx="48">
                  <c:v>147000</c:v>
                </c:pt>
                <c:pt idx="49">
                  <c:v>150000</c:v>
                </c:pt>
                <c:pt idx="50">
                  <c:v>153000</c:v>
                </c:pt>
                <c:pt idx="51">
                  <c:v>156000</c:v>
                </c:pt>
                <c:pt idx="52">
                  <c:v>159000</c:v>
                </c:pt>
                <c:pt idx="53">
                  <c:v>162000</c:v>
                </c:pt>
                <c:pt idx="54">
                  <c:v>165000</c:v>
                </c:pt>
                <c:pt idx="55">
                  <c:v>168000</c:v>
                </c:pt>
                <c:pt idx="56">
                  <c:v>171000</c:v>
                </c:pt>
                <c:pt idx="57">
                  <c:v>174000</c:v>
                </c:pt>
                <c:pt idx="58">
                  <c:v>177000</c:v>
                </c:pt>
                <c:pt idx="59">
                  <c:v>180000</c:v>
                </c:pt>
                <c:pt idx="60">
                  <c:v>183000</c:v>
                </c:pt>
                <c:pt idx="61">
                  <c:v>186000</c:v>
                </c:pt>
                <c:pt idx="62">
                  <c:v>189000</c:v>
                </c:pt>
                <c:pt idx="63">
                  <c:v>192000</c:v>
                </c:pt>
                <c:pt idx="64">
                  <c:v>195000</c:v>
                </c:pt>
                <c:pt idx="65">
                  <c:v>198000</c:v>
                </c:pt>
                <c:pt idx="66">
                  <c:v>201000</c:v>
                </c:pt>
                <c:pt idx="67">
                  <c:v>204000</c:v>
                </c:pt>
                <c:pt idx="68">
                  <c:v>207000</c:v>
                </c:pt>
                <c:pt idx="69">
                  <c:v>210000</c:v>
                </c:pt>
                <c:pt idx="70">
                  <c:v>213000</c:v>
                </c:pt>
                <c:pt idx="71">
                  <c:v>216000</c:v>
                </c:pt>
              </c:numCache>
            </c:numRef>
          </c:yVal>
          <c:smooth val="1"/>
        </c:ser>
        <c:ser>
          <c:idx val="1"/>
          <c:order val="1"/>
          <c:tx>
            <c:strRef>
              <c:f>label 2</c:f>
              <c:strCache>
                <c:ptCount val="1"/>
                <c:pt idx="0">
                  <c:v>Expected Value</c:v>
                </c:pt>
              </c:strCache>
            </c:strRef>
          </c:tx>
          <c:spPr>
            <a:solidFill>
              <a:srgbClr val="ff0000"/>
            </a:solidFill>
            <a:ln w="28440">
              <a:solidFill>
                <a:srgbClr val="ff0000"/>
              </a:solidFill>
              <a:round/>
            </a:ln>
          </c:spPr>
          <c:marker>
            <c:symbol val="none"/>
          </c:marker>
          <c:dLbls>
            <c:txPr>
              <a:bodyPr wrap="none"/>
              <a:lstStyle/>
              <a:p>
                <a:pPr>
                  <a:defRPr b="0" sz="1000" spc="-1" strike="noStrike">
                    <a:latin typeface="Arial"/>
                  </a:defRPr>
                </a:pPr>
              </a:p>
            </c:txPr>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xVal>
            <c:numRef>
              <c:f>0</c:f>
              <c:numCache>
                <c:formatCode>General</c:formatCode>
                <c:ptCount val="109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numCache>
            </c:numRef>
          </c:xVal>
          <c:yVal>
            <c:numRef>
              <c:f>2</c:f>
              <c:numCache>
                <c:formatCode>General</c:formatCode>
                <c:ptCount val="1097"/>
                <c:pt idx="0">
                  <c:v>2999.99999999999</c:v>
                </c:pt>
                <c:pt idx="1">
                  <c:v>6024.99999999998</c:v>
                </c:pt>
                <c:pt idx="2">
                  <c:v>9075.20833333328</c:v>
                </c:pt>
                <c:pt idx="3">
                  <c:v>12150.8350694444</c:v>
                </c:pt>
                <c:pt idx="4">
                  <c:v>15252.0920283565</c:v>
                </c:pt>
                <c:pt idx="5">
                  <c:v>18379.1927952594</c:v>
                </c:pt>
                <c:pt idx="6">
                  <c:v>21532.3527352199</c:v>
                </c:pt>
                <c:pt idx="7">
                  <c:v>24711.7890080133</c:v>
                </c:pt>
                <c:pt idx="8">
                  <c:v>27917.7205830802</c:v>
                </c:pt>
                <c:pt idx="9">
                  <c:v>31150.3682546058</c:v>
                </c:pt>
                <c:pt idx="10">
                  <c:v>34409.9546567275</c:v>
                </c:pt>
                <c:pt idx="11">
                  <c:v>37696.7042788669</c:v>
                </c:pt>
                <c:pt idx="12">
                  <c:v>41010.8434811907</c:v>
                </c:pt>
                <c:pt idx="13">
                  <c:v>44352.6005102007</c:v>
                </c:pt>
                <c:pt idx="14">
                  <c:v>47722.2055144524</c:v>
                </c:pt>
                <c:pt idx="15">
                  <c:v>51119.8905604061</c:v>
                </c:pt>
                <c:pt idx="16">
                  <c:v>54545.8896484094</c:v>
                </c:pt>
                <c:pt idx="17">
                  <c:v>58000.4387288128</c:v>
                </c:pt>
                <c:pt idx="18">
                  <c:v>61483.7757182196</c:v>
                </c:pt>
                <c:pt idx="19">
                  <c:v>64996.1405158714</c:v>
                </c:pt>
                <c:pt idx="20">
                  <c:v>68537.7750201704</c:v>
                </c:pt>
                <c:pt idx="21">
                  <c:v>72108.9231453384</c:v>
                </c:pt>
                <c:pt idx="22">
                  <c:v>75709.8308382162</c:v>
                </c:pt>
                <c:pt idx="23">
                  <c:v>79340.7460952013</c:v>
                </c:pt>
                <c:pt idx="24">
                  <c:v>83001.918979328</c:v>
                </c:pt>
                <c:pt idx="25">
                  <c:v>86693.601637489</c:v>
                </c:pt>
                <c:pt idx="26">
                  <c:v>90416.0483178015</c:v>
                </c:pt>
                <c:pt idx="27">
                  <c:v>94169.5153871165</c:v>
                </c:pt>
                <c:pt idx="28">
                  <c:v>97954.2613486757</c:v>
                </c:pt>
                <c:pt idx="29">
                  <c:v>101770.546859915</c:v>
                </c:pt>
                <c:pt idx="30">
                  <c:v>105618.634750414</c:v>
                </c:pt>
                <c:pt idx="31">
                  <c:v>109498.790040001</c:v>
                </c:pt>
                <c:pt idx="32">
                  <c:v>113411.279957001</c:v>
                </c:pt>
                <c:pt idx="33">
                  <c:v>117356.373956642</c:v>
                </c:pt>
                <c:pt idx="34">
                  <c:v>121334.343739614</c:v>
                </c:pt>
                <c:pt idx="35">
                  <c:v>125345.463270778</c:v>
                </c:pt>
                <c:pt idx="36">
                  <c:v>129390.008798034</c:v>
                </c:pt>
                <c:pt idx="37">
                  <c:v>133468.258871351</c:v>
                </c:pt>
                <c:pt idx="38">
                  <c:v>137580.494361946</c:v>
                </c:pt>
                <c:pt idx="39">
                  <c:v>141726.998481629</c:v>
                </c:pt>
                <c:pt idx="40">
                  <c:v>145908.056802309</c:v>
                </c:pt>
                <c:pt idx="41">
                  <c:v>150123.957275662</c:v>
                </c:pt>
                <c:pt idx="42">
                  <c:v>154374.990252959</c:v>
                </c:pt>
                <c:pt idx="43">
                  <c:v>158661.448505067</c:v>
                </c:pt>
                <c:pt idx="44">
                  <c:v>162983.627242609</c:v>
                </c:pt>
                <c:pt idx="45">
                  <c:v>167341.824136297</c:v>
                </c:pt>
                <c:pt idx="46">
                  <c:v>171736.339337433</c:v>
                </c:pt>
                <c:pt idx="47">
                  <c:v>176167.475498578</c:v>
                </c:pt>
                <c:pt idx="48">
                  <c:v>180635.5377944</c:v>
                </c:pt>
                <c:pt idx="49">
                  <c:v>185140.833942686</c:v>
                </c:pt>
                <c:pt idx="50">
                  <c:v>189683.674225542</c:v>
                </c:pt>
                <c:pt idx="51">
                  <c:v>194264.371510755</c:v>
                </c:pt>
                <c:pt idx="52">
                  <c:v>198883.241273345</c:v>
                </c:pt>
                <c:pt idx="53">
                  <c:v>203540.601617289</c:v>
                </c:pt>
                <c:pt idx="54">
                  <c:v>208236.773297433</c:v>
                </c:pt>
                <c:pt idx="55">
                  <c:v>212972.079741578</c:v>
                </c:pt>
                <c:pt idx="56">
                  <c:v>217746.847072758</c:v>
                </c:pt>
                <c:pt idx="57">
                  <c:v>222561.404131698</c:v>
                </c:pt>
                <c:pt idx="58">
                  <c:v>227416.082499462</c:v>
                </c:pt>
                <c:pt idx="59">
                  <c:v>232311.216520291</c:v>
                </c:pt>
                <c:pt idx="60">
                  <c:v>237247.143324627</c:v>
                </c:pt>
                <c:pt idx="61">
                  <c:v>242224.202852332</c:v>
                </c:pt>
                <c:pt idx="62">
                  <c:v>247242.737876101</c:v>
                </c:pt>
                <c:pt idx="63">
                  <c:v>252303.094025069</c:v>
                </c:pt>
                <c:pt idx="64">
                  <c:v>257405.619808611</c:v>
                </c:pt>
                <c:pt idx="65">
                  <c:v>262550.666640349</c:v>
                </c:pt>
                <c:pt idx="66">
                  <c:v>267738.588862352</c:v>
                </c:pt>
                <c:pt idx="67">
                  <c:v>272969.743769538</c:v>
                </c:pt>
                <c:pt idx="68">
                  <c:v>278244.491634284</c:v>
                </c:pt>
                <c:pt idx="69">
                  <c:v>283563.195731237</c:v>
                </c:pt>
                <c:pt idx="70">
                  <c:v>288926.22236233</c:v>
                </c:pt>
                <c:pt idx="71">
                  <c:v>294333.940882017</c:v>
                </c:pt>
              </c:numCache>
            </c:numRef>
          </c:yVal>
          <c:smooth val="1"/>
        </c:ser>
        <c:ser>
          <c:idx val="2"/>
          <c:order val="2"/>
          <c:tx>
            <c:strRef>
              <c:f>label 3</c:f>
              <c:strCache>
                <c:ptCount val="1"/>
                <c:pt idx="0">
                  <c:v>Actual Value</c:v>
                </c:pt>
              </c:strCache>
            </c:strRef>
          </c:tx>
          <c:spPr>
            <a:solidFill>
              <a:srgbClr val="006600"/>
            </a:solidFill>
            <a:ln w="28440">
              <a:solidFill>
                <a:srgbClr val="006600"/>
              </a:solidFill>
              <a:round/>
            </a:ln>
          </c:spPr>
          <c:marker>
            <c:symbol val="none"/>
          </c:marker>
          <c:dLbls>
            <c:txPr>
              <a:bodyPr wrap="none"/>
              <a:lstStyle/>
              <a:p>
                <a:pPr>
                  <a:defRPr b="0" sz="1000" spc="-1" strike="noStrike">
                    <a:latin typeface="Arial"/>
                  </a:defRPr>
                </a:pPr>
              </a:p>
            </c:txPr>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xVal>
            <c:numRef>
              <c:f>0</c:f>
              <c:numCache>
                <c:formatCode>General</c:formatCode>
                <c:ptCount val="109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numCache>
            </c:numRef>
          </c:xVal>
          <c:yVal>
            <c:numRef>
              <c:f>3</c:f>
              <c:numCache>
                <c:formatCode>General</c:formatCode>
                <c:ptCount val="1097"/>
                <c:pt idx="0">
                  <c:v>2500</c:v>
                </c:pt>
                <c:pt idx="1">
                  <c:v>4872</c:v>
                </c:pt>
                <c:pt idx="2">
                  <c:v>7699</c:v>
                </c:pt>
                <c:pt idx="3">
                  <c:v>10512</c:v>
                </c:pt>
                <c:pt idx="4">
                  <c:v>12844</c:v>
                </c:pt>
                <c:pt idx="5">
                  <c:v>15827</c:v>
                </c:pt>
                <c:pt idx="6">
                  <c:v>18966</c:v>
                </c:pt>
                <c:pt idx="7">
                  <c:v>22396</c:v>
                </c:pt>
                <c:pt idx="8">
                  <c:v>26130</c:v>
                </c:pt>
                <c:pt idx="9">
                  <c:v>28266</c:v>
                </c:pt>
                <c:pt idx="10">
                  <c:v>30561</c:v>
                </c:pt>
                <c:pt idx="11">
                  <c:v>32145</c:v>
                </c:pt>
                <c:pt idx="12">
                  <c:v>33750</c:v>
                </c:pt>
                <c:pt idx="13">
                  <c:v>34929</c:v>
                </c:pt>
                <c:pt idx="14">
                  <c:v>36880</c:v>
                </c:pt>
                <c:pt idx="15">
                  <c:v>42356</c:v>
                </c:pt>
                <c:pt idx="16">
                  <c:v>43379</c:v>
                </c:pt>
                <c:pt idx="17">
                  <c:v>45249</c:v>
                </c:pt>
                <c:pt idx="18">
                  <c:v>49966</c:v>
                </c:pt>
                <c:pt idx="19">
                  <c:v>48861</c:v>
                </c:pt>
                <c:pt idx="20">
                  <c:v>52601</c:v>
                </c:pt>
                <c:pt idx="21">
                  <c:v>54009</c:v>
                </c:pt>
                <c:pt idx="22">
                  <c:v>53911</c:v>
                </c:pt>
                <c:pt idx="23">
                  <c:v>54171</c:v>
                </c:pt>
                <c:pt idx="24">
                  <c:v>60786</c:v>
                </c:pt>
                <c:pt idx="25">
                  <c:v>69218</c:v>
                </c:pt>
                <c:pt idx="26">
                  <c:v>69544</c:v>
                </c:pt>
                <c:pt idx="27">
                  <c:v>73430</c:v>
                </c:pt>
                <c:pt idx="28">
                  <c:v>71458</c:v>
                </c:pt>
                <c:pt idx="29">
                  <c:v>76902</c:v>
                </c:pt>
                <c:pt idx="30">
                  <c:v>81601</c:v>
                </c:pt>
                <c:pt idx="31">
                  <c:v>85437</c:v>
                </c:pt>
                <c:pt idx="32">
                  <c:v>89890</c:v>
                </c:pt>
                <c:pt idx="33">
                  <c:v>95979</c:v>
                </c:pt>
                <c:pt idx="34">
                  <c:v>96281</c:v>
                </c:pt>
                <c:pt idx="35">
                  <c:v>105584</c:v>
                </c:pt>
                <c:pt idx="36">
                  <c:v>109897</c:v>
                </c:pt>
                <c:pt idx="37">
                  <c:v>144965</c:v>
                </c:pt>
                <c:pt idx="38">
                  <c:v>148000</c:v>
                </c:pt>
                <c:pt idx="39">
                  <c:v>150000</c:v>
                </c:pt>
                <c:pt idx="40">
                  <c:v>159000</c:v>
                </c:pt>
                <c:pt idx="41">
                  <c:v>165000</c:v>
                </c:pt>
                <c:pt idx="42">
                  <c:v>175000</c:v>
                </c:pt>
                <c:pt idx="43">
                  <c:v>189000</c:v>
                </c:pt>
                <c:pt idx="44">
                  <c:v>199000</c:v>
                </c:pt>
                <c:pt idx="45">
                  <c:v>205000</c:v>
                </c:pt>
                <c:pt idx="46">
                  <c:v>196000</c:v>
                </c:pt>
                <c:pt idx="47">
                  <c:v>187000</c:v>
                </c:pt>
                <c:pt idx="48">
                  <c:v>164000</c:v>
                </c:pt>
                <c:pt idx="49">
                  <c:v>170000</c:v>
                </c:pt>
                <c:pt idx="50">
                  <c:v>160000</c:v>
                </c:pt>
                <c:pt idx="51">
                  <c:v>155000</c:v>
                </c:pt>
                <c:pt idx="52">
                  <c:v>161000</c:v>
                </c:pt>
                <c:pt idx="53">
                  <c:v>162000</c:v>
                </c:pt>
                <c:pt idx="54">
                  <c:v>165000</c:v>
                </c:pt>
                <c:pt idx="55">
                  <c:v>179000</c:v>
                </c:pt>
                <c:pt idx="56">
                  <c:v>180000</c:v>
                </c:pt>
                <c:pt idx="57">
                  <c:v>187000</c:v>
                </c:pt>
                <c:pt idx="58">
                  <c:v>195000</c:v>
                </c:pt>
                <c:pt idx="59">
                  <c:v>200000</c:v>
                </c:pt>
              </c:numCache>
            </c:numRef>
          </c:yVal>
          <c:smooth val="1"/>
        </c:ser>
        <c:axId val="9800072"/>
        <c:axId val="29557795"/>
      </c:scatterChart>
      <c:valAx>
        <c:axId val="9800072"/>
        <c:scaling>
          <c:orientation val="minMax"/>
        </c:scaling>
        <c:delete val="0"/>
        <c:axPos val="b"/>
        <c:majorGridlines>
          <c:spPr>
            <a:ln w="9360">
              <a:solidFill>
                <a:srgbClr val="878787"/>
              </a:solidFill>
              <a:round/>
            </a:ln>
          </c:spPr>
        </c:majorGridlines>
        <c:title>
          <c:tx>
            <c:rich>
              <a:bodyPr rot="0"/>
              <a:lstStyle/>
              <a:p>
                <a:pPr>
                  <a:defRPr b="1" lang="en-IN" sz="1000" spc="-1" strike="noStrike">
                    <a:solidFill>
                      <a:srgbClr val="000000"/>
                    </a:solidFill>
                    <a:latin typeface="Calibri"/>
                  </a:defRPr>
                </a:pPr>
                <a:r>
                  <a:rPr b="1" lang="en-IN" sz="1000" spc="-1" strike="noStrike">
                    <a:solidFill>
                      <a:srgbClr val="000000"/>
                    </a:solidFill>
                    <a:latin typeface="Calibri"/>
                  </a:rPr>
                  <a:t>Months</a:t>
                </a:r>
              </a:p>
            </c:rich>
          </c:tx>
          <c:overlay val="0"/>
          <c:spPr>
            <a:noFill/>
            <a:ln w="0">
              <a:noFill/>
            </a:ln>
          </c:spPr>
        </c:title>
        <c:numFmt formatCode="General" sourceLinked="0"/>
        <c:majorTickMark val="out"/>
        <c:minorTickMark val="none"/>
        <c:tickLblPos val="nextTo"/>
        <c:spPr>
          <a:ln w="9360">
            <a:solidFill>
              <a:srgbClr val="878787"/>
            </a:solidFill>
            <a:round/>
          </a:ln>
        </c:spPr>
        <c:txPr>
          <a:bodyPr/>
          <a:lstStyle/>
          <a:p>
            <a:pPr>
              <a:defRPr b="0" sz="1000" spc="-1" strike="noStrike">
                <a:solidFill>
                  <a:srgbClr val="000000"/>
                </a:solidFill>
                <a:latin typeface="Calibri"/>
                <a:ea typeface="Calibri"/>
              </a:defRPr>
            </a:pPr>
          </a:p>
        </c:txPr>
        <c:crossAx val="29557795"/>
        <c:crosses val="autoZero"/>
        <c:crossBetween val="midCat"/>
      </c:valAx>
      <c:valAx>
        <c:axId val="29557795"/>
        <c:scaling>
          <c:orientation val="minMax"/>
        </c:scaling>
        <c:delete val="0"/>
        <c:axPos val="l"/>
        <c:majorGridlines>
          <c:spPr>
            <a:ln w="9360">
              <a:solidFill>
                <a:srgbClr val="878787"/>
              </a:solidFill>
              <a:round/>
            </a:ln>
          </c:spPr>
        </c:majorGridlines>
        <c:numFmt formatCode="0" sourceLinked="0"/>
        <c:majorTickMark val="out"/>
        <c:minorTickMark val="none"/>
        <c:tickLblPos val="nextTo"/>
        <c:spPr>
          <a:ln w="9360">
            <a:solidFill>
              <a:srgbClr val="878787"/>
            </a:solidFill>
            <a:round/>
          </a:ln>
        </c:spPr>
        <c:txPr>
          <a:bodyPr/>
          <a:lstStyle/>
          <a:p>
            <a:pPr>
              <a:defRPr b="0" sz="1000" spc="-1" strike="noStrike">
                <a:solidFill>
                  <a:srgbClr val="000000"/>
                </a:solidFill>
                <a:latin typeface="Calibri"/>
              </a:defRPr>
            </a:pPr>
          </a:p>
        </c:txPr>
        <c:crossAx val="9800072"/>
        <c:crosses val="autoZero"/>
        <c:crossBetween val="midCat"/>
      </c:valAx>
      <c:spPr>
        <a:solidFill>
          <a:srgbClr val="ffffff"/>
        </a:solidFill>
        <a:ln w="0">
          <a:noFill/>
        </a:ln>
      </c:spPr>
    </c:plotArea>
    <c:legend>
      <c:legendPos val="t"/>
      <c:overlay val="0"/>
      <c:spPr>
        <a:solidFill>
          <a:srgbClr val="ffffff"/>
        </a:solidFill>
        <a:ln w="0">
          <a:solidFill>
            <a:srgbClr val="000000"/>
          </a:solidFill>
        </a:ln>
      </c:spPr>
      <c:txPr>
        <a:bodyPr/>
        <a:lstStyle/>
        <a:p>
          <a:pPr>
            <a:defRPr b="0" sz="1000" spc="-1" strike="noStrike">
              <a:solidFill>
                <a:srgbClr val="000000"/>
              </a:solidFill>
              <a:latin typeface="Calibri"/>
            </a:defRPr>
          </a:pPr>
        </a:p>
      </c:txPr>
    </c:legend>
    <c:plotVisOnly val="0"/>
    <c:dispBlanksAs val="gap"/>
  </c:chart>
  <c:spPr>
    <a:solidFill>
      <a:srgbClr val="ffffff"/>
    </a:solidFill>
    <a:ln w="9360">
      <a:solidFill>
        <a:srgbClr val="d9d9d9"/>
      </a:solidFill>
      <a:round/>
    </a:ln>
  </c:spPr>
</c:chartSpace>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100" name="PlaceHolder 2"/>
          <p:cNvSpPr>
            <a:spLocks noGrp="1"/>
          </p:cNvSpPr>
          <p:nvPr>
            <p:ph type="body"/>
          </p:nvPr>
        </p:nvSpPr>
        <p:spPr>
          <a:xfrm>
            <a:off x="504000" y="1326600"/>
            <a:ext cx="9072000" cy="1568520"/>
          </a:xfrm>
          <a:prstGeom prst="rect">
            <a:avLst/>
          </a:prstGeom>
        </p:spPr>
        <p:txBody>
          <a:bodyPr lIns="0" rIns="0" tIns="0" bIns="0">
            <a:normAutofit/>
          </a:bodyPr>
          <a:p>
            <a:endParaRPr b="0" lang="en-IN" sz="3200" spc="-1" strike="noStrike">
              <a:latin typeface="Arial"/>
            </a:endParaRPr>
          </a:p>
        </p:txBody>
      </p:sp>
      <p:sp>
        <p:nvSpPr>
          <p:cNvPr id="101" name="PlaceHolder 3"/>
          <p:cNvSpPr>
            <a:spLocks noGrp="1"/>
          </p:cNvSpPr>
          <p:nvPr>
            <p:ph type="body"/>
          </p:nvPr>
        </p:nvSpPr>
        <p:spPr>
          <a:xfrm>
            <a:off x="504000" y="3044520"/>
            <a:ext cx="907200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103" name="PlaceHolder 2"/>
          <p:cNvSpPr>
            <a:spLocks noGrp="1"/>
          </p:cNvSpPr>
          <p:nvPr>
            <p:ph type="body"/>
          </p:nvPr>
        </p:nvSpPr>
        <p:spPr>
          <a:xfrm>
            <a:off x="504000" y="1326600"/>
            <a:ext cx="4426920" cy="1568520"/>
          </a:xfrm>
          <a:prstGeom prst="rect">
            <a:avLst/>
          </a:prstGeom>
        </p:spPr>
        <p:txBody>
          <a:bodyPr lIns="0" rIns="0" tIns="0" bIns="0">
            <a:normAutofit/>
          </a:bodyPr>
          <a:p>
            <a:endParaRPr b="0" lang="en-IN" sz="3200" spc="-1" strike="noStrike">
              <a:latin typeface="Arial"/>
            </a:endParaRPr>
          </a:p>
        </p:txBody>
      </p:sp>
      <p:sp>
        <p:nvSpPr>
          <p:cNvPr id="104" name="PlaceHolder 3"/>
          <p:cNvSpPr>
            <a:spLocks noGrp="1"/>
          </p:cNvSpPr>
          <p:nvPr>
            <p:ph type="body"/>
          </p:nvPr>
        </p:nvSpPr>
        <p:spPr>
          <a:xfrm>
            <a:off x="5152680" y="1326600"/>
            <a:ext cx="4426920" cy="1568520"/>
          </a:xfrm>
          <a:prstGeom prst="rect">
            <a:avLst/>
          </a:prstGeom>
        </p:spPr>
        <p:txBody>
          <a:bodyPr lIns="0" rIns="0" tIns="0" bIns="0">
            <a:normAutofit/>
          </a:bodyPr>
          <a:p>
            <a:endParaRPr b="0" lang="en-IN" sz="3200" spc="-1" strike="noStrike">
              <a:latin typeface="Arial"/>
            </a:endParaRPr>
          </a:p>
        </p:txBody>
      </p:sp>
      <p:sp>
        <p:nvSpPr>
          <p:cNvPr id="105" name="PlaceHolder 4"/>
          <p:cNvSpPr>
            <a:spLocks noGrp="1"/>
          </p:cNvSpPr>
          <p:nvPr>
            <p:ph type="body"/>
          </p:nvPr>
        </p:nvSpPr>
        <p:spPr>
          <a:xfrm>
            <a:off x="504000" y="3044520"/>
            <a:ext cx="4426920" cy="1568520"/>
          </a:xfrm>
          <a:prstGeom prst="rect">
            <a:avLst/>
          </a:prstGeom>
        </p:spPr>
        <p:txBody>
          <a:bodyPr lIns="0" rIns="0" tIns="0" bIns="0">
            <a:normAutofit/>
          </a:bodyPr>
          <a:p>
            <a:endParaRPr b="0" lang="en-IN" sz="3200" spc="-1" strike="noStrike">
              <a:latin typeface="Arial"/>
            </a:endParaRPr>
          </a:p>
        </p:txBody>
      </p:sp>
      <p:sp>
        <p:nvSpPr>
          <p:cNvPr id="106" name="PlaceHolder 5"/>
          <p:cNvSpPr>
            <a:spLocks noGrp="1"/>
          </p:cNvSpPr>
          <p:nvPr>
            <p:ph type="body"/>
          </p:nvPr>
        </p:nvSpPr>
        <p:spPr>
          <a:xfrm>
            <a:off x="5152680" y="3044520"/>
            <a:ext cx="442692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108" name="PlaceHolder 2"/>
          <p:cNvSpPr>
            <a:spLocks noGrp="1"/>
          </p:cNvSpPr>
          <p:nvPr>
            <p:ph type="body"/>
          </p:nvPr>
        </p:nvSpPr>
        <p:spPr>
          <a:xfrm>
            <a:off x="504000" y="1326600"/>
            <a:ext cx="2921040" cy="1568520"/>
          </a:xfrm>
          <a:prstGeom prst="rect">
            <a:avLst/>
          </a:prstGeom>
        </p:spPr>
        <p:txBody>
          <a:bodyPr lIns="0" rIns="0" tIns="0" bIns="0">
            <a:normAutofit/>
          </a:bodyPr>
          <a:p>
            <a:endParaRPr b="0" lang="en-IN" sz="3200" spc="-1" strike="noStrike">
              <a:latin typeface="Arial"/>
            </a:endParaRPr>
          </a:p>
        </p:txBody>
      </p:sp>
      <p:sp>
        <p:nvSpPr>
          <p:cNvPr id="109" name="PlaceHolder 3"/>
          <p:cNvSpPr>
            <a:spLocks noGrp="1"/>
          </p:cNvSpPr>
          <p:nvPr>
            <p:ph type="body"/>
          </p:nvPr>
        </p:nvSpPr>
        <p:spPr>
          <a:xfrm>
            <a:off x="3571560" y="1326600"/>
            <a:ext cx="2921040" cy="1568520"/>
          </a:xfrm>
          <a:prstGeom prst="rect">
            <a:avLst/>
          </a:prstGeom>
        </p:spPr>
        <p:txBody>
          <a:bodyPr lIns="0" rIns="0" tIns="0" bIns="0">
            <a:normAutofit/>
          </a:bodyPr>
          <a:p>
            <a:endParaRPr b="0" lang="en-IN" sz="3200" spc="-1" strike="noStrike">
              <a:latin typeface="Arial"/>
            </a:endParaRPr>
          </a:p>
        </p:txBody>
      </p:sp>
      <p:sp>
        <p:nvSpPr>
          <p:cNvPr id="110" name="PlaceHolder 4"/>
          <p:cNvSpPr>
            <a:spLocks noGrp="1"/>
          </p:cNvSpPr>
          <p:nvPr>
            <p:ph type="body"/>
          </p:nvPr>
        </p:nvSpPr>
        <p:spPr>
          <a:xfrm>
            <a:off x="6639120" y="1326600"/>
            <a:ext cx="2921040" cy="1568520"/>
          </a:xfrm>
          <a:prstGeom prst="rect">
            <a:avLst/>
          </a:prstGeom>
        </p:spPr>
        <p:txBody>
          <a:bodyPr lIns="0" rIns="0" tIns="0" bIns="0">
            <a:normAutofit/>
          </a:bodyPr>
          <a:p>
            <a:endParaRPr b="0" lang="en-IN" sz="3200" spc="-1" strike="noStrike">
              <a:latin typeface="Arial"/>
            </a:endParaRPr>
          </a:p>
        </p:txBody>
      </p:sp>
      <p:sp>
        <p:nvSpPr>
          <p:cNvPr id="111" name="PlaceHolder 5"/>
          <p:cNvSpPr>
            <a:spLocks noGrp="1"/>
          </p:cNvSpPr>
          <p:nvPr>
            <p:ph type="body"/>
          </p:nvPr>
        </p:nvSpPr>
        <p:spPr>
          <a:xfrm>
            <a:off x="504000" y="3044520"/>
            <a:ext cx="2921040" cy="1568520"/>
          </a:xfrm>
          <a:prstGeom prst="rect">
            <a:avLst/>
          </a:prstGeom>
        </p:spPr>
        <p:txBody>
          <a:bodyPr lIns="0" rIns="0" tIns="0" bIns="0">
            <a:normAutofit/>
          </a:bodyPr>
          <a:p>
            <a:endParaRPr b="0" lang="en-IN" sz="3200" spc="-1" strike="noStrike">
              <a:latin typeface="Arial"/>
            </a:endParaRPr>
          </a:p>
        </p:txBody>
      </p:sp>
      <p:sp>
        <p:nvSpPr>
          <p:cNvPr id="112" name="PlaceHolder 6"/>
          <p:cNvSpPr>
            <a:spLocks noGrp="1"/>
          </p:cNvSpPr>
          <p:nvPr>
            <p:ph type="body"/>
          </p:nvPr>
        </p:nvSpPr>
        <p:spPr>
          <a:xfrm>
            <a:off x="3571560" y="3044520"/>
            <a:ext cx="2921040" cy="1568520"/>
          </a:xfrm>
          <a:prstGeom prst="rect">
            <a:avLst/>
          </a:prstGeom>
        </p:spPr>
        <p:txBody>
          <a:bodyPr lIns="0" rIns="0" tIns="0" bIns="0">
            <a:normAutofit/>
          </a:bodyPr>
          <a:p>
            <a:endParaRPr b="0" lang="en-IN" sz="3200" spc="-1" strike="noStrike">
              <a:latin typeface="Arial"/>
            </a:endParaRPr>
          </a:p>
        </p:txBody>
      </p:sp>
      <p:sp>
        <p:nvSpPr>
          <p:cNvPr id="113" name="PlaceHolder 7"/>
          <p:cNvSpPr>
            <a:spLocks noGrp="1"/>
          </p:cNvSpPr>
          <p:nvPr>
            <p:ph type="body"/>
          </p:nvPr>
        </p:nvSpPr>
        <p:spPr>
          <a:xfrm>
            <a:off x="6639120" y="3044520"/>
            <a:ext cx="292104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151"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153" name="PlaceHolder 2"/>
          <p:cNvSpPr>
            <a:spLocks noGrp="1"/>
          </p:cNvSpPr>
          <p:nvPr>
            <p:ph type="body"/>
          </p:nvPr>
        </p:nvSpPr>
        <p:spPr>
          <a:xfrm>
            <a:off x="504000" y="1326600"/>
            <a:ext cx="9072000" cy="3288600"/>
          </a:xfrm>
          <a:prstGeom prst="rect">
            <a:avLst/>
          </a:prstGeom>
        </p:spPr>
        <p:txBody>
          <a:bodyPr lIns="0" rIns="0" tIns="0" bIns="0">
            <a:normAutofit/>
          </a:bodyPr>
          <a:p>
            <a:endParaRPr b="0" lang="en-IN"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155" name="PlaceHolder 2"/>
          <p:cNvSpPr>
            <a:spLocks noGrp="1"/>
          </p:cNvSpPr>
          <p:nvPr>
            <p:ph type="body"/>
          </p:nvPr>
        </p:nvSpPr>
        <p:spPr>
          <a:xfrm>
            <a:off x="504000" y="1326600"/>
            <a:ext cx="4426920" cy="3288600"/>
          </a:xfrm>
          <a:prstGeom prst="rect">
            <a:avLst/>
          </a:prstGeom>
        </p:spPr>
        <p:txBody>
          <a:bodyPr lIns="0" rIns="0" tIns="0" bIns="0">
            <a:normAutofit/>
          </a:bodyPr>
          <a:p>
            <a:endParaRPr b="0" lang="en-IN" sz="3200" spc="-1" strike="noStrike">
              <a:latin typeface="Arial"/>
            </a:endParaRPr>
          </a:p>
        </p:txBody>
      </p:sp>
      <p:sp>
        <p:nvSpPr>
          <p:cNvPr id="156" name="PlaceHolder 3"/>
          <p:cNvSpPr>
            <a:spLocks noGrp="1"/>
          </p:cNvSpPr>
          <p:nvPr>
            <p:ph type="body"/>
          </p:nvPr>
        </p:nvSpPr>
        <p:spPr>
          <a:xfrm>
            <a:off x="5152680" y="1326600"/>
            <a:ext cx="4426920" cy="3288600"/>
          </a:xfrm>
          <a:prstGeom prst="rect">
            <a:avLst/>
          </a:prstGeom>
        </p:spPr>
        <p:txBody>
          <a:bodyPr lIns="0" rIns="0" tIns="0" bIns="0">
            <a:normAutofit/>
          </a:bodyPr>
          <a:p>
            <a:endParaRPr b="0" lang="en-IN"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8"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160" name="PlaceHolder 2"/>
          <p:cNvSpPr>
            <a:spLocks noGrp="1"/>
          </p:cNvSpPr>
          <p:nvPr>
            <p:ph type="body"/>
          </p:nvPr>
        </p:nvSpPr>
        <p:spPr>
          <a:xfrm>
            <a:off x="504000" y="1326600"/>
            <a:ext cx="4426920" cy="1568520"/>
          </a:xfrm>
          <a:prstGeom prst="rect">
            <a:avLst/>
          </a:prstGeom>
        </p:spPr>
        <p:txBody>
          <a:bodyPr lIns="0" rIns="0" tIns="0" bIns="0">
            <a:normAutofit/>
          </a:bodyPr>
          <a:p>
            <a:endParaRPr b="0" lang="en-IN" sz="3200" spc="-1" strike="noStrike">
              <a:latin typeface="Arial"/>
            </a:endParaRPr>
          </a:p>
        </p:txBody>
      </p:sp>
      <p:sp>
        <p:nvSpPr>
          <p:cNvPr id="161" name="PlaceHolder 3"/>
          <p:cNvSpPr>
            <a:spLocks noGrp="1"/>
          </p:cNvSpPr>
          <p:nvPr>
            <p:ph type="body"/>
          </p:nvPr>
        </p:nvSpPr>
        <p:spPr>
          <a:xfrm>
            <a:off x="5152680" y="1326600"/>
            <a:ext cx="4426920" cy="3288600"/>
          </a:xfrm>
          <a:prstGeom prst="rect">
            <a:avLst/>
          </a:prstGeom>
        </p:spPr>
        <p:txBody>
          <a:bodyPr lIns="0" rIns="0" tIns="0" bIns="0">
            <a:normAutofit/>
          </a:bodyPr>
          <a:p>
            <a:endParaRPr b="0" lang="en-IN" sz="3200" spc="-1" strike="noStrike">
              <a:latin typeface="Arial"/>
            </a:endParaRPr>
          </a:p>
        </p:txBody>
      </p:sp>
      <p:sp>
        <p:nvSpPr>
          <p:cNvPr id="162" name="PlaceHolder 4"/>
          <p:cNvSpPr>
            <a:spLocks noGrp="1"/>
          </p:cNvSpPr>
          <p:nvPr>
            <p:ph type="body"/>
          </p:nvPr>
        </p:nvSpPr>
        <p:spPr>
          <a:xfrm>
            <a:off x="504000" y="3044520"/>
            <a:ext cx="442692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79"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164" name="PlaceHolder 2"/>
          <p:cNvSpPr>
            <a:spLocks noGrp="1"/>
          </p:cNvSpPr>
          <p:nvPr>
            <p:ph type="body"/>
          </p:nvPr>
        </p:nvSpPr>
        <p:spPr>
          <a:xfrm>
            <a:off x="504000" y="1326600"/>
            <a:ext cx="4426920" cy="3288600"/>
          </a:xfrm>
          <a:prstGeom prst="rect">
            <a:avLst/>
          </a:prstGeom>
        </p:spPr>
        <p:txBody>
          <a:bodyPr lIns="0" rIns="0" tIns="0" bIns="0">
            <a:normAutofit/>
          </a:bodyPr>
          <a:p>
            <a:endParaRPr b="0" lang="en-IN" sz="3200" spc="-1" strike="noStrike">
              <a:latin typeface="Arial"/>
            </a:endParaRPr>
          </a:p>
        </p:txBody>
      </p:sp>
      <p:sp>
        <p:nvSpPr>
          <p:cNvPr id="165" name="PlaceHolder 3"/>
          <p:cNvSpPr>
            <a:spLocks noGrp="1"/>
          </p:cNvSpPr>
          <p:nvPr>
            <p:ph type="body"/>
          </p:nvPr>
        </p:nvSpPr>
        <p:spPr>
          <a:xfrm>
            <a:off x="5152680" y="1326600"/>
            <a:ext cx="4426920" cy="1568520"/>
          </a:xfrm>
          <a:prstGeom prst="rect">
            <a:avLst/>
          </a:prstGeom>
        </p:spPr>
        <p:txBody>
          <a:bodyPr lIns="0" rIns="0" tIns="0" bIns="0">
            <a:normAutofit/>
          </a:bodyPr>
          <a:p>
            <a:endParaRPr b="0" lang="en-IN" sz="3200" spc="-1" strike="noStrike">
              <a:latin typeface="Arial"/>
            </a:endParaRPr>
          </a:p>
        </p:txBody>
      </p:sp>
      <p:sp>
        <p:nvSpPr>
          <p:cNvPr id="166" name="PlaceHolder 4"/>
          <p:cNvSpPr>
            <a:spLocks noGrp="1"/>
          </p:cNvSpPr>
          <p:nvPr>
            <p:ph type="body"/>
          </p:nvPr>
        </p:nvSpPr>
        <p:spPr>
          <a:xfrm>
            <a:off x="5152680" y="3044520"/>
            <a:ext cx="442692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168" name="PlaceHolder 2"/>
          <p:cNvSpPr>
            <a:spLocks noGrp="1"/>
          </p:cNvSpPr>
          <p:nvPr>
            <p:ph type="body"/>
          </p:nvPr>
        </p:nvSpPr>
        <p:spPr>
          <a:xfrm>
            <a:off x="504000" y="1326600"/>
            <a:ext cx="4426920" cy="1568520"/>
          </a:xfrm>
          <a:prstGeom prst="rect">
            <a:avLst/>
          </a:prstGeom>
        </p:spPr>
        <p:txBody>
          <a:bodyPr lIns="0" rIns="0" tIns="0" bIns="0">
            <a:normAutofit/>
          </a:bodyPr>
          <a:p>
            <a:endParaRPr b="0" lang="en-IN" sz="3200" spc="-1" strike="noStrike">
              <a:latin typeface="Arial"/>
            </a:endParaRPr>
          </a:p>
        </p:txBody>
      </p:sp>
      <p:sp>
        <p:nvSpPr>
          <p:cNvPr id="169" name="PlaceHolder 3"/>
          <p:cNvSpPr>
            <a:spLocks noGrp="1"/>
          </p:cNvSpPr>
          <p:nvPr>
            <p:ph type="body"/>
          </p:nvPr>
        </p:nvSpPr>
        <p:spPr>
          <a:xfrm>
            <a:off x="5152680" y="1326600"/>
            <a:ext cx="4426920" cy="1568520"/>
          </a:xfrm>
          <a:prstGeom prst="rect">
            <a:avLst/>
          </a:prstGeom>
        </p:spPr>
        <p:txBody>
          <a:bodyPr lIns="0" rIns="0" tIns="0" bIns="0">
            <a:normAutofit/>
          </a:bodyPr>
          <a:p>
            <a:endParaRPr b="0" lang="en-IN" sz="3200" spc="-1" strike="noStrike">
              <a:latin typeface="Arial"/>
            </a:endParaRPr>
          </a:p>
        </p:txBody>
      </p:sp>
      <p:sp>
        <p:nvSpPr>
          <p:cNvPr id="170" name="PlaceHolder 4"/>
          <p:cNvSpPr>
            <a:spLocks noGrp="1"/>
          </p:cNvSpPr>
          <p:nvPr>
            <p:ph type="body"/>
          </p:nvPr>
        </p:nvSpPr>
        <p:spPr>
          <a:xfrm>
            <a:off x="504000" y="3044520"/>
            <a:ext cx="907200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172" name="PlaceHolder 2"/>
          <p:cNvSpPr>
            <a:spLocks noGrp="1"/>
          </p:cNvSpPr>
          <p:nvPr>
            <p:ph type="body"/>
          </p:nvPr>
        </p:nvSpPr>
        <p:spPr>
          <a:xfrm>
            <a:off x="504000" y="1326600"/>
            <a:ext cx="9072000" cy="1568520"/>
          </a:xfrm>
          <a:prstGeom prst="rect">
            <a:avLst/>
          </a:prstGeom>
        </p:spPr>
        <p:txBody>
          <a:bodyPr lIns="0" rIns="0" tIns="0" bIns="0">
            <a:normAutofit/>
          </a:bodyPr>
          <a:p>
            <a:endParaRPr b="0" lang="en-IN" sz="3200" spc="-1" strike="noStrike">
              <a:latin typeface="Arial"/>
            </a:endParaRPr>
          </a:p>
        </p:txBody>
      </p:sp>
      <p:sp>
        <p:nvSpPr>
          <p:cNvPr id="173" name="PlaceHolder 3"/>
          <p:cNvSpPr>
            <a:spLocks noGrp="1"/>
          </p:cNvSpPr>
          <p:nvPr>
            <p:ph type="body"/>
          </p:nvPr>
        </p:nvSpPr>
        <p:spPr>
          <a:xfrm>
            <a:off x="504000" y="3044520"/>
            <a:ext cx="907200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175" name="PlaceHolder 2"/>
          <p:cNvSpPr>
            <a:spLocks noGrp="1"/>
          </p:cNvSpPr>
          <p:nvPr>
            <p:ph type="body"/>
          </p:nvPr>
        </p:nvSpPr>
        <p:spPr>
          <a:xfrm>
            <a:off x="504000" y="1326600"/>
            <a:ext cx="4426920" cy="1568520"/>
          </a:xfrm>
          <a:prstGeom prst="rect">
            <a:avLst/>
          </a:prstGeom>
        </p:spPr>
        <p:txBody>
          <a:bodyPr lIns="0" rIns="0" tIns="0" bIns="0">
            <a:normAutofit/>
          </a:bodyPr>
          <a:p>
            <a:endParaRPr b="0" lang="en-IN" sz="3200" spc="-1" strike="noStrike">
              <a:latin typeface="Arial"/>
            </a:endParaRPr>
          </a:p>
        </p:txBody>
      </p:sp>
      <p:sp>
        <p:nvSpPr>
          <p:cNvPr id="176" name="PlaceHolder 3"/>
          <p:cNvSpPr>
            <a:spLocks noGrp="1"/>
          </p:cNvSpPr>
          <p:nvPr>
            <p:ph type="body"/>
          </p:nvPr>
        </p:nvSpPr>
        <p:spPr>
          <a:xfrm>
            <a:off x="5152680" y="1326600"/>
            <a:ext cx="4426920" cy="1568520"/>
          </a:xfrm>
          <a:prstGeom prst="rect">
            <a:avLst/>
          </a:prstGeom>
        </p:spPr>
        <p:txBody>
          <a:bodyPr lIns="0" rIns="0" tIns="0" bIns="0">
            <a:normAutofit/>
          </a:bodyPr>
          <a:p>
            <a:endParaRPr b="0" lang="en-IN" sz="3200" spc="-1" strike="noStrike">
              <a:latin typeface="Arial"/>
            </a:endParaRPr>
          </a:p>
        </p:txBody>
      </p:sp>
      <p:sp>
        <p:nvSpPr>
          <p:cNvPr id="177" name="PlaceHolder 4"/>
          <p:cNvSpPr>
            <a:spLocks noGrp="1"/>
          </p:cNvSpPr>
          <p:nvPr>
            <p:ph type="body"/>
          </p:nvPr>
        </p:nvSpPr>
        <p:spPr>
          <a:xfrm>
            <a:off x="504000" y="3044520"/>
            <a:ext cx="4426920" cy="1568520"/>
          </a:xfrm>
          <a:prstGeom prst="rect">
            <a:avLst/>
          </a:prstGeom>
        </p:spPr>
        <p:txBody>
          <a:bodyPr lIns="0" rIns="0" tIns="0" bIns="0">
            <a:normAutofit/>
          </a:bodyPr>
          <a:p>
            <a:endParaRPr b="0" lang="en-IN" sz="3200" spc="-1" strike="noStrike">
              <a:latin typeface="Arial"/>
            </a:endParaRPr>
          </a:p>
        </p:txBody>
      </p:sp>
      <p:sp>
        <p:nvSpPr>
          <p:cNvPr id="178" name="PlaceHolder 5"/>
          <p:cNvSpPr>
            <a:spLocks noGrp="1"/>
          </p:cNvSpPr>
          <p:nvPr>
            <p:ph type="body"/>
          </p:nvPr>
        </p:nvSpPr>
        <p:spPr>
          <a:xfrm>
            <a:off x="5152680" y="3044520"/>
            <a:ext cx="442692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180" name="PlaceHolder 2"/>
          <p:cNvSpPr>
            <a:spLocks noGrp="1"/>
          </p:cNvSpPr>
          <p:nvPr>
            <p:ph type="body"/>
          </p:nvPr>
        </p:nvSpPr>
        <p:spPr>
          <a:xfrm>
            <a:off x="504000" y="1326600"/>
            <a:ext cx="2921040" cy="1568520"/>
          </a:xfrm>
          <a:prstGeom prst="rect">
            <a:avLst/>
          </a:prstGeom>
        </p:spPr>
        <p:txBody>
          <a:bodyPr lIns="0" rIns="0" tIns="0" bIns="0">
            <a:normAutofit/>
          </a:bodyPr>
          <a:p>
            <a:endParaRPr b="0" lang="en-IN" sz="3200" spc="-1" strike="noStrike">
              <a:latin typeface="Arial"/>
            </a:endParaRPr>
          </a:p>
        </p:txBody>
      </p:sp>
      <p:sp>
        <p:nvSpPr>
          <p:cNvPr id="181" name="PlaceHolder 3"/>
          <p:cNvSpPr>
            <a:spLocks noGrp="1"/>
          </p:cNvSpPr>
          <p:nvPr>
            <p:ph type="body"/>
          </p:nvPr>
        </p:nvSpPr>
        <p:spPr>
          <a:xfrm>
            <a:off x="3571560" y="1326600"/>
            <a:ext cx="2921040" cy="1568520"/>
          </a:xfrm>
          <a:prstGeom prst="rect">
            <a:avLst/>
          </a:prstGeom>
        </p:spPr>
        <p:txBody>
          <a:bodyPr lIns="0" rIns="0" tIns="0" bIns="0">
            <a:normAutofit/>
          </a:bodyPr>
          <a:p>
            <a:endParaRPr b="0" lang="en-IN" sz="3200" spc="-1" strike="noStrike">
              <a:latin typeface="Arial"/>
            </a:endParaRPr>
          </a:p>
        </p:txBody>
      </p:sp>
      <p:sp>
        <p:nvSpPr>
          <p:cNvPr id="182" name="PlaceHolder 4"/>
          <p:cNvSpPr>
            <a:spLocks noGrp="1"/>
          </p:cNvSpPr>
          <p:nvPr>
            <p:ph type="body"/>
          </p:nvPr>
        </p:nvSpPr>
        <p:spPr>
          <a:xfrm>
            <a:off x="6639120" y="1326600"/>
            <a:ext cx="2921040" cy="1568520"/>
          </a:xfrm>
          <a:prstGeom prst="rect">
            <a:avLst/>
          </a:prstGeom>
        </p:spPr>
        <p:txBody>
          <a:bodyPr lIns="0" rIns="0" tIns="0" bIns="0">
            <a:normAutofit/>
          </a:bodyPr>
          <a:p>
            <a:endParaRPr b="0" lang="en-IN" sz="3200" spc="-1" strike="noStrike">
              <a:latin typeface="Arial"/>
            </a:endParaRPr>
          </a:p>
        </p:txBody>
      </p:sp>
      <p:sp>
        <p:nvSpPr>
          <p:cNvPr id="183" name="PlaceHolder 5"/>
          <p:cNvSpPr>
            <a:spLocks noGrp="1"/>
          </p:cNvSpPr>
          <p:nvPr>
            <p:ph type="body"/>
          </p:nvPr>
        </p:nvSpPr>
        <p:spPr>
          <a:xfrm>
            <a:off x="504000" y="3044520"/>
            <a:ext cx="2921040" cy="1568520"/>
          </a:xfrm>
          <a:prstGeom prst="rect">
            <a:avLst/>
          </a:prstGeom>
        </p:spPr>
        <p:txBody>
          <a:bodyPr lIns="0" rIns="0" tIns="0" bIns="0">
            <a:normAutofit/>
          </a:bodyPr>
          <a:p>
            <a:endParaRPr b="0" lang="en-IN" sz="3200" spc="-1" strike="noStrike">
              <a:latin typeface="Arial"/>
            </a:endParaRPr>
          </a:p>
        </p:txBody>
      </p:sp>
      <p:sp>
        <p:nvSpPr>
          <p:cNvPr id="184" name="PlaceHolder 6"/>
          <p:cNvSpPr>
            <a:spLocks noGrp="1"/>
          </p:cNvSpPr>
          <p:nvPr>
            <p:ph type="body"/>
          </p:nvPr>
        </p:nvSpPr>
        <p:spPr>
          <a:xfrm>
            <a:off x="3571560" y="3044520"/>
            <a:ext cx="2921040" cy="1568520"/>
          </a:xfrm>
          <a:prstGeom prst="rect">
            <a:avLst/>
          </a:prstGeom>
        </p:spPr>
        <p:txBody>
          <a:bodyPr lIns="0" rIns="0" tIns="0" bIns="0">
            <a:normAutofit/>
          </a:bodyPr>
          <a:p>
            <a:endParaRPr b="0" lang="en-IN" sz="3200" spc="-1" strike="noStrike">
              <a:latin typeface="Arial"/>
            </a:endParaRPr>
          </a:p>
        </p:txBody>
      </p:sp>
      <p:sp>
        <p:nvSpPr>
          <p:cNvPr id="185" name="PlaceHolder 7"/>
          <p:cNvSpPr>
            <a:spLocks noGrp="1"/>
          </p:cNvSpPr>
          <p:nvPr>
            <p:ph type="body"/>
          </p:nvPr>
        </p:nvSpPr>
        <p:spPr>
          <a:xfrm>
            <a:off x="6639120" y="3044520"/>
            <a:ext cx="292104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2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223"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225" name="PlaceHolder 2"/>
          <p:cNvSpPr>
            <a:spLocks noGrp="1"/>
          </p:cNvSpPr>
          <p:nvPr>
            <p:ph type="body"/>
          </p:nvPr>
        </p:nvSpPr>
        <p:spPr>
          <a:xfrm>
            <a:off x="504000" y="1326600"/>
            <a:ext cx="9072000" cy="3288600"/>
          </a:xfrm>
          <a:prstGeom prst="rect">
            <a:avLst/>
          </a:prstGeom>
        </p:spPr>
        <p:txBody>
          <a:bodyPr lIns="0" rIns="0" tIns="0" bIns="0">
            <a:normAutofit/>
          </a:bodyPr>
          <a:p>
            <a:endParaRPr b="0" lang="en-IN"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227" name="PlaceHolder 2"/>
          <p:cNvSpPr>
            <a:spLocks noGrp="1"/>
          </p:cNvSpPr>
          <p:nvPr>
            <p:ph type="body"/>
          </p:nvPr>
        </p:nvSpPr>
        <p:spPr>
          <a:xfrm>
            <a:off x="504000" y="1326600"/>
            <a:ext cx="4426920" cy="3288600"/>
          </a:xfrm>
          <a:prstGeom prst="rect">
            <a:avLst/>
          </a:prstGeom>
        </p:spPr>
        <p:txBody>
          <a:bodyPr lIns="0" rIns="0" tIns="0" bIns="0">
            <a:normAutofit/>
          </a:bodyPr>
          <a:p>
            <a:endParaRPr b="0" lang="en-IN" sz="3200" spc="-1" strike="noStrike">
              <a:latin typeface="Arial"/>
            </a:endParaRPr>
          </a:p>
        </p:txBody>
      </p:sp>
      <p:sp>
        <p:nvSpPr>
          <p:cNvPr id="228" name="PlaceHolder 3"/>
          <p:cNvSpPr>
            <a:spLocks noGrp="1"/>
          </p:cNvSpPr>
          <p:nvPr>
            <p:ph type="body"/>
          </p:nvPr>
        </p:nvSpPr>
        <p:spPr>
          <a:xfrm>
            <a:off x="5152680" y="1326600"/>
            <a:ext cx="4426920" cy="3288600"/>
          </a:xfrm>
          <a:prstGeom prst="rect">
            <a:avLst/>
          </a:prstGeom>
        </p:spPr>
        <p:txBody>
          <a:bodyPr lIns="0" rIns="0" tIns="0" bIns="0">
            <a:normAutofit/>
          </a:bodyPr>
          <a:p>
            <a:endParaRPr b="0" lang="en-IN"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81" name="PlaceHolder 2"/>
          <p:cNvSpPr>
            <a:spLocks noGrp="1"/>
          </p:cNvSpPr>
          <p:nvPr>
            <p:ph type="body"/>
          </p:nvPr>
        </p:nvSpPr>
        <p:spPr>
          <a:xfrm>
            <a:off x="504000" y="1326600"/>
            <a:ext cx="9072000" cy="3288600"/>
          </a:xfrm>
          <a:prstGeom prst="rect">
            <a:avLst/>
          </a:prstGeom>
        </p:spPr>
        <p:txBody>
          <a:bodyPr lIns="0" rIns="0" tIns="0" bIns="0">
            <a:normAutofit/>
          </a:bodyPr>
          <a:p>
            <a:endParaRPr b="0" lang="en-IN"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0"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232" name="PlaceHolder 2"/>
          <p:cNvSpPr>
            <a:spLocks noGrp="1"/>
          </p:cNvSpPr>
          <p:nvPr>
            <p:ph type="body"/>
          </p:nvPr>
        </p:nvSpPr>
        <p:spPr>
          <a:xfrm>
            <a:off x="504000" y="1326600"/>
            <a:ext cx="4426920" cy="1568520"/>
          </a:xfrm>
          <a:prstGeom prst="rect">
            <a:avLst/>
          </a:prstGeom>
        </p:spPr>
        <p:txBody>
          <a:bodyPr lIns="0" rIns="0" tIns="0" bIns="0">
            <a:normAutofit/>
          </a:bodyPr>
          <a:p>
            <a:endParaRPr b="0" lang="en-IN" sz="3200" spc="-1" strike="noStrike">
              <a:latin typeface="Arial"/>
            </a:endParaRPr>
          </a:p>
        </p:txBody>
      </p:sp>
      <p:sp>
        <p:nvSpPr>
          <p:cNvPr id="233" name="PlaceHolder 3"/>
          <p:cNvSpPr>
            <a:spLocks noGrp="1"/>
          </p:cNvSpPr>
          <p:nvPr>
            <p:ph type="body"/>
          </p:nvPr>
        </p:nvSpPr>
        <p:spPr>
          <a:xfrm>
            <a:off x="5152680" y="1326600"/>
            <a:ext cx="4426920" cy="3288600"/>
          </a:xfrm>
          <a:prstGeom prst="rect">
            <a:avLst/>
          </a:prstGeom>
        </p:spPr>
        <p:txBody>
          <a:bodyPr lIns="0" rIns="0" tIns="0" bIns="0">
            <a:normAutofit/>
          </a:bodyPr>
          <a:p>
            <a:endParaRPr b="0" lang="en-IN" sz="3200" spc="-1" strike="noStrike">
              <a:latin typeface="Arial"/>
            </a:endParaRPr>
          </a:p>
        </p:txBody>
      </p:sp>
      <p:sp>
        <p:nvSpPr>
          <p:cNvPr id="234" name="PlaceHolder 4"/>
          <p:cNvSpPr>
            <a:spLocks noGrp="1"/>
          </p:cNvSpPr>
          <p:nvPr>
            <p:ph type="body"/>
          </p:nvPr>
        </p:nvSpPr>
        <p:spPr>
          <a:xfrm>
            <a:off x="504000" y="3044520"/>
            <a:ext cx="442692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236" name="PlaceHolder 2"/>
          <p:cNvSpPr>
            <a:spLocks noGrp="1"/>
          </p:cNvSpPr>
          <p:nvPr>
            <p:ph type="body"/>
          </p:nvPr>
        </p:nvSpPr>
        <p:spPr>
          <a:xfrm>
            <a:off x="504000" y="1326600"/>
            <a:ext cx="4426920" cy="3288600"/>
          </a:xfrm>
          <a:prstGeom prst="rect">
            <a:avLst/>
          </a:prstGeom>
        </p:spPr>
        <p:txBody>
          <a:bodyPr lIns="0" rIns="0" tIns="0" bIns="0">
            <a:normAutofit/>
          </a:bodyPr>
          <a:p>
            <a:endParaRPr b="0" lang="en-IN" sz="3200" spc="-1" strike="noStrike">
              <a:latin typeface="Arial"/>
            </a:endParaRPr>
          </a:p>
        </p:txBody>
      </p:sp>
      <p:sp>
        <p:nvSpPr>
          <p:cNvPr id="237" name="PlaceHolder 3"/>
          <p:cNvSpPr>
            <a:spLocks noGrp="1"/>
          </p:cNvSpPr>
          <p:nvPr>
            <p:ph type="body"/>
          </p:nvPr>
        </p:nvSpPr>
        <p:spPr>
          <a:xfrm>
            <a:off x="5152680" y="1326600"/>
            <a:ext cx="4426920" cy="1568520"/>
          </a:xfrm>
          <a:prstGeom prst="rect">
            <a:avLst/>
          </a:prstGeom>
        </p:spPr>
        <p:txBody>
          <a:bodyPr lIns="0" rIns="0" tIns="0" bIns="0">
            <a:normAutofit/>
          </a:bodyPr>
          <a:p>
            <a:endParaRPr b="0" lang="en-IN" sz="3200" spc="-1" strike="noStrike">
              <a:latin typeface="Arial"/>
            </a:endParaRPr>
          </a:p>
        </p:txBody>
      </p:sp>
      <p:sp>
        <p:nvSpPr>
          <p:cNvPr id="238" name="PlaceHolder 4"/>
          <p:cNvSpPr>
            <a:spLocks noGrp="1"/>
          </p:cNvSpPr>
          <p:nvPr>
            <p:ph type="body"/>
          </p:nvPr>
        </p:nvSpPr>
        <p:spPr>
          <a:xfrm>
            <a:off x="5152680" y="3044520"/>
            <a:ext cx="442692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240" name="PlaceHolder 2"/>
          <p:cNvSpPr>
            <a:spLocks noGrp="1"/>
          </p:cNvSpPr>
          <p:nvPr>
            <p:ph type="body"/>
          </p:nvPr>
        </p:nvSpPr>
        <p:spPr>
          <a:xfrm>
            <a:off x="504000" y="1326600"/>
            <a:ext cx="4426920" cy="1568520"/>
          </a:xfrm>
          <a:prstGeom prst="rect">
            <a:avLst/>
          </a:prstGeom>
        </p:spPr>
        <p:txBody>
          <a:bodyPr lIns="0" rIns="0" tIns="0" bIns="0">
            <a:normAutofit/>
          </a:bodyPr>
          <a:p>
            <a:endParaRPr b="0" lang="en-IN" sz="3200" spc="-1" strike="noStrike">
              <a:latin typeface="Arial"/>
            </a:endParaRPr>
          </a:p>
        </p:txBody>
      </p:sp>
      <p:sp>
        <p:nvSpPr>
          <p:cNvPr id="241" name="PlaceHolder 3"/>
          <p:cNvSpPr>
            <a:spLocks noGrp="1"/>
          </p:cNvSpPr>
          <p:nvPr>
            <p:ph type="body"/>
          </p:nvPr>
        </p:nvSpPr>
        <p:spPr>
          <a:xfrm>
            <a:off x="5152680" y="1326600"/>
            <a:ext cx="4426920" cy="1568520"/>
          </a:xfrm>
          <a:prstGeom prst="rect">
            <a:avLst/>
          </a:prstGeom>
        </p:spPr>
        <p:txBody>
          <a:bodyPr lIns="0" rIns="0" tIns="0" bIns="0">
            <a:normAutofit/>
          </a:bodyPr>
          <a:p>
            <a:endParaRPr b="0" lang="en-IN" sz="3200" spc="-1" strike="noStrike">
              <a:latin typeface="Arial"/>
            </a:endParaRPr>
          </a:p>
        </p:txBody>
      </p:sp>
      <p:sp>
        <p:nvSpPr>
          <p:cNvPr id="242" name="PlaceHolder 4"/>
          <p:cNvSpPr>
            <a:spLocks noGrp="1"/>
          </p:cNvSpPr>
          <p:nvPr>
            <p:ph type="body"/>
          </p:nvPr>
        </p:nvSpPr>
        <p:spPr>
          <a:xfrm>
            <a:off x="504000" y="3044520"/>
            <a:ext cx="907200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244" name="PlaceHolder 2"/>
          <p:cNvSpPr>
            <a:spLocks noGrp="1"/>
          </p:cNvSpPr>
          <p:nvPr>
            <p:ph type="body"/>
          </p:nvPr>
        </p:nvSpPr>
        <p:spPr>
          <a:xfrm>
            <a:off x="504000" y="1326600"/>
            <a:ext cx="9072000" cy="1568520"/>
          </a:xfrm>
          <a:prstGeom prst="rect">
            <a:avLst/>
          </a:prstGeom>
        </p:spPr>
        <p:txBody>
          <a:bodyPr lIns="0" rIns="0" tIns="0" bIns="0">
            <a:normAutofit/>
          </a:bodyPr>
          <a:p>
            <a:endParaRPr b="0" lang="en-IN" sz="3200" spc="-1" strike="noStrike">
              <a:latin typeface="Arial"/>
            </a:endParaRPr>
          </a:p>
        </p:txBody>
      </p:sp>
      <p:sp>
        <p:nvSpPr>
          <p:cNvPr id="245" name="PlaceHolder 3"/>
          <p:cNvSpPr>
            <a:spLocks noGrp="1"/>
          </p:cNvSpPr>
          <p:nvPr>
            <p:ph type="body"/>
          </p:nvPr>
        </p:nvSpPr>
        <p:spPr>
          <a:xfrm>
            <a:off x="504000" y="3044520"/>
            <a:ext cx="907200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247" name="PlaceHolder 2"/>
          <p:cNvSpPr>
            <a:spLocks noGrp="1"/>
          </p:cNvSpPr>
          <p:nvPr>
            <p:ph type="body"/>
          </p:nvPr>
        </p:nvSpPr>
        <p:spPr>
          <a:xfrm>
            <a:off x="504000" y="1326600"/>
            <a:ext cx="4426920" cy="1568520"/>
          </a:xfrm>
          <a:prstGeom prst="rect">
            <a:avLst/>
          </a:prstGeom>
        </p:spPr>
        <p:txBody>
          <a:bodyPr lIns="0" rIns="0" tIns="0" bIns="0">
            <a:normAutofit/>
          </a:bodyPr>
          <a:p>
            <a:endParaRPr b="0" lang="en-IN" sz="3200" spc="-1" strike="noStrike">
              <a:latin typeface="Arial"/>
            </a:endParaRPr>
          </a:p>
        </p:txBody>
      </p:sp>
      <p:sp>
        <p:nvSpPr>
          <p:cNvPr id="248" name="PlaceHolder 3"/>
          <p:cNvSpPr>
            <a:spLocks noGrp="1"/>
          </p:cNvSpPr>
          <p:nvPr>
            <p:ph type="body"/>
          </p:nvPr>
        </p:nvSpPr>
        <p:spPr>
          <a:xfrm>
            <a:off x="5152680" y="1326600"/>
            <a:ext cx="4426920" cy="1568520"/>
          </a:xfrm>
          <a:prstGeom prst="rect">
            <a:avLst/>
          </a:prstGeom>
        </p:spPr>
        <p:txBody>
          <a:bodyPr lIns="0" rIns="0" tIns="0" bIns="0">
            <a:normAutofit/>
          </a:bodyPr>
          <a:p>
            <a:endParaRPr b="0" lang="en-IN" sz="3200" spc="-1" strike="noStrike">
              <a:latin typeface="Arial"/>
            </a:endParaRPr>
          </a:p>
        </p:txBody>
      </p:sp>
      <p:sp>
        <p:nvSpPr>
          <p:cNvPr id="249" name="PlaceHolder 4"/>
          <p:cNvSpPr>
            <a:spLocks noGrp="1"/>
          </p:cNvSpPr>
          <p:nvPr>
            <p:ph type="body"/>
          </p:nvPr>
        </p:nvSpPr>
        <p:spPr>
          <a:xfrm>
            <a:off x="504000" y="3044520"/>
            <a:ext cx="4426920" cy="1568520"/>
          </a:xfrm>
          <a:prstGeom prst="rect">
            <a:avLst/>
          </a:prstGeom>
        </p:spPr>
        <p:txBody>
          <a:bodyPr lIns="0" rIns="0" tIns="0" bIns="0">
            <a:normAutofit/>
          </a:bodyPr>
          <a:p>
            <a:endParaRPr b="0" lang="en-IN" sz="3200" spc="-1" strike="noStrike">
              <a:latin typeface="Arial"/>
            </a:endParaRPr>
          </a:p>
        </p:txBody>
      </p:sp>
      <p:sp>
        <p:nvSpPr>
          <p:cNvPr id="250" name="PlaceHolder 5"/>
          <p:cNvSpPr>
            <a:spLocks noGrp="1"/>
          </p:cNvSpPr>
          <p:nvPr>
            <p:ph type="body"/>
          </p:nvPr>
        </p:nvSpPr>
        <p:spPr>
          <a:xfrm>
            <a:off x="5152680" y="3044520"/>
            <a:ext cx="442692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252" name="PlaceHolder 2"/>
          <p:cNvSpPr>
            <a:spLocks noGrp="1"/>
          </p:cNvSpPr>
          <p:nvPr>
            <p:ph type="body"/>
          </p:nvPr>
        </p:nvSpPr>
        <p:spPr>
          <a:xfrm>
            <a:off x="504000" y="1326600"/>
            <a:ext cx="2921040" cy="1568520"/>
          </a:xfrm>
          <a:prstGeom prst="rect">
            <a:avLst/>
          </a:prstGeom>
        </p:spPr>
        <p:txBody>
          <a:bodyPr lIns="0" rIns="0" tIns="0" bIns="0">
            <a:normAutofit/>
          </a:bodyPr>
          <a:p>
            <a:endParaRPr b="0" lang="en-IN" sz="3200" spc="-1" strike="noStrike">
              <a:latin typeface="Arial"/>
            </a:endParaRPr>
          </a:p>
        </p:txBody>
      </p:sp>
      <p:sp>
        <p:nvSpPr>
          <p:cNvPr id="253" name="PlaceHolder 3"/>
          <p:cNvSpPr>
            <a:spLocks noGrp="1"/>
          </p:cNvSpPr>
          <p:nvPr>
            <p:ph type="body"/>
          </p:nvPr>
        </p:nvSpPr>
        <p:spPr>
          <a:xfrm>
            <a:off x="3571560" y="1326600"/>
            <a:ext cx="2921040" cy="1568520"/>
          </a:xfrm>
          <a:prstGeom prst="rect">
            <a:avLst/>
          </a:prstGeom>
        </p:spPr>
        <p:txBody>
          <a:bodyPr lIns="0" rIns="0" tIns="0" bIns="0">
            <a:normAutofit/>
          </a:bodyPr>
          <a:p>
            <a:endParaRPr b="0" lang="en-IN" sz="3200" spc="-1" strike="noStrike">
              <a:latin typeface="Arial"/>
            </a:endParaRPr>
          </a:p>
        </p:txBody>
      </p:sp>
      <p:sp>
        <p:nvSpPr>
          <p:cNvPr id="254" name="PlaceHolder 4"/>
          <p:cNvSpPr>
            <a:spLocks noGrp="1"/>
          </p:cNvSpPr>
          <p:nvPr>
            <p:ph type="body"/>
          </p:nvPr>
        </p:nvSpPr>
        <p:spPr>
          <a:xfrm>
            <a:off x="6639120" y="1326600"/>
            <a:ext cx="2921040" cy="1568520"/>
          </a:xfrm>
          <a:prstGeom prst="rect">
            <a:avLst/>
          </a:prstGeom>
        </p:spPr>
        <p:txBody>
          <a:bodyPr lIns="0" rIns="0" tIns="0" bIns="0">
            <a:normAutofit/>
          </a:bodyPr>
          <a:p>
            <a:endParaRPr b="0" lang="en-IN" sz="3200" spc="-1" strike="noStrike">
              <a:latin typeface="Arial"/>
            </a:endParaRPr>
          </a:p>
        </p:txBody>
      </p:sp>
      <p:sp>
        <p:nvSpPr>
          <p:cNvPr id="255" name="PlaceHolder 5"/>
          <p:cNvSpPr>
            <a:spLocks noGrp="1"/>
          </p:cNvSpPr>
          <p:nvPr>
            <p:ph type="body"/>
          </p:nvPr>
        </p:nvSpPr>
        <p:spPr>
          <a:xfrm>
            <a:off x="504000" y="3044520"/>
            <a:ext cx="2921040" cy="1568520"/>
          </a:xfrm>
          <a:prstGeom prst="rect">
            <a:avLst/>
          </a:prstGeom>
        </p:spPr>
        <p:txBody>
          <a:bodyPr lIns="0" rIns="0" tIns="0" bIns="0">
            <a:normAutofit/>
          </a:bodyPr>
          <a:p>
            <a:endParaRPr b="0" lang="en-IN" sz="3200" spc="-1" strike="noStrike">
              <a:latin typeface="Arial"/>
            </a:endParaRPr>
          </a:p>
        </p:txBody>
      </p:sp>
      <p:sp>
        <p:nvSpPr>
          <p:cNvPr id="256" name="PlaceHolder 6"/>
          <p:cNvSpPr>
            <a:spLocks noGrp="1"/>
          </p:cNvSpPr>
          <p:nvPr>
            <p:ph type="body"/>
          </p:nvPr>
        </p:nvSpPr>
        <p:spPr>
          <a:xfrm>
            <a:off x="3571560" y="3044520"/>
            <a:ext cx="2921040" cy="1568520"/>
          </a:xfrm>
          <a:prstGeom prst="rect">
            <a:avLst/>
          </a:prstGeom>
        </p:spPr>
        <p:txBody>
          <a:bodyPr lIns="0" rIns="0" tIns="0" bIns="0">
            <a:normAutofit/>
          </a:bodyPr>
          <a:p>
            <a:endParaRPr b="0" lang="en-IN" sz="3200" spc="-1" strike="noStrike">
              <a:latin typeface="Arial"/>
            </a:endParaRPr>
          </a:p>
        </p:txBody>
      </p:sp>
      <p:sp>
        <p:nvSpPr>
          <p:cNvPr id="257" name="PlaceHolder 7"/>
          <p:cNvSpPr>
            <a:spLocks noGrp="1"/>
          </p:cNvSpPr>
          <p:nvPr>
            <p:ph type="body"/>
          </p:nvPr>
        </p:nvSpPr>
        <p:spPr>
          <a:xfrm>
            <a:off x="6639120" y="3044520"/>
            <a:ext cx="292104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9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295"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297" name="PlaceHolder 2"/>
          <p:cNvSpPr>
            <a:spLocks noGrp="1"/>
          </p:cNvSpPr>
          <p:nvPr>
            <p:ph type="body"/>
          </p:nvPr>
        </p:nvSpPr>
        <p:spPr>
          <a:xfrm>
            <a:off x="504000" y="1326600"/>
            <a:ext cx="9072000" cy="3288600"/>
          </a:xfrm>
          <a:prstGeom prst="rect">
            <a:avLst/>
          </a:prstGeom>
        </p:spPr>
        <p:txBody>
          <a:bodyPr lIns="0" rIns="0" tIns="0" bIns="0">
            <a:normAutofit/>
          </a:bodyPr>
          <a:p>
            <a:endParaRPr b="0" lang="en-IN"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83" name="PlaceHolder 2"/>
          <p:cNvSpPr>
            <a:spLocks noGrp="1"/>
          </p:cNvSpPr>
          <p:nvPr>
            <p:ph type="body"/>
          </p:nvPr>
        </p:nvSpPr>
        <p:spPr>
          <a:xfrm>
            <a:off x="504000" y="1326600"/>
            <a:ext cx="4426920" cy="3288600"/>
          </a:xfrm>
          <a:prstGeom prst="rect">
            <a:avLst/>
          </a:prstGeom>
        </p:spPr>
        <p:txBody>
          <a:bodyPr lIns="0" rIns="0" tIns="0" bIns="0">
            <a:normAutofit/>
          </a:bodyPr>
          <a:p>
            <a:endParaRPr b="0" lang="en-IN" sz="3200" spc="-1" strike="noStrike">
              <a:latin typeface="Arial"/>
            </a:endParaRPr>
          </a:p>
        </p:txBody>
      </p:sp>
      <p:sp>
        <p:nvSpPr>
          <p:cNvPr id="84" name="PlaceHolder 3"/>
          <p:cNvSpPr>
            <a:spLocks noGrp="1"/>
          </p:cNvSpPr>
          <p:nvPr>
            <p:ph type="body"/>
          </p:nvPr>
        </p:nvSpPr>
        <p:spPr>
          <a:xfrm>
            <a:off x="5152680" y="1326600"/>
            <a:ext cx="4426920" cy="3288600"/>
          </a:xfrm>
          <a:prstGeom prst="rect">
            <a:avLst/>
          </a:prstGeom>
        </p:spPr>
        <p:txBody>
          <a:bodyPr lIns="0" rIns="0" tIns="0" bIns="0">
            <a:normAutofit/>
          </a:bodyPr>
          <a:p>
            <a:endParaRPr b="0" lang="en-IN"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299" name="PlaceHolder 2"/>
          <p:cNvSpPr>
            <a:spLocks noGrp="1"/>
          </p:cNvSpPr>
          <p:nvPr>
            <p:ph type="body"/>
          </p:nvPr>
        </p:nvSpPr>
        <p:spPr>
          <a:xfrm>
            <a:off x="504000" y="1326600"/>
            <a:ext cx="4426920" cy="3288600"/>
          </a:xfrm>
          <a:prstGeom prst="rect">
            <a:avLst/>
          </a:prstGeom>
        </p:spPr>
        <p:txBody>
          <a:bodyPr lIns="0" rIns="0" tIns="0" bIns="0">
            <a:normAutofit/>
          </a:bodyPr>
          <a:p>
            <a:endParaRPr b="0" lang="en-IN" sz="3200" spc="-1" strike="noStrike">
              <a:latin typeface="Arial"/>
            </a:endParaRPr>
          </a:p>
        </p:txBody>
      </p:sp>
      <p:sp>
        <p:nvSpPr>
          <p:cNvPr id="300" name="PlaceHolder 3"/>
          <p:cNvSpPr>
            <a:spLocks noGrp="1"/>
          </p:cNvSpPr>
          <p:nvPr>
            <p:ph type="body"/>
          </p:nvPr>
        </p:nvSpPr>
        <p:spPr>
          <a:xfrm>
            <a:off x="5152680" y="1326600"/>
            <a:ext cx="4426920" cy="3288600"/>
          </a:xfrm>
          <a:prstGeom prst="rect">
            <a:avLst/>
          </a:prstGeom>
        </p:spPr>
        <p:txBody>
          <a:bodyPr lIns="0" rIns="0" tIns="0" bIns="0">
            <a:normAutofit/>
          </a:bodyPr>
          <a:p>
            <a:endParaRPr b="0" lang="en-IN"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0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02"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304" name="PlaceHolder 2"/>
          <p:cNvSpPr>
            <a:spLocks noGrp="1"/>
          </p:cNvSpPr>
          <p:nvPr>
            <p:ph type="body"/>
          </p:nvPr>
        </p:nvSpPr>
        <p:spPr>
          <a:xfrm>
            <a:off x="504000" y="1326600"/>
            <a:ext cx="4426920" cy="1568520"/>
          </a:xfrm>
          <a:prstGeom prst="rect">
            <a:avLst/>
          </a:prstGeom>
        </p:spPr>
        <p:txBody>
          <a:bodyPr lIns="0" rIns="0" tIns="0" bIns="0">
            <a:normAutofit/>
          </a:bodyPr>
          <a:p>
            <a:endParaRPr b="0" lang="en-IN" sz="3200" spc="-1" strike="noStrike">
              <a:latin typeface="Arial"/>
            </a:endParaRPr>
          </a:p>
        </p:txBody>
      </p:sp>
      <p:sp>
        <p:nvSpPr>
          <p:cNvPr id="305" name="PlaceHolder 3"/>
          <p:cNvSpPr>
            <a:spLocks noGrp="1"/>
          </p:cNvSpPr>
          <p:nvPr>
            <p:ph type="body"/>
          </p:nvPr>
        </p:nvSpPr>
        <p:spPr>
          <a:xfrm>
            <a:off x="5152680" y="1326600"/>
            <a:ext cx="4426920" cy="3288600"/>
          </a:xfrm>
          <a:prstGeom prst="rect">
            <a:avLst/>
          </a:prstGeom>
        </p:spPr>
        <p:txBody>
          <a:bodyPr lIns="0" rIns="0" tIns="0" bIns="0">
            <a:normAutofit/>
          </a:bodyPr>
          <a:p>
            <a:endParaRPr b="0" lang="en-IN" sz="3200" spc="-1" strike="noStrike">
              <a:latin typeface="Arial"/>
            </a:endParaRPr>
          </a:p>
        </p:txBody>
      </p:sp>
      <p:sp>
        <p:nvSpPr>
          <p:cNvPr id="306" name="PlaceHolder 4"/>
          <p:cNvSpPr>
            <a:spLocks noGrp="1"/>
          </p:cNvSpPr>
          <p:nvPr>
            <p:ph type="body"/>
          </p:nvPr>
        </p:nvSpPr>
        <p:spPr>
          <a:xfrm>
            <a:off x="504000" y="3044520"/>
            <a:ext cx="442692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308" name="PlaceHolder 2"/>
          <p:cNvSpPr>
            <a:spLocks noGrp="1"/>
          </p:cNvSpPr>
          <p:nvPr>
            <p:ph type="body"/>
          </p:nvPr>
        </p:nvSpPr>
        <p:spPr>
          <a:xfrm>
            <a:off x="504000" y="1326600"/>
            <a:ext cx="4426920" cy="3288600"/>
          </a:xfrm>
          <a:prstGeom prst="rect">
            <a:avLst/>
          </a:prstGeom>
        </p:spPr>
        <p:txBody>
          <a:bodyPr lIns="0" rIns="0" tIns="0" bIns="0">
            <a:normAutofit/>
          </a:bodyPr>
          <a:p>
            <a:endParaRPr b="0" lang="en-IN" sz="3200" spc="-1" strike="noStrike">
              <a:latin typeface="Arial"/>
            </a:endParaRPr>
          </a:p>
        </p:txBody>
      </p:sp>
      <p:sp>
        <p:nvSpPr>
          <p:cNvPr id="309" name="PlaceHolder 3"/>
          <p:cNvSpPr>
            <a:spLocks noGrp="1"/>
          </p:cNvSpPr>
          <p:nvPr>
            <p:ph type="body"/>
          </p:nvPr>
        </p:nvSpPr>
        <p:spPr>
          <a:xfrm>
            <a:off x="5152680" y="1326600"/>
            <a:ext cx="4426920" cy="1568520"/>
          </a:xfrm>
          <a:prstGeom prst="rect">
            <a:avLst/>
          </a:prstGeom>
        </p:spPr>
        <p:txBody>
          <a:bodyPr lIns="0" rIns="0" tIns="0" bIns="0">
            <a:normAutofit/>
          </a:bodyPr>
          <a:p>
            <a:endParaRPr b="0" lang="en-IN" sz="3200" spc="-1" strike="noStrike">
              <a:latin typeface="Arial"/>
            </a:endParaRPr>
          </a:p>
        </p:txBody>
      </p:sp>
      <p:sp>
        <p:nvSpPr>
          <p:cNvPr id="310" name="PlaceHolder 4"/>
          <p:cNvSpPr>
            <a:spLocks noGrp="1"/>
          </p:cNvSpPr>
          <p:nvPr>
            <p:ph type="body"/>
          </p:nvPr>
        </p:nvSpPr>
        <p:spPr>
          <a:xfrm>
            <a:off x="5152680" y="3044520"/>
            <a:ext cx="442692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312" name="PlaceHolder 2"/>
          <p:cNvSpPr>
            <a:spLocks noGrp="1"/>
          </p:cNvSpPr>
          <p:nvPr>
            <p:ph type="body"/>
          </p:nvPr>
        </p:nvSpPr>
        <p:spPr>
          <a:xfrm>
            <a:off x="504000" y="1326600"/>
            <a:ext cx="4426920" cy="1568520"/>
          </a:xfrm>
          <a:prstGeom prst="rect">
            <a:avLst/>
          </a:prstGeom>
        </p:spPr>
        <p:txBody>
          <a:bodyPr lIns="0" rIns="0" tIns="0" bIns="0">
            <a:normAutofit/>
          </a:bodyPr>
          <a:p>
            <a:endParaRPr b="0" lang="en-IN" sz="3200" spc="-1" strike="noStrike">
              <a:latin typeface="Arial"/>
            </a:endParaRPr>
          </a:p>
        </p:txBody>
      </p:sp>
      <p:sp>
        <p:nvSpPr>
          <p:cNvPr id="313" name="PlaceHolder 3"/>
          <p:cNvSpPr>
            <a:spLocks noGrp="1"/>
          </p:cNvSpPr>
          <p:nvPr>
            <p:ph type="body"/>
          </p:nvPr>
        </p:nvSpPr>
        <p:spPr>
          <a:xfrm>
            <a:off x="5152680" y="1326600"/>
            <a:ext cx="4426920" cy="1568520"/>
          </a:xfrm>
          <a:prstGeom prst="rect">
            <a:avLst/>
          </a:prstGeom>
        </p:spPr>
        <p:txBody>
          <a:bodyPr lIns="0" rIns="0" tIns="0" bIns="0">
            <a:normAutofit/>
          </a:bodyPr>
          <a:p>
            <a:endParaRPr b="0" lang="en-IN" sz="3200" spc="-1" strike="noStrike">
              <a:latin typeface="Arial"/>
            </a:endParaRPr>
          </a:p>
        </p:txBody>
      </p:sp>
      <p:sp>
        <p:nvSpPr>
          <p:cNvPr id="314" name="PlaceHolder 4"/>
          <p:cNvSpPr>
            <a:spLocks noGrp="1"/>
          </p:cNvSpPr>
          <p:nvPr>
            <p:ph type="body"/>
          </p:nvPr>
        </p:nvSpPr>
        <p:spPr>
          <a:xfrm>
            <a:off x="504000" y="3044520"/>
            <a:ext cx="907200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316" name="PlaceHolder 2"/>
          <p:cNvSpPr>
            <a:spLocks noGrp="1"/>
          </p:cNvSpPr>
          <p:nvPr>
            <p:ph type="body"/>
          </p:nvPr>
        </p:nvSpPr>
        <p:spPr>
          <a:xfrm>
            <a:off x="504000" y="1326600"/>
            <a:ext cx="9072000" cy="1568520"/>
          </a:xfrm>
          <a:prstGeom prst="rect">
            <a:avLst/>
          </a:prstGeom>
        </p:spPr>
        <p:txBody>
          <a:bodyPr lIns="0" rIns="0" tIns="0" bIns="0">
            <a:normAutofit/>
          </a:bodyPr>
          <a:p>
            <a:endParaRPr b="0" lang="en-IN" sz="3200" spc="-1" strike="noStrike">
              <a:latin typeface="Arial"/>
            </a:endParaRPr>
          </a:p>
        </p:txBody>
      </p:sp>
      <p:sp>
        <p:nvSpPr>
          <p:cNvPr id="317" name="PlaceHolder 3"/>
          <p:cNvSpPr>
            <a:spLocks noGrp="1"/>
          </p:cNvSpPr>
          <p:nvPr>
            <p:ph type="body"/>
          </p:nvPr>
        </p:nvSpPr>
        <p:spPr>
          <a:xfrm>
            <a:off x="504000" y="3044520"/>
            <a:ext cx="907200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319" name="PlaceHolder 2"/>
          <p:cNvSpPr>
            <a:spLocks noGrp="1"/>
          </p:cNvSpPr>
          <p:nvPr>
            <p:ph type="body"/>
          </p:nvPr>
        </p:nvSpPr>
        <p:spPr>
          <a:xfrm>
            <a:off x="504000" y="1326600"/>
            <a:ext cx="4426920" cy="1568520"/>
          </a:xfrm>
          <a:prstGeom prst="rect">
            <a:avLst/>
          </a:prstGeom>
        </p:spPr>
        <p:txBody>
          <a:bodyPr lIns="0" rIns="0" tIns="0" bIns="0">
            <a:normAutofit/>
          </a:bodyPr>
          <a:p>
            <a:endParaRPr b="0" lang="en-IN" sz="3200" spc="-1" strike="noStrike">
              <a:latin typeface="Arial"/>
            </a:endParaRPr>
          </a:p>
        </p:txBody>
      </p:sp>
      <p:sp>
        <p:nvSpPr>
          <p:cNvPr id="320" name="PlaceHolder 3"/>
          <p:cNvSpPr>
            <a:spLocks noGrp="1"/>
          </p:cNvSpPr>
          <p:nvPr>
            <p:ph type="body"/>
          </p:nvPr>
        </p:nvSpPr>
        <p:spPr>
          <a:xfrm>
            <a:off x="5152680" y="1326600"/>
            <a:ext cx="4426920" cy="1568520"/>
          </a:xfrm>
          <a:prstGeom prst="rect">
            <a:avLst/>
          </a:prstGeom>
        </p:spPr>
        <p:txBody>
          <a:bodyPr lIns="0" rIns="0" tIns="0" bIns="0">
            <a:normAutofit/>
          </a:bodyPr>
          <a:p>
            <a:endParaRPr b="0" lang="en-IN" sz="3200" spc="-1" strike="noStrike">
              <a:latin typeface="Arial"/>
            </a:endParaRPr>
          </a:p>
        </p:txBody>
      </p:sp>
      <p:sp>
        <p:nvSpPr>
          <p:cNvPr id="321" name="PlaceHolder 4"/>
          <p:cNvSpPr>
            <a:spLocks noGrp="1"/>
          </p:cNvSpPr>
          <p:nvPr>
            <p:ph type="body"/>
          </p:nvPr>
        </p:nvSpPr>
        <p:spPr>
          <a:xfrm>
            <a:off x="504000" y="3044520"/>
            <a:ext cx="4426920" cy="1568520"/>
          </a:xfrm>
          <a:prstGeom prst="rect">
            <a:avLst/>
          </a:prstGeom>
        </p:spPr>
        <p:txBody>
          <a:bodyPr lIns="0" rIns="0" tIns="0" bIns="0">
            <a:normAutofit/>
          </a:bodyPr>
          <a:p>
            <a:endParaRPr b="0" lang="en-IN" sz="3200" spc="-1" strike="noStrike">
              <a:latin typeface="Arial"/>
            </a:endParaRPr>
          </a:p>
        </p:txBody>
      </p:sp>
      <p:sp>
        <p:nvSpPr>
          <p:cNvPr id="322" name="PlaceHolder 5"/>
          <p:cNvSpPr>
            <a:spLocks noGrp="1"/>
          </p:cNvSpPr>
          <p:nvPr>
            <p:ph type="body"/>
          </p:nvPr>
        </p:nvSpPr>
        <p:spPr>
          <a:xfrm>
            <a:off x="5152680" y="3044520"/>
            <a:ext cx="442692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324" name="PlaceHolder 2"/>
          <p:cNvSpPr>
            <a:spLocks noGrp="1"/>
          </p:cNvSpPr>
          <p:nvPr>
            <p:ph type="body"/>
          </p:nvPr>
        </p:nvSpPr>
        <p:spPr>
          <a:xfrm>
            <a:off x="504000" y="1326600"/>
            <a:ext cx="2921040" cy="1568520"/>
          </a:xfrm>
          <a:prstGeom prst="rect">
            <a:avLst/>
          </a:prstGeom>
        </p:spPr>
        <p:txBody>
          <a:bodyPr lIns="0" rIns="0" tIns="0" bIns="0">
            <a:normAutofit/>
          </a:bodyPr>
          <a:p>
            <a:endParaRPr b="0" lang="en-IN" sz="3200" spc="-1" strike="noStrike">
              <a:latin typeface="Arial"/>
            </a:endParaRPr>
          </a:p>
        </p:txBody>
      </p:sp>
      <p:sp>
        <p:nvSpPr>
          <p:cNvPr id="325" name="PlaceHolder 3"/>
          <p:cNvSpPr>
            <a:spLocks noGrp="1"/>
          </p:cNvSpPr>
          <p:nvPr>
            <p:ph type="body"/>
          </p:nvPr>
        </p:nvSpPr>
        <p:spPr>
          <a:xfrm>
            <a:off x="3571560" y="1326600"/>
            <a:ext cx="2921040" cy="1568520"/>
          </a:xfrm>
          <a:prstGeom prst="rect">
            <a:avLst/>
          </a:prstGeom>
        </p:spPr>
        <p:txBody>
          <a:bodyPr lIns="0" rIns="0" tIns="0" bIns="0">
            <a:normAutofit/>
          </a:bodyPr>
          <a:p>
            <a:endParaRPr b="0" lang="en-IN" sz="3200" spc="-1" strike="noStrike">
              <a:latin typeface="Arial"/>
            </a:endParaRPr>
          </a:p>
        </p:txBody>
      </p:sp>
      <p:sp>
        <p:nvSpPr>
          <p:cNvPr id="326" name="PlaceHolder 4"/>
          <p:cNvSpPr>
            <a:spLocks noGrp="1"/>
          </p:cNvSpPr>
          <p:nvPr>
            <p:ph type="body"/>
          </p:nvPr>
        </p:nvSpPr>
        <p:spPr>
          <a:xfrm>
            <a:off x="6639120" y="1326600"/>
            <a:ext cx="2921040" cy="1568520"/>
          </a:xfrm>
          <a:prstGeom prst="rect">
            <a:avLst/>
          </a:prstGeom>
        </p:spPr>
        <p:txBody>
          <a:bodyPr lIns="0" rIns="0" tIns="0" bIns="0">
            <a:normAutofit/>
          </a:bodyPr>
          <a:p>
            <a:endParaRPr b="0" lang="en-IN" sz="3200" spc="-1" strike="noStrike">
              <a:latin typeface="Arial"/>
            </a:endParaRPr>
          </a:p>
        </p:txBody>
      </p:sp>
      <p:sp>
        <p:nvSpPr>
          <p:cNvPr id="327" name="PlaceHolder 5"/>
          <p:cNvSpPr>
            <a:spLocks noGrp="1"/>
          </p:cNvSpPr>
          <p:nvPr>
            <p:ph type="body"/>
          </p:nvPr>
        </p:nvSpPr>
        <p:spPr>
          <a:xfrm>
            <a:off x="504000" y="3044520"/>
            <a:ext cx="2921040" cy="1568520"/>
          </a:xfrm>
          <a:prstGeom prst="rect">
            <a:avLst/>
          </a:prstGeom>
        </p:spPr>
        <p:txBody>
          <a:bodyPr lIns="0" rIns="0" tIns="0" bIns="0">
            <a:normAutofit/>
          </a:bodyPr>
          <a:p>
            <a:endParaRPr b="0" lang="en-IN" sz="3200" spc="-1" strike="noStrike">
              <a:latin typeface="Arial"/>
            </a:endParaRPr>
          </a:p>
        </p:txBody>
      </p:sp>
      <p:sp>
        <p:nvSpPr>
          <p:cNvPr id="328" name="PlaceHolder 6"/>
          <p:cNvSpPr>
            <a:spLocks noGrp="1"/>
          </p:cNvSpPr>
          <p:nvPr>
            <p:ph type="body"/>
          </p:nvPr>
        </p:nvSpPr>
        <p:spPr>
          <a:xfrm>
            <a:off x="3571560" y="3044520"/>
            <a:ext cx="2921040" cy="1568520"/>
          </a:xfrm>
          <a:prstGeom prst="rect">
            <a:avLst/>
          </a:prstGeom>
        </p:spPr>
        <p:txBody>
          <a:bodyPr lIns="0" rIns="0" tIns="0" bIns="0">
            <a:normAutofit/>
          </a:bodyPr>
          <a:p>
            <a:endParaRPr b="0" lang="en-IN" sz="3200" spc="-1" strike="noStrike">
              <a:latin typeface="Arial"/>
            </a:endParaRPr>
          </a:p>
        </p:txBody>
      </p:sp>
      <p:sp>
        <p:nvSpPr>
          <p:cNvPr id="329" name="PlaceHolder 7"/>
          <p:cNvSpPr>
            <a:spLocks noGrp="1"/>
          </p:cNvSpPr>
          <p:nvPr>
            <p:ph type="body"/>
          </p:nvPr>
        </p:nvSpPr>
        <p:spPr>
          <a:xfrm>
            <a:off x="6639120" y="3044520"/>
            <a:ext cx="292104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6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367"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369" name="PlaceHolder 2"/>
          <p:cNvSpPr>
            <a:spLocks noGrp="1"/>
          </p:cNvSpPr>
          <p:nvPr>
            <p:ph type="body"/>
          </p:nvPr>
        </p:nvSpPr>
        <p:spPr>
          <a:xfrm>
            <a:off x="504000" y="1326600"/>
            <a:ext cx="9072000" cy="3288600"/>
          </a:xfrm>
          <a:prstGeom prst="rect">
            <a:avLst/>
          </a:prstGeom>
        </p:spPr>
        <p:txBody>
          <a:bodyPr lIns="0" rIns="0" tIns="0" bIns="0">
            <a:normAutofit/>
          </a:bodyPr>
          <a:p>
            <a:endParaRPr b="0" lang="en-IN"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7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371" name="PlaceHolder 2"/>
          <p:cNvSpPr>
            <a:spLocks noGrp="1"/>
          </p:cNvSpPr>
          <p:nvPr>
            <p:ph type="body"/>
          </p:nvPr>
        </p:nvSpPr>
        <p:spPr>
          <a:xfrm>
            <a:off x="504000" y="1326600"/>
            <a:ext cx="4426920" cy="3288600"/>
          </a:xfrm>
          <a:prstGeom prst="rect">
            <a:avLst/>
          </a:prstGeom>
        </p:spPr>
        <p:txBody>
          <a:bodyPr lIns="0" rIns="0" tIns="0" bIns="0">
            <a:normAutofit/>
          </a:bodyPr>
          <a:p>
            <a:endParaRPr b="0" lang="en-IN" sz="3200" spc="-1" strike="noStrike">
              <a:latin typeface="Arial"/>
            </a:endParaRPr>
          </a:p>
        </p:txBody>
      </p:sp>
      <p:sp>
        <p:nvSpPr>
          <p:cNvPr id="372" name="PlaceHolder 3"/>
          <p:cNvSpPr>
            <a:spLocks noGrp="1"/>
          </p:cNvSpPr>
          <p:nvPr>
            <p:ph type="body"/>
          </p:nvPr>
        </p:nvSpPr>
        <p:spPr>
          <a:xfrm>
            <a:off x="5152680" y="1326600"/>
            <a:ext cx="4426920" cy="3288600"/>
          </a:xfrm>
          <a:prstGeom prst="rect">
            <a:avLst/>
          </a:prstGeom>
        </p:spPr>
        <p:txBody>
          <a:bodyPr lIns="0" rIns="0" tIns="0" bIns="0">
            <a:normAutofit/>
          </a:bodyPr>
          <a:p>
            <a:endParaRPr b="0" lang="en-IN"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7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74"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7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376" name="PlaceHolder 2"/>
          <p:cNvSpPr>
            <a:spLocks noGrp="1"/>
          </p:cNvSpPr>
          <p:nvPr>
            <p:ph type="body"/>
          </p:nvPr>
        </p:nvSpPr>
        <p:spPr>
          <a:xfrm>
            <a:off x="504000" y="1326600"/>
            <a:ext cx="4426920" cy="1568520"/>
          </a:xfrm>
          <a:prstGeom prst="rect">
            <a:avLst/>
          </a:prstGeom>
        </p:spPr>
        <p:txBody>
          <a:bodyPr lIns="0" rIns="0" tIns="0" bIns="0">
            <a:normAutofit/>
          </a:bodyPr>
          <a:p>
            <a:endParaRPr b="0" lang="en-IN" sz="3200" spc="-1" strike="noStrike">
              <a:latin typeface="Arial"/>
            </a:endParaRPr>
          </a:p>
        </p:txBody>
      </p:sp>
      <p:sp>
        <p:nvSpPr>
          <p:cNvPr id="377" name="PlaceHolder 3"/>
          <p:cNvSpPr>
            <a:spLocks noGrp="1"/>
          </p:cNvSpPr>
          <p:nvPr>
            <p:ph type="body"/>
          </p:nvPr>
        </p:nvSpPr>
        <p:spPr>
          <a:xfrm>
            <a:off x="5152680" y="1326600"/>
            <a:ext cx="4426920" cy="3288600"/>
          </a:xfrm>
          <a:prstGeom prst="rect">
            <a:avLst/>
          </a:prstGeom>
        </p:spPr>
        <p:txBody>
          <a:bodyPr lIns="0" rIns="0" tIns="0" bIns="0">
            <a:normAutofit/>
          </a:bodyPr>
          <a:p>
            <a:endParaRPr b="0" lang="en-IN" sz="3200" spc="-1" strike="noStrike">
              <a:latin typeface="Arial"/>
            </a:endParaRPr>
          </a:p>
        </p:txBody>
      </p:sp>
      <p:sp>
        <p:nvSpPr>
          <p:cNvPr id="378" name="PlaceHolder 4"/>
          <p:cNvSpPr>
            <a:spLocks noGrp="1"/>
          </p:cNvSpPr>
          <p:nvPr>
            <p:ph type="body"/>
          </p:nvPr>
        </p:nvSpPr>
        <p:spPr>
          <a:xfrm>
            <a:off x="504000" y="3044520"/>
            <a:ext cx="442692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7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380" name="PlaceHolder 2"/>
          <p:cNvSpPr>
            <a:spLocks noGrp="1"/>
          </p:cNvSpPr>
          <p:nvPr>
            <p:ph type="body"/>
          </p:nvPr>
        </p:nvSpPr>
        <p:spPr>
          <a:xfrm>
            <a:off x="504000" y="1326600"/>
            <a:ext cx="4426920" cy="3288600"/>
          </a:xfrm>
          <a:prstGeom prst="rect">
            <a:avLst/>
          </a:prstGeom>
        </p:spPr>
        <p:txBody>
          <a:bodyPr lIns="0" rIns="0" tIns="0" bIns="0">
            <a:normAutofit/>
          </a:bodyPr>
          <a:p>
            <a:endParaRPr b="0" lang="en-IN" sz="3200" spc="-1" strike="noStrike">
              <a:latin typeface="Arial"/>
            </a:endParaRPr>
          </a:p>
        </p:txBody>
      </p:sp>
      <p:sp>
        <p:nvSpPr>
          <p:cNvPr id="381" name="PlaceHolder 3"/>
          <p:cNvSpPr>
            <a:spLocks noGrp="1"/>
          </p:cNvSpPr>
          <p:nvPr>
            <p:ph type="body"/>
          </p:nvPr>
        </p:nvSpPr>
        <p:spPr>
          <a:xfrm>
            <a:off x="5152680" y="1326600"/>
            <a:ext cx="4426920" cy="1568520"/>
          </a:xfrm>
          <a:prstGeom prst="rect">
            <a:avLst/>
          </a:prstGeom>
        </p:spPr>
        <p:txBody>
          <a:bodyPr lIns="0" rIns="0" tIns="0" bIns="0">
            <a:normAutofit/>
          </a:bodyPr>
          <a:p>
            <a:endParaRPr b="0" lang="en-IN" sz="3200" spc="-1" strike="noStrike">
              <a:latin typeface="Arial"/>
            </a:endParaRPr>
          </a:p>
        </p:txBody>
      </p:sp>
      <p:sp>
        <p:nvSpPr>
          <p:cNvPr id="382" name="PlaceHolder 4"/>
          <p:cNvSpPr>
            <a:spLocks noGrp="1"/>
          </p:cNvSpPr>
          <p:nvPr>
            <p:ph type="body"/>
          </p:nvPr>
        </p:nvSpPr>
        <p:spPr>
          <a:xfrm>
            <a:off x="5152680" y="3044520"/>
            <a:ext cx="442692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8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384" name="PlaceHolder 2"/>
          <p:cNvSpPr>
            <a:spLocks noGrp="1"/>
          </p:cNvSpPr>
          <p:nvPr>
            <p:ph type="body"/>
          </p:nvPr>
        </p:nvSpPr>
        <p:spPr>
          <a:xfrm>
            <a:off x="504000" y="1326600"/>
            <a:ext cx="4426920" cy="1568520"/>
          </a:xfrm>
          <a:prstGeom prst="rect">
            <a:avLst/>
          </a:prstGeom>
        </p:spPr>
        <p:txBody>
          <a:bodyPr lIns="0" rIns="0" tIns="0" bIns="0">
            <a:normAutofit/>
          </a:bodyPr>
          <a:p>
            <a:endParaRPr b="0" lang="en-IN" sz="3200" spc="-1" strike="noStrike">
              <a:latin typeface="Arial"/>
            </a:endParaRPr>
          </a:p>
        </p:txBody>
      </p:sp>
      <p:sp>
        <p:nvSpPr>
          <p:cNvPr id="385" name="PlaceHolder 3"/>
          <p:cNvSpPr>
            <a:spLocks noGrp="1"/>
          </p:cNvSpPr>
          <p:nvPr>
            <p:ph type="body"/>
          </p:nvPr>
        </p:nvSpPr>
        <p:spPr>
          <a:xfrm>
            <a:off x="5152680" y="1326600"/>
            <a:ext cx="4426920" cy="1568520"/>
          </a:xfrm>
          <a:prstGeom prst="rect">
            <a:avLst/>
          </a:prstGeom>
        </p:spPr>
        <p:txBody>
          <a:bodyPr lIns="0" rIns="0" tIns="0" bIns="0">
            <a:normAutofit/>
          </a:bodyPr>
          <a:p>
            <a:endParaRPr b="0" lang="en-IN" sz="3200" spc="-1" strike="noStrike">
              <a:latin typeface="Arial"/>
            </a:endParaRPr>
          </a:p>
        </p:txBody>
      </p:sp>
      <p:sp>
        <p:nvSpPr>
          <p:cNvPr id="386" name="PlaceHolder 4"/>
          <p:cNvSpPr>
            <a:spLocks noGrp="1"/>
          </p:cNvSpPr>
          <p:nvPr>
            <p:ph type="body"/>
          </p:nvPr>
        </p:nvSpPr>
        <p:spPr>
          <a:xfrm>
            <a:off x="504000" y="3044520"/>
            <a:ext cx="907200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8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388" name="PlaceHolder 2"/>
          <p:cNvSpPr>
            <a:spLocks noGrp="1"/>
          </p:cNvSpPr>
          <p:nvPr>
            <p:ph type="body"/>
          </p:nvPr>
        </p:nvSpPr>
        <p:spPr>
          <a:xfrm>
            <a:off x="504000" y="1326600"/>
            <a:ext cx="9072000" cy="1568520"/>
          </a:xfrm>
          <a:prstGeom prst="rect">
            <a:avLst/>
          </a:prstGeom>
        </p:spPr>
        <p:txBody>
          <a:bodyPr lIns="0" rIns="0" tIns="0" bIns="0">
            <a:normAutofit/>
          </a:bodyPr>
          <a:p>
            <a:endParaRPr b="0" lang="en-IN" sz="3200" spc="-1" strike="noStrike">
              <a:latin typeface="Arial"/>
            </a:endParaRPr>
          </a:p>
        </p:txBody>
      </p:sp>
      <p:sp>
        <p:nvSpPr>
          <p:cNvPr id="389" name="PlaceHolder 3"/>
          <p:cNvSpPr>
            <a:spLocks noGrp="1"/>
          </p:cNvSpPr>
          <p:nvPr>
            <p:ph type="body"/>
          </p:nvPr>
        </p:nvSpPr>
        <p:spPr>
          <a:xfrm>
            <a:off x="504000" y="3044520"/>
            <a:ext cx="907200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9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391" name="PlaceHolder 2"/>
          <p:cNvSpPr>
            <a:spLocks noGrp="1"/>
          </p:cNvSpPr>
          <p:nvPr>
            <p:ph type="body"/>
          </p:nvPr>
        </p:nvSpPr>
        <p:spPr>
          <a:xfrm>
            <a:off x="504000" y="1326600"/>
            <a:ext cx="4426920" cy="1568520"/>
          </a:xfrm>
          <a:prstGeom prst="rect">
            <a:avLst/>
          </a:prstGeom>
        </p:spPr>
        <p:txBody>
          <a:bodyPr lIns="0" rIns="0" tIns="0" bIns="0">
            <a:normAutofit/>
          </a:bodyPr>
          <a:p>
            <a:endParaRPr b="0" lang="en-IN" sz="3200" spc="-1" strike="noStrike">
              <a:latin typeface="Arial"/>
            </a:endParaRPr>
          </a:p>
        </p:txBody>
      </p:sp>
      <p:sp>
        <p:nvSpPr>
          <p:cNvPr id="392" name="PlaceHolder 3"/>
          <p:cNvSpPr>
            <a:spLocks noGrp="1"/>
          </p:cNvSpPr>
          <p:nvPr>
            <p:ph type="body"/>
          </p:nvPr>
        </p:nvSpPr>
        <p:spPr>
          <a:xfrm>
            <a:off x="5152680" y="1326600"/>
            <a:ext cx="4426920" cy="1568520"/>
          </a:xfrm>
          <a:prstGeom prst="rect">
            <a:avLst/>
          </a:prstGeom>
        </p:spPr>
        <p:txBody>
          <a:bodyPr lIns="0" rIns="0" tIns="0" bIns="0">
            <a:normAutofit/>
          </a:bodyPr>
          <a:p>
            <a:endParaRPr b="0" lang="en-IN" sz="3200" spc="-1" strike="noStrike">
              <a:latin typeface="Arial"/>
            </a:endParaRPr>
          </a:p>
        </p:txBody>
      </p:sp>
      <p:sp>
        <p:nvSpPr>
          <p:cNvPr id="393" name="PlaceHolder 4"/>
          <p:cNvSpPr>
            <a:spLocks noGrp="1"/>
          </p:cNvSpPr>
          <p:nvPr>
            <p:ph type="body"/>
          </p:nvPr>
        </p:nvSpPr>
        <p:spPr>
          <a:xfrm>
            <a:off x="504000" y="3044520"/>
            <a:ext cx="4426920" cy="1568520"/>
          </a:xfrm>
          <a:prstGeom prst="rect">
            <a:avLst/>
          </a:prstGeom>
        </p:spPr>
        <p:txBody>
          <a:bodyPr lIns="0" rIns="0" tIns="0" bIns="0">
            <a:normAutofit/>
          </a:bodyPr>
          <a:p>
            <a:endParaRPr b="0" lang="en-IN" sz="3200" spc="-1" strike="noStrike">
              <a:latin typeface="Arial"/>
            </a:endParaRPr>
          </a:p>
        </p:txBody>
      </p:sp>
      <p:sp>
        <p:nvSpPr>
          <p:cNvPr id="394" name="PlaceHolder 5"/>
          <p:cNvSpPr>
            <a:spLocks noGrp="1"/>
          </p:cNvSpPr>
          <p:nvPr>
            <p:ph type="body"/>
          </p:nvPr>
        </p:nvSpPr>
        <p:spPr>
          <a:xfrm>
            <a:off x="5152680" y="3044520"/>
            <a:ext cx="442692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396" name="PlaceHolder 2"/>
          <p:cNvSpPr>
            <a:spLocks noGrp="1"/>
          </p:cNvSpPr>
          <p:nvPr>
            <p:ph type="body"/>
          </p:nvPr>
        </p:nvSpPr>
        <p:spPr>
          <a:xfrm>
            <a:off x="504000" y="1326600"/>
            <a:ext cx="2921040" cy="1568520"/>
          </a:xfrm>
          <a:prstGeom prst="rect">
            <a:avLst/>
          </a:prstGeom>
        </p:spPr>
        <p:txBody>
          <a:bodyPr lIns="0" rIns="0" tIns="0" bIns="0">
            <a:normAutofit/>
          </a:bodyPr>
          <a:p>
            <a:endParaRPr b="0" lang="en-IN" sz="3200" spc="-1" strike="noStrike">
              <a:latin typeface="Arial"/>
            </a:endParaRPr>
          </a:p>
        </p:txBody>
      </p:sp>
      <p:sp>
        <p:nvSpPr>
          <p:cNvPr id="397" name="PlaceHolder 3"/>
          <p:cNvSpPr>
            <a:spLocks noGrp="1"/>
          </p:cNvSpPr>
          <p:nvPr>
            <p:ph type="body"/>
          </p:nvPr>
        </p:nvSpPr>
        <p:spPr>
          <a:xfrm>
            <a:off x="3571560" y="1326600"/>
            <a:ext cx="2921040" cy="1568520"/>
          </a:xfrm>
          <a:prstGeom prst="rect">
            <a:avLst/>
          </a:prstGeom>
        </p:spPr>
        <p:txBody>
          <a:bodyPr lIns="0" rIns="0" tIns="0" bIns="0">
            <a:normAutofit/>
          </a:bodyPr>
          <a:p>
            <a:endParaRPr b="0" lang="en-IN" sz="3200" spc="-1" strike="noStrike">
              <a:latin typeface="Arial"/>
            </a:endParaRPr>
          </a:p>
        </p:txBody>
      </p:sp>
      <p:sp>
        <p:nvSpPr>
          <p:cNvPr id="398" name="PlaceHolder 4"/>
          <p:cNvSpPr>
            <a:spLocks noGrp="1"/>
          </p:cNvSpPr>
          <p:nvPr>
            <p:ph type="body"/>
          </p:nvPr>
        </p:nvSpPr>
        <p:spPr>
          <a:xfrm>
            <a:off x="6639120" y="1326600"/>
            <a:ext cx="2921040" cy="1568520"/>
          </a:xfrm>
          <a:prstGeom prst="rect">
            <a:avLst/>
          </a:prstGeom>
        </p:spPr>
        <p:txBody>
          <a:bodyPr lIns="0" rIns="0" tIns="0" bIns="0">
            <a:normAutofit/>
          </a:bodyPr>
          <a:p>
            <a:endParaRPr b="0" lang="en-IN" sz="3200" spc="-1" strike="noStrike">
              <a:latin typeface="Arial"/>
            </a:endParaRPr>
          </a:p>
        </p:txBody>
      </p:sp>
      <p:sp>
        <p:nvSpPr>
          <p:cNvPr id="399" name="PlaceHolder 5"/>
          <p:cNvSpPr>
            <a:spLocks noGrp="1"/>
          </p:cNvSpPr>
          <p:nvPr>
            <p:ph type="body"/>
          </p:nvPr>
        </p:nvSpPr>
        <p:spPr>
          <a:xfrm>
            <a:off x="504000" y="3044520"/>
            <a:ext cx="2921040" cy="1568520"/>
          </a:xfrm>
          <a:prstGeom prst="rect">
            <a:avLst/>
          </a:prstGeom>
        </p:spPr>
        <p:txBody>
          <a:bodyPr lIns="0" rIns="0" tIns="0" bIns="0">
            <a:normAutofit/>
          </a:bodyPr>
          <a:p>
            <a:endParaRPr b="0" lang="en-IN" sz="3200" spc="-1" strike="noStrike">
              <a:latin typeface="Arial"/>
            </a:endParaRPr>
          </a:p>
        </p:txBody>
      </p:sp>
      <p:sp>
        <p:nvSpPr>
          <p:cNvPr id="400" name="PlaceHolder 6"/>
          <p:cNvSpPr>
            <a:spLocks noGrp="1"/>
          </p:cNvSpPr>
          <p:nvPr>
            <p:ph type="body"/>
          </p:nvPr>
        </p:nvSpPr>
        <p:spPr>
          <a:xfrm>
            <a:off x="3571560" y="3044520"/>
            <a:ext cx="2921040" cy="1568520"/>
          </a:xfrm>
          <a:prstGeom prst="rect">
            <a:avLst/>
          </a:prstGeom>
        </p:spPr>
        <p:txBody>
          <a:bodyPr lIns="0" rIns="0" tIns="0" bIns="0">
            <a:normAutofit/>
          </a:bodyPr>
          <a:p>
            <a:endParaRPr b="0" lang="en-IN" sz="3200" spc="-1" strike="noStrike">
              <a:latin typeface="Arial"/>
            </a:endParaRPr>
          </a:p>
        </p:txBody>
      </p:sp>
      <p:sp>
        <p:nvSpPr>
          <p:cNvPr id="401" name="PlaceHolder 7"/>
          <p:cNvSpPr>
            <a:spLocks noGrp="1"/>
          </p:cNvSpPr>
          <p:nvPr>
            <p:ph type="body"/>
          </p:nvPr>
        </p:nvSpPr>
        <p:spPr>
          <a:xfrm>
            <a:off x="6639120" y="3044520"/>
            <a:ext cx="292104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439"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441" name="PlaceHolder 2"/>
          <p:cNvSpPr>
            <a:spLocks noGrp="1"/>
          </p:cNvSpPr>
          <p:nvPr>
            <p:ph type="body"/>
          </p:nvPr>
        </p:nvSpPr>
        <p:spPr>
          <a:xfrm>
            <a:off x="504000" y="1326600"/>
            <a:ext cx="9072000" cy="3288600"/>
          </a:xfrm>
          <a:prstGeom prst="rect">
            <a:avLst/>
          </a:prstGeom>
        </p:spPr>
        <p:txBody>
          <a:bodyPr lIns="0" rIns="0" tIns="0" bIns="0">
            <a:normAutofit/>
          </a:bodyPr>
          <a:p>
            <a:endParaRPr b="0" lang="en-IN"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443" name="PlaceHolder 2"/>
          <p:cNvSpPr>
            <a:spLocks noGrp="1"/>
          </p:cNvSpPr>
          <p:nvPr>
            <p:ph type="body"/>
          </p:nvPr>
        </p:nvSpPr>
        <p:spPr>
          <a:xfrm>
            <a:off x="504000" y="1326600"/>
            <a:ext cx="4426920" cy="3288600"/>
          </a:xfrm>
          <a:prstGeom prst="rect">
            <a:avLst/>
          </a:prstGeom>
        </p:spPr>
        <p:txBody>
          <a:bodyPr lIns="0" rIns="0" tIns="0" bIns="0">
            <a:normAutofit/>
          </a:bodyPr>
          <a:p>
            <a:endParaRPr b="0" lang="en-IN" sz="3200" spc="-1" strike="noStrike">
              <a:latin typeface="Arial"/>
            </a:endParaRPr>
          </a:p>
        </p:txBody>
      </p:sp>
      <p:sp>
        <p:nvSpPr>
          <p:cNvPr id="444" name="PlaceHolder 3"/>
          <p:cNvSpPr>
            <a:spLocks noGrp="1"/>
          </p:cNvSpPr>
          <p:nvPr>
            <p:ph type="body"/>
          </p:nvPr>
        </p:nvSpPr>
        <p:spPr>
          <a:xfrm>
            <a:off x="5152680" y="1326600"/>
            <a:ext cx="4426920" cy="3288600"/>
          </a:xfrm>
          <a:prstGeom prst="rect">
            <a:avLst/>
          </a:prstGeom>
        </p:spPr>
        <p:txBody>
          <a:bodyPr lIns="0" rIns="0" tIns="0" bIns="0">
            <a:normAutofit/>
          </a:bodyPr>
          <a:p>
            <a:endParaRPr b="0" lang="en-IN"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4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46"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4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448" name="PlaceHolder 2"/>
          <p:cNvSpPr>
            <a:spLocks noGrp="1"/>
          </p:cNvSpPr>
          <p:nvPr>
            <p:ph type="body"/>
          </p:nvPr>
        </p:nvSpPr>
        <p:spPr>
          <a:xfrm>
            <a:off x="504000" y="1326600"/>
            <a:ext cx="4426920" cy="1568520"/>
          </a:xfrm>
          <a:prstGeom prst="rect">
            <a:avLst/>
          </a:prstGeom>
        </p:spPr>
        <p:txBody>
          <a:bodyPr lIns="0" rIns="0" tIns="0" bIns="0">
            <a:normAutofit/>
          </a:bodyPr>
          <a:p>
            <a:endParaRPr b="0" lang="en-IN" sz="3200" spc="-1" strike="noStrike">
              <a:latin typeface="Arial"/>
            </a:endParaRPr>
          </a:p>
        </p:txBody>
      </p:sp>
      <p:sp>
        <p:nvSpPr>
          <p:cNvPr id="449" name="PlaceHolder 3"/>
          <p:cNvSpPr>
            <a:spLocks noGrp="1"/>
          </p:cNvSpPr>
          <p:nvPr>
            <p:ph type="body"/>
          </p:nvPr>
        </p:nvSpPr>
        <p:spPr>
          <a:xfrm>
            <a:off x="5152680" y="1326600"/>
            <a:ext cx="4426920" cy="3288600"/>
          </a:xfrm>
          <a:prstGeom prst="rect">
            <a:avLst/>
          </a:prstGeom>
        </p:spPr>
        <p:txBody>
          <a:bodyPr lIns="0" rIns="0" tIns="0" bIns="0">
            <a:normAutofit/>
          </a:bodyPr>
          <a:p>
            <a:endParaRPr b="0" lang="en-IN" sz="3200" spc="-1" strike="noStrike">
              <a:latin typeface="Arial"/>
            </a:endParaRPr>
          </a:p>
        </p:txBody>
      </p:sp>
      <p:sp>
        <p:nvSpPr>
          <p:cNvPr id="450" name="PlaceHolder 4"/>
          <p:cNvSpPr>
            <a:spLocks noGrp="1"/>
          </p:cNvSpPr>
          <p:nvPr>
            <p:ph type="body"/>
          </p:nvPr>
        </p:nvSpPr>
        <p:spPr>
          <a:xfrm>
            <a:off x="504000" y="3044520"/>
            <a:ext cx="442692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5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452" name="PlaceHolder 2"/>
          <p:cNvSpPr>
            <a:spLocks noGrp="1"/>
          </p:cNvSpPr>
          <p:nvPr>
            <p:ph type="body"/>
          </p:nvPr>
        </p:nvSpPr>
        <p:spPr>
          <a:xfrm>
            <a:off x="504000" y="1326600"/>
            <a:ext cx="4426920" cy="3288600"/>
          </a:xfrm>
          <a:prstGeom prst="rect">
            <a:avLst/>
          </a:prstGeom>
        </p:spPr>
        <p:txBody>
          <a:bodyPr lIns="0" rIns="0" tIns="0" bIns="0">
            <a:normAutofit/>
          </a:bodyPr>
          <a:p>
            <a:endParaRPr b="0" lang="en-IN" sz="3200" spc="-1" strike="noStrike">
              <a:latin typeface="Arial"/>
            </a:endParaRPr>
          </a:p>
        </p:txBody>
      </p:sp>
      <p:sp>
        <p:nvSpPr>
          <p:cNvPr id="453" name="PlaceHolder 3"/>
          <p:cNvSpPr>
            <a:spLocks noGrp="1"/>
          </p:cNvSpPr>
          <p:nvPr>
            <p:ph type="body"/>
          </p:nvPr>
        </p:nvSpPr>
        <p:spPr>
          <a:xfrm>
            <a:off x="5152680" y="1326600"/>
            <a:ext cx="4426920" cy="1568520"/>
          </a:xfrm>
          <a:prstGeom prst="rect">
            <a:avLst/>
          </a:prstGeom>
        </p:spPr>
        <p:txBody>
          <a:bodyPr lIns="0" rIns="0" tIns="0" bIns="0">
            <a:normAutofit/>
          </a:bodyPr>
          <a:p>
            <a:endParaRPr b="0" lang="en-IN" sz="3200" spc="-1" strike="noStrike">
              <a:latin typeface="Arial"/>
            </a:endParaRPr>
          </a:p>
        </p:txBody>
      </p:sp>
      <p:sp>
        <p:nvSpPr>
          <p:cNvPr id="454" name="PlaceHolder 4"/>
          <p:cNvSpPr>
            <a:spLocks noGrp="1"/>
          </p:cNvSpPr>
          <p:nvPr>
            <p:ph type="body"/>
          </p:nvPr>
        </p:nvSpPr>
        <p:spPr>
          <a:xfrm>
            <a:off x="5152680" y="3044520"/>
            <a:ext cx="442692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5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456" name="PlaceHolder 2"/>
          <p:cNvSpPr>
            <a:spLocks noGrp="1"/>
          </p:cNvSpPr>
          <p:nvPr>
            <p:ph type="body"/>
          </p:nvPr>
        </p:nvSpPr>
        <p:spPr>
          <a:xfrm>
            <a:off x="504000" y="1326600"/>
            <a:ext cx="4426920" cy="1568520"/>
          </a:xfrm>
          <a:prstGeom prst="rect">
            <a:avLst/>
          </a:prstGeom>
        </p:spPr>
        <p:txBody>
          <a:bodyPr lIns="0" rIns="0" tIns="0" bIns="0">
            <a:normAutofit/>
          </a:bodyPr>
          <a:p>
            <a:endParaRPr b="0" lang="en-IN" sz="3200" spc="-1" strike="noStrike">
              <a:latin typeface="Arial"/>
            </a:endParaRPr>
          </a:p>
        </p:txBody>
      </p:sp>
      <p:sp>
        <p:nvSpPr>
          <p:cNvPr id="457" name="PlaceHolder 3"/>
          <p:cNvSpPr>
            <a:spLocks noGrp="1"/>
          </p:cNvSpPr>
          <p:nvPr>
            <p:ph type="body"/>
          </p:nvPr>
        </p:nvSpPr>
        <p:spPr>
          <a:xfrm>
            <a:off x="5152680" y="1326600"/>
            <a:ext cx="4426920" cy="1568520"/>
          </a:xfrm>
          <a:prstGeom prst="rect">
            <a:avLst/>
          </a:prstGeom>
        </p:spPr>
        <p:txBody>
          <a:bodyPr lIns="0" rIns="0" tIns="0" bIns="0">
            <a:normAutofit/>
          </a:bodyPr>
          <a:p>
            <a:endParaRPr b="0" lang="en-IN" sz="3200" spc="-1" strike="noStrike">
              <a:latin typeface="Arial"/>
            </a:endParaRPr>
          </a:p>
        </p:txBody>
      </p:sp>
      <p:sp>
        <p:nvSpPr>
          <p:cNvPr id="458" name="PlaceHolder 4"/>
          <p:cNvSpPr>
            <a:spLocks noGrp="1"/>
          </p:cNvSpPr>
          <p:nvPr>
            <p:ph type="body"/>
          </p:nvPr>
        </p:nvSpPr>
        <p:spPr>
          <a:xfrm>
            <a:off x="504000" y="3044520"/>
            <a:ext cx="907200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88" name="PlaceHolder 2"/>
          <p:cNvSpPr>
            <a:spLocks noGrp="1"/>
          </p:cNvSpPr>
          <p:nvPr>
            <p:ph type="body"/>
          </p:nvPr>
        </p:nvSpPr>
        <p:spPr>
          <a:xfrm>
            <a:off x="504000" y="1326600"/>
            <a:ext cx="4426920" cy="1568520"/>
          </a:xfrm>
          <a:prstGeom prst="rect">
            <a:avLst/>
          </a:prstGeom>
        </p:spPr>
        <p:txBody>
          <a:bodyPr lIns="0" rIns="0" tIns="0" bIns="0">
            <a:normAutofit/>
          </a:bodyPr>
          <a:p>
            <a:endParaRPr b="0" lang="en-IN" sz="3200" spc="-1" strike="noStrike">
              <a:latin typeface="Arial"/>
            </a:endParaRPr>
          </a:p>
        </p:txBody>
      </p:sp>
      <p:sp>
        <p:nvSpPr>
          <p:cNvPr id="89" name="PlaceHolder 3"/>
          <p:cNvSpPr>
            <a:spLocks noGrp="1"/>
          </p:cNvSpPr>
          <p:nvPr>
            <p:ph type="body"/>
          </p:nvPr>
        </p:nvSpPr>
        <p:spPr>
          <a:xfrm>
            <a:off x="5152680" y="1326600"/>
            <a:ext cx="4426920" cy="3288600"/>
          </a:xfrm>
          <a:prstGeom prst="rect">
            <a:avLst/>
          </a:prstGeom>
        </p:spPr>
        <p:txBody>
          <a:bodyPr lIns="0" rIns="0" tIns="0" bIns="0">
            <a:normAutofit/>
          </a:bodyPr>
          <a:p>
            <a:endParaRPr b="0" lang="en-IN" sz="3200" spc="-1" strike="noStrike">
              <a:latin typeface="Arial"/>
            </a:endParaRPr>
          </a:p>
        </p:txBody>
      </p:sp>
      <p:sp>
        <p:nvSpPr>
          <p:cNvPr id="90" name="PlaceHolder 4"/>
          <p:cNvSpPr>
            <a:spLocks noGrp="1"/>
          </p:cNvSpPr>
          <p:nvPr>
            <p:ph type="body"/>
          </p:nvPr>
        </p:nvSpPr>
        <p:spPr>
          <a:xfrm>
            <a:off x="504000" y="3044520"/>
            <a:ext cx="442692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5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460" name="PlaceHolder 2"/>
          <p:cNvSpPr>
            <a:spLocks noGrp="1"/>
          </p:cNvSpPr>
          <p:nvPr>
            <p:ph type="body"/>
          </p:nvPr>
        </p:nvSpPr>
        <p:spPr>
          <a:xfrm>
            <a:off x="504000" y="1326600"/>
            <a:ext cx="9072000" cy="1568520"/>
          </a:xfrm>
          <a:prstGeom prst="rect">
            <a:avLst/>
          </a:prstGeom>
        </p:spPr>
        <p:txBody>
          <a:bodyPr lIns="0" rIns="0" tIns="0" bIns="0">
            <a:normAutofit/>
          </a:bodyPr>
          <a:p>
            <a:endParaRPr b="0" lang="en-IN" sz="3200" spc="-1" strike="noStrike">
              <a:latin typeface="Arial"/>
            </a:endParaRPr>
          </a:p>
        </p:txBody>
      </p:sp>
      <p:sp>
        <p:nvSpPr>
          <p:cNvPr id="461" name="PlaceHolder 3"/>
          <p:cNvSpPr>
            <a:spLocks noGrp="1"/>
          </p:cNvSpPr>
          <p:nvPr>
            <p:ph type="body"/>
          </p:nvPr>
        </p:nvSpPr>
        <p:spPr>
          <a:xfrm>
            <a:off x="504000" y="3044520"/>
            <a:ext cx="907200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6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463" name="PlaceHolder 2"/>
          <p:cNvSpPr>
            <a:spLocks noGrp="1"/>
          </p:cNvSpPr>
          <p:nvPr>
            <p:ph type="body"/>
          </p:nvPr>
        </p:nvSpPr>
        <p:spPr>
          <a:xfrm>
            <a:off x="504000" y="1326600"/>
            <a:ext cx="4426920" cy="1568520"/>
          </a:xfrm>
          <a:prstGeom prst="rect">
            <a:avLst/>
          </a:prstGeom>
        </p:spPr>
        <p:txBody>
          <a:bodyPr lIns="0" rIns="0" tIns="0" bIns="0">
            <a:normAutofit/>
          </a:bodyPr>
          <a:p>
            <a:endParaRPr b="0" lang="en-IN" sz="3200" spc="-1" strike="noStrike">
              <a:latin typeface="Arial"/>
            </a:endParaRPr>
          </a:p>
        </p:txBody>
      </p:sp>
      <p:sp>
        <p:nvSpPr>
          <p:cNvPr id="464" name="PlaceHolder 3"/>
          <p:cNvSpPr>
            <a:spLocks noGrp="1"/>
          </p:cNvSpPr>
          <p:nvPr>
            <p:ph type="body"/>
          </p:nvPr>
        </p:nvSpPr>
        <p:spPr>
          <a:xfrm>
            <a:off x="5152680" y="1326600"/>
            <a:ext cx="4426920" cy="1568520"/>
          </a:xfrm>
          <a:prstGeom prst="rect">
            <a:avLst/>
          </a:prstGeom>
        </p:spPr>
        <p:txBody>
          <a:bodyPr lIns="0" rIns="0" tIns="0" bIns="0">
            <a:normAutofit/>
          </a:bodyPr>
          <a:p>
            <a:endParaRPr b="0" lang="en-IN" sz="3200" spc="-1" strike="noStrike">
              <a:latin typeface="Arial"/>
            </a:endParaRPr>
          </a:p>
        </p:txBody>
      </p:sp>
      <p:sp>
        <p:nvSpPr>
          <p:cNvPr id="465" name="PlaceHolder 4"/>
          <p:cNvSpPr>
            <a:spLocks noGrp="1"/>
          </p:cNvSpPr>
          <p:nvPr>
            <p:ph type="body"/>
          </p:nvPr>
        </p:nvSpPr>
        <p:spPr>
          <a:xfrm>
            <a:off x="504000" y="3044520"/>
            <a:ext cx="4426920" cy="1568520"/>
          </a:xfrm>
          <a:prstGeom prst="rect">
            <a:avLst/>
          </a:prstGeom>
        </p:spPr>
        <p:txBody>
          <a:bodyPr lIns="0" rIns="0" tIns="0" bIns="0">
            <a:normAutofit/>
          </a:bodyPr>
          <a:p>
            <a:endParaRPr b="0" lang="en-IN" sz="3200" spc="-1" strike="noStrike">
              <a:latin typeface="Arial"/>
            </a:endParaRPr>
          </a:p>
        </p:txBody>
      </p:sp>
      <p:sp>
        <p:nvSpPr>
          <p:cNvPr id="466" name="PlaceHolder 5"/>
          <p:cNvSpPr>
            <a:spLocks noGrp="1"/>
          </p:cNvSpPr>
          <p:nvPr>
            <p:ph type="body"/>
          </p:nvPr>
        </p:nvSpPr>
        <p:spPr>
          <a:xfrm>
            <a:off x="5152680" y="3044520"/>
            <a:ext cx="442692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6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468" name="PlaceHolder 2"/>
          <p:cNvSpPr>
            <a:spLocks noGrp="1"/>
          </p:cNvSpPr>
          <p:nvPr>
            <p:ph type="body"/>
          </p:nvPr>
        </p:nvSpPr>
        <p:spPr>
          <a:xfrm>
            <a:off x="504000" y="1326600"/>
            <a:ext cx="2921040" cy="1568520"/>
          </a:xfrm>
          <a:prstGeom prst="rect">
            <a:avLst/>
          </a:prstGeom>
        </p:spPr>
        <p:txBody>
          <a:bodyPr lIns="0" rIns="0" tIns="0" bIns="0">
            <a:normAutofit/>
          </a:bodyPr>
          <a:p>
            <a:endParaRPr b="0" lang="en-IN" sz="3200" spc="-1" strike="noStrike">
              <a:latin typeface="Arial"/>
            </a:endParaRPr>
          </a:p>
        </p:txBody>
      </p:sp>
      <p:sp>
        <p:nvSpPr>
          <p:cNvPr id="469" name="PlaceHolder 3"/>
          <p:cNvSpPr>
            <a:spLocks noGrp="1"/>
          </p:cNvSpPr>
          <p:nvPr>
            <p:ph type="body"/>
          </p:nvPr>
        </p:nvSpPr>
        <p:spPr>
          <a:xfrm>
            <a:off x="3571560" y="1326600"/>
            <a:ext cx="2921040" cy="1568520"/>
          </a:xfrm>
          <a:prstGeom prst="rect">
            <a:avLst/>
          </a:prstGeom>
        </p:spPr>
        <p:txBody>
          <a:bodyPr lIns="0" rIns="0" tIns="0" bIns="0">
            <a:normAutofit/>
          </a:bodyPr>
          <a:p>
            <a:endParaRPr b="0" lang="en-IN" sz="3200" spc="-1" strike="noStrike">
              <a:latin typeface="Arial"/>
            </a:endParaRPr>
          </a:p>
        </p:txBody>
      </p:sp>
      <p:sp>
        <p:nvSpPr>
          <p:cNvPr id="470" name="PlaceHolder 4"/>
          <p:cNvSpPr>
            <a:spLocks noGrp="1"/>
          </p:cNvSpPr>
          <p:nvPr>
            <p:ph type="body"/>
          </p:nvPr>
        </p:nvSpPr>
        <p:spPr>
          <a:xfrm>
            <a:off x="6639120" y="1326600"/>
            <a:ext cx="2921040" cy="1568520"/>
          </a:xfrm>
          <a:prstGeom prst="rect">
            <a:avLst/>
          </a:prstGeom>
        </p:spPr>
        <p:txBody>
          <a:bodyPr lIns="0" rIns="0" tIns="0" bIns="0">
            <a:normAutofit/>
          </a:bodyPr>
          <a:p>
            <a:endParaRPr b="0" lang="en-IN" sz="3200" spc="-1" strike="noStrike">
              <a:latin typeface="Arial"/>
            </a:endParaRPr>
          </a:p>
        </p:txBody>
      </p:sp>
      <p:sp>
        <p:nvSpPr>
          <p:cNvPr id="471" name="PlaceHolder 5"/>
          <p:cNvSpPr>
            <a:spLocks noGrp="1"/>
          </p:cNvSpPr>
          <p:nvPr>
            <p:ph type="body"/>
          </p:nvPr>
        </p:nvSpPr>
        <p:spPr>
          <a:xfrm>
            <a:off x="504000" y="3044520"/>
            <a:ext cx="2921040" cy="1568520"/>
          </a:xfrm>
          <a:prstGeom prst="rect">
            <a:avLst/>
          </a:prstGeom>
        </p:spPr>
        <p:txBody>
          <a:bodyPr lIns="0" rIns="0" tIns="0" bIns="0">
            <a:normAutofit/>
          </a:bodyPr>
          <a:p>
            <a:endParaRPr b="0" lang="en-IN" sz="3200" spc="-1" strike="noStrike">
              <a:latin typeface="Arial"/>
            </a:endParaRPr>
          </a:p>
        </p:txBody>
      </p:sp>
      <p:sp>
        <p:nvSpPr>
          <p:cNvPr id="472" name="PlaceHolder 6"/>
          <p:cNvSpPr>
            <a:spLocks noGrp="1"/>
          </p:cNvSpPr>
          <p:nvPr>
            <p:ph type="body"/>
          </p:nvPr>
        </p:nvSpPr>
        <p:spPr>
          <a:xfrm>
            <a:off x="3571560" y="3044520"/>
            <a:ext cx="2921040" cy="1568520"/>
          </a:xfrm>
          <a:prstGeom prst="rect">
            <a:avLst/>
          </a:prstGeom>
        </p:spPr>
        <p:txBody>
          <a:bodyPr lIns="0" rIns="0" tIns="0" bIns="0">
            <a:normAutofit/>
          </a:bodyPr>
          <a:p>
            <a:endParaRPr b="0" lang="en-IN" sz="3200" spc="-1" strike="noStrike">
              <a:latin typeface="Arial"/>
            </a:endParaRPr>
          </a:p>
        </p:txBody>
      </p:sp>
      <p:sp>
        <p:nvSpPr>
          <p:cNvPr id="473" name="PlaceHolder 7"/>
          <p:cNvSpPr>
            <a:spLocks noGrp="1"/>
          </p:cNvSpPr>
          <p:nvPr>
            <p:ph type="body"/>
          </p:nvPr>
        </p:nvSpPr>
        <p:spPr>
          <a:xfrm>
            <a:off x="6639120" y="3044520"/>
            <a:ext cx="292104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92" name="PlaceHolder 2"/>
          <p:cNvSpPr>
            <a:spLocks noGrp="1"/>
          </p:cNvSpPr>
          <p:nvPr>
            <p:ph type="body"/>
          </p:nvPr>
        </p:nvSpPr>
        <p:spPr>
          <a:xfrm>
            <a:off x="504000" y="1326600"/>
            <a:ext cx="4426920" cy="3288600"/>
          </a:xfrm>
          <a:prstGeom prst="rect">
            <a:avLst/>
          </a:prstGeom>
        </p:spPr>
        <p:txBody>
          <a:bodyPr lIns="0" rIns="0" tIns="0" bIns="0">
            <a:normAutofit/>
          </a:bodyPr>
          <a:p>
            <a:endParaRPr b="0" lang="en-IN" sz="3200" spc="-1" strike="noStrike">
              <a:latin typeface="Arial"/>
            </a:endParaRPr>
          </a:p>
        </p:txBody>
      </p:sp>
      <p:sp>
        <p:nvSpPr>
          <p:cNvPr id="93" name="PlaceHolder 3"/>
          <p:cNvSpPr>
            <a:spLocks noGrp="1"/>
          </p:cNvSpPr>
          <p:nvPr>
            <p:ph type="body"/>
          </p:nvPr>
        </p:nvSpPr>
        <p:spPr>
          <a:xfrm>
            <a:off x="5152680" y="1326600"/>
            <a:ext cx="4426920" cy="1568520"/>
          </a:xfrm>
          <a:prstGeom prst="rect">
            <a:avLst/>
          </a:prstGeom>
        </p:spPr>
        <p:txBody>
          <a:bodyPr lIns="0" rIns="0" tIns="0" bIns="0">
            <a:normAutofit/>
          </a:bodyPr>
          <a:p>
            <a:endParaRPr b="0" lang="en-IN" sz="3200" spc="-1" strike="noStrike">
              <a:latin typeface="Arial"/>
            </a:endParaRPr>
          </a:p>
        </p:txBody>
      </p:sp>
      <p:sp>
        <p:nvSpPr>
          <p:cNvPr id="94" name="PlaceHolder 4"/>
          <p:cNvSpPr>
            <a:spLocks noGrp="1"/>
          </p:cNvSpPr>
          <p:nvPr>
            <p:ph type="body"/>
          </p:nvPr>
        </p:nvSpPr>
        <p:spPr>
          <a:xfrm>
            <a:off x="5152680" y="3044520"/>
            <a:ext cx="4426920" cy="1568520"/>
          </a:xfrm>
          <a:prstGeom prst="rect">
            <a:avLst/>
          </a:prstGeom>
        </p:spPr>
        <p:txBody>
          <a:bodyPr lIns="0" rIns="0" tIns="0" bIns="0">
            <a:normAutofit/>
          </a:bodyPr>
          <a:p>
            <a:endParaRPr b="0" lang="en-IN"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IN" sz="4400" spc="-1" strike="noStrike">
              <a:latin typeface="Arial"/>
            </a:endParaRPr>
          </a:p>
        </p:txBody>
      </p:sp>
      <p:sp>
        <p:nvSpPr>
          <p:cNvPr id="96" name="PlaceHolder 2"/>
          <p:cNvSpPr>
            <a:spLocks noGrp="1"/>
          </p:cNvSpPr>
          <p:nvPr>
            <p:ph type="body"/>
          </p:nvPr>
        </p:nvSpPr>
        <p:spPr>
          <a:xfrm>
            <a:off x="504000" y="1326600"/>
            <a:ext cx="4426920" cy="1568520"/>
          </a:xfrm>
          <a:prstGeom prst="rect">
            <a:avLst/>
          </a:prstGeom>
        </p:spPr>
        <p:txBody>
          <a:bodyPr lIns="0" rIns="0" tIns="0" bIns="0">
            <a:normAutofit/>
          </a:bodyPr>
          <a:p>
            <a:endParaRPr b="0" lang="en-IN" sz="3200" spc="-1" strike="noStrike">
              <a:latin typeface="Arial"/>
            </a:endParaRPr>
          </a:p>
        </p:txBody>
      </p:sp>
      <p:sp>
        <p:nvSpPr>
          <p:cNvPr id="97" name="PlaceHolder 3"/>
          <p:cNvSpPr>
            <a:spLocks noGrp="1"/>
          </p:cNvSpPr>
          <p:nvPr>
            <p:ph type="body"/>
          </p:nvPr>
        </p:nvSpPr>
        <p:spPr>
          <a:xfrm>
            <a:off x="5152680" y="1326600"/>
            <a:ext cx="4426920" cy="1568520"/>
          </a:xfrm>
          <a:prstGeom prst="rect">
            <a:avLst/>
          </a:prstGeom>
        </p:spPr>
        <p:txBody>
          <a:bodyPr lIns="0" rIns="0" tIns="0" bIns="0">
            <a:normAutofit/>
          </a:bodyPr>
          <a:p>
            <a:endParaRPr b="0" lang="en-IN" sz="3200" spc="-1" strike="noStrike">
              <a:latin typeface="Arial"/>
            </a:endParaRPr>
          </a:p>
        </p:txBody>
      </p:sp>
      <p:sp>
        <p:nvSpPr>
          <p:cNvPr id="98" name="PlaceHolder 4"/>
          <p:cNvSpPr>
            <a:spLocks noGrp="1"/>
          </p:cNvSpPr>
          <p:nvPr>
            <p:ph type="body"/>
          </p:nvPr>
        </p:nvSpPr>
        <p:spPr>
          <a:xfrm>
            <a:off x="504000" y="3044520"/>
            <a:ext cx="9072000" cy="1568520"/>
          </a:xfrm>
          <a:prstGeom prst="rect">
            <a:avLst/>
          </a:prstGeom>
        </p:spPr>
        <p:txBody>
          <a:bodyPr lIns="0" rIns="0" tIns="0" bIns="0">
            <a:normAutofit/>
          </a:bodyPr>
          <a:p>
            <a:endParaRPr b="0" lang="en-IN"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CustomShape 1"/>
          <p:cNvSpPr/>
          <p:nvPr/>
        </p:nvSpPr>
        <p:spPr>
          <a:xfrm>
            <a:off x="-54000" y="187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1" name="CustomShape 2"/>
          <p:cNvSpPr/>
          <p:nvPr/>
        </p:nvSpPr>
        <p:spPr>
          <a:xfrm>
            <a:off x="-414000" y="5587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2" name="CustomShape 3"/>
          <p:cNvSpPr/>
          <p:nvPr/>
        </p:nvSpPr>
        <p:spPr>
          <a:xfrm>
            <a:off x="1350000" y="187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3" name="CustomShape 4"/>
          <p:cNvSpPr/>
          <p:nvPr/>
        </p:nvSpPr>
        <p:spPr>
          <a:xfrm>
            <a:off x="648000" y="187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4" name="CustomShape 5"/>
          <p:cNvSpPr/>
          <p:nvPr/>
        </p:nvSpPr>
        <p:spPr>
          <a:xfrm>
            <a:off x="990000" y="5587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5" name="CustomShape 6"/>
          <p:cNvSpPr/>
          <p:nvPr/>
        </p:nvSpPr>
        <p:spPr>
          <a:xfrm>
            <a:off x="2394000" y="5587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6" name="CustomShape 7"/>
          <p:cNvSpPr/>
          <p:nvPr/>
        </p:nvSpPr>
        <p:spPr>
          <a:xfrm>
            <a:off x="1692000" y="5587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7" name="CustomShape 8"/>
          <p:cNvSpPr/>
          <p:nvPr/>
        </p:nvSpPr>
        <p:spPr>
          <a:xfrm>
            <a:off x="2754000" y="187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8" name="CustomShape 9"/>
          <p:cNvSpPr/>
          <p:nvPr/>
        </p:nvSpPr>
        <p:spPr>
          <a:xfrm>
            <a:off x="2052000" y="7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9" name="CustomShape 10"/>
          <p:cNvSpPr/>
          <p:nvPr/>
        </p:nvSpPr>
        <p:spPr>
          <a:xfrm>
            <a:off x="3456000" y="187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10" name="CustomShape 11"/>
          <p:cNvSpPr/>
          <p:nvPr/>
        </p:nvSpPr>
        <p:spPr>
          <a:xfrm>
            <a:off x="3096000" y="5587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11" name="CustomShape 12"/>
          <p:cNvSpPr/>
          <p:nvPr/>
        </p:nvSpPr>
        <p:spPr>
          <a:xfrm>
            <a:off x="4140000" y="187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12" name="CustomShape 13"/>
          <p:cNvSpPr/>
          <p:nvPr/>
        </p:nvSpPr>
        <p:spPr>
          <a:xfrm>
            <a:off x="4500000" y="5587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13" name="CustomShape 14"/>
          <p:cNvSpPr/>
          <p:nvPr/>
        </p:nvSpPr>
        <p:spPr>
          <a:xfrm>
            <a:off x="3798000" y="5587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14" name="CustomShape 15"/>
          <p:cNvSpPr/>
          <p:nvPr/>
        </p:nvSpPr>
        <p:spPr>
          <a:xfrm>
            <a:off x="5526000" y="187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15" name="CustomShape 16"/>
          <p:cNvSpPr/>
          <p:nvPr/>
        </p:nvSpPr>
        <p:spPr>
          <a:xfrm>
            <a:off x="4842000" y="187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16" name="CustomShape 17"/>
          <p:cNvSpPr/>
          <p:nvPr/>
        </p:nvSpPr>
        <p:spPr>
          <a:xfrm>
            <a:off x="5202000" y="5587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17" name="CustomShape 18"/>
          <p:cNvSpPr/>
          <p:nvPr/>
        </p:nvSpPr>
        <p:spPr>
          <a:xfrm>
            <a:off x="6606000" y="5587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18" name="CustomShape 19"/>
          <p:cNvSpPr/>
          <p:nvPr/>
        </p:nvSpPr>
        <p:spPr>
          <a:xfrm>
            <a:off x="5904000" y="5587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19" name="CustomShape 20"/>
          <p:cNvSpPr/>
          <p:nvPr/>
        </p:nvSpPr>
        <p:spPr>
          <a:xfrm>
            <a:off x="6930000" y="187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20" name="CustomShape 21"/>
          <p:cNvSpPr/>
          <p:nvPr/>
        </p:nvSpPr>
        <p:spPr>
          <a:xfrm>
            <a:off x="6228000" y="187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21" name="CustomShape 22"/>
          <p:cNvSpPr/>
          <p:nvPr/>
        </p:nvSpPr>
        <p:spPr>
          <a:xfrm>
            <a:off x="7632000" y="187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22" name="CustomShape 23"/>
          <p:cNvSpPr/>
          <p:nvPr/>
        </p:nvSpPr>
        <p:spPr>
          <a:xfrm>
            <a:off x="7308000" y="5587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23" name="CustomShape 24"/>
          <p:cNvSpPr/>
          <p:nvPr/>
        </p:nvSpPr>
        <p:spPr>
          <a:xfrm>
            <a:off x="8334000" y="1908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de59"/>
          </a:solidFill>
          <a:ln w="36000">
            <a:solidFill>
              <a:srgbClr val="ffde59"/>
            </a:solidFill>
            <a:round/>
          </a:ln>
        </p:spPr>
        <p:style>
          <a:lnRef idx="0"/>
          <a:fillRef idx="0"/>
          <a:effectRef idx="0"/>
          <a:fontRef idx="minor"/>
        </p:style>
      </p:sp>
      <p:sp>
        <p:nvSpPr>
          <p:cNvPr id="24" name="CustomShape 25"/>
          <p:cNvSpPr/>
          <p:nvPr/>
        </p:nvSpPr>
        <p:spPr>
          <a:xfrm>
            <a:off x="8010000" y="55908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25" name="CustomShape 26"/>
          <p:cNvSpPr/>
          <p:nvPr/>
        </p:nvSpPr>
        <p:spPr>
          <a:xfrm>
            <a:off x="9414000" y="55908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26" name="CustomShape 27"/>
          <p:cNvSpPr/>
          <p:nvPr/>
        </p:nvSpPr>
        <p:spPr>
          <a:xfrm>
            <a:off x="8712000" y="55908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27" name="CustomShape 28"/>
          <p:cNvSpPr/>
          <p:nvPr/>
        </p:nvSpPr>
        <p:spPr>
          <a:xfrm>
            <a:off x="9738000" y="1908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28" name="CustomShape 29"/>
          <p:cNvSpPr/>
          <p:nvPr/>
        </p:nvSpPr>
        <p:spPr>
          <a:xfrm>
            <a:off x="9036000" y="1908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29" name="CustomShape 30"/>
          <p:cNvSpPr/>
          <p:nvPr/>
        </p:nvSpPr>
        <p:spPr>
          <a:xfrm>
            <a:off x="288000" y="5587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de59"/>
          </a:solidFill>
          <a:ln w="36000">
            <a:solidFill>
              <a:srgbClr val="ffde59"/>
            </a:solidFill>
            <a:round/>
          </a:ln>
        </p:spPr>
        <p:style>
          <a:lnRef idx="0"/>
          <a:fillRef idx="0"/>
          <a:effectRef idx="0"/>
          <a:fontRef idx="minor"/>
        </p:style>
      </p:sp>
      <p:grpSp>
        <p:nvGrpSpPr>
          <p:cNvPr id="30" name="Group 31"/>
          <p:cNvGrpSpPr/>
          <p:nvPr/>
        </p:nvGrpSpPr>
        <p:grpSpPr>
          <a:xfrm>
            <a:off x="-368640" y="4895640"/>
            <a:ext cx="10846800" cy="1253160"/>
            <a:chOff x="-368640" y="4895640"/>
            <a:chExt cx="10846800" cy="1253160"/>
          </a:xfrm>
        </p:grpSpPr>
        <p:sp>
          <p:nvSpPr>
            <p:cNvPr id="31" name="CustomShape 32"/>
            <p:cNvSpPr/>
            <p:nvPr/>
          </p:nvSpPr>
          <p:spPr>
            <a:xfrm flipH="1">
              <a:off x="9423360" y="491364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2" name="CustomShape 33"/>
            <p:cNvSpPr/>
            <p:nvPr/>
          </p:nvSpPr>
          <p:spPr>
            <a:xfrm flipH="1">
              <a:off x="9783360" y="545364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3" name="CustomShape 34"/>
            <p:cNvSpPr/>
            <p:nvPr/>
          </p:nvSpPr>
          <p:spPr>
            <a:xfrm flipH="1">
              <a:off x="8019360" y="491364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4" name="CustomShape 35"/>
            <p:cNvSpPr/>
            <p:nvPr/>
          </p:nvSpPr>
          <p:spPr>
            <a:xfrm flipH="1">
              <a:off x="8721360" y="491364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de59"/>
            </a:solidFill>
            <a:ln cap="rnd" w="36000">
              <a:solidFill>
                <a:srgbClr val="ffde59"/>
              </a:solidFill>
              <a:round/>
            </a:ln>
          </p:spPr>
          <p:style>
            <a:lnRef idx="0"/>
            <a:fillRef idx="0"/>
            <a:effectRef idx="0"/>
            <a:fontRef idx="minor"/>
          </p:style>
        </p:sp>
        <p:sp>
          <p:nvSpPr>
            <p:cNvPr id="35" name="CustomShape 36"/>
            <p:cNvSpPr/>
            <p:nvPr/>
          </p:nvSpPr>
          <p:spPr>
            <a:xfrm flipH="1">
              <a:off x="8379360" y="545364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6" name="CustomShape 37"/>
            <p:cNvSpPr/>
            <p:nvPr/>
          </p:nvSpPr>
          <p:spPr>
            <a:xfrm flipH="1">
              <a:off x="6975360" y="545364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7" name="CustomShape 38"/>
            <p:cNvSpPr/>
            <p:nvPr/>
          </p:nvSpPr>
          <p:spPr>
            <a:xfrm flipH="1">
              <a:off x="7677360" y="545364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8" name="CustomShape 39"/>
            <p:cNvSpPr/>
            <p:nvPr/>
          </p:nvSpPr>
          <p:spPr>
            <a:xfrm flipH="1">
              <a:off x="6615360" y="491364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9" name="CustomShape 40"/>
            <p:cNvSpPr/>
            <p:nvPr/>
          </p:nvSpPr>
          <p:spPr>
            <a:xfrm flipH="1">
              <a:off x="7317360" y="489564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0" name="CustomShape 41"/>
            <p:cNvSpPr/>
            <p:nvPr/>
          </p:nvSpPr>
          <p:spPr>
            <a:xfrm flipH="1">
              <a:off x="5913360" y="491364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1" name="CustomShape 42"/>
            <p:cNvSpPr/>
            <p:nvPr/>
          </p:nvSpPr>
          <p:spPr>
            <a:xfrm flipH="1">
              <a:off x="6273360" y="545364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2" name="CustomShape 43"/>
            <p:cNvSpPr/>
            <p:nvPr/>
          </p:nvSpPr>
          <p:spPr>
            <a:xfrm flipH="1">
              <a:off x="5229360" y="491364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3" name="CustomShape 44"/>
            <p:cNvSpPr/>
            <p:nvPr/>
          </p:nvSpPr>
          <p:spPr>
            <a:xfrm flipH="1">
              <a:off x="4869360" y="545364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4" name="CustomShape 45"/>
            <p:cNvSpPr/>
            <p:nvPr/>
          </p:nvSpPr>
          <p:spPr>
            <a:xfrm flipH="1">
              <a:off x="5571360" y="545364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5" name="CustomShape 46"/>
            <p:cNvSpPr/>
            <p:nvPr/>
          </p:nvSpPr>
          <p:spPr>
            <a:xfrm flipH="1">
              <a:off x="3843360" y="491364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6" name="CustomShape 47"/>
            <p:cNvSpPr/>
            <p:nvPr/>
          </p:nvSpPr>
          <p:spPr>
            <a:xfrm flipH="1">
              <a:off x="4527360" y="491364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7" name="CustomShape 48"/>
            <p:cNvSpPr/>
            <p:nvPr/>
          </p:nvSpPr>
          <p:spPr>
            <a:xfrm flipH="1">
              <a:off x="4167360" y="545364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8" name="CustomShape 49"/>
            <p:cNvSpPr/>
            <p:nvPr/>
          </p:nvSpPr>
          <p:spPr>
            <a:xfrm flipH="1">
              <a:off x="2763360" y="545364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9" name="CustomShape 50"/>
            <p:cNvSpPr/>
            <p:nvPr/>
          </p:nvSpPr>
          <p:spPr>
            <a:xfrm flipH="1">
              <a:off x="3465360" y="545364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50" name="CustomShape 51"/>
            <p:cNvSpPr/>
            <p:nvPr/>
          </p:nvSpPr>
          <p:spPr>
            <a:xfrm flipH="1">
              <a:off x="2439360" y="491364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51" name="CustomShape 52"/>
            <p:cNvSpPr/>
            <p:nvPr/>
          </p:nvSpPr>
          <p:spPr>
            <a:xfrm flipH="1">
              <a:off x="3141360" y="491364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52" name="CustomShape 53"/>
            <p:cNvSpPr/>
            <p:nvPr/>
          </p:nvSpPr>
          <p:spPr>
            <a:xfrm flipH="1">
              <a:off x="1737360" y="491364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53" name="CustomShape 54"/>
            <p:cNvSpPr/>
            <p:nvPr/>
          </p:nvSpPr>
          <p:spPr>
            <a:xfrm flipH="1">
              <a:off x="2061360" y="545364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54" name="CustomShape 55"/>
            <p:cNvSpPr/>
            <p:nvPr/>
          </p:nvSpPr>
          <p:spPr>
            <a:xfrm flipH="1">
              <a:off x="1035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55" name="CustomShape 56"/>
            <p:cNvSpPr/>
            <p:nvPr/>
          </p:nvSpPr>
          <p:spPr>
            <a:xfrm flipH="1">
              <a:off x="1359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56" name="CustomShape 57"/>
            <p:cNvSpPr/>
            <p:nvPr/>
          </p:nvSpPr>
          <p:spPr>
            <a:xfrm flipH="1">
              <a:off x="-4464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57" name="CustomShape 58"/>
            <p:cNvSpPr/>
            <p:nvPr/>
          </p:nvSpPr>
          <p:spPr>
            <a:xfrm flipH="1">
              <a:off x="657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58" name="CustomShape 59"/>
            <p:cNvSpPr/>
            <p:nvPr/>
          </p:nvSpPr>
          <p:spPr>
            <a:xfrm flipH="1">
              <a:off x="-36864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59" name="CustomShape 60"/>
            <p:cNvSpPr/>
            <p:nvPr/>
          </p:nvSpPr>
          <p:spPr>
            <a:xfrm flipH="1">
              <a:off x="333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de59"/>
            </a:solidFill>
            <a:ln cap="rnd" w="36000">
              <a:solidFill>
                <a:srgbClr val="ffde59"/>
              </a:solidFill>
              <a:round/>
            </a:ln>
          </p:spPr>
          <p:style>
            <a:lnRef idx="0"/>
            <a:fillRef idx="0"/>
            <a:effectRef idx="0"/>
            <a:fontRef idx="minor"/>
          </p:style>
        </p:sp>
        <p:sp>
          <p:nvSpPr>
            <p:cNvPr id="60" name="CustomShape 61"/>
            <p:cNvSpPr/>
            <p:nvPr/>
          </p:nvSpPr>
          <p:spPr>
            <a:xfrm flipH="1">
              <a:off x="9081360" y="545364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grpSp>
      <p:sp>
        <p:nvSpPr>
          <p:cNvPr id="61" name="CustomShape 62"/>
          <p:cNvSpPr/>
          <p:nvPr/>
        </p:nvSpPr>
        <p:spPr>
          <a:xfrm>
            <a:off x="-414000" y="-5209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62" name="CustomShape 63"/>
          <p:cNvSpPr/>
          <p:nvPr/>
        </p:nvSpPr>
        <p:spPr>
          <a:xfrm>
            <a:off x="990000" y="-5209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63" name="CustomShape 64"/>
          <p:cNvSpPr/>
          <p:nvPr/>
        </p:nvSpPr>
        <p:spPr>
          <a:xfrm>
            <a:off x="2394000" y="-5209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64" name="CustomShape 65"/>
          <p:cNvSpPr/>
          <p:nvPr/>
        </p:nvSpPr>
        <p:spPr>
          <a:xfrm>
            <a:off x="1692000" y="-5209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65" name="CustomShape 66"/>
          <p:cNvSpPr/>
          <p:nvPr/>
        </p:nvSpPr>
        <p:spPr>
          <a:xfrm>
            <a:off x="3096000" y="-5209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66" name="CustomShape 67"/>
          <p:cNvSpPr/>
          <p:nvPr/>
        </p:nvSpPr>
        <p:spPr>
          <a:xfrm>
            <a:off x="4500000" y="-5209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67" name="CustomShape 68"/>
          <p:cNvSpPr/>
          <p:nvPr/>
        </p:nvSpPr>
        <p:spPr>
          <a:xfrm>
            <a:off x="3798000" y="-5209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68" name="CustomShape 69"/>
          <p:cNvSpPr/>
          <p:nvPr/>
        </p:nvSpPr>
        <p:spPr>
          <a:xfrm>
            <a:off x="5202000" y="-5209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69" name="CustomShape 70"/>
          <p:cNvSpPr/>
          <p:nvPr/>
        </p:nvSpPr>
        <p:spPr>
          <a:xfrm>
            <a:off x="6606000" y="-5209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70" name="CustomShape 71"/>
          <p:cNvSpPr/>
          <p:nvPr/>
        </p:nvSpPr>
        <p:spPr>
          <a:xfrm>
            <a:off x="5904000" y="-5209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71" name="CustomShape 72"/>
          <p:cNvSpPr/>
          <p:nvPr/>
        </p:nvSpPr>
        <p:spPr>
          <a:xfrm>
            <a:off x="7308000" y="-5209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72" name="CustomShape 73"/>
          <p:cNvSpPr/>
          <p:nvPr/>
        </p:nvSpPr>
        <p:spPr>
          <a:xfrm>
            <a:off x="8010000" y="-5205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73" name="CustomShape 74"/>
          <p:cNvSpPr/>
          <p:nvPr/>
        </p:nvSpPr>
        <p:spPr>
          <a:xfrm>
            <a:off x="9414000" y="-5205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74" name="CustomShape 75"/>
          <p:cNvSpPr/>
          <p:nvPr/>
        </p:nvSpPr>
        <p:spPr>
          <a:xfrm>
            <a:off x="8712000" y="-5205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75" name="CustomShape 76"/>
          <p:cNvSpPr/>
          <p:nvPr/>
        </p:nvSpPr>
        <p:spPr>
          <a:xfrm>
            <a:off x="288000" y="-52092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w="36000">
            <a:solidFill>
              <a:srgbClr val="ffde59"/>
            </a:solidFill>
            <a:round/>
          </a:ln>
        </p:spPr>
        <p:style>
          <a:lnRef idx="0"/>
          <a:fillRef idx="0"/>
          <a:effectRef idx="0"/>
          <a:fontRef idx="minor"/>
        </p:style>
      </p:sp>
      <p:sp>
        <p:nvSpPr>
          <p:cNvPr id="76" name="PlaceHolder 77"/>
          <p:cNvSpPr>
            <a:spLocks noGrp="1"/>
          </p:cNvSpPr>
          <p:nvPr>
            <p:ph type="title"/>
          </p:nvPr>
        </p:nvSpPr>
        <p:spPr>
          <a:xfrm>
            <a:off x="504000" y="226080"/>
            <a:ext cx="9072000" cy="946440"/>
          </a:xfrm>
          <a:prstGeom prst="rect">
            <a:avLst/>
          </a:prstGeom>
        </p:spPr>
        <p:txBody>
          <a:bodyPr lIns="0" rIns="0" tIns="0" bIns="0" anchor="ctr">
            <a:noAutofit/>
          </a:bodyPr>
          <a:p>
            <a:pPr algn="ctr"/>
            <a:r>
              <a:rPr b="0" lang="en-IN" sz="4400" spc="-1" strike="noStrike">
                <a:latin typeface="Arial"/>
              </a:rPr>
              <a:t>Click to edit the title text format</a:t>
            </a:r>
            <a:endParaRPr b="0" lang="en-IN" sz="4400" spc="-1" strike="noStrike">
              <a:latin typeface="Arial"/>
            </a:endParaRPr>
          </a:p>
        </p:txBody>
      </p:sp>
      <p:sp>
        <p:nvSpPr>
          <p:cNvPr id="77" name="PlaceHolder 78"/>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IN" sz="3200" spc="-1" strike="noStrike">
                <a:latin typeface="Arial"/>
              </a:rPr>
              <a:t>Click to edit the outline text format</a:t>
            </a:r>
            <a:endParaRPr b="0" lang="en-IN" sz="3200" spc="-1" strike="noStrike">
              <a:latin typeface="Arial"/>
            </a:endParaRPr>
          </a:p>
          <a:p>
            <a:pPr lvl="1" marL="864000" indent="-324000">
              <a:spcBef>
                <a:spcPts val="1134"/>
              </a:spcBef>
              <a:buClr>
                <a:srgbClr val="000000"/>
              </a:buClr>
              <a:buSzPct val="75000"/>
              <a:buFont typeface="Symbol" charset="2"/>
              <a:buChar char=""/>
            </a:pPr>
            <a:r>
              <a:rPr b="0" lang="en-IN" sz="2800" spc="-1" strike="noStrike">
                <a:latin typeface="Arial"/>
              </a:rPr>
              <a:t>Second Outline Level</a:t>
            </a:r>
            <a:endParaRPr b="0" lang="en-IN" sz="2800" spc="-1" strike="noStrike">
              <a:latin typeface="Arial"/>
            </a:endParaRPr>
          </a:p>
          <a:p>
            <a:pPr lvl="2" marL="1296000" indent="-288000">
              <a:spcBef>
                <a:spcPts val="850"/>
              </a:spcBef>
              <a:buClr>
                <a:srgbClr val="000000"/>
              </a:buClr>
              <a:buSzPct val="45000"/>
              <a:buFont typeface="Wingdings" charset="2"/>
              <a:buChar char=""/>
            </a:pPr>
            <a:r>
              <a:rPr b="0" lang="en-IN" sz="2400" spc="-1" strike="noStrike">
                <a:latin typeface="Arial"/>
              </a:rPr>
              <a:t>Third Outline Level</a:t>
            </a:r>
            <a:endParaRPr b="0" lang="en-IN" sz="2400" spc="-1" strike="noStrike">
              <a:latin typeface="Arial"/>
            </a:endParaRPr>
          </a:p>
          <a:p>
            <a:pPr lvl="3" marL="1728000" indent="-216000">
              <a:spcBef>
                <a:spcPts val="567"/>
              </a:spcBef>
              <a:buClr>
                <a:srgbClr val="000000"/>
              </a:buClr>
              <a:buSzPct val="75000"/>
              <a:buFont typeface="Symbol" charset="2"/>
              <a:buChar char=""/>
            </a:pPr>
            <a:r>
              <a:rPr b="0" lang="en-IN" sz="2000" spc="-1" strike="noStrike">
                <a:latin typeface="Arial"/>
              </a:rPr>
              <a:t>Fourth Outline Level</a:t>
            </a:r>
            <a:endParaRPr b="0" lang="en-IN" sz="2000" spc="-1" strike="noStrike">
              <a:latin typeface="Arial"/>
            </a:endParaRPr>
          </a:p>
          <a:p>
            <a:pPr lvl="4" marL="2160000" indent="-216000">
              <a:spcBef>
                <a:spcPts val="283"/>
              </a:spcBef>
              <a:buClr>
                <a:srgbClr val="000000"/>
              </a:buClr>
              <a:buSzPct val="45000"/>
              <a:buFont typeface="Wingdings" charset="2"/>
              <a:buChar char=""/>
            </a:pPr>
            <a:r>
              <a:rPr b="0" lang="en-IN" sz="2000" spc="-1" strike="noStrike">
                <a:latin typeface="Arial"/>
              </a:rPr>
              <a:t>Fifth Outline Level</a:t>
            </a:r>
            <a:endParaRPr b="0" lang="en-IN" sz="2000" spc="-1" strike="noStrike">
              <a:latin typeface="Arial"/>
            </a:endParaRPr>
          </a:p>
          <a:p>
            <a:pPr lvl="5" marL="2592000" indent="-216000">
              <a:spcBef>
                <a:spcPts val="283"/>
              </a:spcBef>
              <a:buClr>
                <a:srgbClr val="000000"/>
              </a:buClr>
              <a:buSzPct val="45000"/>
              <a:buFont typeface="Wingdings" charset="2"/>
              <a:buChar char=""/>
            </a:pPr>
            <a:r>
              <a:rPr b="0" lang="en-IN" sz="2000" spc="-1" strike="noStrike">
                <a:latin typeface="Arial"/>
              </a:rPr>
              <a:t>Sixth Outline Level</a:t>
            </a:r>
            <a:endParaRPr b="0" lang="en-IN" sz="2000" spc="-1" strike="noStrike">
              <a:latin typeface="Arial"/>
            </a:endParaRPr>
          </a:p>
          <a:p>
            <a:pPr lvl="6" marL="3024000" indent="-216000">
              <a:spcBef>
                <a:spcPts val="283"/>
              </a:spcBef>
              <a:buClr>
                <a:srgbClr val="000000"/>
              </a:buClr>
              <a:buSzPct val="45000"/>
              <a:buFont typeface="Wingdings" charset="2"/>
              <a:buChar char=""/>
            </a:pPr>
            <a:r>
              <a:rPr b="0" lang="en-IN" sz="2000" spc="-1" strike="noStrike">
                <a:latin typeface="Arial"/>
              </a:rPr>
              <a:t>Seventh Outline Level</a:t>
            </a:r>
            <a:endParaRPr b="0" lang="en-IN"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14" name="Group 1"/>
          <p:cNvGrpSpPr/>
          <p:nvPr/>
        </p:nvGrpSpPr>
        <p:grpSpPr>
          <a:xfrm>
            <a:off x="-368640" y="4896000"/>
            <a:ext cx="10846800" cy="1253160"/>
            <a:chOff x="-368640" y="4896000"/>
            <a:chExt cx="10846800" cy="1253160"/>
          </a:xfrm>
        </p:grpSpPr>
        <p:sp>
          <p:nvSpPr>
            <p:cNvPr id="115" name="CustomShape 2"/>
            <p:cNvSpPr/>
            <p:nvPr/>
          </p:nvSpPr>
          <p:spPr>
            <a:xfrm flipH="1">
              <a:off x="9423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16" name="CustomShape 3"/>
            <p:cNvSpPr/>
            <p:nvPr/>
          </p:nvSpPr>
          <p:spPr>
            <a:xfrm flipH="1">
              <a:off x="9783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17" name="CustomShape 4"/>
            <p:cNvSpPr/>
            <p:nvPr/>
          </p:nvSpPr>
          <p:spPr>
            <a:xfrm flipH="1">
              <a:off x="8019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18" name="CustomShape 5"/>
            <p:cNvSpPr/>
            <p:nvPr/>
          </p:nvSpPr>
          <p:spPr>
            <a:xfrm flipH="1">
              <a:off x="8721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de59"/>
            </a:solidFill>
            <a:ln cap="rnd" w="36000">
              <a:solidFill>
                <a:srgbClr val="ffde59"/>
              </a:solidFill>
              <a:round/>
            </a:ln>
          </p:spPr>
          <p:style>
            <a:lnRef idx="0"/>
            <a:fillRef idx="0"/>
            <a:effectRef idx="0"/>
            <a:fontRef idx="minor"/>
          </p:style>
        </p:sp>
        <p:sp>
          <p:nvSpPr>
            <p:cNvPr id="119" name="CustomShape 6"/>
            <p:cNvSpPr/>
            <p:nvPr/>
          </p:nvSpPr>
          <p:spPr>
            <a:xfrm flipH="1">
              <a:off x="8379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20" name="CustomShape 7"/>
            <p:cNvSpPr/>
            <p:nvPr/>
          </p:nvSpPr>
          <p:spPr>
            <a:xfrm flipH="1">
              <a:off x="6975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21" name="CustomShape 8"/>
            <p:cNvSpPr/>
            <p:nvPr/>
          </p:nvSpPr>
          <p:spPr>
            <a:xfrm flipH="1">
              <a:off x="7677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22" name="CustomShape 9"/>
            <p:cNvSpPr/>
            <p:nvPr/>
          </p:nvSpPr>
          <p:spPr>
            <a:xfrm flipH="1">
              <a:off x="6615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23" name="CustomShape 10"/>
            <p:cNvSpPr/>
            <p:nvPr/>
          </p:nvSpPr>
          <p:spPr>
            <a:xfrm flipH="1">
              <a:off x="7317360" y="4896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24" name="CustomShape 11"/>
            <p:cNvSpPr/>
            <p:nvPr/>
          </p:nvSpPr>
          <p:spPr>
            <a:xfrm flipH="1">
              <a:off x="5913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25" name="CustomShape 12"/>
            <p:cNvSpPr/>
            <p:nvPr/>
          </p:nvSpPr>
          <p:spPr>
            <a:xfrm flipH="1">
              <a:off x="6273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26" name="CustomShape 13"/>
            <p:cNvSpPr/>
            <p:nvPr/>
          </p:nvSpPr>
          <p:spPr>
            <a:xfrm flipH="1">
              <a:off x="5229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27" name="CustomShape 14"/>
            <p:cNvSpPr/>
            <p:nvPr/>
          </p:nvSpPr>
          <p:spPr>
            <a:xfrm flipH="1">
              <a:off x="4869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28" name="CustomShape 15"/>
            <p:cNvSpPr/>
            <p:nvPr/>
          </p:nvSpPr>
          <p:spPr>
            <a:xfrm flipH="1">
              <a:off x="5571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29" name="CustomShape 16"/>
            <p:cNvSpPr/>
            <p:nvPr/>
          </p:nvSpPr>
          <p:spPr>
            <a:xfrm flipH="1">
              <a:off x="3843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30" name="CustomShape 17"/>
            <p:cNvSpPr/>
            <p:nvPr/>
          </p:nvSpPr>
          <p:spPr>
            <a:xfrm flipH="1">
              <a:off x="4527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31" name="CustomShape 18"/>
            <p:cNvSpPr/>
            <p:nvPr/>
          </p:nvSpPr>
          <p:spPr>
            <a:xfrm flipH="1">
              <a:off x="4167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32" name="CustomShape 19"/>
            <p:cNvSpPr/>
            <p:nvPr/>
          </p:nvSpPr>
          <p:spPr>
            <a:xfrm flipH="1">
              <a:off x="2763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33" name="CustomShape 20"/>
            <p:cNvSpPr/>
            <p:nvPr/>
          </p:nvSpPr>
          <p:spPr>
            <a:xfrm flipH="1">
              <a:off x="3465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34" name="CustomShape 21"/>
            <p:cNvSpPr/>
            <p:nvPr/>
          </p:nvSpPr>
          <p:spPr>
            <a:xfrm flipH="1">
              <a:off x="2439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35" name="CustomShape 22"/>
            <p:cNvSpPr/>
            <p:nvPr/>
          </p:nvSpPr>
          <p:spPr>
            <a:xfrm flipH="1">
              <a:off x="3141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36" name="CustomShape 23"/>
            <p:cNvSpPr/>
            <p:nvPr/>
          </p:nvSpPr>
          <p:spPr>
            <a:xfrm flipH="1">
              <a:off x="1737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37" name="CustomShape 24"/>
            <p:cNvSpPr/>
            <p:nvPr/>
          </p:nvSpPr>
          <p:spPr>
            <a:xfrm flipH="1">
              <a:off x="2061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38" name="CustomShape 25"/>
            <p:cNvSpPr/>
            <p:nvPr/>
          </p:nvSpPr>
          <p:spPr>
            <a:xfrm flipH="1">
              <a:off x="1035360" y="491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39" name="CustomShape 26"/>
            <p:cNvSpPr/>
            <p:nvPr/>
          </p:nvSpPr>
          <p:spPr>
            <a:xfrm flipH="1">
              <a:off x="1359360" y="545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40" name="CustomShape 27"/>
            <p:cNvSpPr/>
            <p:nvPr/>
          </p:nvSpPr>
          <p:spPr>
            <a:xfrm flipH="1">
              <a:off x="-44640" y="545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41" name="CustomShape 28"/>
            <p:cNvSpPr/>
            <p:nvPr/>
          </p:nvSpPr>
          <p:spPr>
            <a:xfrm flipH="1">
              <a:off x="657360" y="545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42" name="CustomShape 29"/>
            <p:cNvSpPr/>
            <p:nvPr/>
          </p:nvSpPr>
          <p:spPr>
            <a:xfrm flipH="1">
              <a:off x="-368640" y="491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43" name="CustomShape 30"/>
            <p:cNvSpPr/>
            <p:nvPr/>
          </p:nvSpPr>
          <p:spPr>
            <a:xfrm flipH="1">
              <a:off x="333360" y="491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de59"/>
            </a:solidFill>
            <a:ln cap="rnd" w="36000">
              <a:solidFill>
                <a:srgbClr val="ffde59"/>
              </a:solidFill>
              <a:round/>
            </a:ln>
          </p:spPr>
          <p:style>
            <a:lnRef idx="0"/>
            <a:fillRef idx="0"/>
            <a:effectRef idx="0"/>
            <a:fontRef idx="minor"/>
          </p:style>
        </p:sp>
        <p:sp>
          <p:nvSpPr>
            <p:cNvPr id="144" name="CustomShape 31"/>
            <p:cNvSpPr/>
            <p:nvPr/>
          </p:nvSpPr>
          <p:spPr>
            <a:xfrm flipH="1">
              <a:off x="9081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grpSp>
      <p:sp>
        <p:nvSpPr>
          <p:cNvPr id="145" name="CustomShape 32"/>
          <p:cNvSpPr/>
          <p:nvPr/>
        </p:nvSpPr>
        <p:spPr>
          <a:xfrm>
            <a:off x="342000" y="4914360"/>
            <a:ext cx="2394000" cy="694800"/>
          </a:xfrm>
          <a:prstGeom prst="rect">
            <a:avLst/>
          </a:prstGeom>
          <a:noFill/>
          <a:ln w="0">
            <a:noFill/>
          </a:ln>
        </p:spPr>
        <p:style>
          <a:lnRef idx="0"/>
          <a:fillRef idx="0"/>
          <a:effectRef idx="0"/>
          <a:fontRef idx="minor"/>
        </p:style>
        <p:txBody>
          <a:bodyPr lIns="0" rIns="0" tIns="0" bIns="0" anchor="ctr">
            <a:noAutofit/>
          </a:bodyPr>
          <a:p>
            <a:pPr>
              <a:lnSpc>
                <a:spcPct val="100000"/>
              </a:lnSpc>
            </a:pPr>
            <a:r>
              <a:rPr b="0" lang="en-IN" sz="1400" spc="-1" strike="noStrike">
                <a:solidFill>
                  <a:srgbClr val="000000"/>
                </a:solidFill>
                <a:latin typeface="Arial"/>
                <a:ea typeface="DejaVu Sans"/>
              </a:rPr>
              <a:t>Ver 0.4</a:t>
            </a:r>
            <a:endParaRPr b="0" lang="en-IN" sz="1400" spc="-1" strike="noStrike">
              <a:latin typeface="Arial"/>
            </a:endParaRPr>
          </a:p>
        </p:txBody>
      </p:sp>
      <p:sp>
        <p:nvSpPr>
          <p:cNvPr id="146" name="CustomShape 33"/>
          <p:cNvSpPr/>
          <p:nvPr/>
        </p:nvSpPr>
        <p:spPr>
          <a:xfrm>
            <a:off x="2744640" y="4914000"/>
            <a:ext cx="4573800" cy="6969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1000" spc="-1" strike="noStrike">
                <a:solidFill>
                  <a:srgbClr val="000000"/>
                </a:solidFill>
                <a:latin typeface="Arial"/>
                <a:ea typeface="DejaVu Sans"/>
              </a:rPr>
              <a:t>For any corrections, modifications, improvements please write to dumb.consultant.me@gmail.com </a:t>
            </a:r>
            <a:r>
              <a:rPr b="0" lang="en-IN" sz="1400" spc="-1" strike="noStrike">
                <a:solidFill>
                  <a:srgbClr val="000000"/>
                </a:solidFill>
                <a:latin typeface="Arial"/>
                <a:ea typeface="DejaVu Sans"/>
              </a:rPr>
              <a:t> </a:t>
            </a:r>
            <a:endParaRPr b="0" lang="en-IN" sz="1400" spc="-1" strike="noStrike">
              <a:latin typeface="Arial"/>
            </a:endParaRPr>
          </a:p>
        </p:txBody>
      </p:sp>
      <p:sp>
        <p:nvSpPr>
          <p:cNvPr id="147" name="CustomShape 34"/>
          <p:cNvSpPr/>
          <p:nvPr/>
        </p:nvSpPr>
        <p:spPr>
          <a:xfrm>
            <a:off x="8494200" y="4914000"/>
            <a:ext cx="1135800" cy="694800"/>
          </a:xfrm>
          <a:prstGeom prst="rect">
            <a:avLst/>
          </a:prstGeom>
          <a:noFill/>
          <a:ln w="0">
            <a:noFill/>
          </a:ln>
        </p:spPr>
        <p:style>
          <a:lnRef idx="0"/>
          <a:fillRef idx="0"/>
          <a:effectRef idx="0"/>
          <a:fontRef idx="minor"/>
        </p:style>
        <p:txBody>
          <a:bodyPr lIns="0" rIns="0" tIns="0" bIns="0" anchor="ctr">
            <a:noAutofit/>
          </a:bodyPr>
          <a:p>
            <a:pPr algn="ctr">
              <a:lnSpc>
                <a:spcPct val="100000"/>
              </a:lnSpc>
            </a:pPr>
            <a:fld id="{1E2E647C-F62F-4F4F-B629-052DDD003389}" type="slidenum">
              <a:rPr b="0" lang="en-IN" sz="1400" spc="-1" strike="noStrike">
                <a:solidFill>
                  <a:srgbClr val="000000"/>
                </a:solidFill>
                <a:latin typeface="Arial"/>
                <a:ea typeface="DejaVu Sans"/>
              </a:rPr>
              <a:t>&lt;number&gt;</a:t>
            </a:fld>
            <a:endParaRPr b="0" lang="en-IN" sz="1400" spc="-1" strike="noStrike">
              <a:latin typeface="Arial"/>
            </a:endParaRPr>
          </a:p>
        </p:txBody>
      </p:sp>
      <p:sp>
        <p:nvSpPr>
          <p:cNvPr id="148" name="PlaceHolder 35"/>
          <p:cNvSpPr>
            <a:spLocks noGrp="1"/>
          </p:cNvSpPr>
          <p:nvPr>
            <p:ph type="title"/>
          </p:nvPr>
        </p:nvSpPr>
        <p:spPr>
          <a:xfrm>
            <a:off x="504000" y="226080"/>
            <a:ext cx="9072000" cy="946440"/>
          </a:xfrm>
          <a:prstGeom prst="rect">
            <a:avLst/>
          </a:prstGeom>
        </p:spPr>
        <p:txBody>
          <a:bodyPr lIns="0" rIns="0" tIns="0" bIns="0" anchor="ctr">
            <a:noAutofit/>
          </a:bodyPr>
          <a:p>
            <a:pPr algn="ctr"/>
            <a:r>
              <a:rPr b="0" lang="en-IN" sz="4400" spc="-1" strike="noStrike">
                <a:latin typeface="Arial"/>
              </a:rPr>
              <a:t>Click to edit the title text format</a:t>
            </a:r>
            <a:endParaRPr b="0" lang="en-IN" sz="4400" spc="-1" strike="noStrike">
              <a:latin typeface="Arial"/>
            </a:endParaRPr>
          </a:p>
        </p:txBody>
      </p:sp>
      <p:sp>
        <p:nvSpPr>
          <p:cNvPr id="149" name="PlaceHolder 36"/>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IN" sz="3200" spc="-1" strike="noStrike">
                <a:latin typeface="Arial"/>
              </a:rPr>
              <a:t>Click to edit the outline text format</a:t>
            </a:r>
            <a:endParaRPr b="0" lang="en-IN" sz="3200" spc="-1" strike="noStrike">
              <a:latin typeface="Arial"/>
            </a:endParaRPr>
          </a:p>
          <a:p>
            <a:pPr lvl="1" marL="864000" indent="-324000">
              <a:spcBef>
                <a:spcPts val="1134"/>
              </a:spcBef>
              <a:buClr>
                <a:srgbClr val="000000"/>
              </a:buClr>
              <a:buSzPct val="75000"/>
              <a:buFont typeface="Symbol" charset="2"/>
              <a:buChar char=""/>
            </a:pPr>
            <a:r>
              <a:rPr b="0" lang="en-IN" sz="2800" spc="-1" strike="noStrike">
                <a:latin typeface="Arial"/>
              </a:rPr>
              <a:t>Second Outline Level</a:t>
            </a:r>
            <a:endParaRPr b="0" lang="en-IN" sz="2800" spc="-1" strike="noStrike">
              <a:latin typeface="Arial"/>
            </a:endParaRPr>
          </a:p>
          <a:p>
            <a:pPr lvl="2" marL="1296000" indent="-288000">
              <a:spcBef>
                <a:spcPts val="850"/>
              </a:spcBef>
              <a:buClr>
                <a:srgbClr val="000000"/>
              </a:buClr>
              <a:buSzPct val="45000"/>
              <a:buFont typeface="Wingdings" charset="2"/>
              <a:buChar char=""/>
            </a:pPr>
            <a:r>
              <a:rPr b="0" lang="en-IN" sz="2400" spc="-1" strike="noStrike">
                <a:latin typeface="Arial"/>
              </a:rPr>
              <a:t>Third Outline Level</a:t>
            </a:r>
            <a:endParaRPr b="0" lang="en-IN" sz="2400" spc="-1" strike="noStrike">
              <a:latin typeface="Arial"/>
            </a:endParaRPr>
          </a:p>
          <a:p>
            <a:pPr lvl="3" marL="1728000" indent="-216000">
              <a:spcBef>
                <a:spcPts val="567"/>
              </a:spcBef>
              <a:buClr>
                <a:srgbClr val="000000"/>
              </a:buClr>
              <a:buSzPct val="75000"/>
              <a:buFont typeface="Symbol" charset="2"/>
              <a:buChar char=""/>
            </a:pPr>
            <a:r>
              <a:rPr b="0" lang="en-IN" sz="2000" spc="-1" strike="noStrike">
                <a:latin typeface="Arial"/>
              </a:rPr>
              <a:t>Fourth Outline Level</a:t>
            </a:r>
            <a:endParaRPr b="0" lang="en-IN" sz="2000" spc="-1" strike="noStrike">
              <a:latin typeface="Arial"/>
            </a:endParaRPr>
          </a:p>
          <a:p>
            <a:pPr lvl="4" marL="2160000" indent="-216000">
              <a:spcBef>
                <a:spcPts val="283"/>
              </a:spcBef>
              <a:buClr>
                <a:srgbClr val="000000"/>
              </a:buClr>
              <a:buSzPct val="45000"/>
              <a:buFont typeface="Wingdings" charset="2"/>
              <a:buChar char=""/>
            </a:pPr>
            <a:r>
              <a:rPr b="0" lang="en-IN" sz="2000" spc="-1" strike="noStrike">
                <a:latin typeface="Arial"/>
              </a:rPr>
              <a:t>Fifth Outline Level</a:t>
            </a:r>
            <a:endParaRPr b="0" lang="en-IN" sz="2000" spc="-1" strike="noStrike">
              <a:latin typeface="Arial"/>
            </a:endParaRPr>
          </a:p>
          <a:p>
            <a:pPr lvl="5" marL="2592000" indent="-216000">
              <a:spcBef>
                <a:spcPts val="283"/>
              </a:spcBef>
              <a:buClr>
                <a:srgbClr val="000000"/>
              </a:buClr>
              <a:buSzPct val="45000"/>
              <a:buFont typeface="Wingdings" charset="2"/>
              <a:buChar char=""/>
            </a:pPr>
            <a:r>
              <a:rPr b="0" lang="en-IN" sz="2000" spc="-1" strike="noStrike">
                <a:latin typeface="Arial"/>
              </a:rPr>
              <a:t>Sixth Outline Level</a:t>
            </a:r>
            <a:endParaRPr b="0" lang="en-IN" sz="2000" spc="-1" strike="noStrike">
              <a:latin typeface="Arial"/>
            </a:endParaRPr>
          </a:p>
          <a:p>
            <a:pPr lvl="6" marL="3024000" indent="-216000">
              <a:spcBef>
                <a:spcPts val="283"/>
              </a:spcBef>
              <a:buClr>
                <a:srgbClr val="000000"/>
              </a:buClr>
              <a:buSzPct val="45000"/>
              <a:buFont typeface="Wingdings" charset="2"/>
              <a:buChar char=""/>
            </a:pPr>
            <a:r>
              <a:rPr b="0" lang="en-IN" sz="2000" spc="-1" strike="noStrike">
                <a:latin typeface="Arial"/>
              </a:rPr>
              <a:t>Seventh Outline Level</a:t>
            </a:r>
            <a:endParaRPr b="0" lang="en-IN"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86" name="Group 1"/>
          <p:cNvGrpSpPr/>
          <p:nvPr/>
        </p:nvGrpSpPr>
        <p:grpSpPr>
          <a:xfrm>
            <a:off x="-368640" y="4896000"/>
            <a:ext cx="10846800" cy="1253160"/>
            <a:chOff x="-368640" y="4896000"/>
            <a:chExt cx="10846800" cy="1253160"/>
          </a:xfrm>
        </p:grpSpPr>
        <p:sp>
          <p:nvSpPr>
            <p:cNvPr id="187" name="CustomShape 2"/>
            <p:cNvSpPr/>
            <p:nvPr/>
          </p:nvSpPr>
          <p:spPr>
            <a:xfrm flipH="1">
              <a:off x="9423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88" name="CustomShape 3"/>
            <p:cNvSpPr/>
            <p:nvPr/>
          </p:nvSpPr>
          <p:spPr>
            <a:xfrm flipH="1">
              <a:off x="9783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89" name="CustomShape 4"/>
            <p:cNvSpPr/>
            <p:nvPr/>
          </p:nvSpPr>
          <p:spPr>
            <a:xfrm flipH="1">
              <a:off x="8019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90" name="CustomShape 5"/>
            <p:cNvSpPr/>
            <p:nvPr/>
          </p:nvSpPr>
          <p:spPr>
            <a:xfrm flipH="1">
              <a:off x="8721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de59"/>
            </a:solidFill>
            <a:ln cap="rnd" w="36000">
              <a:solidFill>
                <a:srgbClr val="ffde59"/>
              </a:solidFill>
              <a:round/>
            </a:ln>
          </p:spPr>
          <p:style>
            <a:lnRef idx="0"/>
            <a:fillRef idx="0"/>
            <a:effectRef idx="0"/>
            <a:fontRef idx="minor"/>
          </p:style>
        </p:sp>
        <p:sp>
          <p:nvSpPr>
            <p:cNvPr id="191" name="CustomShape 6"/>
            <p:cNvSpPr/>
            <p:nvPr/>
          </p:nvSpPr>
          <p:spPr>
            <a:xfrm flipH="1">
              <a:off x="8379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92" name="CustomShape 7"/>
            <p:cNvSpPr/>
            <p:nvPr/>
          </p:nvSpPr>
          <p:spPr>
            <a:xfrm flipH="1">
              <a:off x="6975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93" name="CustomShape 8"/>
            <p:cNvSpPr/>
            <p:nvPr/>
          </p:nvSpPr>
          <p:spPr>
            <a:xfrm flipH="1">
              <a:off x="7677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94" name="CustomShape 9"/>
            <p:cNvSpPr/>
            <p:nvPr/>
          </p:nvSpPr>
          <p:spPr>
            <a:xfrm flipH="1">
              <a:off x="6615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95" name="CustomShape 10"/>
            <p:cNvSpPr/>
            <p:nvPr/>
          </p:nvSpPr>
          <p:spPr>
            <a:xfrm flipH="1">
              <a:off x="7317360" y="4896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96" name="CustomShape 11"/>
            <p:cNvSpPr/>
            <p:nvPr/>
          </p:nvSpPr>
          <p:spPr>
            <a:xfrm flipH="1">
              <a:off x="5913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97" name="CustomShape 12"/>
            <p:cNvSpPr/>
            <p:nvPr/>
          </p:nvSpPr>
          <p:spPr>
            <a:xfrm flipH="1">
              <a:off x="6273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98" name="CustomShape 13"/>
            <p:cNvSpPr/>
            <p:nvPr/>
          </p:nvSpPr>
          <p:spPr>
            <a:xfrm flipH="1">
              <a:off x="5229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199" name="CustomShape 14"/>
            <p:cNvSpPr/>
            <p:nvPr/>
          </p:nvSpPr>
          <p:spPr>
            <a:xfrm flipH="1">
              <a:off x="4869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00" name="CustomShape 15"/>
            <p:cNvSpPr/>
            <p:nvPr/>
          </p:nvSpPr>
          <p:spPr>
            <a:xfrm flipH="1">
              <a:off x="5571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01" name="CustomShape 16"/>
            <p:cNvSpPr/>
            <p:nvPr/>
          </p:nvSpPr>
          <p:spPr>
            <a:xfrm flipH="1">
              <a:off x="3843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02" name="CustomShape 17"/>
            <p:cNvSpPr/>
            <p:nvPr/>
          </p:nvSpPr>
          <p:spPr>
            <a:xfrm flipH="1">
              <a:off x="4527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03" name="CustomShape 18"/>
            <p:cNvSpPr/>
            <p:nvPr/>
          </p:nvSpPr>
          <p:spPr>
            <a:xfrm flipH="1">
              <a:off x="4167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04" name="CustomShape 19"/>
            <p:cNvSpPr/>
            <p:nvPr/>
          </p:nvSpPr>
          <p:spPr>
            <a:xfrm flipH="1">
              <a:off x="2763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05" name="CustomShape 20"/>
            <p:cNvSpPr/>
            <p:nvPr/>
          </p:nvSpPr>
          <p:spPr>
            <a:xfrm flipH="1">
              <a:off x="3465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06" name="CustomShape 21"/>
            <p:cNvSpPr/>
            <p:nvPr/>
          </p:nvSpPr>
          <p:spPr>
            <a:xfrm flipH="1">
              <a:off x="2439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07" name="CustomShape 22"/>
            <p:cNvSpPr/>
            <p:nvPr/>
          </p:nvSpPr>
          <p:spPr>
            <a:xfrm flipH="1">
              <a:off x="3141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08" name="CustomShape 23"/>
            <p:cNvSpPr/>
            <p:nvPr/>
          </p:nvSpPr>
          <p:spPr>
            <a:xfrm flipH="1">
              <a:off x="1737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09" name="CustomShape 24"/>
            <p:cNvSpPr/>
            <p:nvPr/>
          </p:nvSpPr>
          <p:spPr>
            <a:xfrm flipH="1">
              <a:off x="2061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10" name="CustomShape 25"/>
            <p:cNvSpPr/>
            <p:nvPr/>
          </p:nvSpPr>
          <p:spPr>
            <a:xfrm flipH="1">
              <a:off x="1035360" y="491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11" name="CustomShape 26"/>
            <p:cNvSpPr/>
            <p:nvPr/>
          </p:nvSpPr>
          <p:spPr>
            <a:xfrm flipH="1">
              <a:off x="1359360" y="545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12" name="CustomShape 27"/>
            <p:cNvSpPr/>
            <p:nvPr/>
          </p:nvSpPr>
          <p:spPr>
            <a:xfrm flipH="1">
              <a:off x="-44640" y="545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13" name="CustomShape 28"/>
            <p:cNvSpPr/>
            <p:nvPr/>
          </p:nvSpPr>
          <p:spPr>
            <a:xfrm flipH="1">
              <a:off x="657360" y="545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14" name="CustomShape 29"/>
            <p:cNvSpPr/>
            <p:nvPr/>
          </p:nvSpPr>
          <p:spPr>
            <a:xfrm flipH="1">
              <a:off x="-368640" y="491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15" name="CustomShape 30"/>
            <p:cNvSpPr/>
            <p:nvPr/>
          </p:nvSpPr>
          <p:spPr>
            <a:xfrm flipH="1">
              <a:off x="333360" y="491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de59"/>
            </a:solidFill>
            <a:ln cap="rnd" w="36000">
              <a:solidFill>
                <a:srgbClr val="ffde59"/>
              </a:solidFill>
              <a:round/>
            </a:ln>
          </p:spPr>
          <p:style>
            <a:lnRef idx="0"/>
            <a:fillRef idx="0"/>
            <a:effectRef idx="0"/>
            <a:fontRef idx="minor"/>
          </p:style>
        </p:sp>
        <p:sp>
          <p:nvSpPr>
            <p:cNvPr id="216" name="CustomShape 31"/>
            <p:cNvSpPr/>
            <p:nvPr/>
          </p:nvSpPr>
          <p:spPr>
            <a:xfrm flipH="1">
              <a:off x="9081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grpSp>
      <p:sp>
        <p:nvSpPr>
          <p:cNvPr id="217" name="CustomShape 32"/>
          <p:cNvSpPr/>
          <p:nvPr/>
        </p:nvSpPr>
        <p:spPr>
          <a:xfrm>
            <a:off x="342000" y="4914360"/>
            <a:ext cx="2394000" cy="694800"/>
          </a:xfrm>
          <a:prstGeom prst="rect">
            <a:avLst/>
          </a:prstGeom>
          <a:noFill/>
          <a:ln w="0">
            <a:noFill/>
          </a:ln>
        </p:spPr>
        <p:style>
          <a:lnRef idx="0"/>
          <a:fillRef idx="0"/>
          <a:effectRef idx="0"/>
          <a:fontRef idx="minor"/>
        </p:style>
        <p:txBody>
          <a:bodyPr lIns="0" rIns="0" tIns="0" bIns="0" anchor="ctr">
            <a:noAutofit/>
          </a:bodyPr>
          <a:p>
            <a:pPr>
              <a:lnSpc>
                <a:spcPct val="100000"/>
              </a:lnSpc>
            </a:pPr>
            <a:r>
              <a:rPr b="0" lang="en-IN" sz="1400" spc="-1" strike="noStrike">
                <a:solidFill>
                  <a:srgbClr val="000000"/>
                </a:solidFill>
                <a:latin typeface="Arial"/>
                <a:ea typeface="DejaVu Sans"/>
              </a:rPr>
              <a:t>Ver 0.4</a:t>
            </a:r>
            <a:endParaRPr b="0" lang="en-IN" sz="1400" spc="-1" strike="noStrike">
              <a:latin typeface="Arial"/>
            </a:endParaRPr>
          </a:p>
        </p:txBody>
      </p:sp>
      <p:sp>
        <p:nvSpPr>
          <p:cNvPr id="218" name="CustomShape 33"/>
          <p:cNvSpPr/>
          <p:nvPr/>
        </p:nvSpPr>
        <p:spPr>
          <a:xfrm>
            <a:off x="2744640" y="4914000"/>
            <a:ext cx="4573800" cy="6969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1000" spc="-1" strike="noStrike">
                <a:solidFill>
                  <a:srgbClr val="000000"/>
                </a:solidFill>
                <a:latin typeface="Arial"/>
                <a:ea typeface="DejaVu Sans"/>
              </a:rPr>
              <a:t>For any corrections, modifications, improvements please write to dumb.consultant.me@gmail.com</a:t>
            </a:r>
            <a:endParaRPr b="0" lang="en-IN" sz="1000" spc="-1" strike="noStrike">
              <a:latin typeface="Arial"/>
            </a:endParaRPr>
          </a:p>
        </p:txBody>
      </p:sp>
      <p:sp>
        <p:nvSpPr>
          <p:cNvPr id="219" name="CustomShape 34"/>
          <p:cNvSpPr/>
          <p:nvPr/>
        </p:nvSpPr>
        <p:spPr>
          <a:xfrm>
            <a:off x="8494200" y="4914000"/>
            <a:ext cx="1135800" cy="694800"/>
          </a:xfrm>
          <a:prstGeom prst="rect">
            <a:avLst/>
          </a:prstGeom>
          <a:noFill/>
          <a:ln w="0">
            <a:noFill/>
          </a:ln>
        </p:spPr>
        <p:style>
          <a:lnRef idx="0"/>
          <a:fillRef idx="0"/>
          <a:effectRef idx="0"/>
          <a:fontRef idx="minor"/>
        </p:style>
        <p:txBody>
          <a:bodyPr lIns="0" rIns="0" tIns="0" bIns="0" anchor="ctr">
            <a:noAutofit/>
          </a:bodyPr>
          <a:p>
            <a:pPr algn="ctr">
              <a:lnSpc>
                <a:spcPct val="100000"/>
              </a:lnSpc>
            </a:pPr>
            <a:fld id="{C833398D-CE92-4F98-9B04-8B9B7522C8DB}" type="slidenum">
              <a:rPr b="0" lang="en-IN" sz="1400" spc="-1" strike="noStrike">
                <a:solidFill>
                  <a:srgbClr val="000000"/>
                </a:solidFill>
                <a:latin typeface="Arial"/>
                <a:ea typeface="DejaVu Sans"/>
              </a:rPr>
              <a:t>&lt;number&gt;</a:t>
            </a:fld>
            <a:endParaRPr b="0" lang="en-IN" sz="1400" spc="-1" strike="noStrike">
              <a:latin typeface="Arial"/>
            </a:endParaRPr>
          </a:p>
        </p:txBody>
      </p:sp>
      <p:sp>
        <p:nvSpPr>
          <p:cNvPr id="220" name="PlaceHolder 35"/>
          <p:cNvSpPr>
            <a:spLocks noGrp="1"/>
          </p:cNvSpPr>
          <p:nvPr>
            <p:ph type="title"/>
          </p:nvPr>
        </p:nvSpPr>
        <p:spPr>
          <a:xfrm>
            <a:off x="504000" y="226080"/>
            <a:ext cx="9072000" cy="946440"/>
          </a:xfrm>
          <a:prstGeom prst="rect">
            <a:avLst/>
          </a:prstGeom>
        </p:spPr>
        <p:txBody>
          <a:bodyPr lIns="0" rIns="0" tIns="0" bIns="0" anchor="ctr">
            <a:noAutofit/>
          </a:bodyPr>
          <a:p>
            <a:pPr algn="ctr"/>
            <a:r>
              <a:rPr b="0" lang="en-IN" sz="4400" spc="-1" strike="noStrike">
                <a:latin typeface="Arial"/>
              </a:rPr>
              <a:t>Click to edit the title text format</a:t>
            </a:r>
            <a:endParaRPr b="0" lang="en-IN" sz="4400" spc="-1" strike="noStrike">
              <a:latin typeface="Arial"/>
            </a:endParaRPr>
          </a:p>
        </p:txBody>
      </p:sp>
      <p:sp>
        <p:nvSpPr>
          <p:cNvPr id="221" name="PlaceHolder 36"/>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IN" sz="3200" spc="-1" strike="noStrike">
                <a:latin typeface="Arial"/>
              </a:rPr>
              <a:t>Click to edit the outline text format</a:t>
            </a:r>
            <a:endParaRPr b="0" lang="en-IN" sz="3200" spc="-1" strike="noStrike">
              <a:latin typeface="Arial"/>
            </a:endParaRPr>
          </a:p>
          <a:p>
            <a:pPr lvl="1" marL="864000" indent="-324000">
              <a:spcBef>
                <a:spcPts val="1134"/>
              </a:spcBef>
              <a:buClr>
                <a:srgbClr val="000000"/>
              </a:buClr>
              <a:buSzPct val="75000"/>
              <a:buFont typeface="Symbol" charset="2"/>
              <a:buChar char=""/>
            </a:pPr>
            <a:r>
              <a:rPr b="0" lang="en-IN" sz="2800" spc="-1" strike="noStrike">
                <a:latin typeface="Arial"/>
              </a:rPr>
              <a:t>Second Outline Level</a:t>
            </a:r>
            <a:endParaRPr b="0" lang="en-IN" sz="2800" spc="-1" strike="noStrike">
              <a:latin typeface="Arial"/>
            </a:endParaRPr>
          </a:p>
          <a:p>
            <a:pPr lvl="2" marL="1296000" indent="-288000">
              <a:spcBef>
                <a:spcPts val="850"/>
              </a:spcBef>
              <a:buClr>
                <a:srgbClr val="000000"/>
              </a:buClr>
              <a:buSzPct val="45000"/>
              <a:buFont typeface="Wingdings" charset="2"/>
              <a:buChar char=""/>
            </a:pPr>
            <a:r>
              <a:rPr b="0" lang="en-IN" sz="2400" spc="-1" strike="noStrike">
                <a:latin typeface="Arial"/>
              </a:rPr>
              <a:t>Third Outline Level</a:t>
            </a:r>
            <a:endParaRPr b="0" lang="en-IN" sz="2400" spc="-1" strike="noStrike">
              <a:latin typeface="Arial"/>
            </a:endParaRPr>
          </a:p>
          <a:p>
            <a:pPr lvl="3" marL="1728000" indent="-216000">
              <a:spcBef>
                <a:spcPts val="567"/>
              </a:spcBef>
              <a:buClr>
                <a:srgbClr val="000000"/>
              </a:buClr>
              <a:buSzPct val="75000"/>
              <a:buFont typeface="Symbol" charset="2"/>
              <a:buChar char=""/>
            </a:pPr>
            <a:r>
              <a:rPr b="0" lang="en-IN" sz="2000" spc="-1" strike="noStrike">
                <a:latin typeface="Arial"/>
              </a:rPr>
              <a:t>Fourth Outline Level</a:t>
            </a:r>
            <a:endParaRPr b="0" lang="en-IN" sz="2000" spc="-1" strike="noStrike">
              <a:latin typeface="Arial"/>
            </a:endParaRPr>
          </a:p>
          <a:p>
            <a:pPr lvl="4" marL="2160000" indent="-216000">
              <a:spcBef>
                <a:spcPts val="283"/>
              </a:spcBef>
              <a:buClr>
                <a:srgbClr val="000000"/>
              </a:buClr>
              <a:buSzPct val="45000"/>
              <a:buFont typeface="Wingdings" charset="2"/>
              <a:buChar char=""/>
            </a:pPr>
            <a:r>
              <a:rPr b="0" lang="en-IN" sz="2000" spc="-1" strike="noStrike">
                <a:latin typeface="Arial"/>
              </a:rPr>
              <a:t>Fifth Outline Level</a:t>
            </a:r>
            <a:endParaRPr b="0" lang="en-IN" sz="2000" spc="-1" strike="noStrike">
              <a:latin typeface="Arial"/>
            </a:endParaRPr>
          </a:p>
          <a:p>
            <a:pPr lvl="5" marL="2592000" indent="-216000">
              <a:spcBef>
                <a:spcPts val="283"/>
              </a:spcBef>
              <a:buClr>
                <a:srgbClr val="000000"/>
              </a:buClr>
              <a:buSzPct val="45000"/>
              <a:buFont typeface="Wingdings" charset="2"/>
              <a:buChar char=""/>
            </a:pPr>
            <a:r>
              <a:rPr b="0" lang="en-IN" sz="2000" spc="-1" strike="noStrike">
                <a:latin typeface="Arial"/>
              </a:rPr>
              <a:t>Sixth Outline Level</a:t>
            </a:r>
            <a:endParaRPr b="0" lang="en-IN" sz="2000" spc="-1" strike="noStrike">
              <a:latin typeface="Arial"/>
            </a:endParaRPr>
          </a:p>
          <a:p>
            <a:pPr lvl="6" marL="3024000" indent="-216000">
              <a:spcBef>
                <a:spcPts val="283"/>
              </a:spcBef>
              <a:buClr>
                <a:srgbClr val="000000"/>
              </a:buClr>
              <a:buSzPct val="45000"/>
              <a:buFont typeface="Wingdings" charset="2"/>
              <a:buChar char=""/>
            </a:pPr>
            <a:r>
              <a:rPr b="0" lang="en-IN" sz="2000" spc="-1" strike="noStrike">
                <a:latin typeface="Arial"/>
              </a:rPr>
              <a:t>Seventh Outline Level</a:t>
            </a:r>
            <a:endParaRPr b="0" lang="en-IN"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58" name="Group 1"/>
          <p:cNvGrpSpPr/>
          <p:nvPr/>
        </p:nvGrpSpPr>
        <p:grpSpPr>
          <a:xfrm>
            <a:off x="-368640" y="4896000"/>
            <a:ext cx="10846800" cy="1253160"/>
            <a:chOff x="-368640" y="4896000"/>
            <a:chExt cx="10846800" cy="1253160"/>
          </a:xfrm>
        </p:grpSpPr>
        <p:sp>
          <p:nvSpPr>
            <p:cNvPr id="259" name="CustomShape 2"/>
            <p:cNvSpPr/>
            <p:nvPr/>
          </p:nvSpPr>
          <p:spPr>
            <a:xfrm flipH="1">
              <a:off x="9423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60" name="CustomShape 3"/>
            <p:cNvSpPr/>
            <p:nvPr/>
          </p:nvSpPr>
          <p:spPr>
            <a:xfrm flipH="1">
              <a:off x="9783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61" name="CustomShape 4"/>
            <p:cNvSpPr/>
            <p:nvPr/>
          </p:nvSpPr>
          <p:spPr>
            <a:xfrm flipH="1">
              <a:off x="8019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62" name="CustomShape 5"/>
            <p:cNvSpPr/>
            <p:nvPr/>
          </p:nvSpPr>
          <p:spPr>
            <a:xfrm flipH="1">
              <a:off x="8721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de59"/>
            </a:solidFill>
            <a:ln cap="rnd" w="36000">
              <a:solidFill>
                <a:srgbClr val="ffde59"/>
              </a:solidFill>
              <a:round/>
            </a:ln>
          </p:spPr>
          <p:style>
            <a:lnRef idx="0"/>
            <a:fillRef idx="0"/>
            <a:effectRef idx="0"/>
            <a:fontRef idx="minor"/>
          </p:style>
        </p:sp>
        <p:sp>
          <p:nvSpPr>
            <p:cNvPr id="263" name="CustomShape 6"/>
            <p:cNvSpPr/>
            <p:nvPr/>
          </p:nvSpPr>
          <p:spPr>
            <a:xfrm flipH="1">
              <a:off x="8379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64" name="CustomShape 7"/>
            <p:cNvSpPr/>
            <p:nvPr/>
          </p:nvSpPr>
          <p:spPr>
            <a:xfrm flipH="1">
              <a:off x="6975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65" name="CustomShape 8"/>
            <p:cNvSpPr/>
            <p:nvPr/>
          </p:nvSpPr>
          <p:spPr>
            <a:xfrm flipH="1">
              <a:off x="7677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66" name="CustomShape 9"/>
            <p:cNvSpPr/>
            <p:nvPr/>
          </p:nvSpPr>
          <p:spPr>
            <a:xfrm flipH="1">
              <a:off x="6615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67" name="CustomShape 10"/>
            <p:cNvSpPr/>
            <p:nvPr/>
          </p:nvSpPr>
          <p:spPr>
            <a:xfrm flipH="1">
              <a:off x="7317360" y="4896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68" name="CustomShape 11"/>
            <p:cNvSpPr/>
            <p:nvPr/>
          </p:nvSpPr>
          <p:spPr>
            <a:xfrm flipH="1">
              <a:off x="5913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69" name="CustomShape 12"/>
            <p:cNvSpPr/>
            <p:nvPr/>
          </p:nvSpPr>
          <p:spPr>
            <a:xfrm flipH="1">
              <a:off x="6273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70" name="CustomShape 13"/>
            <p:cNvSpPr/>
            <p:nvPr/>
          </p:nvSpPr>
          <p:spPr>
            <a:xfrm flipH="1">
              <a:off x="5229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71" name="CustomShape 14"/>
            <p:cNvSpPr/>
            <p:nvPr/>
          </p:nvSpPr>
          <p:spPr>
            <a:xfrm flipH="1">
              <a:off x="4869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72" name="CustomShape 15"/>
            <p:cNvSpPr/>
            <p:nvPr/>
          </p:nvSpPr>
          <p:spPr>
            <a:xfrm flipH="1">
              <a:off x="5571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73" name="CustomShape 16"/>
            <p:cNvSpPr/>
            <p:nvPr/>
          </p:nvSpPr>
          <p:spPr>
            <a:xfrm flipH="1">
              <a:off x="3843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74" name="CustomShape 17"/>
            <p:cNvSpPr/>
            <p:nvPr/>
          </p:nvSpPr>
          <p:spPr>
            <a:xfrm flipH="1">
              <a:off x="4527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75" name="CustomShape 18"/>
            <p:cNvSpPr/>
            <p:nvPr/>
          </p:nvSpPr>
          <p:spPr>
            <a:xfrm flipH="1">
              <a:off x="4167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76" name="CustomShape 19"/>
            <p:cNvSpPr/>
            <p:nvPr/>
          </p:nvSpPr>
          <p:spPr>
            <a:xfrm flipH="1">
              <a:off x="2763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77" name="CustomShape 20"/>
            <p:cNvSpPr/>
            <p:nvPr/>
          </p:nvSpPr>
          <p:spPr>
            <a:xfrm flipH="1">
              <a:off x="3465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78" name="CustomShape 21"/>
            <p:cNvSpPr/>
            <p:nvPr/>
          </p:nvSpPr>
          <p:spPr>
            <a:xfrm flipH="1">
              <a:off x="2439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79" name="CustomShape 22"/>
            <p:cNvSpPr/>
            <p:nvPr/>
          </p:nvSpPr>
          <p:spPr>
            <a:xfrm flipH="1">
              <a:off x="3141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80" name="CustomShape 23"/>
            <p:cNvSpPr/>
            <p:nvPr/>
          </p:nvSpPr>
          <p:spPr>
            <a:xfrm flipH="1">
              <a:off x="1737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81" name="CustomShape 24"/>
            <p:cNvSpPr/>
            <p:nvPr/>
          </p:nvSpPr>
          <p:spPr>
            <a:xfrm flipH="1">
              <a:off x="2061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82" name="CustomShape 25"/>
            <p:cNvSpPr/>
            <p:nvPr/>
          </p:nvSpPr>
          <p:spPr>
            <a:xfrm flipH="1">
              <a:off x="1035360" y="491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83" name="CustomShape 26"/>
            <p:cNvSpPr/>
            <p:nvPr/>
          </p:nvSpPr>
          <p:spPr>
            <a:xfrm flipH="1">
              <a:off x="1359360" y="545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84" name="CustomShape 27"/>
            <p:cNvSpPr/>
            <p:nvPr/>
          </p:nvSpPr>
          <p:spPr>
            <a:xfrm flipH="1">
              <a:off x="-44640" y="545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85" name="CustomShape 28"/>
            <p:cNvSpPr/>
            <p:nvPr/>
          </p:nvSpPr>
          <p:spPr>
            <a:xfrm flipH="1">
              <a:off x="657360" y="545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86" name="CustomShape 29"/>
            <p:cNvSpPr/>
            <p:nvPr/>
          </p:nvSpPr>
          <p:spPr>
            <a:xfrm flipH="1">
              <a:off x="-368640" y="491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287" name="CustomShape 30"/>
            <p:cNvSpPr/>
            <p:nvPr/>
          </p:nvSpPr>
          <p:spPr>
            <a:xfrm flipH="1">
              <a:off x="333360" y="491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de59"/>
            </a:solidFill>
            <a:ln cap="rnd" w="36000">
              <a:solidFill>
                <a:srgbClr val="ffde59"/>
              </a:solidFill>
              <a:round/>
            </a:ln>
          </p:spPr>
          <p:style>
            <a:lnRef idx="0"/>
            <a:fillRef idx="0"/>
            <a:effectRef idx="0"/>
            <a:fontRef idx="minor"/>
          </p:style>
        </p:sp>
        <p:sp>
          <p:nvSpPr>
            <p:cNvPr id="288" name="CustomShape 31"/>
            <p:cNvSpPr/>
            <p:nvPr/>
          </p:nvSpPr>
          <p:spPr>
            <a:xfrm flipH="1">
              <a:off x="9081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grpSp>
      <p:sp>
        <p:nvSpPr>
          <p:cNvPr id="289" name="CustomShape 32"/>
          <p:cNvSpPr/>
          <p:nvPr/>
        </p:nvSpPr>
        <p:spPr>
          <a:xfrm>
            <a:off x="342000" y="4914360"/>
            <a:ext cx="2394000" cy="694800"/>
          </a:xfrm>
          <a:prstGeom prst="rect">
            <a:avLst/>
          </a:prstGeom>
          <a:noFill/>
          <a:ln w="0">
            <a:noFill/>
          </a:ln>
        </p:spPr>
        <p:style>
          <a:lnRef idx="0"/>
          <a:fillRef idx="0"/>
          <a:effectRef idx="0"/>
          <a:fontRef idx="minor"/>
        </p:style>
        <p:txBody>
          <a:bodyPr lIns="0" rIns="0" tIns="0" bIns="0" anchor="ctr">
            <a:noAutofit/>
          </a:bodyPr>
          <a:p>
            <a:pPr>
              <a:lnSpc>
                <a:spcPct val="100000"/>
              </a:lnSpc>
            </a:pPr>
            <a:r>
              <a:rPr b="0" lang="en-IN" sz="1400" spc="-1" strike="noStrike">
                <a:solidFill>
                  <a:srgbClr val="000000"/>
                </a:solidFill>
                <a:latin typeface="Arial"/>
                <a:ea typeface="DejaVu Sans"/>
              </a:rPr>
              <a:t>Ver 0.4</a:t>
            </a:r>
            <a:endParaRPr b="0" lang="en-IN" sz="1400" spc="-1" strike="noStrike">
              <a:latin typeface="Arial"/>
            </a:endParaRPr>
          </a:p>
        </p:txBody>
      </p:sp>
      <p:sp>
        <p:nvSpPr>
          <p:cNvPr id="290" name="CustomShape 33"/>
          <p:cNvSpPr/>
          <p:nvPr/>
        </p:nvSpPr>
        <p:spPr>
          <a:xfrm>
            <a:off x="2744640" y="4914000"/>
            <a:ext cx="4573800" cy="6969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1000" spc="-1" strike="noStrike">
                <a:solidFill>
                  <a:srgbClr val="000000"/>
                </a:solidFill>
                <a:latin typeface="Arial"/>
                <a:ea typeface="DejaVu Sans"/>
              </a:rPr>
              <a:t>For any corrections, modifications, improvements please write to dumb.consultant.me@gmail.com</a:t>
            </a:r>
            <a:endParaRPr b="0" lang="en-IN" sz="1000" spc="-1" strike="noStrike">
              <a:latin typeface="Arial"/>
            </a:endParaRPr>
          </a:p>
        </p:txBody>
      </p:sp>
      <p:sp>
        <p:nvSpPr>
          <p:cNvPr id="291" name="CustomShape 34"/>
          <p:cNvSpPr/>
          <p:nvPr/>
        </p:nvSpPr>
        <p:spPr>
          <a:xfrm>
            <a:off x="8494200" y="4914000"/>
            <a:ext cx="1135800" cy="694800"/>
          </a:xfrm>
          <a:prstGeom prst="rect">
            <a:avLst/>
          </a:prstGeom>
          <a:noFill/>
          <a:ln w="0">
            <a:noFill/>
          </a:ln>
        </p:spPr>
        <p:style>
          <a:lnRef idx="0"/>
          <a:fillRef idx="0"/>
          <a:effectRef idx="0"/>
          <a:fontRef idx="minor"/>
        </p:style>
        <p:txBody>
          <a:bodyPr lIns="0" rIns="0" tIns="0" bIns="0" anchor="ctr">
            <a:noAutofit/>
          </a:bodyPr>
          <a:p>
            <a:pPr algn="ctr">
              <a:lnSpc>
                <a:spcPct val="100000"/>
              </a:lnSpc>
            </a:pPr>
            <a:fld id="{188DA0C9-2009-42A9-B8AC-78C47A4333E2}" type="slidenum">
              <a:rPr b="0" lang="en-IN" sz="1400" spc="-1" strike="noStrike">
                <a:solidFill>
                  <a:srgbClr val="000000"/>
                </a:solidFill>
                <a:latin typeface="Arial"/>
                <a:ea typeface="DejaVu Sans"/>
              </a:rPr>
              <a:t>&lt;number&gt;</a:t>
            </a:fld>
            <a:endParaRPr b="0" lang="en-IN" sz="1400" spc="-1" strike="noStrike">
              <a:latin typeface="Arial"/>
            </a:endParaRPr>
          </a:p>
        </p:txBody>
      </p:sp>
      <p:sp>
        <p:nvSpPr>
          <p:cNvPr id="292" name="PlaceHolder 35"/>
          <p:cNvSpPr>
            <a:spLocks noGrp="1"/>
          </p:cNvSpPr>
          <p:nvPr>
            <p:ph type="title"/>
          </p:nvPr>
        </p:nvSpPr>
        <p:spPr>
          <a:xfrm>
            <a:off x="504000" y="226080"/>
            <a:ext cx="9072000" cy="946440"/>
          </a:xfrm>
          <a:prstGeom prst="rect">
            <a:avLst/>
          </a:prstGeom>
        </p:spPr>
        <p:txBody>
          <a:bodyPr lIns="0" rIns="0" tIns="0" bIns="0" anchor="ctr">
            <a:noAutofit/>
          </a:bodyPr>
          <a:p>
            <a:pPr algn="ctr"/>
            <a:r>
              <a:rPr b="0" lang="en-IN" sz="4400" spc="-1" strike="noStrike">
                <a:latin typeface="Arial"/>
              </a:rPr>
              <a:t>Click to edit the title text format</a:t>
            </a:r>
            <a:endParaRPr b="0" lang="en-IN" sz="4400" spc="-1" strike="noStrike">
              <a:latin typeface="Arial"/>
            </a:endParaRPr>
          </a:p>
        </p:txBody>
      </p:sp>
      <p:sp>
        <p:nvSpPr>
          <p:cNvPr id="293" name="PlaceHolder 36"/>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IN" sz="3200" spc="-1" strike="noStrike">
                <a:latin typeface="Arial"/>
              </a:rPr>
              <a:t>Click to edit the outline text format</a:t>
            </a:r>
            <a:endParaRPr b="0" lang="en-IN" sz="3200" spc="-1" strike="noStrike">
              <a:latin typeface="Arial"/>
            </a:endParaRPr>
          </a:p>
          <a:p>
            <a:pPr lvl="1" marL="864000" indent="-324000">
              <a:spcBef>
                <a:spcPts val="1134"/>
              </a:spcBef>
              <a:buClr>
                <a:srgbClr val="000000"/>
              </a:buClr>
              <a:buSzPct val="75000"/>
              <a:buFont typeface="Symbol" charset="2"/>
              <a:buChar char=""/>
            </a:pPr>
            <a:r>
              <a:rPr b="0" lang="en-IN" sz="2800" spc="-1" strike="noStrike">
                <a:latin typeface="Arial"/>
              </a:rPr>
              <a:t>Second Outline Level</a:t>
            </a:r>
            <a:endParaRPr b="0" lang="en-IN" sz="2800" spc="-1" strike="noStrike">
              <a:latin typeface="Arial"/>
            </a:endParaRPr>
          </a:p>
          <a:p>
            <a:pPr lvl="2" marL="1296000" indent="-288000">
              <a:spcBef>
                <a:spcPts val="850"/>
              </a:spcBef>
              <a:buClr>
                <a:srgbClr val="000000"/>
              </a:buClr>
              <a:buSzPct val="45000"/>
              <a:buFont typeface="Wingdings" charset="2"/>
              <a:buChar char=""/>
            </a:pPr>
            <a:r>
              <a:rPr b="0" lang="en-IN" sz="2400" spc="-1" strike="noStrike">
                <a:latin typeface="Arial"/>
              </a:rPr>
              <a:t>Third Outline Level</a:t>
            </a:r>
            <a:endParaRPr b="0" lang="en-IN" sz="2400" spc="-1" strike="noStrike">
              <a:latin typeface="Arial"/>
            </a:endParaRPr>
          </a:p>
          <a:p>
            <a:pPr lvl="3" marL="1728000" indent="-216000">
              <a:spcBef>
                <a:spcPts val="567"/>
              </a:spcBef>
              <a:buClr>
                <a:srgbClr val="000000"/>
              </a:buClr>
              <a:buSzPct val="75000"/>
              <a:buFont typeface="Symbol" charset="2"/>
              <a:buChar char=""/>
            </a:pPr>
            <a:r>
              <a:rPr b="0" lang="en-IN" sz="2000" spc="-1" strike="noStrike">
                <a:latin typeface="Arial"/>
              </a:rPr>
              <a:t>Fourth Outline Level</a:t>
            </a:r>
            <a:endParaRPr b="0" lang="en-IN" sz="2000" spc="-1" strike="noStrike">
              <a:latin typeface="Arial"/>
            </a:endParaRPr>
          </a:p>
          <a:p>
            <a:pPr lvl="4" marL="2160000" indent="-216000">
              <a:spcBef>
                <a:spcPts val="283"/>
              </a:spcBef>
              <a:buClr>
                <a:srgbClr val="000000"/>
              </a:buClr>
              <a:buSzPct val="45000"/>
              <a:buFont typeface="Wingdings" charset="2"/>
              <a:buChar char=""/>
            </a:pPr>
            <a:r>
              <a:rPr b="0" lang="en-IN" sz="2000" spc="-1" strike="noStrike">
                <a:latin typeface="Arial"/>
              </a:rPr>
              <a:t>Fifth Outline Level</a:t>
            </a:r>
            <a:endParaRPr b="0" lang="en-IN" sz="2000" spc="-1" strike="noStrike">
              <a:latin typeface="Arial"/>
            </a:endParaRPr>
          </a:p>
          <a:p>
            <a:pPr lvl="5" marL="2592000" indent="-216000">
              <a:spcBef>
                <a:spcPts val="283"/>
              </a:spcBef>
              <a:buClr>
                <a:srgbClr val="000000"/>
              </a:buClr>
              <a:buSzPct val="45000"/>
              <a:buFont typeface="Wingdings" charset="2"/>
              <a:buChar char=""/>
            </a:pPr>
            <a:r>
              <a:rPr b="0" lang="en-IN" sz="2000" spc="-1" strike="noStrike">
                <a:latin typeface="Arial"/>
              </a:rPr>
              <a:t>Sixth Outline Level</a:t>
            </a:r>
            <a:endParaRPr b="0" lang="en-IN" sz="2000" spc="-1" strike="noStrike">
              <a:latin typeface="Arial"/>
            </a:endParaRPr>
          </a:p>
          <a:p>
            <a:pPr lvl="6" marL="3024000" indent="-216000">
              <a:spcBef>
                <a:spcPts val="283"/>
              </a:spcBef>
              <a:buClr>
                <a:srgbClr val="000000"/>
              </a:buClr>
              <a:buSzPct val="45000"/>
              <a:buFont typeface="Wingdings" charset="2"/>
              <a:buChar char=""/>
            </a:pPr>
            <a:r>
              <a:rPr b="0" lang="en-IN" sz="2000" spc="-1" strike="noStrike">
                <a:latin typeface="Arial"/>
              </a:rPr>
              <a:t>Seventh Outline Level</a:t>
            </a:r>
            <a:endParaRPr b="0" lang="en-IN"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330" name="Group 1"/>
          <p:cNvGrpSpPr/>
          <p:nvPr/>
        </p:nvGrpSpPr>
        <p:grpSpPr>
          <a:xfrm>
            <a:off x="-368640" y="4896000"/>
            <a:ext cx="10846800" cy="1253160"/>
            <a:chOff x="-368640" y="4896000"/>
            <a:chExt cx="10846800" cy="1253160"/>
          </a:xfrm>
        </p:grpSpPr>
        <p:sp>
          <p:nvSpPr>
            <p:cNvPr id="331" name="CustomShape 2"/>
            <p:cNvSpPr/>
            <p:nvPr/>
          </p:nvSpPr>
          <p:spPr>
            <a:xfrm flipH="1">
              <a:off x="9423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32" name="CustomShape 3"/>
            <p:cNvSpPr/>
            <p:nvPr/>
          </p:nvSpPr>
          <p:spPr>
            <a:xfrm flipH="1">
              <a:off x="9783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33" name="CustomShape 4"/>
            <p:cNvSpPr/>
            <p:nvPr/>
          </p:nvSpPr>
          <p:spPr>
            <a:xfrm flipH="1">
              <a:off x="8019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34" name="CustomShape 5"/>
            <p:cNvSpPr/>
            <p:nvPr/>
          </p:nvSpPr>
          <p:spPr>
            <a:xfrm flipH="1">
              <a:off x="8721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de59"/>
            </a:solidFill>
            <a:ln cap="rnd" w="36000">
              <a:solidFill>
                <a:srgbClr val="ffde59"/>
              </a:solidFill>
              <a:round/>
            </a:ln>
          </p:spPr>
          <p:style>
            <a:lnRef idx="0"/>
            <a:fillRef idx="0"/>
            <a:effectRef idx="0"/>
            <a:fontRef idx="minor"/>
          </p:style>
        </p:sp>
        <p:sp>
          <p:nvSpPr>
            <p:cNvPr id="335" name="CustomShape 6"/>
            <p:cNvSpPr/>
            <p:nvPr/>
          </p:nvSpPr>
          <p:spPr>
            <a:xfrm flipH="1">
              <a:off x="8379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36" name="CustomShape 7"/>
            <p:cNvSpPr/>
            <p:nvPr/>
          </p:nvSpPr>
          <p:spPr>
            <a:xfrm flipH="1">
              <a:off x="6975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37" name="CustomShape 8"/>
            <p:cNvSpPr/>
            <p:nvPr/>
          </p:nvSpPr>
          <p:spPr>
            <a:xfrm flipH="1">
              <a:off x="7677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38" name="CustomShape 9"/>
            <p:cNvSpPr/>
            <p:nvPr/>
          </p:nvSpPr>
          <p:spPr>
            <a:xfrm flipH="1">
              <a:off x="6615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39" name="CustomShape 10"/>
            <p:cNvSpPr/>
            <p:nvPr/>
          </p:nvSpPr>
          <p:spPr>
            <a:xfrm flipH="1">
              <a:off x="7317360" y="4896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40" name="CustomShape 11"/>
            <p:cNvSpPr/>
            <p:nvPr/>
          </p:nvSpPr>
          <p:spPr>
            <a:xfrm flipH="1">
              <a:off x="5913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41" name="CustomShape 12"/>
            <p:cNvSpPr/>
            <p:nvPr/>
          </p:nvSpPr>
          <p:spPr>
            <a:xfrm flipH="1">
              <a:off x="6273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42" name="CustomShape 13"/>
            <p:cNvSpPr/>
            <p:nvPr/>
          </p:nvSpPr>
          <p:spPr>
            <a:xfrm flipH="1">
              <a:off x="5229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43" name="CustomShape 14"/>
            <p:cNvSpPr/>
            <p:nvPr/>
          </p:nvSpPr>
          <p:spPr>
            <a:xfrm flipH="1">
              <a:off x="4869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44" name="CustomShape 15"/>
            <p:cNvSpPr/>
            <p:nvPr/>
          </p:nvSpPr>
          <p:spPr>
            <a:xfrm flipH="1">
              <a:off x="5571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45" name="CustomShape 16"/>
            <p:cNvSpPr/>
            <p:nvPr/>
          </p:nvSpPr>
          <p:spPr>
            <a:xfrm flipH="1">
              <a:off x="3843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46" name="CustomShape 17"/>
            <p:cNvSpPr/>
            <p:nvPr/>
          </p:nvSpPr>
          <p:spPr>
            <a:xfrm flipH="1">
              <a:off x="4527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47" name="CustomShape 18"/>
            <p:cNvSpPr/>
            <p:nvPr/>
          </p:nvSpPr>
          <p:spPr>
            <a:xfrm flipH="1">
              <a:off x="4167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48" name="CustomShape 19"/>
            <p:cNvSpPr/>
            <p:nvPr/>
          </p:nvSpPr>
          <p:spPr>
            <a:xfrm flipH="1">
              <a:off x="2763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49" name="CustomShape 20"/>
            <p:cNvSpPr/>
            <p:nvPr/>
          </p:nvSpPr>
          <p:spPr>
            <a:xfrm flipH="1">
              <a:off x="3465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50" name="CustomShape 21"/>
            <p:cNvSpPr/>
            <p:nvPr/>
          </p:nvSpPr>
          <p:spPr>
            <a:xfrm flipH="1">
              <a:off x="2439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51" name="CustomShape 22"/>
            <p:cNvSpPr/>
            <p:nvPr/>
          </p:nvSpPr>
          <p:spPr>
            <a:xfrm flipH="1">
              <a:off x="3141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52" name="CustomShape 23"/>
            <p:cNvSpPr/>
            <p:nvPr/>
          </p:nvSpPr>
          <p:spPr>
            <a:xfrm flipH="1">
              <a:off x="1737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53" name="CustomShape 24"/>
            <p:cNvSpPr/>
            <p:nvPr/>
          </p:nvSpPr>
          <p:spPr>
            <a:xfrm flipH="1">
              <a:off x="2061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54" name="CustomShape 25"/>
            <p:cNvSpPr/>
            <p:nvPr/>
          </p:nvSpPr>
          <p:spPr>
            <a:xfrm flipH="1">
              <a:off x="1035360" y="491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55" name="CustomShape 26"/>
            <p:cNvSpPr/>
            <p:nvPr/>
          </p:nvSpPr>
          <p:spPr>
            <a:xfrm flipH="1">
              <a:off x="1359360" y="545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56" name="CustomShape 27"/>
            <p:cNvSpPr/>
            <p:nvPr/>
          </p:nvSpPr>
          <p:spPr>
            <a:xfrm flipH="1">
              <a:off x="-44640" y="545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57" name="CustomShape 28"/>
            <p:cNvSpPr/>
            <p:nvPr/>
          </p:nvSpPr>
          <p:spPr>
            <a:xfrm flipH="1">
              <a:off x="657360" y="545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58" name="CustomShape 29"/>
            <p:cNvSpPr/>
            <p:nvPr/>
          </p:nvSpPr>
          <p:spPr>
            <a:xfrm flipH="1">
              <a:off x="-368640" y="491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359" name="CustomShape 30"/>
            <p:cNvSpPr/>
            <p:nvPr/>
          </p:nvSpPr>
          <p:spPr>
            <a:xfrm flipH="1">
              <a:off x="333360" y="491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de59"/>
            </a:solidFill>
            <a:ln cap="rnd" w="36000">
              <a:solidFill>
                <a:srgbClr val="ffde59"/>
              </a:solidFill>
              <a:round/>
            </a:ln>
          </p:spPr>
          <p:style>
            <a:lnRef idx="0"/>
            <a:fillRef idx="0"/>
            <a:effectRef idx="0"/>
            <a:fontRef idx="minor"/>
          </p:style>
        </p:sp>
        <p:sp>
          <p:nvSpPr>
            <p:cNvPr id="360" name="CustomShape 31"/>
            <p:cNvSpPr/>
            <p:nvPr/>
          </p:nvSpPr>
          <p:spPr>
            <a:xfrm flipH="1">
              <a:off x="9081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grpSp>
      <p:sp>
        <p:nvSpPr>
          <p:cNvPr id="361" name="CustomShape 32"/>
          <p:cNvSpPr/>
          <p:nvPr/>
        </p:nvSpPr>
        <p:spPr>
          <a:xfrm>
            <a:off x="342000" y="4914360"/>
            <a:ext cx="2394000" cy="694800"/>
          </a:xfrm>
          <a:prstGeom prst="rect">
            <a:avLst/>
          </a:prstGeom>
          <a:noFill/>
          <a:ln w="0">
            <a:noFill/>
          </a:ln>
        </p:spPr>
        <p:style>
          <a:lnRef idx="0"/>
          <a:fillRef idx="0"/>
          <a:effectRef idx="0"/>
          <a:fontRef idx="minor"/>
        </p:style>
        <p:txBody>
          <a:bodyPr lIns="0" rIns="0" tIns="0" bIns="0" anchor="ctr">
            <a:noAutofit/>
          </a:bodyPr>
          <a:p>
            <a:pPr>
              <a:lnSpc>
                <a:spcPct val="100000"/>
              </a:lnSpc>
            </a:pPr>
            <a:r>
              <a:rPr b="0" lang="en-IN" sz="1400" spc="-1" strike="noStrike">
                <a:solidFill>
                  <a:srgbClr val="000000"/>
                </a:solidFill>
                <a:latin typeface="Arial"/>
                <a:ea typeface="DejaVu Sans"/>
              </a:rPr>
              <a:t>Ver 0.4</a:t>
            </a:r>
            <a:endParaRPr b="0" lang="en-IN" sz="1400" spc="-1" strike="noStrike">
              <a:latin typeface="Arial"/>
            </a:endParaRPr>
          </a:p>
        </p:txBody>
      </p:sp>
      <p:sp>
        <p:nvSpPr>
          <p:cNvPr id="362" name="CustomShape 33"/>
          <p:cNvSpPr/>
          <p:nvPr/>
        </p:nvSpPr>
        <p:spPr>
          <a:xfrm>
            <a:off x="2744640" y="4914000"/>
            <a:ext cx="4573800" cy="6969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1000" spc="-1" strike="noStrike">
                <a:solidFill>
                  <a:srgbClr val="000000"/>
                </a:solidFill>
                <a:latin typeface="Arial"/>
                <a:ea typeface="DejaVu Sans"/>
              </a:rPr>
              <a:t>For any corrections, modifications, improvements please write to dumb.consultant.me@gmail.com</a:t>
            </a:r>
            <a:endParaRPr b="0" lang="en-IN" sz="1000" spc="-1" strike="noStrike">
              <a:latin typeface="Arial"/>
            </a:endParaRPr>
          </a:p>
        </p:txBody>
      </p:sp>
      <p:sp>
        <p:nvSpPr>
          <p:cNvPr id="363" name="CustomShape 34"/>
          <p:cNvSpPr/>
          <p:nvPr/>
        </p:nvSpPr>
        <p:spPr>
          <a:xfrm>
            <a:off x="8494200" y="4914000"/>
            <a:ext cx="1135800" cy="694800"/>
          </a:xfrm>
          <a:prstGeom prst="rect">
            <a:avLst/>
          </a:prstGeom>
          <a:noFill/>
          <a:ln w="0">
            <a:noFill/>
          </a:ln>
        </p:spPr>
        <p:style>
          <a:lnRef idx="0"/>
          <a:fillRef idx="0"/>
          <a:effectRef idx="0"/>
          <a:fontRef idx="minor"/>
        </p:style>
        <p:txBody>
          <a:bodyPr lIns="0" rIns="0" tIns="0" bIns="0" anchor="ctr">
            <a:noAutofit/>
          </a:bodyPr>
          <a:p>
            <a:pPr algn="ctr">
              <a:lnSpc>
                <a:spcPct val="100000"/>
              </a:lnSpc>
            </a:pPr>
            <a:fld id="{F2EF11F8-ACAF-4F98-844D-7743098AD0C0}" type="slidenum">
              <a:rPr b="0" lang="en-IN" sz="1400" spc="-1" strike="noStrike">
                <a:solidFill>
                  <a:srgbClr val="000000"/>
                </a:solidFill>
                <a:latin typeface="Arial"/>
                <a:ea typeface="DejaVu Sans"/>
              </a:rPr>
              <a:t>&lt;number&gt;</a:t>
            </a:fld>
            <a:endParaRPr b="0" lang="en-IN" sz="1400" spc="-1" strike="noStrike">
              <a:latin typeface="Arial"/>
            </a:endParaRPr>
          </a:p>
        </p:txBody>
      </p:sp>
      <p:sp>
        <p:nvSpPr>
          <p:cNvPr id="364" name="PlaceHolder 35"/>
          <p:cNvSpPr>
            <a:spLocks noGrp="1"/>
          </p:cNvSpPr>
          <p:nvPr>
            <p:ph type="title"/>
          </p:nvPr>
        </p:nvSpPr>
        <p:spPr>
          <a:xfrm>
            <a:off x="504000" y="226080"/>
            <a:ext cx="9072000" cy="946440"/>
          </a:xfrm>
          <a:prstGeom prst="rect">
            <a:avLst/>
          </a:prstGeom>
        </p:spPr>
        <p:txBody>
          <a:bodyPr lIns="0" rIns="0" tIns="0" bIns="0" anchor="ctr">
            <a:noAutofit/>
          </a:bodyPr>
          <a:p>
            <a:pPr algn="ctr"/>
            <a:r>
              <a:rPr b="0" lang="en-IN" sz="4400" spc="-1" strike="noStrike">
                <a:latin typeface="Arial"/>
              </a:rPr>
              <a:t>Click to edit the title text format</a:t>
            </a:r>
            <a:endParaRPr b="0" lang="en-IN" sz="4400" spc="-1" strike="noStrike">
              <a:latin typeface="Arial"/>
            </a:endParaRPr>
          </a:p>
        </p:txBody>
      </p:sp>
      <p:sp>
        <p:nvSpPr>
          <p:cNvPr id="365" name="PlaceHolder 36"/>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IN" sz="3200" spc="-1" strike="noStrike">
                <a:latin typeface="Arial"/>
              </a:rPr>
              <a:t>Click to edit the outline text format</a:t>
            </a:r>
            <a:endParaRPr b="0" lang="en-IN" sz="3200" spc="-1" strike="noStrike">
              <a:latin typeface="Arial"/>
            </a:endParaRPr>
          </a:p>
          <a:p>
            <a:pPr lvl="1" marL="864000" indent="-324000">
              <a:spcBef>
                <a:spcPts val="1134"/>
              </a:spcBef>
              <a:buClr>
                <a:srgbClr val="000000"/>
              </a:buClr>
              <a:buSzPct val="75000"/>
              <a:buFont typeface="Symbol" charset="2"/>
              <a:buChar char=""/>
            </a:pPr>
            <a:r>
              <a:rPr b="0" lang="en-IN" sz="2800" spc="-1" strike="noStrike">
                <a:latin typeface="Arial"/>
              </a:rPr>
              <a:t>Second Outline Level</a:t>
            </a:r>
            <a:endParaRPr b="0" lang="en-IN" sz="2800" spc="-1" strike="noStrike">
              <a:latin typeface="Arial"/>
            </a:endParaRPr>
          </a:p>
          <a:p>
            <a:pPr lvl="2" marL="1296000" indent="-288000">
              <a:spcBef>
                <a:spcPts val="850"/>
              </a:spcBef>
              <a:buClr>
                <a:srgbClr val="000000"/>
              </a:buClr>
              <a:buSzPct val="45000"/>
              <a:buFont typeface="Wingdings" charset="2"/>
              <a:buChar char=""/>
            </a:pPr>
            <a:r>
              <a:rPr b="0" lang="en-IN" sz="2400" spc="-1" strike="noStrike">
                <a:latin typeface="Arial"/>
              </a:rPr>
              <a:t>Third Outline Level</a:t>
            </a:r>
            <a:endParaRPr b="0" lang="en-IN" sz="2400" spc="-1" strike="noStrike">
              <a:latin typeface="Arial"/>
            </a:endParaRPr>
          </a:p>
          <a:p>
            <a:pPr lvl="3" marL="1728000" indent="-216000">
              <a:spcBef>
                <a:spcPts val="567"/>
              </a:spcBef>
              <a:buClr>
                <a:srgbClr val="000000"/>
              </a:buClr>
              <a:buSzPct val="75000"/>
              <a:buFont typeface="Symbol" charset="2"/>
              <a:buChar char=""/>
            </a:pPr>
            <a:r>
              <a:rPr b="0" lang="en-IN" sz="2000" spc="-1" strike="noStrike">
                <a:latin typeface="Arial"/>
              </a:rPr>
              <a:t>Fourth Outline Level</a:t>
            </a:r>
            <a:endParaRPr b="0" lang="en-IN" sz="2000" spc="-1" strike="noStrike">
              <a:latin typeface="Arial"/>
            </a:endParaRPr>
          </a:p>
          <a:p>
            <a:pPr lvl="4" marL="2160000" indent="-216000">
              <a:spcBef>
                <a:spcPts val="283"/>
              </a:spcBef>
              <a:buClr>
                <a:srgbClr val="000000"/>
              </a:buClr>
              <a:buSzPct val="45000"/>
              <a:buFont typeface="Wingdings" charset="2"/>
              <a:buChar char=""/>
            </a:pPr>
            <a:r>
              <a:rPr b="0" lang="en-IN" sz="2000" spc="-1" strike="noStrike">
                <a:latin typeface="Arial"/>
              </a:rPr>
              <a:t>Fifth Outline Level</a:t>
            </a:r>
            <a:endParaRPr b="0" lang="en-IN" sz="2000" spc="-1" strike="noStrike">
              <a:latin typeface="Arial"/>
            </a:endParaRPr>
          </a:p>
          <a:p>
            <a:pPr lvl="5" marL="2592000" indent="-216000">
              <a:spcBef>
                <a:spcPts val="283"/>
              </a:spcBef>
              <a:buClr>
                <a:srgbClr val="000000"/>
              </a:buClr>
              <a:buSzPct val="45000"/>
              <a:buFont typeface="Wingdings" charset="2"/>
              <a:buChar char=""/>
            </a:pPr>
            <a:r>
              <a:rPr b="0" lang="en-IN" sz="2000" spc="-1" strike="noStrike">
                <a:latin typeface="Arial"/>
              </a:rPr>
              <a:t>Sixth Outline Level</a:t>
            </a:r>
            <a:endParaRPr b="0" lang="en-IN" sz="2000" spc="-1" strike="noStrike">
              <a:latin typeface="Arial"/>
            </a:endParaRPr>
          </a:p>
          <a:p>
            <a:pPr lvl="6" marL="3024000" indent="-216000">
              <a:spcBef>
                <a:spcPts val="283"/>
              </a:spcBef>
              <a:buClr>
                <a:srgbClr val="000000"/>
              </a:buClr>
              <a:buSzPct val="45000"/>
              <a:buFont typeface="Wingdings" charset="2"/>
              <a:buChar char=""/>
            </a:pPr>
            <a:r>
              <a:rPr b="0" lang="en-IN" sz="2000" spc="-1" strike="noStrike">
                <a:latin typeface="Arial"/>
              </a:rPr>
              <a:t>Seventh Outline Level</a:t>
            </a:r>
            <a:endParaRPr b="0" lang="en-IN"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402" name="Group 1"/>
          <p:cNvGrpSpPr/>
          <p:nvPr/>
        </p:nvGrpSpPr>
        <p:grpSpPr>
          <a:xfrm>
            <a:off x="-368640" y="4896000"/>
            <a:ext cx="10846800" cy="1253160"/>
            <a:chOff x="-368640" y="4896000"/>
            <a:chExt cx="10846800" cy="1253160"/>
          </a:xfrm>
        </p:grpSpPr>
        <p:sp>
          <p:nvSpPr>
            <p:cNvPr id="403" name="CustomShape 2"/>
            <p:cNvSpPr/>
            <p:nvPr/>
          </p:nvSpPr>
          <p:spPr>
            <a:xfrm flipH="1">
              <a:off x="9423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04" name="CustomShape 3"/>
            <p:cNvSpPr/>
            <p:nvPr/>
          </p:nvSpPr>
          <p:spPr>
            <a:xfrm flipH="1">
              <a:off x="9783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05" name="CustomShape 4"/>
            <p:cNvSpPr/>
            <p:nvPr/>
          </p:nvSpPr>
          <p:spPr>
            <a:xfrm flipH="1">
              <a:off x="8019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06" name="CustomShape 5"/>
            <p:cNvSpPr/>
            <p:nvPr/>
          </p:nvSpPr>
          <p:spPr>
            <a:xfrm flipH="1">
              <a:off x="8721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de59"/>
            </a:solidFill>
            <a:ln cap="rnd" w="36000">
              <a:solidFill>
                <a:srgbClr val="ffde59"/>
              </a:solidFill>
              <a:round/>
            </a:ln>
          </p:spPr>
          <p:style>
            <a:lnRef idx="0"/>
            <a:fillRef idx="0"/>
            <a:effectRef idx="0"/>
            <a:fontRef idx="minor"/>
          </p:style>
        </p:sp>
        <p:sp>
          <p:nvSpPr>
            <p:cNvPr id="407" name="CustomShape 6"/>
            <p:cNvSpPr/>
            <p:nvPr/>
          </p:nvSpPr>
          <p:spPr>
            <a:xfrm flipH="1">
              <a:off x="8379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08" name="CustomShape 7"/>
            <p:cNvSpPr/>
            <p:nvPr/>
          </p:nvSpPr>
          <p:spPr>
            <a:xfrm flipH="1">
              <a:off x="6975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09" name="CustomShape 8"/>
            <p:cNvSpPr/>
            <p:nvPr/>
          </p:nvSpPr>
          <p:spPr>
            <a:xfrm flipH="1">
              <a:off x="7677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10" name="CustomShape 9"/>
            <p:cNvSpPr/>
            <p:nvPr/>
          </p:nvSpPr>
          <p:spPr>
            <a:xfrm flipH="1">
              <a:off x="6615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11" name="CustomShape 10"/>
            <p:cNvSpPr/>
            <p:nvPr/>
          </p:nvSpPr>
          <p:spPr>
            <a:xfrm flipH="1">
              <a:off x="7317360" y="4896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12" name="CustomShape 11"/>
            <p:cNvSpPr/>
            <p:nvPr/>
          </p:nvSpPr>
          <p:spPr>
            <a:xfrm flipH="1">
              <a:off x="5913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13" name="CustomShape 12"/>
            <p:cNvSpPr/>
            <p:nvPr/>
          </p:nvSpPr>
          <p:spPr>
            <a:xfrm flipH="1">
              <a:off x="6273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14" name="CustomShape 13"/>
            <p:cNvSpPr/>
            <p:nvPr/>
          </p:nvSpPr>
          <p:spPr>
            <a:xfrm flipH="1">
              <a:off x="5229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15" name="CustomShape 14"/>
            <p:cNvSpPr/>
            <p:nvPr/>
          </p:nvSpPr>
          <p:spPr>
            <a:xfrm flipH="1">
              <a:off x="4869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16" name="CustomShape 15"/>
            <p:cNvSpPr/>
            <p:nvPr/>
          </p:nvSpPr>
          <p:spPr>
            <a:xfrm flipH="1">
              <a:off x="5571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17" name="CustomShape 16"/>
            <p:cNvSpPr/>
            <p:nvPr/>
          </p:nvSpPr>
          <p:spPr>
            <a:xfrm flipH="1">
              <a:off x="3843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18" name="CustomShape 17"/>
            <p:cNvSpPr/>
            <p:nvPr/>
          </p:nvSpPr>
          <p:spPr>
            <a:xfrm flipH="1">
              <a:off x="4527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19" name="CustomShape 18"/>
            <p:cNvSpPr/>
            <p:nvPr/>
          </p:nvSpPr>
          <p:spPr>
            <a:xfrm flipH="1">
              <a:off x="4167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20" name="CustomShape 19"/>
            <p:cNvSpPr/>
            <p:nvPr/>
          </p:nvSpPr>
          <p:spPr>
            <a:xfrm flipH="1">
              <a:off x="2763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21" name="CustomShape 20"/>
            <p:cNvSpPr/>
            <p:nvPr/>
          </p:nvSpPr>
          <p:spPr>
            <a:xfrm flipH="1">
              <a:off x="3465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22" name="CustomShape 21"/>
            <p:cNvSpPr/>
            <p:nvPr/>
          </p:nvSpPr>
          <p:spPr>
            <a:xfrm flipH="1">
              <a:off x="2439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23" name="CustomShape 22"/>
            <p:cNvSpPr/>
            <p:nvPr/>
          </p:nvSpPr>
          <p:spPr>
            <a:xfrm flipH="1">
              <a:off x="3141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24" name="CustomShape 23"/>
            <p:cNvSpPr/>
            <p:nvPr/>
          </p:nvSpPr>
          <p:spPr>
            <a:xfrm flipH="1">
              <a:off x="1737360" y="491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25" name="CustomShape 24"/>
            <p:cNvSpPr/>
            <p:nvPr/>
          </p:nvSpPr>
          <p:spPr>
            <a:xfrm flipH="1">
              <a:off x="2061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26" name="CustomShape 25"/>
            <p:cNvSpPr/>
            <p:nvPr/>
          </p:nvSpPr>
          <p:spPr>
            <a:xfrm flipH="1">
              <a:off x="1035360" y="491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27" name="CustomShape 26"/>
            <p:cNvSpPr/>
            <p:nvPr/>
          </p:nvSpPr>
          <p:spPr>
            <a:xfrm flipH="1">
              <a:off x="1359360" y="545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28" name="CustomShape 27"/>
            <p:cNvSpPr/>
            <p:nvPr/>
          </p:nvSpPr>
          <p:spPr>
            <a:xfrm flipH="1">
              <a:off x="-44640" y="545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29" name="CustomShape 28"/>
            <p:cNvSpPr/>
            <p:nvPr/>
          </p:nvSpPr>
          <p:spPr>
            <a:xfrm flipH="1">
              <a:off x="657360" y="545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30" name="CustomShape 29"/>
            <p:cNvSpPr/>
            <p:nvPr/>
          </p:nvSpPr>
          <p:spPr>
            <a:xfrm flipH="1">
              <a:off x="-368640" y="491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sp>
          <p:nvSpPr>
            <p:cNvPr id="431" name="CustomShape 30"/>
            <p:cNvSpPr/>
            <p:nvPr/>
          </p:nvSpPr>
          <p:spPr>
            <a:xfrm flipH="1">
              <a:off x="333360" y="491436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de59"/>
            </a:solidFill>
            <a:ln cap="rnd" w="36000">
              <a:solidFill>
                <a:srgbClr val="ffde59"/>
              </a:solidFill>
              <a:round/>
            </a:ln>
          </p:spPr>
          <p:style>
            <a:lnRef idx="0"/>
            <a:fillRef idx="0"/>
            <a:effectRef idx="0"/>
            <a:fontRef idx="minor"/>
          </p:style>
        </p:sp>
        <p:sp>
          <p:nvSpPr>
            <p:cNvPr id="432" name="CustomShape 31"/>
            <p:cNvSpPr/>
            <p:nvPr/>
          </p:nvSpPr>
          <p:spPr>
            <a:xfrm flipH="1">
              <a:off x="9081360" y="5454000"/>
              <a:ext cx="694800" cy="694800"/>
            </a:xfrm>
            <a:custGeom>
              <a:avLst/>
              <a:gdLst/>
              <a:ahLst/>
              <a:rect l="l" t="t" r="r" b="b"/>
              <a:pathLst>
                <a:path w="1506469"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f5ce"/>
            </a:solidFill>
            <a:ln cap="rnd" w="36000">
              <a:solidFill>
                <a:srgbClr val="ffde59"/>
              </a:solidFill>
              <a:round/>
            </a:ln>
          </p:spPr>
          <p:style>
            <a:lnRef idx="0"/>
            <a:fillRef idx="0"/>
            <a:effectRef idx="0"/>
            <a:fontRef idx="minor"/>
          </p:style>
        </p:sp>
      </p:grpSp>
      <p:sp>
        <p:nvSpPr>
          <p:cNvPr id="433" name="CustomShape 32"/>
          <p:cNvSpPr/>
          <p:nvPr/>
        </p:nvSpPr>
        <p:spPr>
          <a:xfrm>
            <a:off x="342000" y="4914360"/>
            <a:ext cx="2394000" cy="694800"/>
          </a:xfrm>
          <a:prstGeom prst="rect">
            <a:avLst/>
          </a:prstGeom>
          <a:noFill/>
          <a:ln w="0">
            <a:noFill/>
          </a:ln>
        </p:spPr>
        <p:style>
          <a:lnRef idx="0"/>
          <a:fillRef idx="0"/>
          <a:effectRef idx="0"/>
          <a:fontRef idx="minor"/>
        </p:style>
        <p:txBody>
          <a:bodyPr lIns="0" rIns="0" tIns="0" bIns="0" anchor="ctr">
            <a:noAutofit/>
          </a:bodyPr>
          <a:p>
            <a:pPr>
              <a:lnSpc>
                <a:spcPct val="100000"/>
              </a:lnSpc>
            </a:pPr>
            <a:r>
              <a:rPr b="0" lang="en-IN" sz="1400" spc="-1" strike="noStrike">
                <a:solidFill>
                  <a:srgbClr val="000000"/>
                </a:solidFill>
                <a:latin typeface="Arial"/>
                <a:ea typeface="DejaVu Sans"/>
              </a:rPr>
              <a:t>Ver 0.4</a:t>
            </a:r>
            <a:endParaRPr b="0" lang="en-IN" sz="1400" spc="-1" strike="noStrike">
              <a:latin typeface="Arial"/>
            </a:endParaRPr>
          </a:p>
        </p:txBody>
      </p:sp>
      <p:sp>
        <p:nvSpPr>
          <p:cNvPr id="434" name="CustomShape 33"/>
          <p:cNvSpPr/>
          <p:nvPr/>
        </p:nvSpPr>
        <p:spPr>
          <a:xfrm>
            <a:off x="2744640" y="4914000"/>
            <a:ext cx="4573800" cy="6969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1000" spc="-1" strike="noStrike">
                <a:solidFill>
                  <a:srgbClr val="000000"/>
                </a:solidFill>
                <a:latin typeface="Arial"/>
                <a:ea typeface="DejaVu Sans"/>
              </a:rPr>
              <a:t>For any corrections, modifications, improvements please write to dumb.consultant.me@gmail.com</a:t>
            </a:r>
            <a:endParaRPr b="0" lang="en-IN" sz="1000" spc="-1" strike="noStrike">
              <a:latin typeface="Arial"/>
            </a:endParaRPr>
          </a:p>
        </p:txBody>
      </p:sp>
      <p:sp>
        <p:nvSpPr>
          <p:cNvPr id="435" name="CustomShape 34"/>
          <p:cNvSpPr/>
          <p:nvPr/>
        </p:nvSpPr>
        <p:spPr>
          <a:xfrm>
            <a:off x="8494200" y="4914000"/>
            <a:ext cx="1135800" cy="694800"/>
          </a:xfrm>
          <a:prstGeom prst="rect">
            <a:avLst/>
          </a:prstGeom>
          <a:noFill/>
          <a:ln w="0">
            <a:noFill/>
          </a:ln>
        </p:spPr>
        <p:style>
          <a:lnRef idx="0"/>
          <a:fillRef idx="0"/>
          <a:effectRef idx="0"/>
          <a:fontRef idx="minor"/>
        </p:style>
        <p:txBody>
          <a:bodyPr lIns="0" rIns="0" tIns="0" bIns="0" anchor="ctr">
            <a:noAutofit/>
          </a:bodyPr>
          <a:p>
            <a:pPr algn="ctr">
              <a:lnSpc>
                <a:spcPct val="100000"/>
              </a:lnSpc>
            </a:pPr>
            <a:fld id="{26FD0030-FECE-4EAB-84BE-87964AB2F4F7}" type="slidenum">
              <a:rPr b="0" lang="en-IN" sz="1400" spc="-1" strike="noStrike">
                <a:solidFill>
                  <a:srgbClr val="000000"/>
                </a:solidFill>
                <a:latin typeface="Arial"/>
                <a:ea typeface="DejaVu Sans"/>
              </a:rPr>
              <a:t>&lt;number&gt;</a:t>
            </a:fld>
            <a:endParaRPr b="0" lang="en-IN" sz="1400" spc="-1" strike="noStrike">
              <a:latin typeface="Arial"/>
            </a:endParaRPr>
          </a:p>
        </p:txBody>
      </p:sp>
      <p:sp>
        <p:nvSpPr>
          <p:cNvPr id="436" name="PlaceHolder 35"/>
          <p:cNvSpPr>
            <a:spLocks noGrp="1"/>
          </p:cNvSpPr>
          <p:nvPr>
            <p:ph type="title"/>
          </p:nvPr>
        </p:nvSpPr>
        <p:spPr>
          <a:xfrm>
            <a:off x="504000" y="226080"/>
            <a:ext cx="9072000" cy="946440"/>
          </a:xfrm>
          <a:prstGeom prst="rect">
            <a:avLst/>
          </a:prstGeom>
        </p:spPr>
        <p:txBody>
          <a:bodyPr lIns="0" rIns="0" tIns="0" bIns="0" anchor="ctr">
            <a:noAutofit/>
          </a:bodyPr>
          <a:p>
            <a:pPr algn="ctr"/>
            <a:r>
              <a:rPr b="0" lang="en-IN" sz="4400" spc="-1" strike="noStrike">
                <a:latin typeface="Arial"/>
              </a:rPr>
              <a:t>Click to edit the title text format</a:t>
            </a:r>
            <a:endParaRPr b="0" lang="en-IN" sz="4400" spc="-1" strike="noStrike">
              <a:latin typeface="Arial"/>
            </a:endParaRPr>
          </a:p>
        </p:txBody>
      </p:sp>
      <p:sp>
        <p:nvSpPr>
          <p:cNvPr id="437" name="PlaceHolder 36"/>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IN" sz="3200" spc="-1" strike="noStrike">
                <a:latin typeface="Arial"/>
              </a:rPr>
              <a:t>Click to edit the outline text format</a:t>
            </a:r>
            <a:endParaRPr b="0" lang="en-IN" sz="3200" spc="-1" strike="noStrike">
              <a:latin typeface="Arial"/>
            </a:endParaRPr>
          </a:p>
          <a:p>
            <a:pPr lvl="1" marL="864000" indent="-324000">
              <a:spcBef>
                <a:spcPts val="1134"/>
              </a:spcBef>
              <a:buClr>
                <a:srgbClr val="000000"/>
              </a:buClr>
              <a:buSzPct val="75000"/>
              <a:buFont typeface="Symbol" charset="2"/>
              <a:buChar char=""/>
            </a:pPr>
            <a:r>
              <a:rPr b="0" lang="en-IN" sz="2800" spc="-1" strike="noStrike">
                <a:latin typeface="Arial"/>
              </a:rPr>
              <a:t>Second Outline Level</a:t>
            </a:r>
            <a:endParaRPr b="0" lang="en-IN" sz="2800" spc="-1" strike="noStrike">
              <a:latin typeface="Arial"/>
            </a:endParaRPr>
          </a:p>
          <a:p>
            <a:pPr lvl="2" marL="1296000" indent="-288000">
              <a:spcBef>
                <a:spcPts val="850"/>
              </a:spcBef>
              <a:buClr>
                <a:srgbClr val="000000"/>
              </a:buClr>
              <a:buSzPct val="45000"/>
              <a:buFont typeface="Wingdings" charset="2"/>
              <a:buChar char=""/>
            </a:pPr>
            <a:r>
              <a:rPr b="0" lang="en-IN" sz="2400" spc="-1" strike="noStrike">
                <a:latin typeface="Arial"/>
              </a:rPr>
              <a:t>Third Outline Level</a:t>
            </a:r>
            <a:endParaRPr b="0" lang="en-IN" sz="2400" spc="-1" strike="noStrike">
              <a:latin typeface="Arial"/>
            </a:endParaRPr>
          </a:p>
          <a:p>
            <a:pPr lvl="3" marL="1728000" indent="-216000">
              <a:spcBef>
                <a:spcPts val="567"/>
              </a:spcBef>
              <a:buClr>
                <a:srgbClr val="000000"/>
              </a:buClr>
              <a:buSzPct val="75000"/>
              <a:buFont typeface="Symbol" charset="2"/>
              <a:buChar char=""/>
            </a:pPr>
            <a:r>
              <a:rPr b="0" lang="en-IN" sz="2000" spc="-1" strike="noStrike">
                <a:latin typeface="Arial"/>
              </a:rPr>
              <a:t>Fourth Outline Level</a:t>
            </a:r>
            <a:endParaRPr b="0" lang="en-IN" sz="2000" spc="-1" strike="noStrike">
              <a:latin typeface="Arial"/>
            </a:endParaRPr>
          </a:p>
          <a:p>
            <a:pPr lvl="4" marL="2160000" indent="-216000">
              <a:spcBef>
                <a:spcPts val="283"/>
              </a:spcBef>
              <a:buClr>
                <a:srgbClr val="000000"/>
              </a:buClr>
              <a:buSzPct val="45000"/>
              <a:buFont typeface="Wingdings" charset="2"/>
              <a:buChar char=""/>
            </a:pPr>
            <a:r>
              <a:rPr b="0" lang="en-IN" sz="2000" spc="-1" strike="noStrike">
                <a:latin typeface="Arial"/>
              </a:rPr>
              <a:t>Fifth Outline Level</a:t>
            </a:r>
            <a:endParaRPr b="0" lang="en-IN" sz="2000" spc="-1" strike="noStrike">
              <a:latin typeface="Arial"/>
            </a:endParaRPr>
          </a:p>
          <a:p>
            <a:pPr lvl="5" marL="2592000" indent="-216000">
              <a:spcBef>
                <a:spcPts val="283"/>
              </a:spcBef>
              <a:buClr>
                <a:srgbClr val="000000"/>
              </a:buClr>
              <a:buSzPct val="45000"/>
              <a:buFont typeface="Wingdings" charset="2"/>
              <a:buChar char=""/>
            </a:pPr>
            <a:r>
              <a:rPr b="0" lang="en-IN" sz="2000" spc="-1" strike="noStrike">
                <a:latin typeface="Arial"/>
              </a:rPr>
              <a:t>Sixth Outline Level</a:t>
            </a:r>
            <a:endParaRPr b="0" lang="en-IN" sz="2000" spc="-1" strike="noStrike">
              <a:latin typeface="Arial"/>
            </a:endParaRPr>
          </a:p>
          <a:p>
            <a:pPr lvl="6" marL="3024000" indent="-216000">
              <a:spcBef>
                <a:spcPts val="283"/>
              </a:spcBef>
              <a:buClr>
                <a:srgbClr val="000000"/>
              </a:buClr>
              <a:buSzPct val="45000"/>
              <a:buFont typeface="Wingdings" charset="2"/>
              <a:buChar char=""/>
            </a:pPr>
            <a:r>
              <a:rPr b="0" lang="en-IN" sz="2000" spc="-1" strike="noStrike">
                <a:latin typeface="Arial"/>
              </a:rPr>
              <a:t>Seventh Outline Level</a:t>
            </a:r>
            <a:endParaRPr b="0" lang="en-IN"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hyperlink" Target="mailto:dumb.consultant.me@gmail.com" TargetMode="External"/><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hyperlink" Target="https://stableinvestor.com/2017/05/financial-goals.html" TargetMode="External"/><Relationship Id="rId2" Type="http://schemas.openxmlformats.org/officeDocument/2006/relationships/hyperlink" Target="https://stableinvestor.com/2017/01/financial-planning-goal-based-investing.html" TargetMode="External"/><Relationship Id="rId3"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chart" Target="../charts/chart4.xml"/><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 Id="rId3"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hyperlink" Target="https://freefincal.com/how-suhas-tracks-his-mf-investments-and-reviews-financial-goals/" TargetMode="External"/><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hyperlink" Target="https://freefincal.com/what-you-need-to-know-before-buying-term-insurance/" TargetMode="External"/><Relationship Id="rId2" Type="http://schemas.openxmlformats.org/officeDocument/2006/relationships/hyperlink" Target="https://finvin.in/wp-content/uploads/2020/05/Life-Insurance.pdf" TargetMode="External"/><Relationship Id="rId3"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CustomShape 1"/>
          <p:cNvSpPr/>
          <p:nvPr/>
        </p:nvSpPr>
        <p:spPr>
          <a:xfrm>
            <a:off x="540000" y="1980000"/>
            <a:ext cx="8992800" cy="125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a:t>
            </a:r>
            <a:r>
              <a:rPr b="0" lang="en-IN" sz="3300" spc="-1" strike="noStrike">
                <a:solidFill>
                  <a:srgbClr val="000000"/>
                </a:solidFill>
                <a:latin typeface="Arial"/>
                <a:ea typeface="DejaVu Sans"/>
              </a:rPr>
              <a:t>Personal Finance” Introduction </a:t>
            </a:r>
            <a:endParaRPr b="0" lang="en-IN" sz="3300" spc="-1" strike="noStrike">
              <a:latin typeface="Arial"/>
            </a:endParaRPr>
          </a:p>
          <a:p>
            <a:pPr algn="ctr">
              <a:lnSpc>
                <a:spcPct val="100000"/>
              </a:lnSpc>
            </a:pPr>
            <a:r>
              <a:rPr b="0" lang="en-IN" sz="1800" spc="-1" strike="noStrike">
                <a:solidFill>
                  <a:srgbClr val="000000"/>
                </a:solidFill>
                <a:latin typeface="Arial"/>
                <a:ea typeface="DejaVu Sans"/>
              </a:rPr>
              <a:t>Version 0.4 - Jan 2021 </a:t>
            </a:r>
            <a:endParaRPr b="0" lang="en-IN" sz="1800" spc="-1" strike="noStrike">
              <a:latin typeface="Arial"/>
            </a:endParaRPr>
          </a:p>
        </p:txBody>
      </p:sp>
      <p:sp>
        <p:nvSpPr>
          <p:cNvPr id="475" name="CustomShape 2"/>
          <p:cNvSpPr/>
          <p:nvPr/>
        </p:nvSpPr>
        <p:spPr>
          <a:xfrm>
            <a:off x="540000" y="342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1600" spc="-1" strike="noStrike">
                <a:solidFill>
                  <a:srgbClr val="000000"/>
                </a:solidFill>
                <a:latin typeface="Arial"/>
                <a:ea typeface="DejaVu Sans"/>
              </a:rPr>
              <a:t>Compiled by dumb.consultant.me@gmail.com</a:t>
            </a:r>
            <a:endParaRPr b="0" lang="en-IN" sz="1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Important points to remember on “Net worth”</a:t>
            </a:r>
            <a:endParaRPr b="0" lang="en-IN" sz="3300" spc="-1" strike="noStrike">
              <a:latin typeface="Arial"/>
            </a:endParaRPr>
          </a:p>
        </p:txBody>
      </p:sp>
      <p:sp>
        <p:nvSpPr>
          <p:cNvPr id="498" name="CustomShape 2"/>
          <p:cNvSpPr/>
          <p:nvPr/>
        </p:nvSpPr>
        <p:spPr>
          <a:xfrm>
            <a:off x="540000" y="1260000"/>
            <a:ext cx="8992800" cy="3232800"/>
          </a:xfrm>
          <a:prstGeom prst="rect">
            <a:avLst/>
          </a:prstGeom>
          <a:noFill/>
          <a:ln w="0">
            <a:noFill/>
          </a:ln>
        </p:spPr>
        <p:style>
          <a:lnRef idx="0"/>
          <a:fillRef idx="0"/>
          <a:effectRef idx="0"/>
          <a:fontRef idx="minor"/>
        </p:style>
        <p:txBody>
          <a:bodyPr lIns="0" rIns="0" tIns="0" bIns="0">
            <a:normAutofit fontScale="88000"/>
          </a:bodyPr>
          <a:p>
            <a:pPr marL="432000" indent="-316800">
              <a:lnSpc>
                <a:spcPct val="100000"/>
              </a:lnSpc>
              <a:spcAft>
                <a:spcPts val="1060"/>
              </a:spcAft>
              <a:buClr>
                <a:srgbClr val="000000"/>
              </a:buClr>
              <a:buSzPct val="45000"/>
              <a:buFont typeface="Wingdings" charset="2"/>
              <a:buChar char=""/>
            </a:pPr>
            <a:r>
              <a:rPr b="0" lang="en-IN" sz="1400" spc="-1" strike="noStrike">
                <a:solidFill>
                  <a:srgbClr val="000000"/>
                </a:solidFill>
                <a:latin typeface="Arial"/>
                <a:ea typeface="DejaVu Sans"/>
              </a:rPr>
              <a:t>Please note that Net worth does not necessarily equal to “solvency value” as many asset types are either market linked (shares, mutual funds etc.) or have low liquidity (house properties)</a:t>
            </a:r>
            <a:endParaRPr b="0" lang="en-IN" sz="14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400" spc="-1" strike="noStrike">
                <a:solidFill>
                  <a:srgbClr val="000000"/>
                </a:solidFill>
                <a:latin typeface="Arial"/>
                <a:ea typeface="DejaVu Sans"/>
              </a:rPr>
              <a:t>Very important to understand that many of your assets are actually liability of someone else - for e.g. your balance in bank account is liability of the bank, your bond holdings are liability of the company, PF payment is liabilities of the PFRDA etc. </a:t>
            </a:r>
            <a:endParaRPr b="0" lang="en-IN" sz="14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400" spc="-1" strike="noStrike">
                <a:solidFill>
                  <a:srgbClr val="000000"/>
                </a:solidFill>
                <a:latin typeface="Arial"/>
                <a:ea typeface="DejaVu Sans"/>
              </a:rPr>
              <a:t>Hence there will always be a residual risk of some of these assets going bad during time of high risks or uncertainties (bank failure, company defaulting on its bond payments, etc.) </a:t>
            </a:r>
            <a:endParaRPr b="0" lang="en-IN" sz="14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400" spc="-1" strike="noStrike">
                <a:solidFill>
                  <a:srgbClr val="000000"/>
                </a:solidFill>
                <a:latin typeface="Arial"/>
                <a:ea typeface="DejaVu Sans"/>
              </a:rPr>
              <a:t>Prudent risk management of your assets and liabilities is important part of personal finance</a:t>
            </a:r>
            <a:endParaRPr b="0" lang="en-IN" sz="1400" spc="-1" strike="noStrike">
              <a:latin typeface="Arial"/>
            </a:endParaRPr>
          </a:p>
          <a:p>
            <a:pPr marL="432000" indent="-316800">
              <a:lnSpc>
                <a:spcPct val="100000"/>
              </a:lnSpc>
              <a:spcAft>
                <a:spcPts val="1060"/>
              </a:spcAft>
              <a:buClr>
                <a:srgbClr val="000000"/>
              </a:buClr>
              <a:buSzPct val="45000"/>
              <a:buFont typeface="Wingdings" charset="2"/>
              <a:buChar char=""/>
            </a:pPr>
            <a:r>
              <a:rPr b="1" i="1" lang="en-IN" sz="1400" spc="-1" strike="noStrike">
                <a:solidFill>
                  <a:srgbClr val="000000"/>
                </a:solidFill>
                <a:latin typeface="Arial"/>
                <a:ea typeface="DejaVu Sans"/>
              </a:rPr>
              <a:t>At any point in time, goal should be to have enough short term and medium term fixed assets like cash, bank balance, FDs, liquid funds etc. to cover for your short and medium term liabilities, immediate life goals and emergencies</a:t>
            </a:r>
            <a:endParaRPr b="0" lang="en-IN" sz="1400" spc="-1" strike="noStrike">
              <a:latin typeface="Arial"/>
            </a:endParaRPr>
          </a:p>
          <a:p>
            <a:pPr marL="432000" indent="-316800">
              <a:lnSpc>
                <a:spcPct val="100000"/>
              </a:lnSpc>
              <a:spcAft>
                <a:spcPts val="1060"/>
              </a:spcAft>
              <a:buClr>
                <a:srgbClr val="000000"/>
              </a:buClr>
              <a:buSzPct val="45000"/>
              <a:buFont typeface="Wingdings" charset="2"/>
              <a:buChar char=""/>
            </a:pPr>
            <a:r>
              <a:rPr b="1" i="1" lang="en-IN" sz="1400" spc="-1" strike="noStrike">
                <a:solidFill>
                  <a:srgbClr val="000000"/>
                </a:solidFill>
                <a:latin typeface="Arial"/>
                <a:ea typeface="DejaVu Sans"/>
              </a:rPr>
              <a:t>Avoid online calculators for calculating networth. Preferably use an excel template to document your assets and liabilities status each year (for e.g. at the end of each financial year), </a:t>
            </a:r>
            <a:r>
              <a:rPr b="1" i="1" lang="en-IN" sz="1400" spc="-1" strike="noStrike" u="sng">
                <a:solidFill>
                  <a:srgbClr val="000000"/>
                </a:solidFill>
                <a:uFillTx/>
                <a:latin typeface="Arial"/>
                <a:ea typeface="DejaVu Sans"/>
              </a:rPr>
              <a:t>take a print out and document it in a file for record</a:t>
            </a:r>
            <a:endParaRPr b="0" lang="en-IN" sz="1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9"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Step 2: Goal Based Financial Planning</a:t>
            </a:r>
            <a:endParaRPr b="0" lang="en-IN" sz="3300" spc="-1" strike="noStrike">
              <a:latin typeface="Arial"/>
            </a:endParaRPr>
          </a:p>
        </p:txBody>
      </p:sp>
      <p:sp>
        <p:nvSpPr>
          <p:cNvPr id="500" name="CustomShape 2"/>
          <p:cNvSpPr/>
          <p:nvPr/>
        </p:nvSpPr>
        <p:spPr>
          <a:xfrm>
            <a:off x="540000" y="1146600"/>
            <a:ext cx="8992800" cy="3963600"/>
          </a:xfrm>
          <a:prstGeom prst="rect">
            <a:avLst/>
          </a:prstGeom>
          <a:noFill/>
          <a:ln w="0">
            <a:noFill/>
          </a:ln>
        </p:spPr>
        <p:style>
          <a:lnRef idx="0"/>
          <a:fillRef idx="0"/>
          <a:effectRef idx="0"/>
          <a:fontRef idx="minor"/>
        </p:style>
        <p:txBody>
          <a:bodyPr lIns="0" rIns="0" tIns="0" bIns="0">
            <a:normAutofit/>
          </a:bodyPr>
          <a:p>
            <a:pPr marL="432000" indent="-316800">
              <a:lnSpc>
                <a:spcPct val="100000"/>
              </a:lnSpc>
              <a:spcAft>
                <a:spcPts val="567"/>
              </a:spcAft>
              <a:buClr>
                <a:srgbClr val="000000"/>
              </a:buClr>
              <a:buSzPct val="45000"/>
              <a:buFont typeface="Wingdings" charset="2"/>
              <a:buChar char=""/>
            </a:pPr>
            <a:r>
              <a:rPr b="0" lang="en-IN" sz="1200" spc="-1" strike="noStrike">
                <a:solidFill>
                  <a:srgbClr val="000000"/>
                </a:solidFill>
                <a:latin typeface="Arial"/>
                <a:ea typeface="DejaVu Sans"/>
              </a:rPr>
              <a:t>Don’t invest with the goal of saving tax / making more money in future / being richer then your relatives or neighbours or trying to beat the market</a:t>
            </a:r>
            <a:endParaRPr b="0" lang="en-IN" sz="1200" spc="-1" strike="noStrike">
              <a:latin typeface="Arial"/>
            </a:endParaRPr>
          </a:p>
          <a:p>
            <a:pPr marL="432000" indent="-316800">
              <a:lnSpc>
                <a:spcPct val="100000"/>
              </a:lnSpc>
              <a:spcAft>
                <a:spcPts val="567"/>
              </a:spcAft>
              <a:buClr>
                <a:srgbClr val="000000"/>
              </a:buClr>
              <a:buSzPct val="45000"/>
              <a:buFont typeface="Wingdings" charset="2"/>
              <a:buChar char=""/>
            </a:pPr>
            <a:r>
              <a:rPr b="0" lang="en-IN" sz="1200" spc="-1" strike="noStrike">
                <a:solidFill>
                  <a:srgbClr val="000000"/>
                </a:solidFill>
                <a:latin typeface="Arial"/>
                <a:ea typeface="DejaVu Sans"/>
              </a:rPr>
              <a:t>Do investments so that they can help you comfortably meet all your future life goals, your dreams and commitments</a:t>
            </a:r>
            <a:endParaRPr b="0" lang="en-IN" sz="1200" spc="-1" strike="noStrike">
              <a:latin typeface="Arial"/>
            </a:endParaRPr>
          </a:p>
          <a:p>
            <a:pPr marL="432000" indent="-316800">
              <a:lnSpc>
                <a:spcPct val="100000"/>
              </a:lnSpc>
              <a:spcAft>
                <a:spcPts val="567"/>
              </a:spcAft>
              <a:buClr>
                <a:srgbClr val="000000"/>
              </a:buClr>
              <a:buSzPct val="45000"/>
              <a:buFont typeface="Wingdings" charset="2"/>
              <a:buChar char=""/>
            </a:pPr>
            <a:r>
              <a:rPr b="0" lang="en-IN" sz="1200" spc="-1" strike="noStrike">
                <a:solidFill>
                  <a:srgbClr val="000000"/>
                </a:solidFill>
                <a:latin typeface="Arial"/>
                <a:ea typeface="DejaVu Sans"/>
              </a:rPr>
              <a:t>Relying only on risk profile based investment or thumb rules like “Age minus 30” rule of putting money in equity and fixed income instrument like (bonds FDs etc.) is useless </a:t>
            </a:r>
            <a:endParaRPr b="0" lang="en-IN" sz="1200" spc="-1" strike="noStrike">
              <a:latin typeface="Arial"/>
            </a:endParaRPr>
          </a:p>
          <a:p>
            <a:pPr marL="432000" indent="-316800">
              <a:lnSpc>
                <a:spcPct val="100000"/>
              </a:lnSpc>
              <a:spcAft>
                <a:spcPts val="567"/>
              </a:spcAft>
              <a:buClr>
                <a:srgbClr val="000000"/>
              </a:buClr>
              <a:buSzPct val="45000"/>
              <a:buFont typeface="Wingdings" charset="2"/>
              <a:buChar char=""/>
            </a:pPr>
            <a:r>
              <a:rPr b="0" lang="en-IN" sz="1200" spc="-1" strike="noStrike">
                <a:solidFill>
                  <a:srgbClr val="000000"/>
                </a:solidFill>
                <a:latin typeface="Arial"/>
                <a:ea typeface="DejaVu Sans"/>
              </a:rPr>
              <a:t>Unless you identify your life goals and align your investment plan to it, you are doing investments randomly and without concrete purpose</a:t>
            </a:r>
            <a:endParaRPr b="0" lang="en-IN" sz="1200" spc="-1" strike="noStrike">
              <a:latin typeface="Arial"/>
            </a:endParaRPr>
          </a:p>
          <a:p>
            <a:pPr marL="432000" indent="-316800">
              <a:lnSpc>
                <a:spcPct val="100000"/>
              </a:lnSpc>
              <a:spcAft>
                <a:spcPts val="567"/>
              </a:spcAft>
              <a:buClr>
                <a:srgbClr val="000000"/>
              </a:buClr>
              <a:buSzPct val="45000"/>
              <a:buFont typeface="Wingdings" charset="2"/>
              <a:buChar char=""/>
            </a:pPr>
            <a:r>
              <a:rPr b="0" lang="en-IN" sz="1200" spc="-1" strike="noStrike">
                <a:solidFill>
                  <a:srgbClr val="000000"/>
                </a:solidFill>
                <a:latin typeface="Arial"/>
                <a:ea typeface="DejaVu Sans"/>
              </a:rPr>
              <a:t>Every goal requires money for fulfilment and real risk in investment are:</a:t>
            </a:r>
            <a:endParaRPr b="0" lang="en-IN" sz="1200" spc="-1" strike="noStrike">
              <a:latin typeface="Arial"/>
            </a:endParaRPr>
          </a:p>
          <a:p>
            <a:pPr lvl="3" marL="864000" indent="-213120">
              <a:lnSpc>
                <a:spcPct val="100000"/>
              </a:lnSpc>
              <a:spcAft>
                <a:spcPts val="567"/>
              </a:spcAft>
              <a:buClr>
                <a:srgbClr val="000000"/>
              </a:buClr>
              <a:buSzPct val="45000"/>
              <a:buFont typeface="Wingdings" charset="2"/>
              <a:buChar char=""/>
            </a:pPr>
            <a:r>
              <a:rPr b="0" lang="en-IN" sz="1200" spc="-1" strike="noStrike">
                <a:solidFill>
                  <a:srgbClr val="000000"/>
                </a:solidFill>
                <a:latin typeface="Arial"/>
                <a:ea typeface="DejaVu Sans"/>
              </a:rPr>
              <a:t>Loosing your capital</a:t>
            </a:r>
            <a:endParaRPr b="0" lang="en-IN" sz="1200" spc="-1" strike="noStrike">
              <a:latin typeface="Arial"/>
            </a:endParaRPr>
          </a:p>
          <a:p>
            <a:pPr lvl="3" marL="864000" indent="-213120">
              <a:lnSpc>
                <a:spcPct val="100000"/>
              </a:lnSpc>
              <a:spcAft>
                <a:spcPts val="567"/>
              </a:spcAft>
              <a:buClr>
                <a:srgbClr val="000000"/>
              </a:buClr>
              <a:buSzPct val="45000"/>
              <a:buFont typeface="Wingdings" charset="2"/>
              <a:buChar char=""/>
            </a:pPr>
            <a:r>
              <a:rPr b="0" lang="en-IN" sz="1200" spc="-1" strike="noStrike">
                <a:solidFill>
                  <a:srgbClr val="000000"/>
                </a:solidFill>
                <a:latin typeface="Arial"/>
                <a:ea typeface="DejaVu Sans"/>
              </a:rPr>
              <a:t>Not able to meet your life goals </a:t>
            </a:r>
            <a:endParaRPr b="0" lang="en-IN" sz="1200" spc="-1" strike="noStrike">
              <a:latin typeface="Arial"/>
            </a:endParaRPr>
          </a:p>
          <a:p>
            <a:pPr marL="432000" indent="-316800">
              <a:lnSpc>
                <a:spcPct val="100000"/>
              </a:lnSpc>
              <a:spcAft>
                <a:spcPts val="567"/>
              </a:spcAft>
              <a:buClr>
                <a:srgbClr val="000000"/>
              </a:buClr>
              <a:buSzPct val="45000"/>
              <a:buFont typeface="Wingdings" charset="2"/>
              <a:buChar char=""/>
            </a:pPr>
            <a:r>
              <a:rPr b="0" lang="en-IN" sz="1200" spc="-1" strike="noStrike">
                <a:solidFill>
                  <a:srgbClr val="000000"/>
                </a:solidFill>
                <a:latin typeface="Arial"/>
                <a:ea typeface="DejaVu Sans"/>
              </a:rPr>
              <a:t>Buying real estate, mutual funds or doing SIPs etc. without linking it to your goals and without proper asset allocation is like “putting the cart before the horse” or relying too much on hope to help you meet future goals. Relying on “Hope” is not a good strategy</a:t>
            </a:r>
            <a:endParaRPr b="0" lang="en-IN" sz="1200" spc="-1" strike="noStrike">
              <a:latin typeface="Arial"/>
            </a:endParaRPr>
          </a:p>
          <a:p>
            <a:pPr marL="432000" indent="-316800">
              <a:lnSpc>
                <a:spcPct val="100000"/>
              </a:lnSpc>
              <a:spcAft>
                <a:spcPts val="567"/>
              </a:spcAft>
              <a:buClr>
                <a:srgbClr val="000000"/>
              </a:buClr>
              <a:buSzPct val="45000"/>
              <a:buFont typeface="Wingdings" charset="2"/>
              <a:buChar char=""/>
            </a:pPr>
            <a:r>
              <a:rPr b="0" lang="en-IN" sz="1200" spc="-1" strike="noStrike">
                <a:solidFill>
                  <a:srgbClr val="000000"/>
                </a:solidFill>
                <a:latin typeface="Arial"/>
                <a:ea typeface="DejaVu Sans"/>
              </a:rPr>
              <a:t>Entire financial industry is here to sell you products that help them meet their targets and earn their  bonus – so do not overtly trust them to help you meet your life goals!!</a:t>
            </a:r>
            <a:endParaRPr b="0" lang="en-IN" sz="12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Step 2a: Identify your life goals that need money</a:t>
            </a:r>
            <a:endParaRPr b="0" lang="en-IN" sz="3300" spc="-1" strike="noStrike">
              <a:latin typeface="Arial"/>
            </a:endParaRPr>
          </a:p>
        </p:txBody>
      </p:sp>
      <p:sp>
        <p:nvSpPr>
          <p:cNvPr id="502" name="CustomShape 2"/>
          <p:cNvSpPr/>
          <p:nvPr/>
        </p:nvSpPr>
        <p:spPr>
          <a:xfrm>
            <a:off x="720000" y="1080000"/>
            <a:ext cx="5037840" cy="3549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n-IN" sz="1800" spc="-1" strike="noStrike">
                <a:solidFill>
                  <a:srgbClr val="000000"/>
                </a:solidFill>
                <a:latin typeface="Arial"/>
                <a:ea typeface="DejaVu Sans"/>
              </a:rPr>
              <a:t>Sample Goals (For illustration only): </a:t>
            </a:r>
            <a:endParaRPr b="0" lang="en-IN" sz="1800" spc="-1" strike="noStrike">
              <a:latin typeface="Arial"/>
            </a:endParaRPr>
          </a:p>
        </p:txBody>
      </p:sp>
      <p:sp>
        <p:nvSpPr>
          <p:cNvPr id="503" name="CustomShape 3"/>
          <p:cNvSpPr/>
          <p:nvPr/>
        </p:nvSpPr>
        <p:spPr>
          <a:xfrm>
            <a:off x="4320000" y="1644120"/>
            <a:ext cx="2514960" cy="21330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n-IN" sz="1400" spc="-1" strike="noStrike">
                <a:solidFill>
                  <a:srgbClr val="000000"/>
                </a:solidFill>
                <a:latin typeface="Arial"/>
                <a:ea typeface="DejaVu Sans"/>
              </a:rPr>
              <a:t>Life stage Goals:</a:t>
            </a:r>
            <a:endParaRPr b="0" lang="en-IN" sz="1400" spc="-1" strike="noStrike">
              <a:latin typeface="Arial"/>
            </a:endParaRPr>
          </a:p>
          <a:p>
            <a:pPr marL="216000" indent="-212760">
              <a:lnSpc>
                <a:spcPct val="100000"/>
              </a:lnSpc>
              <a:buClr>
                <a:srgbClr val="000000"/>
              </a:buClr>
              <a:buFont typeface="Wingdings" charset="2"/>
              <a:buChar char=""/>
            </a:pPr>
            <a:r>
              <a:rPr b="0" lang="en-IN" sz="1200" spc="-1" strike="noStrike">
                <a:solidFill>
                  <a:srgbClr val="000000"/>
                </a:solidFill>
                <a:latin typeface="Arial"/>
                <a:ea typeface="DejaVu Sans"/>
              </a:rPr>
              <a:t>Higher education</a:t>
            </a:r>
            <a:endParaRPr b="0" lang="en-IN" sz="1200" spc="-1" strike="noStrike">
              <a:latin typeface="Arial"/>
            </a:endParaRPr>
          </a:p>
          <a:p>
            <a:pPr marL="216000" indent="-212760">
              <a:lnSpc>
                <a:spcPct val="100000"/>
              </a:lnSpc>
              <a:buClr>
                <a:srgbClr val="000000"/>
              </a:buClr>
              <a:buFont typeface="Wingdings" charset="2"/>
              <a:buChar char=""/>
            </a:pPr>
            <a:r>
              <a:rPr b="0" lang="en-IN" sz="1200" spc="-1" strike="noStrike">
                <a:solidFill>
                  <a:srgbClr val="000000"/>
                </a:solidFill>
                <a:latin typeface="Arial"/>
                <a:ea typeface="DejaVu Sans"/>
              </a:rPr>
              <a:t>Marriage</a:t>
            </a:r>
            <a:endParaRPr b="0" lang="en-IN" sz="1200" spc="-1" strike="noStrike">
              <a:latin typeface="Arial"/>
            </a:endParaRPr>
          </a:p>
          <a:p>
            <a:pPr marL="216000" indent="-212760">
              <a:lnSpc>
                <a:spcPct val="100000"/>
              </a:lnSpc>
              <a:buClr>
                <a:srgbClr val="000000"/>
              </a:buClr>
              <a:buFont typeface="Wingdings" charset="2"/>
              <a:buChar char=""/>
            </a:pPr>
            <a:r>
              <a:rPr b="0" lang="en-IN" sz="1200" spc="-1" strike="noStrike">
                <a:solidFill>
                  <a:srgbClr val="000000"/>
                </a:solidFill>
                <a:latin typeface="Arial"/>
                <a:ea typeface="DejaVu Sans"/>
              </a:rPr>
              <a:t>Buying home</a:t>
            </a:r>
            <a:endParaRPr b="0" lang="en-IN" sz="1200" spc="-1" strike="noStrike">
              <a:latin typeface="Arial"/>
            </a:endParaRPr>
          </a:p>
          <a:p>
            <a:pPr marL="216000" indent="-212760">
              <a:lnSpc>
                <a:spcPct val="100000"/>
              </a:lnSpc>
              <a:buClr>
                <a:srgbClr val="000000"/>
              </a:buClr>
              <a:buFont typeface="Wingdings" charset="2"/>
              <a:buChar char=""/>
            </a:pPr>
            <a:r>
              <a:rPr b="0" lang="en-IN" sz="1200" spc="-1" strike="noStrike">
                <a:solidFill>
                  <a:srgbClr val="000000"/>
                </a:solidFill>
                <a:latin typeface="Arial"/>
                <a:ea typeface="DejaVu Sans"/>
              </a:rPr>
              <a:t>Buying Car</a:t>
            </a:r>
            <a:endParaRPr b="0" lang="en-IN" sz="1200" spc="-1" strike="noStrike">
              <a:latin typeface="Arial"/>
            </a:endParaRPr>
          </a:p>
          <a:p>
            <a:pPr marL="216000" indent="-212760">
              <a:lnSpc>
                <a:spcPct val="100000"/>
              </a:lnSpc>
              <a:buClr>
                <a:srgbClr val="000000"/>
              </a:buClr>
              <a:buFont typeface="Wingdings" charset="2"/>
              <a:buChar char=""/>
            </a:pPr>
            <a:r>
              <a:rPr b="0" lang="en-IN" sz="1200" spc="-1" strike="noStrike">
                <a:solidFill>
                  <a:srgbClr val="000000"/>
                </a:solidFill>
                <a:latin typeface="Arial"/>
                <a:ea typeface="DejaVu Sans"/>
              </a:rPr>
              <a:t>Children’s Education</a:t>
            </a:r>
            <a:endParaRPr b="0" lang="en-IN" sz="1200" spc="-1" strike="noStrike">
              <a:latin typeface="Arial"/>
            </a:endParaRPr>
          </a:p>
          <a:p>
            <a:pPr marL="216000" indent="-212760">
              <a:lnSpc>
                <a:spcPct val="100000"/>
              </a:lnSpc>
              <a:buClr>
                <a:srgbClr val="000000"/>
              </a:buClr>
              <a:buFont typeface="Wingdings" charset="2"/>
              <a:buChar char=""/>
            </a:pPr>
            <a:r>
              <a:rPr b="0" lang="en-IN" sz="1200" spc="-1" strike="noStrike">
                <a:solidFill>
                  <a:srgbClr val="000000"/>
                </a:solidFill>
                <a:latin typeface="Arial"/>
                <a:ea typeface="DejaVu Sans"/>
              </a:rPr>
              <a:t>Retirement Planning</a:t>
            </a:r>
            <a:endParaRPr b="0" lang="en-IN" sz="1200" spc="-1" strike="noStrike">
              <a:latin typeface="Arial"/>
            </a:endParaRPr>
          </a:p>
          <a:p>
            <a:pPr marL="216000" indent="-212760">
              <a:lnSpc>
                <a:spcPct val="100000"/>
              </a:lnSpc>
              <a:buClr>
                <a:srgbClr val="000000"/>
              </a:buClr>
              <a:buFont typeface="Wingdings" charset="2"/>
              <a:buChar char=""/>
            </a:pPr>
            <a:r>
              <a:rPr b="0" lang="en-IN" sz="1200" spc="-1" strike="noStrike">
                <a:solidFill>
                  <a:srgbClr val="000000"/>
                </a:solidFill>
                <a:latin typeface="Arial"/>
                <a:ea typeface="DejaVu Sans"/>
              </a:rPr>
              <a:t>Reducing Debt</a:t>
            </a:r>
            <a:endParaRPr b="0" lang="en-IN" sz="1200" spc="-1" strike="noStrike">
              <a:latin typeface="Arial"/>
            </a:endParaRPr>
          </a:p>
          <a:p>
            <a:pPr marL="216000" indent="-212760">
              <a:lnSpc>
                <a:spcPct val="100000"/>
              </a:lnSpc>
              <a:buClr>
                <a:srgbClr val="000000"/>
              </a:buClr>
              <a:buFont typeface="Wingdings" charset="2"/>
              <a:buChar char=""/>
            </a:pPr>
            <a:r>
              <a:rPr b="0" lang="en-IN" sz="1200" spc="-1" strike="noStrike">
                <a:solidFill>
                  <a:srgbClr val="000000"/>
                </a:solidFill>
                <a:latin typeface="Arial"/>
                <a:ea typeface="DejaVu Sans"/>
              </a:rPr>
              <a:t>Long term Health care costs</a:t>
            </a:r>
            <a:endParaRPr b="0" lang="en-IN" sz="1200" spc="-1" strike="noStrike">
              <a:latin typeface="Arial"/>
            </a:endParaRPr>
          </a:p>
          <a:p>
            <a:pPr>
              <a:lnSpc>
                <a:spcPct val="100000"/>
              </a:lnSpc>
            </a:pPr>
            <a:endParaRPr b="0" lang="en-IN" sz="1200" spc="-1" strike="noStrike">
              <a:latin typeface="Arial"/>
            </a:endParaRPr>
          </a:p>
          <a:p>
            <a:pPr>
              <a:lnSpc>
                <a:spcPct val="100000"/>
              </a:lnSpc>
            </a:pPr>
            <a:endParaRPr b="0" lang="en-IN" sz="1200" spc="-1" strike="noStrike">
              <a:latin typeface="Arial"/>
            </a:endParaRPr>
          </a:p>
        </p:txBody>
      </p:sp>
      <p:sp>
        <p:nvSpPr>
          <p:cNvPr id="504" name="CustomShape 4"/>
          <p:cNvSpPr/>
          <p:nvPr/>
        </p:nvSpPr>
        <p:spPr>
          <a:xfrm>
            <a:off x="722160" y="1620360"/>
            <a:ext cx="3054960" cy="26967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n-IN" sz="1400" spc="-1" strike="noStrike">
                <a:solidFill>
                  <a:srgbClr val="000000"/>
                </a:solidFill>
                <a:latin typeface="Arial"/>
                <a:ea typeface="DejaVu Sans"/>
              </a:rPr>
              <a:t>Basic protection (Goals dictated by life’s uncertainties)</a:t>
            </a:r>
            <a:endParaRPr b="0" lang="en-IN" sz="1400" spc="-1" strike="noStrike">
              <a:latin typeface="Arial"/>
            </a:endParaRPr>
          </a:p>
          <a:p>
            <a:pPr marL="216000" indent="-212760">
              <a:lnSpc>
                <a:spcPct val="100000"/>
              </a:lnSpc>
              <a:buClr>
                <a:srgbClr val="000000"/>
              </a:buClr>
              <a:buFont typeface="Wingdings" charset="2"/>
              <a:buChar char=""/>
            </a:pPr>
            <a:r>
              <a:rPr b="0" lang="en-IN" sz="1200" spc="-1" strike="noStrike">
                <a:solidFill>
                  <a:srgbClr val="000000"/>
                </a:solidFill>
                <a:latin typeface="Arial"/>
                <a:ea typeface="DejaVu Sans"/>
              </a:rPr>
              <a:t>Safety and protection for self &amp; for family - </a:t>
            </a:r>
            <a:endParaRPr b="0" lang="en-IN" sz="1200" spc="-1" strike="noStrike">
              <a:latin typeface="Arial"/>
            </a:endParaRPr>
          </a:p>
          <a:p>
            <a:pPr lvl="1" marL="432000" indent="-213120">
              <a:lnSpc>
                <a:spcPct val="100000"/>
              </a:lnSpc>
              <a:buClr>
                <a:srgbClr val="000000"/>
              </a:buClr>
              <a:buSzPct val="45000"/>
              <a:buFont typeface="Wingdings" charset="2"/>
              <a:buChar char=""/>
            </a:pPr>
            <a:r>
              <a:rPr b="0" lang="en-IN" sz="1200" spc="-1" strike="noStrike">
                <a:solidFill>
                  <a:srgbClr val="000000"/>
                </a:solidFill>
                <a:latin typeface="Arial"/>
                <a:ea typeface="DejaVu Sans"/>
              </a:rPr>
              <a:t>Life Insurance</a:t>
            </a:r>
            <a:endParaRPr b="0" lang="en-IN" sz="1200" spc="-1" strike="noStrike">
              <a:latin typeface="Arial"/>
            </a:endParaRPr>
          </a:p>
          <a:p>
            <a:pPr lvl="1" marL="432000" indent="-213120">
              <a:lnSpc>
                <a:spcPct val="100000"/>
              </a:lnSpc>
              <a:buClr>
                <a:srgbClr val="000000"/>
              </a:buClr>
              <a:buSzPct val="45000"/>
              <a:buFont typeface="Wingdings" charset="2"/>
              <a:buChar char=""/>
            </a:pPr>
            <a:r>
              <a:rPr b="0" lang="en-IN" sz="1200" spc="-1" strike="noStrike">
                <a:solidFill>
                  <a:srgbClr val="000000"/>
                </a:solidFill>
                <a:latin typeface="Arial"/>
                <a:ea typeface="DejaVu Sans"/>
              </a:rPr>
              <a:t>Health insurance</a:t>
            </a:r>
            <a:endParaRPr b="0" lang="en-IN" sz="1200" spc="-1" strike="noStrike">
              <a:latin typeface="Arial"/>
            </a:endParaRPr>
          </a:p>
          <a:p>
            <a:pPr lvl="1" marL="432000" indent="-213120">
              <a:lnSpc>
                <a:spcPct val="100000"/>
              </a:lnSpc>
              <a:buClr>
                <a:srgbClr val="000000"/>
              </a:buClr>
              <a:buSzPct val="45000"/>
              <a:buFont typeface="Wingdings" charset="2"/>
              <a:buChar char=""/>
            </a:pPr>
            <a:r>
              <a:rPr b="0" lang="en-IN" sz="1200" spc="-1" strike="noStrike">
                <a:solidFill>
                  <a:srgbClr val="000000"/>
                </a:solidFill>
                <a:latin typeface="Arial"/>
                <a:ea typeface="DejaVu Sans"/>
              </a:rPr>
              <a:t>Emergency Corpus (to deal with sudden loss of job or income or any other eventuality etc.)</a:t>
            </a:r>
            <a:endParaRPr b="0" lang="en-IN" sz="1200" spc="-1" strike="noStrike">
              <a:latin typeface="Arial"/>
            </a:endParaRPr>
          </a:p>
          <a:p>
            <a:pPr>
              <a:lnSpc>
                <a:spcPct val="100000"/>
              </a:lnSpc>
            </a:pPr>
            <a:endParaRPr b="0" lang="en-IN" sz="1200" spc="-1" strike="noStrike">
              <a:latin typeface="Arial"/>
            </a:endParaRPr>
          </a:p>
          <a:p>
            <a:pPr>
              <a:lnSpc>
                <a:spcPct val="100000"/>
              </a:lnSpc>
            </a:pPr>
            <a:endParaRPr b="0" lang="en-IN" sz="1200" spc="-1" strike="noStrike">
              <a:latin typeface="Arial"/>
            </a:endParaRPr>
          </a:p>
          <a:p>
            <a:pPr>
              <a:lnSpc>
                <a:spcPct val="100000"/>
              </a:lnSpc>
            </a:pPr>
            <a:endParaRPr b="0" lang="en-IN" sz="1200" spc="-1" strike="noStrike">
              <a:latin typeface="Arial"/>
            </a:endParaRPr>
          </a:p>
          <a:p>
            <a:pPr>
              <a:lnSpc>
                <a:spcPct val="100000"/>
              </a:lnSpc>
            </a:pPr>
            <a:endParaRPr b="0" lang="en-IN" sz="1200" spc="-1" strike="noStrike">
              <a:latin typeface="Arial"/>
            </a:endParaRPr>
          </a:p>
        </p:txBody>
      </p:sp>
      <p:sp>
        <p:nvSpPr>
          <p:cNvPr id="505" name="CustomShape 5"/>
          <p:cNvSpPr/>
          <p:nvPr/>
        </p:nvSpPr>
        <p:spPr>
          <a:xfrm>
            <a:off x="7020000" y="1620360"/>
            <a:ext cx="2694960" cy="26449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n-IN" sz="1400" spc="-1" strike="noStrike">
                <a:solidFill>
                  <a:srgbClr val="000000"/>
                </a:solidFill>
                <a:latin typeface="Arial"/>
                <a:ea typeface="DejaVu Sans"/>
              </a:rPr>
              <a:t>Aspirational Goals/Dreams</a:t>
            </a:r>
            <a:endParaRPr b="0" lang="en-IN" sz="1400" spc="-1" strike="noStrike">
              <a:latin typeface="Arial"/>
            </a:endParaRPr>
          </a:p>
          <a:p>
            <a:pPr marL="216000" indent="-212760">
              <a:lnSpc>
                <a:spcPct val="100000"/>
              </a:lnSpc>
              <a:buClr>
                <a:srgbClr val="000000"/>
              </a:buClr>
              <a:buFont typeface="Wingdings" charset="2"/>
              <a:buChar char=""/>
            </a:pPr>
            <a:r>
              <a:rPr b="0" lang="en-IN" sz="1200" spc="-1" strike="noStrike">
                <a:solidFill>
                  <a:srgbClr val="000000"/>
                </a:solidFill>
                <a:latin typeface="Arial"/>
                <a:ea typeface="DejaVu Sans"/>
              </a:rPr>
              <a:t>Buying 2nd home / Farm house</a:t>
            </a:r>
            <a:endParaRPr b="0" lang="en-IN" sz="1200" spc="-1" strike="noStrike">
              <a:latin typeface="Arial"/>
            </a:endParaRPr>
          </a:p>
          <a:p>
            <a:pPr marL="216000" indent="-212760">
              <a:lnSpc>
                <a:spcPct val="100000"/>
              </a:lnSpc>
              <a:buClr>
                <a:srgbClr val="000000"/>
              </a:buClr>
              <a:buFont typeface="Wingdings" charset="2"/>
              <a:buChar char=""/>
            </a:pPr>
            <a:r>
              <a:rPr b="0" lang="en-IN" sz="1200" spc="-1" strike="noStrike">
                <a:solidFill>
                  <a:srgbClr val="000000"/>
                </a:solidFill>
                <a:latin typeface="Arial"/>
                <a:ea typeface="DejaVu Sans"/>
              </a:rPr>
              <a:t>Start own business</a:t>
            </a:r>
            <a:endParaRPr b="0" lang="en-IN" sz="1200" spc="-1" strike="noStrike">
              <a:latin typeface="Arial"/>
            </a:endParaRPr>
          </a:p>
          <a:p>
            <a:pPr marL="216000" indent="-212760">
              <a:lnSpc>
                <a:spcPct val="100000"/>
              </a:lnSpc>
              <a:buClr>
                <a:srgbClr val="000000"/>
              </a:buClr>
              <a:buFont typeface="Wingdings" charset="2"/>
              <a:buChar char=""/>
            </a:pPr>
            <a:r>
              <a:rPr b="0" lang="en-IN" sz="1200" spc="-1" strike="noStrike">
                <a:solidFill>
                  <a:srgbClr val="000000"/>
                </a:solidFill>
                <a:latin typeface="Arial"/>
                <a:ea typeface="DejaVu Sans"/>
              </a:rPr>
              <a:t>Foreign vacations </a:t>
            </a:r>
            <a:endParaRPr b="0" lang="en-IN" sz="1200" spc="-1" strike="noStrike">
              <a:latin typeface="Arial"/>
            </a:endParaRPr>
          </a:p>
          <a:p>
            <a:pPr marL="216000" indent="-212760">
              <a:lnSpc>
                <a:spcPct val="100000"/>
              </a:lnSpc>
              <a:buClr>
                <a:srgbClr val="000000"/>
              </a:buClr>
              <a:buFont typeface="Wingdings" charset="2"/>
              <a:buChar char=""/>
            </a:pPr>
            <a:r>
              <a:rPr b="0" lang="en-IN" sz="1200" spc="-1" strike="noStrike">
                <a:solidFill>
                  <a:srgbClr val="000000"/>
                </a:solidFill>
                <a:latin typeface="Arial"/>
                <a:ea typeface="DejaVu Sans"/>
              </a:rPr>
              <a:t>Foreign education for kids</a:t>
            </a:r>
            <a:endParaRPr b="0" lang="en-IN" sz="1200" spc="-1" strike="noStrike">
              <a:latin typeface="Arial"/>
            </a:endParaRPr>
          </a:p>
          <a:p>
            <a:pPr marL="216000" indent="-212760">
              <a:lnSpc>
                <a:spcPct val="100000"/>
              </a:lnSpc>
              <a:buClr>
                <a:srgbClr val="000000"/>
              </a:buClr>
              <a:buFont typeface="Wingdings" charset="2"/>
              <a:buChar char=""/>
            </a:pPr>
            <a:r>
              <a:rPr b="0" lang="en-IN" sz="1200" spc="-1" strike="noStrike">
                <a:solidFill>
                  <a:srgbClr val="000000"/>
                </a:solidFill>
                <a:latin typeface="Arial"/>
                <a:ea typeface="DejaVu Sans"/>
              </a:rPr>
              <a:t>Financial independence and/or early retirement</a:t>
            </a:r>
            <a:endParaRPr b="0" lang="en-IN" sz="1200" spc="-1" strike="noStrike">
              <a:latin typeface="Arial"/>
            </a:endParaRPr>
          </a:p>
          <a:p>
            <a:pPr marL="216000" indent="-212760">
              <a:lnSpc>
                <a:spcPct val="100000"/>
              </a:lnSpc>
              <a:buClr>
                <a:srgbClr val="000000"/>
              </a:buClr>
              <a:buFont typeface="Wingdings" charset="2"/>
              <a:buChar char=""/>
            </a:pPr>
            <a:r>
              <a:rPr b="0" lang="en-IN" sz="1200" spc="-1" strike="noStrike">
                <a:solidFill>
                  <a:srgbClr val="000000"/>
                </a:solidFill>
                <a:latin typeface="Arial"/>
                <a:ea typeface="DejaVu Sans"/>
              </a:rPr>
              <a:t>Leaving a corpus for next generation</a:t>
            </a:r>
            <a:endParaRPr b="0" lang="en-IN" sz="1200" spc="-1" strike="noStrike">
              <a:latin typeface="Arial"/>
            </a:endParaRPr>
          </a:p>
        </p:txBody>
      </p:sp>
      <p:sp>
        <p:nvSpPr>
          <p:cNvPr id="506" name="CustomShape 6"/>
          <p:cNvSpPr/>
          <p:nvPr/>
        </p:nvSpPr>
        <p:spPr>
          <a:xfrm>
            <a:off x="722160" y="3960000"/>
            <a:ext cx="8814960" cy="59940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0" lang="en-IN" sz="1800" spc="-1" strike="noStrike">
                <a:solidFill>
                  <a:srgbClr val="000000"/>
                </a:solidFill>
                <a:latin typeface="Arial"/>
                <a:ea typeface="DejaVu Sans"/>
              </a:rPr>
              <a:t>If you do not now where you want to go it doesn't matter which road you take! Please take time to think and write down your life goals!</a:t>
            </a:r>
            <a:endParaRPr b="0" lang="en-IN"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7"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Step 2b: Categorize &amp; prioritize your life goals</a:t>
            </a:r>
            <a:endParaRPr b="0" lang="en-IN" sz="3300" spc="-1" strike="noStrike">
              <a:latin typeface="Arial"/>
            </a:endParaRPr>
          </a:p>
        </p:txBody>
      </p:sp>
      <p:sp>
        <p:nvSpPr>
          <p:cNvPr id="508" name="CustomShape 2"/>
          <p:cNvSpPr/>
          <p:nvPr/>
        </p:nvSpPr>
        <p:spPr>
          <a:xfrm>
            <a:off x="545400" y="1440000"/>
            <a:ext cx="8992800" cy="3598200"/>
          </a:xfrm>
          <a:prstGeom prst="rect">
            <a:avLst/>
          </a:prstGeom>
          <a:noFill/>
          <a:ln w="0">
            <a:noFill/>
          </a:ln>
        </p:spPr>
        <p:style>
          <a:lnRef idx="0"/>
          <a:fillRef idx="0"/>
          <a:effectRef idx="0"/>
          <a:fontRef idx="minor"/>
        </p:style>
        <p:txBody>
          <a:bodyPr lIns="0" rIns="0" tIns="0" bIns="0">
            <a:normAutofit/>
          </a:bodyPr>
          <a:p>
            <a:pPr marL="216000" indent="-21420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Create a list of all your life goals.  Please involve your spouse (i</a:t>
            </a:r>
            <a:r>
              <a:rPr b="0" lang="en-IN" sz="1200" spc="-1" strike="noStrike">
                <a:solidFill>
                  <a:srgbClr val="000000"/>
                </a:solidFill>
                <a:latin typeface="Arial"/>
                <a:ea typeface="DejaVu Sans"/>
              </a:rPr>
              <a:t>f you are married) and / or parents in the discussion. Creating  a shared vision of the future with your spouse and Experience of parents will be very valuable inputs </a:t>
            </a:r>
            <a:endParaRPr b="0" lang="en-IN" sz="1200" spc="-1" strike="noStrike">
              <a:latin typeface="Arial"/>
            </a:endParaRPr>
          </a:p>
          <a:p>
            <a:pPr marL="216000" indent="-21420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For each goal , determine whether it is “need” or “desire” and what is the priority of that goal for you in life. </a:t>
            </a:r>
            <a:r>
              <a:rPr b="1" lang="en-IN" sz="1200" spc="-1" strike="noStrike">
                <a:solidFill>
                  <a:srgbClr val="000000"/>
                </a:solidFill>
                <a:latin typeface="Arial"/>
                <a:ea typeface="DejaVu Sans"/>
              </a:rPr>
              <a:t>Not all your goals are of equal importance – decide what is really important for you and what is good to have. </a:t>
            </a:r>
            <a:endParaRPr b="0" lang="en-IN" sz="1200" spc="-1" strike="noStrike">
              <a:latin typeface="Arial"/>
            </a:endParaRPr>
          </a:p>
          <a:p>
            <a:pPr marL="216000" indent="-21420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There should not be any compromise on Basic Protection goals and Retirement Corpus. Fulfilment of these goals should be non-negotiable if you and your family want to get “peaceful sleep at night”</a:t>
            </a:r>
            <a:endParaRPr b="0" lang="en-IN" sz="1200" spc="-1" strike="noStrike">
              <a:latin typeface="Arial"/>
            </a:endParaRPr>
          </a:p>
          <a:p>
            <a:pPr marL="216000" indent="-21312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Define the target date by when the goal is due or when you want to achieve it</a:t>
            </a:r>
            <a:endParaRPr b="0" lang="en-IN" sz="1200" spc="-1" strike="noStrike">
              <a:latin typeface="Arial"/>
            </a:endParaRPr>
          </a:p>
          <a:p>
            <a:pPr marL="216000" indent="-21312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General thumb-rule for timeline categorization of goals - due in next 1- 3 years  categorize as “short term”, 4-7 years as “medium term” and 7+ years as “long term”</a:t>
            </a:r>
            <a:endParaRPr b="0" lang="en-IN" sz="1200" spc="-1" strike="noStrike">
              <a:latin typeface="Arial"/>
            </a:endParaRPr>
          </a:p>
          <a:p>
            <a:pPr marL="216000" indent="-213120">
              <a:lnSpc>
                <a:spcPct val="100000"/>
              </a:lnSpc>
              <a:spcAft>
                <a:spcPts val="567"/>
              </a:spcAft>
              <a:buClr>
                <a:srgbClr val="000000"/>
              </a:buClr>
              <a:buFont typeface="StarSymbol"/>
              <a:buAutoNum type="arabicParenR"/>
            </a:pPr>
            <a:r>
              <a:rPr b="1" lang="en-IN" sz="1200" spc="-1" strike="noStrike">
                <a:solidFill>
                  <a:srgbClr val="000000"/>
                </a:solidFill>
                <a:latin typeface="Arial"/>
                <a:ea typeface="DejaVu Sans"/>
              </a:rPr>
              <a:t>We need to ensure our goals are SMART : Specific, Measurable, Attainable, Relevant and Time bound</a:t>
            </a:r>
            <a:endParaRPr b="0" lang="en-IN" sz="1200" spc="-1" strike="noStrike">
              <a:latin typeface="Arial"/>
            </a:endParaRPr>
          </a:p>
          <a:p>
            <a:pPr>
              <a:lnSpc>
                <a:spcPct val="100000"/>
              </a:lnSpc>
              <a:spcAft>
                <a:spcPts val="283"/>
              </a:spcAft>
            </a:pPr>
            <a:endParaRPr b="0" lang="en-IN" sz="1200" spc="-1" strike="noStrike">
              <a:latin typeface="Arial"/>
            </a:endParaRPr>
          </a:p>
        </p:txBody>
      </p:sp>
      <p:sp>
        <p:nvSpPr>
          <p:cNvPr id="509" name="CustomShape 3"/>
          <p:cNvSpPr/>
          <p:nvPr/>
        </p:nvSpPr>
        <p:spPr>
          <a:xfrm>
            <a:off x="1081080" y="4196880"/>
            <a:ext cx="8277120" cy="42876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0"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Step 2b: Categorize &amp; prioritize your life goals</a:t>
            </a:r>
            <a:endParaRPr b="0" lang="en-IN" sz="3300" spc="-1" strike="noStrike">
              <a:latin typeface="Arial"/>
            </a:endParaRPr>
          </a:p>
        </p:txBody>
      </p:sp>
      <p:graphicFrame>
        <p:nvGraphicFramePr>
          <p:cNvPr id="511" name="Table 2"/>
          <p:cNvGraphicFramePr/>
          <p:nvPr/>
        </p:nvGraphicFramePr>
        <p:xfrm>
          <a:off x="552600" y="1747800"/>
          <a:ext cx="6722640" cy="2833920"/>
        </p:xfrm>
        <a:graphic>
          <a:graphicData uri="http://schemas.openxmlformats.org/drawingml/2006/table">
            <a:tbl>
              <a:tblPr/>
              <a:tblGrid>
                <a:gridCol w="1344600"/>
                <a:gridCol w="1344600"/>
                <a:gridCol w="1344600"/>
                <a:gridCol w="1344600"/>
                <a:gridCol w="1344600"/>
              </a:tblGrid>
              <a:tr h="659160">
                <a:tc>
                  <a:txBody>
                    <a:bodyPr lIns="90000" rIns="90000">
                      <a:noAutofit/>
                    </a:bodyPr>
                    <a:p>
                      <a:pPr>
                        <a:lnSpc>
                          <a:spcPct val="100000"/>
                        </a:lnSpc>
                      </a:pPr>
                      <a:r>
                        <a:rPr b="1" lang="en-IN" sz="1000" spc="-1" strike="noStrike">
                          <a:solidFill>
                            <a:srgbClr val="000000"/>
                          </a:solidFill>
                          <a:latin typeface="Arial"/>
                        </a:rPr>
                        <a:t>Goal</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1" lang="en-IN" sz="1000" spc="-1" strike="noStrike">
                          <a:solidFill>
                            <a:srgbClr val="000000"/>
                          </a:solidFill>
                          <a:latin typeface="Arial"/>
                        </a:rPr>
                        <a:t>Category</a:t>
                      </a:r>
                      <a:endParaRPr b="0" lang="en-IN" sz="1000" spc="-1" strike="noStrike">
                        <a:latin typeface="Arial"/>
                      </a:endParaRPr>
                    </a:p>
                    <a:p>
                      <a:pPr>
                        <a:lnSpc>
                          <a:spcPct val="100000"/>
                        </a:lnSpc>
                      </a:pPr>
                      <a:r>
                        <a:rPr b="1" lang="en-IN" sz="1000" spc="-1" strike="noStrike">
                          <a:solidFill>
                            <a:srgbClr val="000000"/>
                          </a:solidFill>
                          <a:latin typeface="Arial"/>
                        </a:rPr>
                        <a:t>Need / Desire</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1" lang="en-IN" sz="1000" spc="-1" strike="noStrike">
                          <a:solidFill>
                            <a:srgbClr val="000000"/>
                          </a:solidFill>
                          <a:latin typeface="Arial"/>
                        </a:rPr>
                        <a:t>Priority</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1" lang="en-IN" sz="1000" spc="-1" strike="noStrike">
                          <a:solidFill>
                            <a:srgbClr val="000000"/>
                          </a:solidFill>
                          <a:latin typeface="Arial"/>
                        </a:rPr>
                        <a:t>Target date</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1" lang="en-IN" sz="1000" spc="-1" strike="noStrike">
                          <a:solidFill>
                            <a:srgbClr val="000000"/>
                          </a:solidFill>
                          <a:latin typeface="Arial"/>
                        </a:rPr>
                        <a:t>Horizon (short term/ medium term / long term</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r>
              <a:tr h="375480">
                <a:tc>
                  <a:txBody>
                    <a:bodyPr lIns="90000" rIns="90000">
                      <a:noAutofit/>
                    </a:bodyPr>
                    <a:p>
                      <a:pPr>
                        <a:lnSpc>
                          <a:spcPct val="100000"/>
                        </a:lnSpc>
                      </a:pPr>
                      <a:r>
                        <a:rPr b="0" lang="en-IN" sz="1000" spc="-1" strike="noStrike">
                          <a:solidFill>
                            <a:srgbClr val="000000"/>
                          </a:solidFill>
                          <a:latin typeface="Arial"/>
                        </a:rPr>
                        <a:t>Buy term insurance</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Need</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Non negotiable</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On first salary/ immediate</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NA</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r>
              <a:tr h="375480">
                <a:tc>
                  <a:txBody>
                    <a:bodyPr lIns="90000" rIns="90000">
                      <a:noAutofit/>
                    </a:bodyPr>
                    <a:p>
                      <a:pPr>
                        <a:lnSpc>
                          <a:spcPct val="100000"/>
                        </a:lnSpc>
                      </a:pPr>
                      <a:r>
                        <a:rPr b="0" lang="en-IN" sz="1000" spc="-1" strike="noStrike">
                          <a:solidFill>
                            <a:srgbClr val="000000"/>
                          </a:solidFill>
                          <a:latin typeface="Arial"/>
                        </a:rPr>
                        <a:t>Buy house</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Need</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3</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2027</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Medium term</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r>
              <a:tr h="375480">
                <a:tc>
                  <a:txBody>
                    <a:bodyPr lIns="90000" rIns="90000">
                      <a:noAutofit/>
                    </a:bodyPr>
                    <a:p>
                      <a:pPr>
                        <a:lnSpc>
                          <a:spcPct val="100000"/>
                        </a:lnSpc>
                      </a:pPr>
                      <a:r>
                        <a:rPr b="0" lang="en-IN" sz="1000" spc="-1" strike="noStrike">
                          <a:latin typeface="Arial"/>
                        </a:rPr>
                        <a:t>Buy Car</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Desire </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1</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2023</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Short term</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r>
              <a:tr h="233640">
                <a:tc>
                  <a:txBody>
                    <a:bodyPr lIns="90000" rIns="90000">
                      <a:noAutofit/>
                    </a:bodyPr>
                    <a:p>
                      <a:pPr>
                        <a:lnSpc>
                          <a:spcPct val="100000"/>
                        </a:lnSpc>
                      </a:pPr>
                      <a:r>
                        <a:rPr b="0" lang="en-IN" sz="1000" spc="-1" strike="noStrike">
                          <a:latin typeface="Arial"/>
                        </a:rPr>
                        <a:t>Marriage</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Need</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2</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2024</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Medium term</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r>
              <a:tr h="233640">
                <a:tc>
                  <a:txBody>
                    <a:bodyPr lIns="90000" rIns="90000">
                      <a:noAutofit/>
                    </a:bodyPr>
                    <a:p>
                      <a:pPr>
                        <a:lnSpc>
                          <a:spcPct val="100000"/>
                        </a:lnSpc>
                      </a:pPr>
                      <a:r>
                        <a:rPr b="0" lang="en-IN" sz="1000" spc="-1" strike="noStrike">
                          <a:latin typeface="Arial"/>
                        </a:rPr>
                        <a:t>Foreign vacation</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Desire</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5</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2029</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Long term</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r>
              <a:tr h="233640">
                <a:tc>
                  <a:txBody>
                    <a:bodyPr lIns="90000" rIns="90000">
                      <a:noAutofit/>
                    </a:bodyPr>
                    <a:p>
                      <a:pPr>
                        <a:lnSpc>
                          <a:spcPct val="100000"/>
                        </a:lnSpc>
                      </a:pPr>
                      <a:r>
                        <a:rPr b="0" lang="en-IN" sz="1000" spc="-1" strike="noStrike">
                          <a:latin typeface="Arial"/>
                        </a:rPr>
                        <a:t>Retirement corpus</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Need</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4</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2040</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Long term</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r>
              <a:tr h="347760">
                <a:tc>
                  <a:tcPr marL="90000" marR="90000">
                    <a:lnL w="7200">
                      <a:solidFill>
                        <a:srgbClr val="000000"/>
                      </a:solidFill>
                    </a:lnL>
                    <a:lnR w="7200">
                      <a:solidFill>
                        <a:srgbClr val="000000"/>
                      </a:solidFill>
                    </a:lnR>
                    <a:lnT w="7200">
                      <a:solidFill>
                        <a:srgbClr val="000000"/>
                      </a:solidFill>
                    </a:lnT>
                    <a:lnB w="7200">
                      <a:solidFill>
                        <a:srgbClr val="000000"/>
                      </a:solidFill>
                    </a:lnB>
                    <a:noFill/>
                  </a:tcPr>
                </a:tc>
                <a:tc>
                  <a:tcPr marL="90000" marR="90000">
                    <a:lnL w="7200">
                      <a:solidFill>
                        <a:srgbClr val="000000"/>
                      </a:solidFill>
                    </a:lnL>
                    <a:lnR w="7200">
                      <a:solidFill>
                        <a:srgbClr val="000000"/>
                      </a:solidFill>
                    </a:lnR>
                    <a:lnT w="7200">
                      <a:solidFill>
                        <a:srgbClr val="000000"/>
                      </a:solidFill>
                    </a:lnT>
                    <a:lnB w="7200">
                      <a:solidFill>
                        <a:srgbClr val="000000"/>
                      </a:solidFill>
                    </a:lnB>
                    <a:noFill/>
                  </a:tcPr>
                </a:tc>
                <a:tc>
                  <a:tcPr marL="90000" marR="90000">
                    <a:lnL w="7200">
                      <a:solidFill>
                        <a:srgbClr val="000000"/>
                      </a:solidFill>
                    </a:lnL>
                    <a:lnR w="7200">
                      <a:solidFill>
                        <a:srgbClr val="000000"/>
                      </a:solidFill>
                    </a:lnR>
                    <a:lnT w="7200">
                      <a:solidFill>
                        <a:srgbClr val="000000"/>
                      </a:solidFill>
                    </a:lnT>
                    <a:lnB w="7200">
                      <a:solidFill>
                        <a:srgbClr val="000000"/>
                      </a:solidFill>
                    </a:lnB>
                    <a:noFill/>
                  </a:tcPr>
                </a:tc>
                <a:tc>
                  <a:tcPr marL="90000" marR="90000">
                    <a:lnL w="7200">
                      <a:solidFill>
                        <a:srgbClr val="000000"/>
                      </a:solidFill>
                    </a:lnL>
                    <a:lnR w="7200">
                      <a:solidFill>
                        <a:srgbClr val="000000"/>
                      </a:solidFill>
                    </a:lnR>
                    <a:lnT w="7200">
                      <a:solidFill>
                        <a:srgbClr val="000000"/>
                      </a:solidFill>
                    </a:lnT>
                    <a:lnB w="7200">
                      <a:solidFill>
                        <a:srgbClr val="000000"/>
                      </a:solidFill>
                    </a:lnB>
                    <a:noFill/>
                  </a:tcPr>
                </a:tc>
                <a:tc>
                  <a:tcPr marL="90000" marR="90000">
                    <a:lnL w="7200">
                      <a:solidFill>
                        <a:srgbClr val="000000"/>
                      </a:solidFill>
                    </a:lnL>
                    <a:lnR w="7200">
                      <a:solidFill>
                        <a:srgbClr val="000000"/>
                      </a:solidFill>
                    </a:lnR>
                    <a:lnT w="7200">
                      <a:solidFill>
                        <a:srgbClr val="000000"/>
                      </a:solidFill>
                    </a:lnT>
                    <a:lnB w="7200">
                      <a:solidFill>
                        <a:srgbClr val="000000"/>
                      </a:solidFill>
                    </a:lnB>
                    <a:noFill/>
                  </a:tcPr>
                </a:tc>
              </a:tr>
            </a:tbl>
          </a:graphicData>
        </a:graphic>
      </p:graphicFrame>
      <p:sp>
        <p:nvSpPr>
          <p:cNvPr id="512" name="CustomShape 3"/>
          <p:cNvSpPr/>
          <p:nvPr/>
        </p:nvSpPr>
        <p:spPr>
          <a:xfrm>
            <a:off x="540720" y="1260000"/>
            <a:ext cx="6837120" cy="3434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IN" sz="1800" spc="-1" strike="noStrike">
                <a:solidFill>
                  <a:srgbClr val="000000"/>
                </a:solidFill>
                <a:latin typeface="Arial"/>
                <a:ea typeface="DejaVu Sans"/>
              </a:rPr>
              <a:t>Sample output: For illustration purpose only!!!</a:t>
            </a:r>
            <a:endParaRPr b="0" lang="en-IN"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3"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Step 2c: Quantify and assess your life goals</a:t>
            </a:r>
            <a:endParaRPr b="0" lang="en-IN" sz="3300" spc="-1" strike="noStrike">
              <a:latin typeface="Arial"/>
            </a:endParaRPr>
          </a:p>
        </p:txBody>
      </p:sp>
      <p:sp>
        <p:nvSpPr>
          <p:cNvPr id="514" name="CustomShape 2"/>
          <p:cNvSpPr/>
          <p:nvPr/>
        </p:nvSpPr>
        <p:spPr>
          <a:xfrm>
            <a:off x="540720" y="1368000"/>
            <a:ext cx="6837120" cy="343440"/>
          </a:xfrm>
          <a:prstGeom prst="rect">
            <a:avLst/>
          </a:prstGeom>
          <a:noFill/>
          <a:ln w="0">
            <a:noFill/>
          </a:ln>
        </p:spPr>
        <p:style>
          <a:lnRef idx="0"/>
          <a:fillRef idx="0"/>
          <a:effectRef idx="0"/>
          <a:fontRef idx="minor"/>
        </p:style>
      </p:sp>
      <p:sp>
        <p:nvSpPr>
          <p:cNvPr id="515" name="CustomShape 3"/>
          <p:cNvSpPr/>
          <p:nvPr/>
        </p:nvSpPr>
        <p:spPr>
          <a:xfrm>
            <a:off x="720000" y="1980000"/>
            <a:ext cx="1617840" cy="717840"/>
          </a:xfrm>
          <a:prstGeom prst="rect">
            <a:avLst/>
          </a:prstGeom>
          <a:noFill/>
          <a:ln w="0">
            <a:noFill/>
          </a:ln>
        </p:spPr>
        <p:style>
          <a:lnRef idx="0"/>
          <a:fillRef idx="0"/>
          <a:effectRef idx="0"/>
          <a:fontRef idx="minor"/>
        </p:style>
      </p:sp>
      <p:sp>
        <p:nvSpPr>
          <p:cNvPr id="516" name="CustomShape 4"/>
          <p:cNvSpPr/>
          <p:nvPr/>
        </p:nvSpPr>
        <p:spPr>
          <a:xfrm>
            <a:off x="721080" y="1080720"/>
            <a:ext cx="8637840" cy="3598200"/>
          </a:xfrm>
          <a:prstGeom prst="rect">
            <a:avLst/>
          </a:prstGeom>
          <a:noFill/>
          <a:ln w="0">
            <a:noFill/>
          </a:ln>
        </p:spPr>
        <p:style>
          <a:lnRef idx="0"/>
          <a:fillRef idx="0"/>
          <a:effectRef idx="0"/>
          <a:fontRef idx="minor"/>
        </p:style>
        <p:txBody>
          <a:bodyPr lIns="90000" rIns="90000" tIns="45000" bIns="45000">
            <a:noAutofit/>
          </a:bodyPr>
          <a:p>
            <a:pPr marL="216000" indent="-21312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Find out how much money is required to meet each goal as of today referred to as “Current Cost of Each Goal”</a:t>
            </a:r>
            <a:endParaRPr b="0" lang="en-IN" sz="1200" spc="-1" strike="noStrike">
              <a:latin typeface="Arial"/>
            </a:endParaRPr>
          </a:p>
          <a:p>
            <a:pPr marL="216000" indent="-21312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Now calculate how much money is required to meet each goal by the target date. This is called “Target Corpus”</a:t>
            </a:r>
            <a:endParaRPr b="0" lang="en-IN" sz="1200" spc="-1" strike="noStrike">
              <a:latin typeface="Arial"/>
            </a:endParaRPr>
          </a:p>
          <a:p>
            <a:pPr marL="216000" indent="-21312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Use reasonable inflation estimates to calculate how much money will be needed to fulfil that goal by target date</a:t>
            </a:r>
            <a:endParaRPr b="0" lang="en-IN" sz="1200" spc="-1" strike="noStrike">
              <a:latin typeface="Arial"/>
            </a:endParaRPr>
          </a:p>
          <a:p>
            <a:pPr marL="216000" indent="-21312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Retirement Corpus goal needs more planning and thought as your life expectancy and other additional variables make calculation complicated</a:t>
            </a:r>
            <a:endParaRPr b="0" lang="en-IN" sz="1200" spc="-1" strike="noStrike">
              <a:latin typeface="Arial"/>
            </a:endParaRPr>
          </a:p>
          <a:p>
            <a:pPr marL="216000" indent="-21312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If your income sources do not seem to support all your goals then you need to do either or all of the below things</a:t>
            </a:r>
            <a:endParaRPr b="0" lang="en-IN" sz="1200" spc="-1" strike="noStrike">
              <a:latin typeface="Arial"/>
            </a:endParaRPr>
          </a:p>
          <a:p>
            <a:pPr lvl="1" marL="432000" indent="-21312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Reduce the goals under “desire” category</a:t>
            </a:r>
            <a:endParaRPr b="0" lang="en-IN" sz="1200" spc="-1" strike="noStrike">
              <a:latin typeface="Arial"/>
            </a:endParaRPr>
          </a:p>
          <a:p>
            <a:pPr lvl="1" marL="432000" indent="-21312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Reduce the quantum of your goal. For e.g. </a:t>
            </a:r>
            <a:endParaRPr b="0" lang="en-IN" sz="1200" spc="-1" strike="noStrike">
              <a:latin typeface="Arial"/>
            </a:endParaRPr>
          </a:p>
          <a:p>
            <a:pPr lvl="2" marL="648000" indent="-214560">
              <a:lnSpc>
                <a:spcPct val="100000"/>
              </a:lnSpc>
              <a:spcAft>
                <a:spcPts val="567"/>
              </a:spcAft>
              <a:buClr>
                <a:srgbClr val="000000"/>
              </a:buClr>
              <a:buSzPct val="45000"/>
              <a:buFont typeface="Wingdings" charset="2"/>
              <a:buChar char=""/>
            </a:pPr>
            <a:r>
              <a:rPr b="0" lang="en-IN" sz="1200" spc="-1" strike="noStrike">
                <a:solidFill>
                  <a:srgbClr val="000000"/>
                </a:solidFill>
                <a:latin typeface="Arial"/>
                <a:ea typeface="DejaVu Sans"/>
              </a:rPr>
              <a:t>Is a smaller home enough for my needs (vs big one that might be my desire) ?  </a:t>
            </a:r>
            <a:endParaRPr b="0" lang="en-IN" sz="1200" spc="-1" strike="noStrike">
              <a:latin typeface="Arial"/>
            </a:endParaRPr>
          </a:p>
          <a:p>
            <a:pPr lvl="2" marL="648000" indent="-214560">
              <a:lnSpc>
                <a:spcPct val="100000"/>
              </a:lnSpc>
              <a:spcAft>
                <a:spcPts val="567"/>
              </a:spcAft>
              <a:buClr>
                <a:srgbClr val="000000"/>
              </a:buClr>
              <a:buSzPct val="45000"/>
              <a:buFont typeface="Wingdings" charset="2"/>
              <a:buChar char=""/>
            </a:pPr>
            <a:r>
              <a:rPr b="0" lang="en-IN" sz="1200" spc="-1" strike="noStrike">
                <a:solidFill>
                  <a:srgbClr val="000000"/>
                </a:solidFill>
                <a:latin typeface="Arial"/>
                <a:ea typeface="DejaVu Sans"/>
              </a:rPr>
              <a:t>Can  do with hatchback car instead of Sedan?</a:t>
            </a:r>
            <a:endParaRPr b="0" lang="en-IN" sz="1200" spc="-1" strike="noStrike">
              <a:latin typeface="Arial"/>
            </a:endParaRPr>
          </a:p>
          <a:p>
            <a:pPr lvl="1" marL="432000" indent="-21312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Push the target date of your goal to a later date</a:t>
            </a:r>
            <a:endParaRPr b="0" lang="en-IN" sz="1200" spc="-1" strike="noStrike">
              <a:latin typeface="Arial"/>
            </a:endParaRPr>
          </a:p>
          <a:p>
            <a:pPr lvl="1" marL="432000" indent="-21312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Work on ways to improve your income in near future that can help u to save more and invest to support your goals </a:t>
            </a:r>
            <a:endParaRPr b="0" lang="en-IN" sz="1200" spc="-1" strike="noStrike">
              <a:latin typeface="Arial"/>
            </a:endParaRPr>
          </a:p>
          <a:p>
            <a:pPr marL="216000" indent="-21312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If you have too many goals, realistically check whether you can attain all of them with current and future visible income source. You can always revisit your goals (add/delete/modify) as per change in your income and ability to save more in future</a:t>
            </a:r>
            <a:endParaRPr b="0" lang="en-IN" sz="12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7"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Step 2c: Quantify and assess your life goals</a:t>
            </a:r>
            <a:endParaRPr b="0" lang="en-IN" sz="3300" spc="-1" strike="noStrike">
              <a:latin typeface="Arial"/>
            </a:endParaRPr>
          </a:p>
        </p:txBody>
      </p:sp>
      <p:sp>
        <p:nvSpPr>
          <p:cNvPr id="518" name="CustomShape 2"/>
          <p:cNvSpPr/>
          <p:nvPr/>
        </p:nvSpPr>
        <p:spPr>
          <a:xfrm>
            <a:off x="1764720" y="1260000"/>
            <a:ext cx="6837120" cy="3434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IN" sz="1800" spc="-1" strike="noStrike">
                <a:solidFill>
                  <a:srgbClr val="000000"/>
                </a:solidFill>
                <a:latin typeface="Arial"/>
                <a:ea typeface="DejaVu Sans"/>
              </a:rPr>
              <a:t>Calculating “Target Corpus” value for each goal</a:t>
            </a:r>
            <a:endParaRPr b="0" lang="en-IN" sz="1800" spc="-1" strike="noStrike">
              <a:latin typeface="Arial"/>
            </a:endParaRPr>
          </a:p>
        </p:txBody>
      </p:sp>
      <p:sp>
        <p:nvSpPr>
          <p:cNvPr id="519" name="CustomShape 3"/>
          <p:cNvSpPr/>
          <p:nvPr/>
        </p:nvSpPr>
        <p:spPr>
          <a:xfrm>
            <a:off x="2520360" y="1836360"/>
            <a:ext cx="7377840" cy="3578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n-IN" sz="1600" spc="-1" strike="noStrike">
                <a:solidFill>
                  <a:srgbClr val="000000"/>
                </a:solidFill>
                <a:latin typeface="Arial"/>
                <a:ea typeface="DejaVu Sans"/>
              </a:rPr>
              <a:t>  </a:t>
            </a:r>
            <a:r>
              <a:rPr b="1" lang="en-IN" sz="1600" spc="-1" strike="noStrike">
                <a:solidFill>
                  <a:srgbClr val="000000"/>
                </a:solidFill>
                <a:latin typeface="Arial"/>
                <a:ea typeface="DejaVu Sans"/>
              </a:rPr>
              <a:t>= Present cost of meeting that goal today * (1 + Rate of Inflation)^ Time</a:t>
            </a:r>
            <a:endParaRPr b="0" lang="en-IN" sz="1600" spc="-1" strike="noStrike">
              <a:latin typeface="Arial"/>
            </a:endParaRPr>
          </a:p>
        </p:txBody>
      </p:sp>
      <p:sp>
        <p:nvSpPr>
          <p:cNvPr id="520" name="CustomShape 4"/>
          <p:cNvSpPr/>
          <p:nvPr/>
        </p:nvSpPr>
        <p:spPr>
          <a:xfrm>
            <a:off x="720000" y="1980000"/>
            <a:ext cx="1617840" cy="717840"/>
          </a:xfrm>
          <a:prstGeom prst="rect">
            <a:avLst/>
          </a:prstGeom>
          <a:noFill/>
          <a:ln w="0">
            <a:noFill/>
          </a:ln>
        </p:spPr>
        <p:style>
          <a:lnRef idx="0"/>
          <a:fillRef idx="0"/>
          <a:effectRef idx="0"/>
          <a:fontRef idx="minor"/>
        </p:style>
      </p:sp>
      <p:sp>
        <p:nvSpPr>
          <p:cNvPr id="521" name="CustomShape 5"/>
          <p:cNvSpPr/>
          <p:nvPr/>
        </p:nvSpPr>
        <p:spPr>
          <a:xfrm>
            <a:off x="720000" y="2664000"/>
            <a:ext cx="8637840" cy="2338200"/>
          </a:xfrm>
          <a:prstGeom prst="rect">
            <a:avLst/>
          </a:prstGeom>
          <a:noFill/>
          <a:ln w="0">
            <a:noFill/>
          </a:ln>
        </p:spPr>
        <p:style>
          <a:lnRef idx="0"/>
          <a:fillRef idx="0"/>
          <a:effectRef idx="0"/>
          <a:fontRef idx="minor"/>
        </p:style>
        <p:txBody>
          <a:bodyPr lIns="90000" rIns="90000" tIns="45000" bIns="45000">
            <a:noAutofit/>
          </a:bodyPr>
          <a:p>
            <a:pPr marL="216000" indent="-213840">
              <a:lnSpc>
                <a:spcPct val="100000"/>
              </a:lnSpc>
              <a:buClr>
                <a:srgbClr val="000000"/>
              </a:buClr>
              <a:buSzPct val="45000"/>
              <a:buFont typeface="Wingdings" charset="2"/>
              <a:buChar char=""/>
            </a:pPr>
            <a:r>
              <a:rPr b="0" lang="en-IN" sz="1200" spc="-1" strike="noStrike">
                <a:solidFill>
                  <a:srgbClr val="000000"/>
                </a:solidFill>
                <a:latin typeface="Arial"/>
                <a:ea typeface="DejaVu Sans"/>
              </a:rPr>
              <a:t>Do not assume a standard rate of inflation for all your goals as inflation is different for different categories</a:t>
            </a:r>
            <a:endParaRPr b="0" lang="en-IN" sz="1200" spc="-1" strike="noStrike">
              <a:latin typeface="Arial"/>
            </a:endParaRPr>
          </a:p>
          <a:p>
            <a:pPr marL="216000" indent="-213840">
              <a:lnSpc>
                <a:spcPct val="100000"/>
              </a:lnSpc>
              <a:buClr>
                <a:srgbClr val="000000"/>
              </a:buClr>
              <a:buSzPct val="45000"/>
              <a:buFont typeface="Wingdings" charset="2"/>
              <a:buChar char=""/>
            </a:pPr>
            <a:r>
              <a:rPr b="0" lang="en-IN" sz="1200" spc="-1" strike="noStrike">
                <a:solidFill>
                  <a:srgbClr val="000000"/>
                </a:solidFill>
                <a:latin typeface="Arial"/>
                <a:ea typeface="DejaVu Sans"/>
              </a:rPr>
              <a:t>Do not believe inflation numbers reported by Govt. They are at all India level and only factor specific categories which does not truly reflect inflation faced by individuals in real life</a:t>
            </a:r>
            <a:endParaRPr b="0" lang="en-IN" sz="1200" spc="-1" strike="noStrike">
              <a:latin typeface="Arial"/>
            </a:endParaRPr>
          </a:p>
          <a:p>
            <a:pPr marL="216000" indent="-213840">
              <a:lnSpc>
                <a:spcPct val="100000"/>
              </a:lnSpc>
              <a:buClr>
                <a:srgbClr val="000000"/>
              </a:buClr>
              <a:buSzPct val="45000"/>
              <a:buFont typeface="Wingdings" charset="2"/>
              <a:buChar char=""/>
            </a:pPr>
            <a:r>
              <a:rPr b="0" lang="en-IN" sz="1200" spc="-1" strike="noStrike">
                <a:solidFill>
                  <a:srgbClr val="000000"/>
                </a:solidFill>
                <a:latin typeface="Arial"/>
                <a:ea typeface="DejaVu Sans"/>
              </a:rPr>
              <a:t>As of creating this presentation (subject to change in future) following were suggested thumb rules for inflation values:</a:t>
            </a:r>
            <a:endParaRPr b="0" lang="en-IN" sz="1200" spc="-1" strike="noStrike">
              <a:latin typeface="Arial"/>
            </a:endParaRPr>
          </a:p>
          <a:p>
            <a:pPr lvl="1" marL="432000" indent="-213840">
              <a:lnSpc>
                <a:spcPct val="100000"/>
              </a:lnSpc>
              <a:buClr>
                <a:srgbClr val="000000"/>
              </a:buClr>
              <a:buSzPct val="45000"/>
              <a:buFont typeface="Wingdings" charset="2"/>
              <a:buChar char=""/>
            </a:pPr>
            <a:r>
              <a:rPr b="0" lang="en-IN" sz="1200" spc="-1" strike="noStrike">
                <a:solidFill>
                  <a:srgbClr val="000000"/>
                </a:solidFill>
                <a:latin typeface="Arial"/>
                <a:ea typeface="DejaVu Sans"/>
              </a:rPr>
              <a:t>Retirement goal: minimum 6%</a:t>
            </a:r>
            <a:endParaRPr b="0" lang="en-IN" sz="1200" spc="-1" strike="noStrike">
              <a:latin typeface="Arial"/>
            </a:endParaRPr>
          </a:p>
          <a:p>
            <a:pPr lvl="1" marL="432000" indent="-213840">
              <a:lnSpc>
                <a:spcPct val="100000"/>
              </a:lnSpc>
              <a:buClr>
                <a:srgbClr val="000000"/>
              </a:buClr>
              <a:buSzPct val="45000"/>
              <a:buFont typeface="Wingdings" charset="2"/>
              <a:buChar char=""/>
            </a:pPr>
            <a:r>
              <a:rPr b="0" lang="en-IN" sz="1200" spc="-1" strike="noStrike">
                <a:solidFill>
                  <a:srgbClr val="000000"/>
                </a:solidFill>
                <a:latin typeface="Arial"/>
                <a:ea typeface="DejaVu Sans"/>
              </a:rPr>
              <a:t>Education goal: minimum 10% </a:t>
            </a:r>
            <a:endParaRPr b="0" lang="en-IN" sz="1200" spc="-1" strike="noStrike">
              <a:latin typeface="Arial"/>
            </a:endParaRPr>
          </a:p>
          <a:p>
            <a:pPr lvl="1" marL="432000" indent="-213840">
              <a:lnSpc>
                <a:spcPct val="100000"/>
              </a:lnSpc>
              <a:buClr>
                <a:srgbClr val="000000"/>
              </a:buClr>
              <a:buSzPct val="45000"/>
              <a:buFont typeface="Wingdings" charset="2"/>
              <a:buChar char=""/>
            </a:pPr>
            <a:r>
              <a:rPr b="0" lang="en-IN" sz="1200" spc="-1" strike="noStrike">
                <a:solidFill>
                  <a:srgbClr val="000000"/>
                </a:solidFill>
                <a:latin typeface="Arial"/>
                <a:ea typeface="DejaVu Sans"/>
              </a:rPr>
              <a:t>Life style goal: minimum 10-15% (depending on your life style)</a:t>
            </a:r>
            <a:endParaRPr b="0" lang="en-IN" sz="1200" spc="-1" strike="noStrike">
              <a:latin typeface="Arial"/>
            </a:endParaRPr>
          </a:p>
          <a:p>
            <a:pPr lvl="1" marL="432000" indent="-213840">
              <a:lnSpc>
                <a:spcPct val="100000"/>
              </a:lnSpc>
              <a:buClr>
                <a:srgbClr val="000000"/>
              </a:buClr>
              <a:buSzPct val="45000"/>
              <a:buFont typeface="Wingdings" charset="2"/>
              <a:buChar char=""/>
            </a:pPr>
            <a:r>
              <a:rPr b="0" lang="en-IN" sz="1200" spc="-1" strike="noStrike">
                <a:solidFill>
                  <a:srgbClr val="000000"/>
                </a:solidFill>
                <a:latin typeface="Arial"/>
                <a:ea typeface="DejaVu Sans"/>
              </a:rPr>
              <a:t>Other goals: You can also do a bit of research and use the rate at which you think prices will increase</a:t>
            </a:r>
            <a:endParaRPr b="0" lang="en-IN" sz="1200" spc="-1" strike="noStrike">
              <a:latin typeface="Arial"/>
            </a:endParaRPr>
          </a:p>
          <a:p>
            <a:pPr>
              <a:lnSpc>
                <a:spcPct val="100000"/>
              </a:lnSpc>
            </a:pPr>
            <a:endParaRPr b="0" lang="en-IN" sz="1200" spc="-1" strike="noStrike">
              <a:latin typeface="Arial"/>
            </a:endParaRPr>
          </a:p>
          <a:p>
            <a:pPr lvl="1" marL="432000" indent="-213840">
              <a:lnSpc>
                <a:spcPct val="100000"/>
              </a:lnSpc>
              <a:buClr>
                <a:srgbClr val="000000"/>
              </a:buClr>
              <a:buSzPct val="45000"/>
              <a:buFont typeface="Wingdings" charset="2"/>
              <a:buChar char=""/>
            </a:pPr>
            <a:r>
              <a:rPr b="0" lang="en-IN" sz="1200" spc="-1" strike="noStrike">
                <a:solidFill>
                  <a:srgbClr val="000000"/>
                </a:solidFill>
                <a:latin typeface="Arial"/>
                <a:ea typeface="DejaVu Sans"/>
              </a:rPr>
              <a:t>You can use “Future Value” Function in excel to calculate Target Corpus for each goal</a:t>
            </a:r>
            <a:endParaRPr b="0" lang="en-IN" sz="1200" spc="-1" strike="noStrike">
              <a:latin typeface="Arial"/>
            </a:endParaRPr>
          </a:p>
        </p:txBody>
      </p:sp>
      <p:sp>
        <p:nvSpPr>
          <p:cNvPr id="522" name="CustomShape 6"/>
          <p:cNvSpPr/>
          <p:nvPr/>
        </p:nvSpPr>
        <p:spPr>
          <a:xfrm>
            <a:off x="518400" y="1836360"/>
            <a:ext cx="2000160" cy="5140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n-IN" sz="1600" spc="-1" strike="noStrike">
                <a:solidFill>
                  <a:srgbClr val="000000"/>
                </a:solidFill>
                <a:latin typeface="Arial"/>
                <a:ea typeface="DejaVu Sans"/>
              </a:rPr>
              <a:t>Future cost of goal </a:t>
            </a:r>
            <a:r>
              <a:rPr b="1" lang="en-IN" sz="1400" spc="-1" strike="noStrike">
                <a:solidFill>
                  <a:srgbClr val="000000"/>
                </a:solidFill>
                <a:latin typeface="Arial"/>
                <a:ea typeface="DejaVu Sans"/>
              </a:rPr>
              <a:t>(Target Corpus)</a:t>
            </a:r>
            <a:endParaRPr b="0" lang="en-IN" sz="14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Step 2c: Quantify and assess your life goals</a:t>
            </a:r>
            <a:endParaRPr b="0" lang="en-IN" sz="3300" spc="-1" strike="noStrike">
              <a:latin typeface="Arial"/>
            </a:endParaRPr>
          </a:p>
        </p:txBody>
      </p:sp>
      <p:graphicFrame>
        <p:nvGraphicFramePr>
          <p:cNvPr id="524" name="Table 2"/>
          <p:cNvGraphicFramePr/>
          <p:nvPr/>
        </p:nvGraphicFramePr>
        <p:xfrm>
          <a:off x="360000" y="1640160"/>
          <a:ext cx="9447480" cy="2833920"/>
        </p:xfrm>
        <a:graphic>
          <a:graphicData uri="http://schemas.openxmlformats.org/drawingml/2006/table">
            <a:tbl>
              <a:tblPr/>
              <a:tblGrid>
                <a:gridCol w="1344600"/>
                <a:gridCol w="1344600"/>
                <a:gridCol w="1344600"/>
                <a:gridCol w="1344600"/>
                <a:gridCol w="1344600"/>
                <a:gridCol w="1344600"/>
                <a:gridCol w="1380240"/>
              </a:tblGrid>
              <a:tr h="659160">
                <a:tc>
                  <a:txBody>
                    <a:bodyPr lIns="90000" rIns="90000">
                      <a:noAutofit/>
                    </a:bodyPr>
                    <a:p>
                      <a:pPr>
                        <a:lnSpc>
                          <a:spcPct val="100000"/>
                        </a:lnSpc>
                      </a:pPr>
                      <a:r>
                        <a:rPr b="1" lang="en-IN" sz="1000" spc="-1" strike="noStrike">
                          <a:solidFill>
                            <a:srgbClr val="000000"/>
                          </a:solidFill>
                          <a:latin typeface="Arial"/>
                        </a:rPr>
                        <a:t>Goal</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1" lang="en-IN" sz="1000" spc="-1" strike="noStrike">
                          <a:solidFill>
                            <a:srgbClr val="000000"/>
                          </a:solidFill>
                          <a:latin typeface="Arial"/>
                        </a:rPr>
                        <a:t>Category</a:t>
                      </a:r>
                      <a:endParaRPr b="0" lang="en-IN" sz="1000" spc="-1" strike="noStrike">
                        <a:latin typeface="Arial"/>
                      </a:endParaRPr>
                    </a:p>
                    <a:p>
                      <a:pPr>
                        <a:lnSpc>
                          <a:spcPct val="100000"/>
                        </a:lnSpc>
                      </a:pPr>
                      <a:r>
                        <a:rPr b="1" lang="en-IN" sz="1000" spc="-1" strike="noStrike">
                          <a:solidFill>
                            <a:srgbClr val="000000"/>
                          </a:solidFill>
                          <a:latin typeface="Arial"/>
                        </a:rPr>
                        <a:t>Need / Desire</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1" lang="en-IN" sz="1000" spc="-1" strike="noStrike">
                          <a:solidFill>
                            <a:srgbClr val="000000"/>
                          </a:solidFill>
                          <a:latin typeface="Arial"/>
                        </a:rPr>
                        <a:t>Priority</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1" lang="en-IN" sz="1000" spc="-1" strike="noStrike">
                          <a:solidFill>
                            <a:srgbClr val="000000"/>
                          </a:solidFill>
                          <a:latin typeface="Arial"/>
                        </a:rPr>
                        <a:t>Target date</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1" lang="en-IN" sz="1000" spc="-1" strike="noStrike">
                          <a:solidFill>
                            <a:srgbClr val="000000"/>
                          </a:solidFill>
                          <a:latin typeface="Arial"/>
                        </a:rPr>
                        <a:t>Horizon (short term/ medium term / long term</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1" lang="en-IN" sz="1000" spc="-1" strike="noStrike">
                          <a:solidFill>
                            <a:srgbClr val="000000"/>
                          </a:solidFill>
                          <a:latin typeface="Arial"/>
                        </a:rPr>
                        <a:t>Current cost to meet the goal</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1" lang="en-IN" sz="1000" spc="-1" strike="noStrike">
                          <a:solidFill>
                            <a:srgbClr val="000000"/>
                          </a:solidFill>
                          <a:latin typeface="Arial"/>
                        </a:rPr>
                        <a:t>Future cost to meet the goal (inflation adjusted cost) - Target Corpus</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r>
              <a:tr h="375480">
                <a:tc>
                  <a:txBody>
                    <a:bodyPr lIns="90000" rIns="90000">
                      <a:noAutofit/>
                    </a:bodyPr>
                    <a:p>
                      <a:pPr>
                        <a:lnSpc>
                          <a:spcPct val="100000"/>
                        </a:lnSpc>
                      </a:pPr>
                      <a:r>
                        <a:rPr b="0" lang="en-IN" sz="1000" spc="-1" strike="noStrike">
                          <a:solidFill>
                            <a:srgbClr val="000000"/>
                          </a:solidFill>
                          <a:latin typeface="Arial"/>
                        </a:rPr>
                        <a:t>Buy term insurance</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Need</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Non negotiable</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On first salary/ immediate</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NA</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10 k (for 1 cr  insurance) </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NA</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r>
              <a:tr h="375480">
                <a:tc>
                  <a:txBody>
                    <a:bodyPr lIns="90000" rIns="90000">
                      <a:noAutofit/>
                    </a:bodyPr>
                    <a:p>
                      <a:pPr>
                        <a:lnSpc>
                          <a:spcPct val="100000"/>
                        </a:lnSpc>
                      </a:pPr>
                      <a:r>
                        <a:rPr b="0" lang="en-IN" sz="1000" spc="-1" strike="noStrike">
                          <a:solidFill>
                            <a:srgbClr val="000000"/>
                          </a:solidFill>
                          <a:latin typeface="Arial"/>
                        </a:rPr>
                        <a:t>Buy house</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Need</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3</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2027</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Medium term</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20 L for down payment</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28 L</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r>
              <a:tr h="375480">
                <a:tc>
                  <a:txBody>
                    <a:bodyPr lIns="90000" rIns="90000">
                      <a:noAutofit/>
                    </a:bodyPr>
                    <a:p>
                      <a:pPr>
                        <a:lnSpc>
                          <a:spcPct val="100000"/>
                        </a:lnSpc>
                      </a:pPr>
                      <a:r>
                        <a:rPr b="0" lang="en-IN" sz="1000" spc="-1" strike="noStrike">
                          <a:latin typeface="Arial"/>
                        </a:rPr>
                        <a:t>Buy Car</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Need</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1</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2023</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Short term</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2 L for down payment</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2.38 L</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r>
              <a:tr h="233640">
                <a:tc>
                  <a:txBody>
                    <a:bodyPr lIns="90000" rIns="90000">
                      <a:noAutofit/>
                    </a:bodyPr>
                    <a:p>
                      <a:pPr>
                        <a:lnSpc>
                          <a:spcPct val="100000"/>
                        </a:lnSpc>
                      </a:pPr>
                      <a:r>
                        <a:rPr b="0" lang="en-IN" sz="1000" spc="-1" strike="noStrike">
                          <a:latin typeface="Arial"/>
                        </a:rPr>
                        <a:t>Marriage</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Need</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2</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2024</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Medium term</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15 L</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22 L</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r>
              <a:tr h="233640">
                <a:tc>
                  <a:txBody>
                    <a:bodyPr lIns="90000" rIns="90000">
                      <a:noAutofit/>
                    </a:bodyPr>
                    <a:p>
                      <a:pPr>
                        <a:lnSpc>
                          <a:spcPct val="100000"/>
                        </a:lnSpc>
                      </a:pPr>
                      <a:r>
                        <a:rPr b="0" lang="en-IN" sz="1000" spc="-1" strike="noStrike">
                          <a:latin typeface="Arial"/>
                        </a:rPr>
                        <a:t>Foreign vacation</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Desire</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5</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2029</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Long term</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5 L</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7.75 L</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r>
              <a:tr h="233640">
                <a:tc>
                  <a:txBody>
                    <a:bodyPr lIns="90000" rIns="90000">
                      <a:noAutofit/>
                    </a:bodyPr>
                    <a:p>
                      <a:pPr>
                        <a:lnSpc>
                          <a:spcPct val="100000"/>
                        </a:lnSpc>
                      </a:pPr>
                      <a:r>
                        <a:rPr b="0" lang="en-IN" sz="1000" spc="-1" strike="noStrike">
                          <a:latin typeface="Arial"/>
                        </a:rPr>
                        <a:t>Retirement corpus</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Need</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4</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2040</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Long term</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4 Cr</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12.8 Cr</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r>
              <a:tr h="347760">
                <a:tc>
                  <a:tcPr marL="90000" marR="90000">
                    <a:lnL w="7200">
                      <a:solidFill>
                        <a:srgbClr val="000000"/>
                      </a:solidFill>
                    </a:lnL>
                    <a:lnR w="7200">
                      <a:solidFill>
                        <a:srgbClr val="000000"/>
                      </a:solidFill>
                    </a:lnR>
                    <a:lnT w="7200">
                      <a:solidFill>
                        <a:srgbClr val="000000"/>
                      </a:solidFill>
                    </a:lnT>
                    <a:lnB w="7200">
                      <a:solidFill>
                        <a:srgbClr val="000000"/>
                      </a:solidFill>
                    </a:lnB>
                    <a:noFill/>
                  </a:tcPr>
                </a:tc>
                <a:tc>
                  <a:tcPr marL="90000" marR="90000">
                    <a:lnL w="7200">
                      <a:solidFill>
                        <a:srgbClr val="000000"/>
                      </a:solidFill>
                    </a:lnL>
                    <a:lnR w="7200">
                      <a:solidFill>
                        <a:srgbClr val="000000"/>
                      </a:solidFill>
                    </a:lnR>
                    <a:lnT w="7200">
                      <a:solidFill>
                        <a:srgbClr val="000000"/>
                      </a:solidFill>
                    </a:lnT>
                    <a:lnB w="7200">
                      <a:solidFill>
                        <a:srgbClr val="000000"/>
                      </a:solidFill>
                    </a:lnB>
                    <a:noFill/>
                  </a:tcPr>
                </a:tc>
                <a:tc>
                  <a:tcPr marL="90000" marR="90000">
                    <a:lnL w="7200">
                      <a:solidFill>
                        <a:srgbClr val="000000"/>
                      </a:solidFill>
                    </a:lnL>
                    <a:lnR w="7200">
                      <a:solidFill>
                        <a:srgbClr val="000000"/>
                      </a:solidFill>
                    </a:lnR>
                    <a:lnT w="7200">
                      <a:solidFill>
                        <a:srgbClr val="000000"/>
                      </a:solidFill>
                    </a:lnT>
                    <a:lnB w="7200">
                      <a:solidFill>
                        <a:srgbClr val="000000"/>
                      </a:solidFill>
                    </a:lnB>
                    <a:noFill/>
                  </a:tcPr>
                </a:tc>
                <a:tc>
                  <a:tcPr marL="90000" marR="90000">
                    <a:lnL w="7200">
                      <a:solidFill>
                        <a:srgbClr val="000000"/>
                      </a:solidFill>
                    </a:lnL>
                    <a:lnR w="7200">
                      <a:solidFill>
                        <a:srgbClr val="000000"/>
                      </a:solidFill>
                    </a:lnR>
                    <a:lnT w="7200">
                      <a:solidFill>
                        <a:srgbClr val="000000"/>
                      </a:solidFill>
                    </a:lnT>
                    <a:lnB w="7200">
                      <a:solidFill>
                        <a:srgbClr val="000000"/>
                      </a:solidFill>
                    </a:lnB>
                    <a:noFill/>
                  </a:tcPr>
                </a:tc>
                <a:tc>
                  <a:tcPr marL="90000" marR="90000">
                    <a:lnL w="7200">
                      <a:solidFill>
                        <a:srgbClr val="000000"/>
                      </a:solidFill>
                    </a:lnL>
                    <a:lnR w="7200">
                      <a:solidFill>
                        <a:srgbClr val="000000"/>
                      </a:solidFill>
                    </a:lnR>
                    <a:lnT w="7200">
                      <a:solidFill>
                        <a:srgbClr val="000000"/>
                      </a:solidFill>
                    </a:lnT>
                    <a:lnB w="7200">
                      <a:solidFill>
                        <a:srgbClr val="000000"/>
                      </a:solidFill>
                    </a:lnB>
                    <a:noFill/>
                  </a:tcPr>
                </a:tc>
                <a:tc>
                  <a:tcPr marL="90000" marR="90000">
                    <a:lnL w="7200">
                      <a:solidFill>
                        <a:srgbClr val="000000"/>
                      </a:solidFill>
                    </a:lnL>
                    <a:lnR w="7200">
                      <a:solidFill>
                        <a:srgbClr val="000000"/>
                      </a:solidFill>
                    </a:lnR>
                    <a:lnT w="7200">
                      <a:solidFill>
                        <a:srgbClr val="000000"/>
                      </a:solidFill>
                    </a:lnT>
                    <a:lnB w="7200">
                      <a:solidFill>
                        <a:srgbClr val="000000"/>
                      </a:solidFill>
                    </a:lnB>
                    <a:noFill/>
                  </a:tcPr>
                </a:tc>
                <a:tc>
                  <a:tcPr marL="90000" marR="90000">
                    <a:lnL w="7200">
                      <a:solidFill>
                        <a:srgbClr val="000000"/>
                      </a:solidFill>
                    </a:lnL>
                    <a:lnR w="7200">
                      <a:solidFill>
                        <a:srgbClr val="000000"/>
                      </a:solidFill>
                    </a:lnR>
                    <a:lnT w="7200">
                      <a:solidFill>
                        <a:srgbClr val="000000"/>
                      </a:solidFill>
                    </a:lnT>
                    <a:lnB w="7200">
                      <a:solidFill>
                        <a:srgbClr val="000000"/>
                      </a:solidFill>
                    </a:lnB>
                    <a:noFill/>
                  </a:tcPr>
                </a:tc>
              </a:tr>
            </a:tbl>
          </a:graphicData>
        </a:graphic>
      </p:graphicFrame>
      <p:sp>
        <p:nvSpPr>
          <p:cNvPr id="525" name="CustomShape 3"/>
          <p:cNvSpPr/>
          <p:nvPr/>
        </p:nvSpPr>
        <p:spPr>
          <a:xfrm>
            <a:off x="540720" y="1260000"/>
            <a:ext cx="6837120" cy="3434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IN" sz="1800" spc="-1" strike="noStrike">
                <a:solidFill>
                  <a:srgbClr val="000000"/>
                </a:solidFill>
                <a:latin typeface="Arial"/>
                <a:ea typeface="DejaVu Sans"/>
              </a:rPr>
              <a:t>Sample output: For illustration purpose only!!!</a:t>
            </a:r>
            <a:endParaRPr b="0" lang="en-IN"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2800" spc="-1" strike="noStrike">
                <a:solidFill>
                  <a:srgbClr val="000000"/>
                </a:solidFill>
                <a:latin typeface="Arial"/>
                <a:ea typeface="DejaVu Sans"/>
              </a:rPr>
              <a:t>Step 2d: Create investment plan for each goal (1 of 2)</a:t>
            </a:r>
            <a:endParaRPr b="0" lang="en-IN" sz="2800" spc="-1" strike="noStrike">
              <a:latin typeface="Arial"/>
            </a:endParaRPr>
          </a:p>
        </p:txBody>
      </p:sp>
      <p:sp>
        <p:nvSpPr>
          <p:cNvPr id="527" name="CustomShape 2"/>
          <p:cNvSpPr/>
          <p:nvPr/>
        </p:nvSpPr>
        <p:spPr>
          <a:xfrm>
            <a:off x="720000" y="1065600"/>
            <a:ext cx="8458560" cy="3684240"/>
          </a:xfrm>
          <a:prstGeom prst="rect">
            <a:avLst/>
          </a:prstGeom>
          <a:noFill/>
          <a:ln w="0">
            <a:noFill/>
          </a:ln>
        </p:spPr>
        <p:style>
          <a:lnRef idx="0"/>
          <a:fillRef idx="0"/>
          <a:effectRef idx="0"/>
          <a:fontRef idx="minor"/>
        </p:style>
        <p:txBody>
          <a:bodyPr lIns="90000" rIns="90000" tIns="45000" bIns="45000">
            <a:noAutofit/>
          </a:bodyPr>
          <a:p>
            <a:pPr marL="216000" indent="-214920">
              <a:lnSpc>
                <a:spcPct val="100000"/>
              </a:lnSpc>
              <a:buClr>
                <a:srgbClr val="000000"/>
              </a:buClr>
              <a:buFont typeface="StarSymbol"/>
              <a:buAutoNum type="arabicParenR"/>
            </a:pPr>
            <a:r>
              <a:rPr b="0" lang="en-IN" sz="1200" spc="-1" strike="noStrike">
                <a:solidFill>
                  <a:srgbClr val="000000"/>
                </a:solidFill>
                <a:latin typeface="Arial"/>
                <a:ea typeface="DejaVu Sans"/>
              </a:rPr>
              <a:t>Calculate how much money is required to be saved and invested each month to help you accumulate “Target Corpus” for that goal by the target date</a:t>
            </a:r>
            <a:endParaRPr b="0" lang="en-IN" sz="1200" spc="-1" strike="noStrike">
              <a:latin typeface="Arial"/>
            </a:endParaRPr>
          </a:p>
          <a:p>
            <a:pPr marL="216000" indent="-21384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This requires identifying asset class(es) and asset allocation for each goal</a:t>
            </a:r>
            <a:endParaRPr b="0" lang="en-IN" sz="1200" spc="-1" strike="noStrike">
              <a:latin typeface="Arial"/>
            </a:endParaRPr>
          </a:p>
          <a:p>
            <a:pPr marL="216000" indent="-21384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Your choice of asset class for each goal will depend on </a:t>
            </a:r>
            <a:endParaRPr b="0" lang="en-IN" sz="1200" spc="-1" strike="noStrike">
              <a:latin typeface="Arial"/>
            </a:endParaRPr>
          </a:p>
          <a:p>
            <a:pPr lvl="2" marL="648000" indent="-216000">
              <a:lnSpc>
                <a:spcPct val="100000"/>
              </a:lnSpc>
              <a:spcAft>
                <a:spcPts val="283"/>
              </a:spcAft>
              <a:buClr>
                <a:srgbClr val="000000"/>
              </a:buClr>
              <a:buSzPct val="45000"/>
              <a:buFont typeface="Wingdings" charset="2"/>
              <a:buChar char=""/>
            </a:pPr>
            <a:r>
              <a:rPr b="0" lang="en-IN" sz="1000" spc="-1" strike="noStrike">
                <a:solidFill>
                  <a:srgbClr val="000000"/>
                </a:solidFill>
                <a:latin typeface="Arial"/>
                <a:ea typeface="DejaVu Sans"/>
              </a:rPr>
              <a:t>Goal horizon (short term/medium term/long term)</a:t>
            </a:r>
            <a:endParaRPr b="0" lang="en-IN" sz="1000" spc="-1" strike="noStrike">
              <a:latin typeface="Arial"/>
            </a:endParaRPr>
          </a:p>
          <a:p>
            <a:pPr lvl="2" marL="648000" indent="-216000">
              <a:lnSpc>
                <a:spcPct val="100000"/>
              </a:lnSpc>
              <a:spcAft>
                <a:spcPts val="283"/>
              </a:spcAft>
              <a:buClr>
                <a:srgbClr val="000000"/>
              </a:buClr>
              <a:buSzPct val="45000"/>
              <a:buFont typeface="Wingdings" charset="2"/>
              <a:buChar char=""/>
            </a:pPr>
            <a:r>
              <a:rPr b="0" lang="en-IN" sz="1000" spc="-1" strike="noStrike">
                <a:solidFill>
                  <a:srgbClr val="000000"/>
                </a:solidFill>
                <a:latin typeface="Arial"/>
                <a:ea typeface="DejaVu Sans"/>
              </a:rPr>
              <a:t>Likely future “rate of return” of each asset class</a:t>
            </a:r>
            <a:endParaRPr b="0" lang="en-IN" sz="1000" spc="-1" strike="noStrike">
              <a:latin typeface="Arial"/>
            </a:endParaRPr>
          </a:p>
          <a:p>
            <a:pPr lvl="2" marL="648000" indent="-216000">
              <a:lnSpc>
                <a:spcPct val="100000"/>
              </a:lnSpc>
              <a:spcAft>
                <a:spcPts val="283"/>
              </a:spcAft>
              <a:buClr>
                <a:srgbClr val="000000"/>
              </a:buClr>
              <a:buSzPct val="45000"/>
              <a:buFont typeface="Wingdings" charset="2"/>
              <a:buChar char=""/>
            </a:pPr>
            <a:r>
              <a:rPr b="0" lang="en-IN" sz="1000" spc="-1" strike="noStrike">
                <a:solidFill>
                  <a:srgbClr val="000000"/>
                </a:solidFill>
                <a:latin typeface="Arial"/>
                <a:ea typeface="DejaVu Sans"/>
              </a:rPr>
              <a:t>Amount of risk you are willing to take with your investment</a:t>
            </a:r>
            <a:endParaRPr b="0" lang="en-IN" sz="1000" spc="-1" strike="noStrike">
              <a:latin typeface="Arial"/>
            </a:endParaRPr>
          </a:p>
          <a:p>
            <a:pPr lvl="2" marL="648000" indent="-216000">
              <a:lnSpc>
                <a:spcPct val="100000"/>
              </a:lnSpc>
              <a:spcAft>
                <a:spcPts val="283"/>
              </a:spcAft>
              <a:buClr>
                <a:srgbClr val="000000"/>
              </a:buClr>
              <a:buSzPct val="45000"/>
              <a:buFont typeface="Wingdings" charset="2"/>
              <a:buChar char=""/>
            </a:pPr>
            <a:r>
              <a:rPr b="0" lang="en-IN" sz="1000" spc="-1" strike="noStrike">
                <a:solidFill>
                  <a:srgbClr val="000000"/>
                </a:solidFill>
                <a:latin typeface="Arial"/>
                <a:ea typeface="DejaVu Sans"/>
              </a:rPr>
              <a:t>Ease of Liquidity of the investment at time of your goal fulfilment</a:t>
            </a:r>
            <a:endParaRPr b="0" lang="en-IN" sz="1000" spc="-1" strike="noStrike">
              <a:latin typeface="Arial"/>
            </a:endParaRPr>
          </a:p>
          <a:p>
            <a:pPr lvl="2" marL="648000" indent="-216000">
              <a:lnSpc>
                <a:spcPct val="100000"/>
              </a:lnSpc>
              <a:spcAft>
                <a:spcPts val="283"/>
              </a:spcAft>
              <a:buClr>
                <a:srgbClr val="000000"/>
              </a:buClr>
              <a:buSzPct val="45000"/>
              <a:buFont typeface="Wingdings" charset="2"/>
              <a:buChar char=""/>
            </a:pPr>
            <a:r>
              <a:rPr b="0" lang="en-IN" sz="1000" spc="-1" strike="noStrike">
                <a:solidFill>
                  <a:srgbClr val="000000"/>
                </a:solidFill>
                <a:latin typeface="Arial"/>
                <a:ea typeface="DejaVu Sans"/>
              </a:rPr>
              <a:t>Taxation</a:t>
            </a:r>
            <a:endParaRPr b="0" lang="en-IN" sz="1000" spc="-1" strike="noStrike">
              <a:latin typeface="Arial"/>
            </a:endParaRPr>
          </a:p>
          <a:p>
            <a:pPr marL="216000" indent="-21384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Please ensure you do not fool yourself and put your goals in jeopardy by assuming unrealistically high rate of returns. For e.g. Many Mutual Fund distributors routinely create an impression that you can get up to 15%-18% returns from equity mutual funds, which is not always true. Study shows that long term trend of returns from Indian equity markets are trending downwards. </a:t>
            </a:r>
            <a:endParaRPr b="0" lang="en-IN" sz="1200" spc="-1" strike="noStrike">
              <a:latin typeface="Arial"/>
            </a:endParaRPr>
          </a:p>
          <a:p>
            <a:pPr marL="216000" indent="-21384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Please take conservative estimate of “rate of return” especially for long term goals. Even fixed income interest rates have been trending downwards over long term.</a:t>
            </a:r>
            <a:endParaRPr b="0" lang="en-IN" sz="1200" spc="-1" strike="noStrike">
              <a:latin typeface="Arial"/>
            </a:endParaRPr>
          </a:p>
          <a:p>
            <a:pPr marL="216000" indent="-21384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Assuming lower rate of return in estimation would force you to invest more or cut down on the target corpus size for that goal. Both options are better than making wrong assumptions at start and regret later! </a:t>
            </a:r>
            <a:endParaRPr b="0" lang="en-IN" sz="1200" spc="-1" strike="noStrike">
              <a:latin typeface="Arial"/>
            </a:endParaRPr>
          </a:p>
          <a:p>
            <a:pPr marL="216000" indent="-21384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Higher returns are linked to higher risk, hence do not run after them unnecessarily! </a:t>
            </a:r>
            <a:endParaRPr b="0" lang="en-IN" sz="1200" spc="-1" strike="noStrike">
              <a:latin typeface="Arial"/>
            </a:endParaRPr>
          </a:p>
          <a:p>
            <a:pPr marL="216000" indent="-213840">
              <a:lnSpc>
                <a:spcPct val="100000"/>
              </a:lnSpc>
              <a:spcAft>
                <a:spcPts val="283"/>
              </a:spcAft>
              <a:buClr>
                <a:srgbClr val="000000"/>
              </a:buClr>
              <a:buFont typeface="StarSymbol"/>
              <a:buAutoNum type="arabicParenR"/>
            </a:pPr>
            <a:endParaRPr b="0" lang="en-IN" sz="12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8"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2800" spc="-1" strike="noStrike">
                <a:solidFill>
                  <a:srgbClr val="000000"/>
                </a:solidFill>
                <a:latin typeface="Arial"/>
                <a:ea typeface="DejaVu Sans"/>
              </a:rPr>
              <a:t>Step 2d: Create investment plan for each goal (2 of 2)</a:t>
            </a:r>
            <a:endParaRPr b="0" lang="en-IN" sz="2800" spc="-1" strike="noStrike">
              <a:latin typeface="Arial"/>
            </a:endParaRPr>
          </a:p>
        </p:txBody>
      </p:sp>
      <p:sp>
        <p:nvSpPr>
          <p:cNvPr id="529" name="CustomShape 2"/>
          <p:cNvSpPr/>
          <p:nvPr/>
        </p:nvSpPr>
        <p:spPr>
          <a:xfrm>
            <a:off x="900000" y="1260000"/>
            <a:ext cx="8278560" cy="3417840"/>
          </a:xfrm>
          <a:prstGeom prst="rect">
            <a:avLst/>
          </a:prstGeom>
          <a:noFill/>
          <a:ln w="0">
            <a:noFill/>
          </a:ln>
        </p:spPr>
        <p:style>
          <a:lnRef idx="0"/>
          <a:fillRef idx="0"/>
          <a:effectRef idx="0"/>
          <a:fontRef idx="minor"/>
        </p:style>
        <p:txBody>
          <a:bodyPr lIns="90000" rIns="90000" tIns="45000" bIns="45000">
            <a:noAutofit/>
          </a:bodyPr>
          <a:p>
            <a:pPr marL="216000" indent="-21384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If you are not comfortable with putting money in higher risk asset class like equity but want to stick with debt instruments like FD, PPF etc, then please be prepared to either increase your investment amount or delay the target date for fulfilment of the goal </a:t>
            </a:r>
            <a:endParaRPr b="0" lang="en-IN" sz="1200" spc="-1" strike="noStrike">
              <a:latin typeface="Arial"/>
            </a:endParaRPr>
          </a:p>
          <a:p>
            <a:pPr marL="216000" indent="-214920">
              <a:lnSpc>
                <a:spcPct val="100000"/>
              </a:lnSpc>
              <a:buClr>
                <a:srgbClr val="000000"/>
              </a:buClr>
              <a:buFont typeface="StarSymbol"/>
              <a:buAutoNum type="arabicParenR"/>
            </a:pPr>
            <a:r>
              <a:rPr b="0" lang="en-IN" sz="1200" spc="-1" strike="noStrike">
                <a:solidFill>
                  <a:srgbClr val="000000"/>
                </a:solidFill>
                <a:latin typeface="Arial"/>
                <a:ea typeface="DejaVu Sans"/>
              </a:rPr>
              <a:t>General guideline for asset bucket depending on goal horizon:</a:t>
            </a:r>
            <a:endParaRPr b="0" lang="en-IN" sz="1200" spc="-1" strike="noStrike">
              <a:latin typeface="Arial"/>
            </a:endParaRPr>
          </a:p>
          <a:p>
            <a:pPr lvl="2" marL="648000" indent="-216000">
              <a:lnSpc>
                <a:spcPct val="100000"/>
              </a:lnSpc>
              <a:buClr>
                <a:srgbClr val="000000"/>
              </a:buClr>
              <a:buSzPct val="45000"/>
              <a:buFont typeface="Wingdings" charset="2"/>
              <a:buChar char=""/>
            </a:pPr>
            <a:r>
              <a:rPr b="0" lang="en-IN" sz="1200" spc="-1" strike="noStrike">
                <a:solidFill>
                  <a:srgbClr val="000000"/>
                </a:solidFill>
                <a:latin typeface="Arial"/>
                <a:ea typeface="DejaVu Sans"/>
              </a:rPr>
              <a:t>Short term: Fixed deposits or any other low risk option</a:t>
            </a:r>
            <a:endParaRPr b="0" lang="en-IN" sz="1200" spc="-1" strike="noStrike">
              <a:latin typeface="Arial"/>
            </a:endParaRPr>
          </a:p>
          <a:p>
            <a:pPr lvl="2" marL="648000" indent="-216000">
              <a:lnSpc>
                <a:spcPct val="100000"/>
              </a:lnSpc>
              <a:buClr>
                <a:srgbClr val="000000"/>
              </a:buClr>
              <a:buSzPct val="45000"/>
              <a:buFont typeface="Wingdings" charset="2"/>
              <a:buChar char=""/>
            </a:pPr>
            <a:r>
              <a:rPr b="0" lang="en-IN" sz="1200" spc="-1" strike="noStrike">
                <a:solidFill>
                  <a:srgbClr val="000000"/>
                </a:solidFill>
                <a:latin typeface="Arial"/>
                <a:ea typeface="DejaVu Sans"/>
              </a:rPr>
              <a:t>Medium term: Combination of fixed deposits, debt funds and equity (with rebalancing)</a:t>
            </a:r>
            <a:endParaRPr b="0" lang="en-IN" sz="1200" spc="-1" strike="noStrike">
              <a:latin typeface="Arial"/>
            </a:endParaRPr>
          </a:p>
          <a:p>
            <a:pPr lvl="2" marL="648000" indent="-216000">
              <a:lnSpc>
                <a:spcPct val="100000"/>
              </a:lnSpc>
              <a:buClr>
                <a:srgbClr val="000000"/>
              </a:buClr>
              <a:buSzPct val="45000"/>
              <a:buFont typeface="Wingdings" charset="2"/>
              <a:buChar char=""/>
            </a:pPr>
            <a:r>
              <a:rPr b="0" lang="en-IN" sz="1200" spc="-1" strike="noStrike">
                <a:solidFill>
                  <a:srgbClr val="000000"/>
                </a:solidFill>
                <a:latin typeface="Arial"/>
                <a:ea typeface="DejaVu Sans"/>
              </a:rPr>
              <a:t>Long term: Multiple choice of asset classes you are comfortable with but ensure equity is a big component of mix (at least to begin with and and has to be rebalanced later)</a:t>
            </a:r>
            <a:endParaRPr b="0" lang="en-IN" sz="1200" spc="-1" strike="noStrike">
              <a:latin typeface="Arial"/>
            </a:endParaRPr>
          </a:p>
          <a:p>
            <a:pPr marL="216000" indent="-214920">
              <a:lnSpc>
                <a:spcPct val="100000"/>
              </a:lnSpc>
              <a:buClr>
                <a:srgbClr val="000000"/>
              </a:buClr>
              <a:buFont typeface="StarSymbol"/>
              <a:buAutoNum type="arabicParenR"/>
            </a:pPr>
            <a:r>
              <a:rPr b="1" lang="en-IN" sz="1200" spc="-1" strike="noStrike">
                <a:solidFill>
                  <a:srgbClr val="000000"/>
                </a:solidFill>
                <a:latin typeface="Arial"/>
                <a:ea typeface="DejaVu Sans"/>
              </a:rPr>
              <a:t>DO NOT FORGET – your investments will also have tax liability so net amount you will get after tax will be lower. It is always wise to calculate post-tax returns while investing in any financial instrument. Hence please use “post tax returns rate” as a guide for calculating monthly/lump sum investment amount</a:t>
            </a:r>
            <a:endParaRPr b="0" lang="en-IN" sz="1200" spc="-1" strike="noStrike">
              <a:latin typeface="Arial"/>
            </a:endParaRPr>
          </a:p>
        </p:txBody>
      </p:sp>
      <p:sp>
        <p:nvSpPr>
          <p:cNvPr id="530" name="CustomShape 3"/>
          <p:cNvSpPr/>
          <p:nvPr/>
        </p:nvSpPr>
        <p:spPr>
          <a:xfrm>
            <a:off x="540000" y="3060000"/>
            <a:ext cx="8818920" cy="344520"/>
          </a:xfrm>
          <a:prstGeom prst="rect">
            <a:avLst/>
          </a:prstGeom>
          <a:noFill/>
          <a:ln w="0">
            <a:noFill/>
          </a:ln>
        </p:spPr>
        <p:style>
          <a:lnRef idx="0"/>
          <a:fillRef idx="0"/>
          <a:effectRef idx="0"/>
          <a:fontRef idx="minor"/>
        </p:style>
      </p:sp>
      <p:sp>
        <p:nvSpPr>
          <p:cNvPr id="531" name="CustomShape 4"/>
          <p:cNvSpPr/>
          <p:nvPr/>
        </p:nvSpPr>
        <p:spPr>
          <a:xfrm>
            <a:off x="962640" y="3645360"/>
            <a:ext cx="8396280" cy="6015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IN" sz="1200" spc="-1" strike="noStrike">
                <a:solidFill>
                  <a:srgbClr val="000000"/>
                </a:solidFill>
                <a:latin typeface="Arial"/>
                <a:ea typeface="DejaVu Sans"/>
              </a:rPr>
              <a:t>Use PMT Function in excel to calculate monthly investment amount for your goal:</a:t>
            </a:r>
            <a:endParaRPr b="0" lang="en-IN" sz="1200" spc="-1" strike="noStrike">
              <a:latin typeface="Arial"/>
            </a:endParaRPr>
          </a:p>
          <a:p>
            <a:pPr>
              <a:lnSpc>
                <a:spcPct val="100000"/>
              </a:lnSpc>
            </a:pPr>
            <a:r>
              <a:rPr b="0" lang="en-IN" sz="1200" spc="-1" strike="noStrike">
                <a:solidFill>
                  <a:srgbClr val="000000"/>
                </a:solidFill>
                <a:latin typeface="Arial"/>
                <a:ea typeface="DejaVu Sans"/>
              </a:rPr>
              <a:t>https://www.livemint.com/money/personal-finance/calculate-the-amount-you-need-to-save-periodically-to-reach-a-goal-1566929654982.html</a:t>
            </a:r>
            <a:endParaRPr b="0" lang="en-IN" sz="1200" spc="-1" strike="noStrike">
              <a:latin typeface="Arial"/>
            </a:endParaRPr>
          </a:p>
        </p:txBody>
      </p:sp>
      <p:sp>
        <p:nvSpPr>
          <p:cNvPr id="532" name="CustomShape 5"/>
          <p:cNvSpPr/>
          <p:nvPr/>
        </p:nvSpPr>
        <p:spPr>
          <a:xfrm>
            <a:off x="972360" y="4536000"/>
            <a:ext cx="8926560" cy="2599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IN" sz="1200" spc="-1" strike="noStrike">
                <a:solidFill>
                  <a:srgbClr val="000000"/>
                </a:solidFill>
                <a:latin typeface="Arial"/>
                <a:ea typeface="DejaVu Sans"/>
              </a:rPr>
              <a:t>https://www.businesstoday.in/magazine/money-today/investment/top-10-financial-calculations/story/231893.html</a:t>
            </a:r>
            <a:endParaRPr b="0" lang="en-IN" sz="1200" spc="-1" strike="noStrike">
              <a:latin typeface="Arial"/>
            </a:endParaRPr>
          </a:p>
        </p:txBody>
      </p:sp>
      <p:sp>
        <p:nvSpPr>
          <p:cNvPr id="533" name="CustomShape 6"/>
          <p:cNvSpPr/>
          <p:nvPr/>
        </p:nvSpPr>
        <p:spPr>
          <a:xfrm>
            <a:off x="1080000" y="4310640"/>
            <a:ext cx="5667480" cy="260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IN" sz="1200" spc="-1" strike="noStrike">
                <a:solidFill>
                  <a:srgbClr val="000000"/>
                </a:solidFill>
                <a:latin typeface="Arial"/>
                <a:ea typeface="DejaVu Sans"/>
              </a:rPr>
              <a:t>Other good to know formulae:</a:t>
            </a:r>
            <a:endParaRPr b="0" lang="en-IN" sz="1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Disclaimer</a:t>
            </a:r>
            <a:endParaRPr b="0" lang="en-IN" sz="3300" spc="-1" strike="noStrike">
              <a:latin typeface="Arial"/>
            </a:endParaRPr>
          </a:p>
        </p:txBody>
      </p:sp>
      <p:sp>
        <p:nvSpPr>
          <p:cNvPr id="477" name="CustomShape 2"/>
          <p:cNvSpPr/>
          <p:nvPr/>
        </p:nvSpPr>
        <p:spPr>
          <a:xfrm>
            <a:off x="540000" y="1260000"/>
            <a:ext cx="8992800" cy="3232800"/>
          </a:xfrm>
          <a:prstGeom prst="rect">
            <a:avLst/>
          </a:prstGeom>
          <a:noFill/>
          <a:ln w="0">
            <a:noFill/>
          </a:ln>
        </p:spPr>
        <p:style>
          <a:lnRef idx="0"/>
          <a:fillRef idx="0"/>
          <a:effectRef idx="0"/>
          <a:fontRef idx="minor"/>
        </p:style>
        <p:txBody>
          <a:bodyPr lIns="0" rIns="0" tIns="0" bIns="0">
            <a:normAutofit fontScale="56000"/>
          </a:bodyPr>
          <a:p>
            <a:pPr marL="432000" indent="-316800">
              <a:lnSpc>
                <a:spcPct val="100000"/>
              </a:lnSpc>
              <a:spcAft>
                <a:spcPts val="709"/>
              </a:spcAft>
              <a:buClr>
                <a:srgbClr val="000000"/>
              </a:buClr>
              <a:buSzPct val="45000"/>
              <a:buFont typeface="Wingdings" charset="2"/>
              <a:buChar char=""/>
            </a:pPr>
            <a:r>
              <a:rPr b="1" lang="en-IN" sz="1600" spc="-1" strike="noStrike">
                <a:solidFill>
                  <a:srgbClr val="000000"/>
                </a:solidFill>
                <a:latin typeface="Arial"/>
                <a:ea typeface="DejaVu Sans"/>
              </a:rPr>
              <a:t>I am </a:t>
            </a:r>
            <a:r>
              <a:rPr b="1" lang="en-IN" sz="1600" spc="-1" strike="noStrike" u="sng">
                <a:solidFill>
                  <a:srgbClr val="000000"/>
                </a:solidFill>
                <a:uFillTx/>
                <a:latin typeface="Arial"/>
                <a:ea typeface="DejaVu Sans"/>
              </a:rPr>
              <a:t>NOT</a:t>
            </a:r>
            <a:r>
              <a:rPr b="1" lang="en-IN" sz="1600" spc="-1" strike="noStrike">
                <a:solidFill>
                  <a:srgbClr val="000000"/>
                </a:solidFill>
                <a:latin typeface="Arial"/>
                <a:ea typeface="DejaVu Sans"/>
              </a:rPr>
              <a:t> a certified financial planner and make no claim that content of the presentation is 100% correct</a:t>
            </a:r>
            <a:endParaRPr b="0" lang="en-IN" sz="1600" spc="-1" strike="noStrike">
              <a:latin typeface="Arial"/>
            </a:endParaRPr>
          </a:p>
          <a:p>
            <a:pPr marL="432000" indent="-316800">
              <a:lnSpc>
                <a:spcPct val="100000"/>
              </a:lnSpc>
              <a:spcAft>
                <a:spcPts val="709"/>
              </a:spcAft>
              <a:buClr>
                <a:srgbClr val="000000"/>
              </a:buClr>
              <a:buSzPct val="45000"/>
              <a:buFont typeface="Wingdings" charset="2"/>
              <a:buChar char=""/>
            </a:pPr>
            <a:r>
              <a:rPr b="0" lang="en-IN" sz="1600" spc="-1" strike="noStrike">
                <a:solidFill>
                  <a:srgbClr val="000000"/>
                </a:solidFill>
                <a:latin typeface="Arial"/>
                <a:ea typeface="DejaVu Sans"/>
              </a:rPr>
              <a:t>Contents in this presentation are part of the my learnings on my journey to financial freedom. Hence the information in the presentation could be incomplete in many aspects. Information shared in the presentation is for educational awareness only</a:t>
            </a:r>
            <a:endParaRPr b="0" lang="en-IN" sz="1600" spc="-1" strike="noStrike">
              <a:latin typeface="Arial"/>
            </a:endParaRPr>
          </a:p>
          <a:p>
            <a:pPr marL="432000" indent="-316800">
              <a:lnSpc>
                <a:spcPct val="100000"/>
              </a:lnSpc>
              <a:spcAft>
                <a:spcPts val="709"/>
              </a:spcAft>
              <a:buClr>
                <a:srgbClr val="000000"/>
              </a:buClr>
              <a:buSzPct val="45000"/>
              <a:buFont typeface="Wingdings" charset="2"/>
              <a:buChar char=""/>
            </a:pPr>
            <a:r>
              <a:rPr b="0" lang="en-IN" sz="1600" spc="-1" strike="noStrike">
                <a:solidFill>
                  <a:srgbClr val="000000"/>
                </a:solidFill>
                <a:latin typeface="Arial"/>
                <a:ea typeface="DejaVu Sans"/>
              </a:rPr>
              <a:t>Do not construe presentation’s contents as investment advice</a:t>
            </a:r>
            <a:endParaRPr b="0" lang="en-IN" sz="1600" spc="-1" strike="noStrike">
              <a:latin typeface="Arial"/>
            </a:endParaRPr>
          </a:p>
          <a:p>
            <a:pPr marL="432000" indent="-316800">
              <a:lnSpc>
                <a:spcPct val="100000"/>
              </a:lnSpc>
              <a:spcAft>
                <a:spcPts val="709"/>
              </a:spcAft>
              <a:buClr>
                <a:srgbClr val="000000"/>
              </a:buClr>
              <a:buSzPct val="45000"/>
              <a:buFont typeface="Wingdings" charset="2"/>
              <a:buChar char=""/>
            </a:pPr>
            <a:r>
              <a:rPr b="0" lang="en-IN" sz="1600" spc="-1" strike="noStrike">
                <a:solidFill>
                  <a:srgbClr val="000000"/>
                </a:solidFill>
                <a:latin typeface="Arial"/>
                <a:ea typeface="DejaVu Sans"/>
              </a:rPr>
              <a:t>Objective of presentation is to nudge people towards taking more active interest in their financial well being </a:t>
            </a:r>
            <a:endParaRPr b="0" lang="en-IN" sz="1600" spc="-1" strike="noStrike">
              <a:latin typeface="Arial"/>
            </a:endParaRPr>
          </a:p>
          <a:p>
            <a:pPr marL="432000" indent="-316800">
              <a:lnSpc>
                <a:spcPct val="100000"/>
              </a:lnSpc>
              <a:spcAft>
                <a:spcPts val="709"/>
              </a:spcAft>
              <a:buClr>
                <a:srgbClr val="000000"/>
              </a:buClr>
              <a:buSzPct val="45000"/>
              <a:buFont typeface="Wingdings" charset="2"/>
              <a:buChar char=""/>
            </a:pPr>
            <a:r>
              <a:rPr b="0" lang="en-IN" sz="1600" spc="-1" strike="noStrike">
                <a:solidFill>
                  <a:srgbClr val="000000"/>
                </a:solidFill>
                <a:latin typeface="Arial"/>
                <a:ea typeface="DejaVu Sans"/>
              </a:rPr>
              <a:t>Some of the material used in this presentation (images/lines of text, ideas etc.) are borrowed from other websites/sources (under fair use policy for educational purpose). To the best of my knowledge, I have mentioned source of the same on respective slides</a:t>
            </a:r>
            <a:endParaRPr b="0" lang="en-IN" sz="1600" spc="-1" strike="noStrike">
              <a:latin typeface="Arial"/>
            </a:endParaRPr>
          </a:p>
          <a:p>
            <a:pPr marL="432000" indent="-316800">
              <a:lnSpc>
                <a:spcPct val="100000"/>
              </a:lnSpc>
              <a:spcAft>
                <a:spcPts val="709"/>
              </a:spcAft>
              <a:buClr>
                <a:srgbClr val="000000"/>
              </a:buClr>
              <a:buSzPct val="45000"/>
              <a:buFont typeface="Wingdings" charset="2"/>
              <a:buChar char=""/>
            </a:pPr>
            <a:r>
              <a:rPr b="0" lang="en-IN" sz="1600" spc="-1" strike="noStrike">
                <a:solidFill>
                  <a:srgbClr val="000000"/>
                </a:solidFill>
                <a:latin typeface="Arial"/>
                <a:ea typeface="DejaVu Sans"/>
              </a:rPr>
              <a:t>Personal Finance is highly “personal” for each individual hence there is no single “right way” of doing it. You have you find what plan works best for your needs</a:t>
            </a:r>
            <a:endParaRPr b="0" lang="en-IN" sz="1600" spc="-1" strike="noStrike">
              <a:latin typeface="Arial"/>
            </a:endParaRPr>
          </a:p>
          <a:p>
            <a:pPr marL="432000" indent="-316800">
              <a:lnSpc>
                <a:spcPct val="100000"/>
              </a:lnSpc>
              <a:spcAft>
                <a:spcPts val="709"/>
              </a:spcAft>
              <a:buClr>
                <a:srgbClr val="000000"/>
              </a:buClr>
              <a:buSzPct val="45000"/>
              <a:buFont typeface="Wingdings" charset="2"/>
              <a:buChar char=""/>
            </a:pPr>
            <a:r>
              <a:rPr b="0" lang="en-IN" sz="1600" spc="-1" strike="noStrike">
                <a:solidFill>
                  <a:srgbClr val="000000"/>
                </a:solidFill>
                <a:latin typeface="Arial"/>
                <a:ea typeface="DejaVu Sans"/>
              </a:rPr>
              <a:t>If you find any mistakes or misrepresentation of facts in the presentation or have suggestions for improvement, please drop a email to </a:t>
            </a:r>
            <a:r>
              <a:rPr b="0" lang="en-IN" sz="1600" spc="-1" strike="noStrike" u="sng">
                <a:solidFill>
                  <a:srgbClr val="0000ff"/>
                </a:solidFill>
                <a:uFillTx/>
                <a:latin typeface="Arial"/>
                <a:ea typeface="DejaVu Sans"/>
                <a:hlinkClick r:id="rId1"/>
              </a:rPr>
              <a:t>dumb.consultant.me@gmail.com</a:t>
            </a:r>
            <a:endParaRPr b="0" lang="en-IN" sz="1600" spc="-1" strike="noStrike">
              <a:latin typeface="Arial"/>
            </a:endParaRPr>
          </a:p>
          <a:p>
            <a:pPr marL="432000" indent="-316800">
              <a:lnSpc>
                <a:spcPct val="100000"/>
              </a:lnSpc>
              <a:spcAft>
                <a:spcPts val="1060"/>
              </a:spcAft>
              <a:buClr>
                <a:srgbClr val="000000"/>
              </a:buClr>
              <a:buSzPct val="45000"/>
              <a:buFont typeface="Wingdings" charset="2"/>
              <a:buChar char=""/>
            </a:pPr>
            <a:r>
              <a:rPr b="1" i="1" lang="en-IN" sz="1600" spc="-1" strike="noStrike">
                <a:solidFill>
                  <a:srgbClr val="000000"/>
                </a:solidFill>
                <a:latin typeface="Arial"/>
                <a:ea typeface="DejaVu Sans"/>
              </a:rPr>
              <a:t>If you do not understand personal finance management, it is strongly advised that you take help of good, professional SEBI registered and certified “fee only” financial planners</a:t>
            </a:r>
            <a:endParaRPr b="0" lang="en-IN" sz="16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4"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Step 2d: Create investment plan for each goal</a:t>
            </a:r>
            <a:endParaRPr b="0" lang="en-IN" sz="3300" spc="-1" strike="noStrike">
              <a:latin typeface="Arial"/>
            </a:endParaRPr>
          </a:p>
        </p:txBody>
      </p:sp>
      <p:graphicFrame>
        <p:nvGraphicFramePr>
          <p:cNvPr id="535" name="Table 2"/>
          <p:cNvGraphicFramePr/>
          <p:nvPr/>
        </p:nvGraphicFramePr>
        <p:xfrm>
          <a:off x="227880" y="1321560"/>
          <a:ext cx="9539280" cy="3900600"/>
        </p:xfrm>
        <a:graphic>
          <a:graphicData uri="http://schemas.openxmlformats.org/drawingml/2006/table">
            <a:tbl>
              <a:tblPr/>
              <a:tblGrid>
                <a:gridCol w="1050840"/>
                <a:gridCol w="1050840"/>
                <a:gridCol w="1050840"/>
                <a:gridCol w="1050840"/>
                <a:gridCol w="1050840"/>
                <a:gridCol w="1050840"/>
                <a:gridCol w="1078560"/>
                <a:gridCol w="1078560"/>
                <a:gridCol w="1077480"/>
              </a:tblGrid>
              <a:tr h="853200">
                <a:tc>
                  <a:txBody>
                    <a:bodyPr lIns="90000" rIns="90000">
                      <a:noAutofit/>
                    </a:bodyPr>
                    <a:p>
                      <a:pPr>
                        <a:lnSpc>
                          <a:spcPct val="100000"/>
                        </a:lnSpc>
                      </a:pPr>
                      <a:r>
                        <a:rPr b="1" lang="en-IN" sz="1000" spc="-1" strike="noStrike">
                          <a:solidFill>
                            <a:srgbClr val="000000"/>
                          </a:solidFill>
                          <a:latin typeface="Arial"/>
                        </a:rPr>
                        <a:t>Goal</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1" lang="en-IN" sz="1000" spc="-1" strike="noStrike">
                          <a:solidFill>
                            <a:srgbClr val="000000"/>
                          </a:solidFill>
                          <a:latin typeface="Arial"/>
                        </a:rPr>
                        <a:t>Category</a:t>
                      </a:r>
                      <a:endParaRPr b="0" lang="en-IN" sz="1000" spc="-1" strike="noStrike">
                        <a:latin typeface="Arial"/>
                      </a:endParaRPr>
                    </a:p>
                    <a:p>
                      <a:pPr>
                        <a:lnSpc>
                          <a:spcPct val="100000"/>
                        </a:lnSpc>
                      </a:pPr>
                      <a:r>
                        <a:rPr b="1" lang="en-IN" sz="1000" spc="-1" strike="noStrike">
                          <a:solidFill>
                            <a:srgbClr val="000000"/>
                          </a:solidFill>
                          <a:latin typeface="Arial"/>
                        </a:rPr>
                        <a:t>Need / Desire</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1" lang="en-IN" sz="1000" spc="-1" strike="noStrike">
                          <a:solidFill>
                            <a:srgbClr val="000000"/>
                          </a:solidFill>
                          <a:latin typeface="Arial"/>
                        </a:rPr>
                        <a:t>Priority</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1" lang="en-IN" sz="1000" spc="-1" strike="noStrike">
                          <a:solidFill>
                            <a:srgbClr val="000000"/>
                          </a:solidFill>
                          <a:latin typeface="Arial"/>
                        </a:rPr>
                        <a:t>Target date</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1" lang="en-IN" sz="1000" spc="-1" strike="noStrike">
                          <a:solidFill>
                            <a:srgbClr val="000000"/>
                          </a:solidFill>
                          <a:latin typeface="Arial"/>
                        </a:rPr>
                        <a:t>Horizon (short term/ medium term / long term</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1" lang="en-IN" sz="1000" spc="-1" strike="noStrike">
                          <a:solidFill>
                            <a:srgbClr val="000000"/>
                          </a:solidFill>
                          <a:latin typeface="Arial"/>
                        </a:rPr>
                        <a:t>Current cost to meet the goal</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1" lang="en-IN" sz="1000" spc="-1" strike="noStrike">
                          <a:solidFill>
                            <a:srgbClr val="000000"/>
                          </a:solidFill>
                          <a:latin typeface="Arial"/>
                        </a:rPr>
                        <a:t>Future cost to meet the goal (inflation adjusted cost)  Target Corpus</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1" lang="en-IN" sz="1000" spc="-1" strike="noStrike">
                          <a:latin typeface="Times New Roman"/>
                        </a:rPr>
                        <a:t>Starting asset allocation plan</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1" lang="en-IN" sz="1000" spc="-1" strike="noStrike">
                          <a:latin typeface="Times New Roman"/>
                        </a:rPr>
                        <a:t>Starting monthly savings and investment amount</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r>
              <a:tr h="396360">
                <a:tc>
                  <a:txBody>
                    <a:bodyPr lIns="90000" rIns="90000">
                      <a:noAutofit/>
                    </a:bodyPr>
                    <a:p>
                      <a:pPr>
                        <a:lnSpc>
                          <a:spcPct val="100000"/>
                        </a:lnSpc>
                      </a:pPr>
                      <a:r>
                        <a:rPr b="0" lang="en-IN" sz="1000" spc="-1" strike="noStrike">
                          <a:solidFill>
                            <a:srgbClr val="000000"/>
                          </a:solidFill>
                          <a:latin typeface="Arial"/>
                        </a:rPr>
                        <a:t>Buy term insurance</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Need</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Non negotiable</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On first salary/ immediate</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NA</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10 k (for 1 cr  insurance) </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NA</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NA</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NA</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r>
              <a:tr h="396360">
                <a:tc>
                  <a:txBody>
                    <a:bodyPr lIns="90000" rIns="90000">
                      <a:noAutofit/>
                    </a:bodyPr>
                    <a:p>
                      <a:pPr>
                        <a:lnSpc>
                          <a:spcPct val="100000"/>
                        </a:lnSpc>
                      </a:pPr>
                      <a:r>
                        <a:rPr b="0" lang="en-IN" sz="1000" spc="-1" strike="noStrike">
                          <a:solidFill>
                            <a:srgbClr val="000000"/>
                          </a:solidFill>
                          <a:latin typeface="Arial"/>
                        </a:rPr>
                        <a:t>Buy house</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Need</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3</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2027</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Medium term</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20 L for down payment</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28 L</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50% debt</a:t>
                      </a:r>
                      <a:endParaRPr b="0" lang="en-IN" sz="1000" spc="-1" strike="noStrike">
                        <a:latin typeface="Arial"/>
                      </a:endParaRPr>
                    </a:p>
                    <a:p>
                      <a:pPr>
                        <a:lnSpc>
                          <a:spcPct val="100000"/>
                        </a:lnSpc>
                      </a:pPr>
                      <a:r>
                        <a:rPr b="0" lang="en-IN" sz="1000" spc="-1" strike="noStrike">
                          <a:latin typeface="Arial"/>
                        </a:rPr>
                        <a:t>50% equity</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Debt: 13453</a:t>
                      </a:r>
                      <a:endParaRPr b="0" lang="en-IN" sz="1000" spc="-1" strike="noStrike">
                        <a:latin typeface="Arial"/>
                      </a:endParaRPr>
                    </a:p>
                    <a:p>
                      <a:pPr>
                        <a:lnSpc>
                          <a:spcPct val="100000"/>
                        </a:lnSpc>
                      </a:pPr>
                      <a:r>
                        <a:rPr b="0" lang="en-IN" sz="1000" spc="-1" strike="noStrike">
                          <a:latin typeface="Arial"/>
                        </a:rPr>
                        <a:t>Equity: 11996</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r>
              <a:tr h="396360">
                <a:tc>
                  <a:txBody>
                    <a:bodyPr lIns="90000" rIns="90000">
                      <a:noAutofit/>
                    </a:bodyPr>
                    <a:p>
                      <a:pPr>
                        <a:lnSpc>
                          <a:spcPct val="100000"/>
                        </a:lnSpc>
                      </a:pPr>
                      <a:r>
                        <a:rPr b="0" lang="en-IN" sz="1000" spc="-1" strike="noStrike">
                          <a:latin typeface="Arial"/>
                        </a:rPr>
                        <a:t>Buy Car</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Need</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1</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2023</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Short term</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2 L for down payment</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2.38 L</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100% debt</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5906</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r>
              <a:tr h="396360">
                <a:tc>
                  <a:txBody>
                    <a:bodyPr lIns="90000" rIns="90000">
                      <a:noAutofit/>
                    </a:bodyPr>
                    <a:p>
                      <a:pPr>
                        <a:lnSpc>
                          <a:spcPct val="100000"/>
                        </a:lnSpc>
                      </a:pPr>
                      <a:r>
                        <a:rPr b="0" lang="en-IN" sz="1000" spc="-1" strike="noStrike">
                          <a:latin typeface="Arial"/>
                        </a:rPr>
                        <a:t>Marriage</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Need</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2</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2024</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Medium term</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15 L</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22 L</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80% debt</a:t>
                      </a:r>
                      <a:endParaRPr b="0" lang="en-IN" sz="1000" spc="-1" strike="noStrike">
                        <a:latin typeface="Arial"/>
                      </a:endParaRPr>
                    </a:p>
                    <a:p>
                      <a:pPr>
                        <a:lnSpc>
                          <a:spcPct val="100000"/>
                        </a:lnSpc>
                      </a:pPr>
                      <a:r>
                        <a:rPr b="0" lang="en-IN" sz="1000" spc="-1" strike="noStrike">
                          <a:latin typeface="Arial"/>
                        </a:rPr>
                        <a:t>20% equity</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Debt: 32315</a:t>
                      </a:r>
                      <a:endParaRPr b="0" lang="en-IN" sz="1000" spc="-1" strike="noStrike">
                        <a:latin typeface="Arial"/>
                      </a:endParaRPr>
                    </a:p>
                    <a:p>
                      <a:pPr>
                        <a:lnSpc>
                          <a:spcPct val="100000"/>
                        </a:lnSpc>
                      </a:pPr>
                      <a:r>
                        <a:rPr b="0" lang="en-IN" sz="1000" spc="-1" strike="noStrike">
                          <a:latin typeface="Arial"/>
                        </a:rPr>
                        <a:t>Equity: 7579</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r>
              <a:tr h="396360">
                <a:tc>
                  <a:txBody>
                    <a:bodyPr lIns="90000" rIns="90000">
                      <a:noAutofit/>
                    </a:bodyPr>
                    <a:p>
                      <a:pPr>
                        <a:lnSpc>
                          <a:spcPct val="100000"/>
                        </a:lnSpc>
                      </a:pPr>
                      <a:r>
                        <a:rPr b="0" lang="en-IN" sz="1000" spc="-1" strike="noStrike">
                          <a:latin typeface="Arial"/>
                        </a:rPr>
                        <a:t>Foreign vacation</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Desire</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5</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2029</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Long term</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5 L</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7.75 L</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10% debt</a:t>
                      </a:r>
                      <a:endParaRPr b="0" lang="en-IN" sz="1000" spc="-1" strike="noStrike">
                        <a:latin typeface="Arial"/>
                      </a:endParaRPr>
                    </a:p>
                    <a:p>
                      <a:pPr>
                        <a:lnSpc>
                          <a:spcPct val="100000"/>
                        </a:lnSpc>
                      </a:pPr>
                      <a:r>
                        <a:rPr b="0" lang="en-IN" sz="1000" spc="-1" strike="noStrike">
                          <a:latin typeface="Arial"/>
                        </a:rPr>
                        <a:t>90% equity</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Debt: 541</a:t>
                      </a:r>
                      <a:endParaRPr b="0" lang="en-IN" sz="1000" spc="-1" strike="noStrike">
                        <a:latin typeface="Arial"/>
                      </a:endParaRPr>
                    </a:p>
                    <a:p>
                      <a:pPr>
                        <a:lnSpc>
                          <a:spcPct val="100000"/>
                        </a:lnSpc>
                      </a:pPr>
                      <a:r>
                        <a:rPr b="0" lang="en-IN" sz="1000" spc="-1" strike="noStrike">
                          <a:latin typeface="Arial"/>
                        </a:rPr>
                        <a:t>Equity: 4187</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r>
              <a:tr h="396360">
                <a:tc>
                  <a:txBody>
                    <a:bodyPr lIns="90000" rIns="90000">
                      <a:noAutofit/>
                    </a:bodyPr>
                    <a:p>
                      <a:pPr>
                        <a:lnSpc>
                          <a:spcPct val="100000"/>
                        </a:lnSpc>
                      </a:pPr>
                      <a:r>
                        <a:rPr b="0" lang="en-IN" sz="1000" spc="-1" strike="noStrike">
                          <a:latin typeface="Arial"/>
                        </a:rPr>
                        <a:t>Retirement corpus</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Need</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4</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2040</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Long term</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4 Cr</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solidFill>
                            <a:srgbClr val="000000"/>
                          </a:solidFill>
                          <a:latin typeface="Arial"/>
                        </a:rPr>
                        <a:t>12.8 Cr</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5% debt</a:t>
                      </a:r>
                      <a:endParaRPr b="0" lang="en-IN" sz="1000" spc="-1" strike="noStrike">
                        <a:latin typeface="Arial"/>
                      </a:endParaRPr>
                    </a:p>
                    <a:p>
                      <a:pPr>
                        <a:lnSpc>
                          <a:spcPct val="100000"/>
                        </a:lnSpc>
                      </a:pPr>
                      <a:r>
                        <a:rPr b="0" lang="en-IN" sz="1000" spc="-1" strike="noStrike">
                          <a:latin typeface="Arial"/>
                        </a:rPr>
                        <a:t>90% equity</a:t>
                      </a:r>
                      <a:endParaRPr b="0" lang="en-IN" sz="1000" spc="-1" strike="noStrike">
                        <a:latin typeface="Arial"/>
                      </a:endParaRPr>
                    </a:p>
                    <a:p>
                      <a:pPr>
                        <a:lnSpc>
                          <a:spcPct val="100000"/>
                        </a:lnSpc>
                      </a:pPr>
                      <a:r>
                        <a:rPr b="0" lang="en-IN" sz="1000" spc="-1" strike="noStrike">
                          <a:latin typeface="Arial"/>
                        </a:rPr>
                        <a:t>5% gold</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000" spc="-1" strike="noStrike">
                          <a:latin typeface="Arial"/>
                        </a:rPr>
                        <a:t>Debt:14100</a:t>
                      </a:r>
                      <a:endParaRPr b="0" lang="en-IN" sz="1000" spc="-1" strike="noStrike">
                        <a:latin typeface="Arial"/>
                      </a:endParaRPr>
                    </a:p>
                    <a:p>
                      <a:pPr>
                        <a:lnSpc>
                          <a:spcPct val="100000"/>
                        </a:lnSpc>
                      </a:pPr>
                      <a:r>
                        <a:rPr b="0" lang="en-IN" sz="1000" spc="-1" strike="noStrike">
                          <a:latin typeface="Arial"/>
                        </a:rPr>
                        <a:t>Equity:171582</a:t>
                      </a:r>
                      <a:endParaRPr b="0" lang="en-IN" sz="1000" spc="-1" strike="noStrike">
                        <a:latin typeface="Arial"/>
                      </a:endParaRPr>
                    </a:p>
                    <a:p>
                      <a:pPr>
                        <a:lnSpc>
                          <a:spcPct val="100000"/>
                        </a:lnSpc>
                      </a:pPr>
                      <a:r>
                        <a:rPr b="0" lang="en-IN" sz="1000" spc="-1" strike="noStrike">
                          <a:latin typeface="Arial"/>
                        </a:rPr>
                        <a:t>Gold: 13500</a:t>
                      </a:r>
                      <a:endParaRPr b="0" lang="en-IN" sz="10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r>
              <a:tr h="548640">
                <a:tc>
                  <a:tcPr marL="90000" marR="90000">
                    <a:lnL w="7200">
                      <a:solidFill>
                        <a:srgbClr val="000000"/>
                      </a:solidFill>
                    </a:lnL>
                    <a:lnR w="7200">
                      <a:solidFill>
                        <a:srgbClr val="000000"/>
                      </a:solidFill>
                    </a:lnR>
                    <a:lnT w="7200">
                      <a:solidFill>
                        <a:srgbClr val="000000"/>
                      </a:solidFill>
                    </a:lnT>
                    <a:lnB w="7200">
                      <a:solidFill>
                        <a:srgbClr val="000000"/>
                      </a:solidFill>
                    </a:lnB>
                    <a:noFill/>
                  </a:tcPr>
                </a:tc>
                <a:tc>
                  <a:tcPr marL="90000" marR="90000">
                    <a:lnL w="7200">
                      <a:solidFill>
                        <a:srgbClr val="000000"/>
                      </a:solidFill>
                    </a:lnL>
                    <a:lnR w="7200">
                      <a:solidFill>
                        <a:srgbClr val="000000"/>
                      </a:solidFill>
                    </a:lnR>
                    <a:lnT w="7200">
                      <a:solidFill>
                        <a:srgbClr val="000000"/>
                      </a:solidFill>
                    </a:lnT>
                    <a:lnB w="7200">
                      <a:solidFill>
                        <a:srgbClr val="000000"/>
                      </a:solidFill>
                    </a:lnB>
                    <a:noFill/>
                  </a:tcPr>
                </a:tc>
                <a:tc>
                  <a:tcPr marL="90000" marR="90000">
                    <a:lnL w="7200">
                      <a:solidFill>
                        <a:srgbClr val="000000"/>
                      </a:solidFill>
                    </a:lnL>
                    <a:lnR w="7200">
                      <a:solidFill>
                        <a:srgbClr val="000000"/>
                      </a:solidFill>
                    </a:lnR>
                    <a:lnT w="7200">
                      <a:solidFill>
                        <a:srgbClr val="000000"/>
                      </a:solidFill>
                    </a:lnT>
                    <a:lnB w="7200">
                      <a:solidFill>
                        <a:srgbClr val="000000"/>
                      </a:solidFill>
                    </a:lnB>
                    <a:noFill/>
                  </a:tcPr>
                </a:tc>
                <a:tc>
                  <a:tcPr marL="90000" marR="90000">
                    <a:lnL w="7200">
                      <a:solidFill>
                        <a:srgbClr val="000000"/>
                      </a:solidFill>
                    </a:lnL>
                    <a:lnR w="7200">
                      <a:solidFill>
                        <a:srgbClr val="000000"/>
                      </a:solidFill>
                    </a:lnR>
                    <a:lnT w="7200">
                      <a:solidFill>
                        <a:srgbClr val="000000"/>
                      </a:solidFill>
                    </a:lnT>
                    <a:lnB w="7200">
                      <a:solidFill>
                        <a:srgbClr val="000000"/>
                      </a:solidFill>
                    </a:lnB>
                    <a:noFill/>
                  </a:tcPr>
                </a:tc>
                <a:tc>
                  <a:txBody>
                    <a:bodyPr lIns="90000" rIns="90000">
                      <a:noAutofit/>
                    </a:bodyPr>
                    <a:p>
                      <a:pPr>
                        <a:lnSpc>
                          <a:spcPct val="100000"/>
                        </a:lnSpc>
                      </a:pPr>
                      <a:r>
                        <a:rPr b="0" lang="en-IN" sz="1800" spc="-1" strike="noStrike">
                          <a:latin typeface="Arial"/>
                        </a:rPr>
                        <a:t>Total</a:t>
                      </a:r>
                      <a:endParaRPr b="0" lang="en-IN" sz="1800" spc="-1" strike="noStrike">
                        <a:latin typeface="Arial"/>
                      </a:endParaRPr>
                    </a:p>
                  </a:txBody>
                  <a:tcPr marL="90000" marR="90000">
                    <a:lnL w="7200">
                      <a:solidFill>
                        <a:srgbClr val="000000"/>
                      </a:solidFill>
                    </a:lnL>
                    <a:lnR w="7200">
                      <a:solidFill>
                        <a:srgbClr val="000000"/>
                      </a:solidFill>
                    </a:lnR>
                    <a:lnT w="7200">
                      <a:solidFill>
                        <a:srgbClr val="000000"/>
                      </a:solidFill>
                    </a:lnT>
                    <a:lnB w="7200">
                      <a:solidFill>
                        <a:srgbClr val="000000"/>
                      </a:solidFill>
                    </a:lnB>
                    <a:noFill/>
                  </a:tcPr>
                </a:tc>
                <a:tc>
                  <a:tcPr marL="90000" marR="90000">
                    <a:lnL w="7200">
                      <a:solidFill>
                        <a:srgbClr val="000000"/>
                      </a:solidFill>
                    </a:lnL>
                    <a:lnR w="7200">
                      <a:solidFill>
                        <a:srgbClr val="000000"/>
                      </a:solidFill>
                    </a:lnR>
                    <a:lnT w="7200">
                      <a:solidFill>
                        <a:srgbClr val="000000"/>
                      </a:solidFill>
                    </a:lnT>
                    <a:lnB w="7200">
                      <a:solidFill>
                        <a:srgbClr val="000000"/>
                      </a:solidFill>
                    </a:lnB>
                    <a:noFill/>
                  </a:tcPr>
                </a:tc>
                <a:tc>
                  <a:tcPr marL="90000" marR="90000">
                    <a:lnL w="7200">
                      <a:solidFill>
                        <a:srgbClr val="000000"/>
                      </a:solidFill>
                    </a:lnL>
                    <a:lnR w="7200">
                      <a:solidFill>
                        <a:srgbClr val="000000"/>
                      </a:solidFill>
                    </a:lnR>
                    <a:lnT w="7200">
                      <a:solidFill>
                        <a:srgbClr val="000000"/>
                      </a:solidFill>
                    </a:lnT>
                    <a:lnB w="7200">
                      <a:solidFill>
                        <a:srgbClr val="000000"/>
                      </a:solidFill>
                    </a:lnB>
                    <a:noFill/>
                  </a:tcPr>
                </a:tc>
                <a:tc>
                  <a:tcPr marL="90000" marR="90000">
                    <a:lnL w="7200">
                      <a:solidFill>
                        <a:srgbClr val="000000"/>
                      </a:solidFill>
                    </a:lnL>
                    <a:lnR w="7200">
                      <a:solidFill>
                        <a:srgbClr val="000000"/>
                      </a:solidFill>
                    </a:lnR>
                    <a:lnT w="7200">
                      <a:solidFill>
                        <a:srgbClr val="000000"/>
                      </a:solidFill>
                    </a:lnT>
                    <a:lnB w="7200">
                      <a:solidFill>
                        <a:srgbClr val="000000"/>
                      </a:solidFill>
                    </a:lnB>
                    <a:noFill/>
                  </a:tcPr>
                </a:tc>
                <a:tc>
                  <a:tcPr marL="90000" marR="90000">
                    <a:lnL w="7200">
                      <a:solidFill>
                        <a:srgbClr val="000000"/>
                      </a:solidFill>
                    </a:lnL>
                    <a:lnR w="7200">
                      <a:solidFill>
                        <a:srgbClr val="000000"/>
                      </a:solidFill>
                    </a:lnR>
                    <a:lnT w="7200">
                      <a:solidFill>
                        <a:srgbClr val="000000"/>
                      </a:solidFill>
                    </a:lnT>
                    <a:lnB w="7200">
                      <a:solidFill>
                        <a:srgbClr val="000000"/>
                      </a:solidFill>
                    </a:lnB>
                    <a:noFill/>
                  </a:tcPr>
                </a:tc>
              </a:tr>
            </a:tbl>
          </a:graphicData>
        </a:graphic>
      </p:graphicFrame>
      <p:sp>
        <p:nvSpPr>
          <p:cNvPr id="536" name="CustomShape 3"/>
          <p:cNvSpPr/>
          <p:nvPr/>
        </p:nvSpPr>
        <p:spPr>
          <a:xfrm>
            <a:off x="416880" y="993600"/>
            <a:ext cx="6837120" cy="3236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IN" sz="1800" spc="-1" strike="noStrike">
                <a:solidFill>
                  <a:srgbClr val="000000"/>
                </a:solidFill>
                <a:latin typeface="Arial"/>
                <a:ea typeface="DejaVu Sans"/>
              </a:rPr>
              <a:t>Sample output: For illustration purpose only!!!</a:t>
            </a:r>
            <a:endParaRPr b="0" lang="en-IN" sz="1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7"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Step 2: Wrap up</a:t>
            </a:r>
            <a:endParaRPr b="0" lang="en-IN" sz="3300" spc="-1" strike="noStrike">
              <a:latin typeface="Arial"/>
            </a:endParaRPr>
          </a:p>
        </p:txBody>
      </p:sp>
      <p:sp>
        <p:nvSpPr>
          <p:cNvPr id="538" name="CustomShape 2"/>
          <p:cNvSpPr/>
          <p:nvPr/>
        </p:nvSpPr>
        <p:spPr>
          <a:xfrm>
            <a:off x="540000" y="1080000"/>
            <a:ext cx="8997120" cy="2135160"/>
          </a:xfrm>
          <a:prstGeom prst="rect">
            <a:avLst/>
          </a:prstGeom>
          <a:noFill/>
          <a:ln w="0">
            <a:noFill/>
          </a:ln>
        </p:spPr>
        <p:style>
          <a:lnRef idx="0"/>
          <a:fillRef idx="0"/>
          <a:effectRef idx="0"/>
          <a:fontRef idx="minor"/>
        </p:style>
        <p:txBody>
          <a:bodyPr lIns="90000" rIns="90000" tIns="45000" bIns="45000">
            <a:noAutofit/>
          </a:bodyPr>
          <a:p>
            <a:pPr marL="216000" indent="-213120">
              <a:lnSpc>
                <a:spcPct val="100000"/>
              </a:lnSpc>
              <a:buClr>
                <a:srgbClr val="000000"/>
              </a:buClr>
              <a:buFont typeface="StarSymbol"/>
              <a:buAutoNum type="arabicParenR"/>
            </a:pPr>
            <a:r>
              <a:rPr b="0" lang="en-IN" sz="1200" spc="-1" strike="noStrike">
                <a:solidFill>
                  <a:srgbClr val="000000"/>
                </a:solidFill>
                <a:latin typeface="Arial"/>
                <a:ea typeface="DejaVu Sans"/>
              </a:rPr>
              <a:t>Step 2a, 2b, 2c and 2d while being logical and simple </a:t>
            </a:r>
            <a:r>
              <a:rPr b="1" lang="en-IN" sz="1200" spc="-1" strike="noStrike" u="sng">
                <a:solidFill>
                  <a:srgbClr val="000000"/>
                </a:solidFill>
                <a:uFillTx/>
                <a:latin typeface="Arial"/>
                <a:ea typeface="DejaVu Sans"/>
              </a:rPr>
              <a:t>are not going to be easy</a:t>
            </a:r>
            <a:endParaRPr b="0" lang="en-IN" sz="1200" spc="-1" strike="noStrike">
              <a:latin typeface="Arial"/>
            </a:endParaRPr>
          </a:p>
          <a:p>
            <a:pPr marL="216000" indent="-213120">
              <a:lnSpc>
                <a:spcPct val="100000"/>
              </a:lnSpc>
              <a:buClr>
                <a:srgbClr val="000000"/>
              </a:buClr>
              <a:buFont typeface="StarSymbol"/>
              <a:buAutoNum type="arabicParenR"/>
            </a:pPr>
            <a:r>
              <a:rPr b="1" lang="en-IN" sz="1200" spc="-1" strike="noStrike">
                <a:solidFill>
                  <a:srgbClr val="000000"/>
                </a:solidFill>
                <a:latin typeface="Arial"/>
                <a:ea typeface="DejaVu Sans"/>
              </a:rPr>
              <a:t>“</a:t>
            </a:r>
            <a:r>
              <a:rPr b="1" lang="en-IN" sz="1200" spc="-1" strike="noStrike">
                <a:solidFill>
                  <a:srgbClr val="000000"/>
                </a:solidFill>
                <a:latin typeface="Arial"/>
                <a:ea typeface="DejaVu Sans"/>
              </a:rPr>
              <a:t>Target corpus” values for long term goals can be really unnerving when you calculate their value for the first time</a:t>
            </a:r>
            <a:r>
              <a:rPr b="0" lang="en-IN" sz="1200" spc="-1" strike="noStrike">
                <a:solidFill>
                  <a:srgbClr val="000000"/>
                </a:solidFill>
                <a:latin typeface="Arial"/>
                <a:ea typeface="DejaVu Sans"/>
              </a:rPr>
              <a:t>. </a:t>
            </a:r>
            <a:r>
              <a:rPr b="1" lang="en-IN" sz="1200" spc="-1" strike="noStrike">
                <a:solidFill>
                  <a:srgbClr val="000000"/>
                </a:solidFill>
                <a:latin typeface="Arial"/>
                <a:ea typeface="DejaVu Sans"/>
              </a:rPr>
              <a:t>This is perfectly normal so do not lose your sleep on this right now </a:t>
            </a:r>
            <a:endParaRPr b="0" lang="en-IN" sz="1200" spc="-1" strike="noStrike">
              <a:latin typeface="Arial"/>
            </a:endParaRPr>
          </a:p>
          <a:p>
            <a:pPr marL="216000" indent="-213120">
              <a:lnSpc>
                <a:spcPct val="100000"/>
              </a:lnSpc>
              <a:buClr>
                <a:srgbClr val="000000"/>
              </a:buClr>
              <a:buFont typeface="StarSymbol"/>
              <a:buAutoNum type="arabicParenR"/>
            </a:pPr>
            <a:r>
              <a:rPr b="0" lang="en-IN" sz="1200" spc="-1" strike="noStrike">
                <a:solidFill>
                  <a:srgbClr val="000000"/>
                </a:solidFill>
                <a:latin typeface="Arial"/>
                <a:ea typeface="DejaVu Sans"/>
              </a:rPr>
              <a:t>It will require your time and attention and multiple attempts before you come up with a reasonable plan that suits you. </a:t>
            </a:r>
            <a:r>
              <a:rPr b="0" lang="en-IN" sz="1200" spc="-1" strike="noStrike">
                <a:solidFill>
                  <a:srgbClr val="000000"/>
                </a:solidFill>
                <a:latin typeface="Arial"/>
                <a:ea typeface="DejaVu Sans"/>
              </a:rPr>
              <a:t>It is perfectly normal to take 4-5 iterations to arrive at a realistic plan</a:t>
            </a:r>
            <a:endParaRPr b="0" lang="en-IN" sz="1200" spc="-1" strike="noStrike">
              <a:latin typeface="Arial"/>
            </a:endParaRPr>
          </a:p>
          <a:p>
            <a:pPr marL="216000" indent="-213120">
              <a:lnSpc>
                <a:spcPct val="100000"/>
              </a:lnSpc>
              <a:buClr>
                <a:srgbClr val="000000"/>
              </a:buClr>
              <a:buFont typeface="StarSymbol"/>
              <a:buAutoNum type="arabicParenR"/>
            </a:pPr>
            <a:r>
              <a:rPr b="0" lang="en-IN" sz="1200" spc="-1" strike="noStrike">
                <a:solidFill>
                  <a:srgbClr val="000000"/>
                </a:solidFill>
                <a:latin typeface="Arial"/>
                <a:ea typeface="DejaVu Sans"/>
              </a:rPr>
              <a:t>If you are married please involve your souse in the exercise</a:t>
            </a:r>
            <a:endParaRPr b="0" lang="en-IN" sz="1200" spc="-1" strike="noStrike">
              <a:latin typeface="Arial"/>
            </a:endParaRPr>
          </a:p>
          <a:p>
            <a:pPr marL="216000" indent="-213120">
              <a:lnSpc>
                <a:spcPct val="100000"/>
              </a:lnSpc>
              <a:buClr>
                <a:srgbClr val="000000"/>
              </a:buClr>
              <a:buFont typeface="StarSymbol"/>
              <a:buAutoNum type="arabicParenR"/>
            </a:pPr>
            <a:r>
              <a:rPr b="0" lang="en-IN" sz="1200" spc="-1" strike="noStrike">
                <a:solidFill>
                  <a:srgbClr val="000000"/>
                </a:solidFill>
                <a:latin typeface="Arial"/>
                <a:ea typeface="DejaVu Sans"/>
              </a:rPr>
              <a:t>Please make realistic assumptions on inflation when calculating future cost of the goal. Inflation rate is different for different things   for e.g. for food 6% inflation is alright but for education inflation rate is 10%+ . For life style related goals inflation could be even higher at 15%+</a:t>
            </a:r>
            <a:endParaRPr b="0" lang="en-IN" sz="1200" spc="-1" strike="noStrike">
              <a:latin typeface="Arial"/>
            </a:endParaRPr>
          </a:p>
          <a:p>
            <a:pPr marL="216000" indent="-213120">
              <a:lnSpc>
                <a:spcPct val="100000"/>
              </a:lnSpc>
              <a:buClr>
                <a:srgbClr val="000000"/>
              </a:buClr>
              <a:buFont typeface="StarSymbol"/>
              <a:buAutoNum type="arabicParenR"/>
            </a:pPr>
            <a:r>
              <a:rPr b="0" lang="en-IN" sz="1200" spc="-1" strike="noStrike">
                <a:solidFill>
                  <a:srgbClr val="000000"/>
                </a:solidFill>
                <a:latin typeface="Arial"/>
                <a:ea typeface="DejaVu Sans"/>
              </a:rPr>
              <a:t>Realisation of your current financial situation and the fact that some of the aspirational life goals may remain on paper is some times heart breaking/depressing or can be motivating to push you towards finding additional sources of income (depending on your thought process)</a:t>
            </a:r>
            <a:endParaRPr b="0" lang="en-IN" sz="1200" spc="-1" strike="noStrike">
              <a:latin typeface="Arial"/>
            </a:endParaRPr>
          </a:p>
          <a:p>
            <a:pPr marL="216000" indent="-213120">
              <a:lnSpc>
                <a:spcPct val="100000"/>
              </a:lnSpc>
              <a:buClr>
                <a:srgbClr val="000000"/>
              </a:buClr>
              <a:buFont typeface="StarSymbol"/>
              <a:buAutoNum type="arabicParenR"/>
            </a:pPr>
            <a:r>
              <a:rPr b="0" lang="en-IN" sz="1200" spc="-1" strike="noStrike">
                <a:solidFill>
                  <a:srgbClr val="000000"/>
                </a:solidFill>
                <a:latin typeface="Arial"/>
                <a:ea typeface="DejaVu Sans"/>
              </a:rPr>
              <a:t>Depending on your life stage and existing investments you have already made you will have to map them and reconcile to the plan to get an idea of where do you stand right now and whether you need more investments in some of the goals</a:t>
            </a:r>
            <a:endParaRPr b="0" lang="en-IN" sz="1200" spc="-1" strike="noStrike">
              <a:latin typeface="Arial"/>
            </a:endParaRPr>
          </a:p>
        </p:txBody>
      </p:sp>
      <p:sp>
        <p:nvSpPr>
          <p:cNvPr id="539" name="CustomShape 3"/>
          <p:cNvSpPr/>
          <p:nvPr/>
        </p:nvSpPr>
        <p:spPr>
          <a:xfrm>
            <a:off x="563040" y="3960000"/>
            <a:ext cx="8817120" cy="9316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IN" sz="1200" spc="-1" strike="noStrike">
                <a:solidFill>
                  <a:srgbClr val="000000"/>
                </a:solidFill>
                <a:latin typeface="Arial"/>
                <a:ea typeface="DejaVu Sans"/>
              </a:rPr>
              <a:t>Excellent articles on goal based financial planning, how to identify, document, categorize,  prioritize and plan financial goals:</a:t>
            </a:r>
            <a:endParaRPr b="0" lang="en-IN" sz="1200" spc="-1" strike="noStrike">
              <a:latin typeface="Arial"/>
            </a:endParaRPr>
          </a:p>
          <a:p>
            <a:pPr>
              <a:lnSpc>
                <a:spcPct val="100000"/>
              </a:lnSpc>
            </a:pPr>
            <a:r>
              <a:rPr b="0" lang="en-IN" sz="1200" spc="-1" strike="noStrike" u="sng">
                <a:solidFill>
                  <a:srgbClr val="0000ff"/>
                </a:solidFill>
                <a:uFillTx/>
                <a:latin typeface="Arial"/>
                <a:ea typeface="DejaVu Sans"/>
                <a:hlinkClick r:id="rId1"/>
              </a:rPr>
              <a:t>https://stableinvestor.com/2017/05/financial-goals.html</a:t>
            </a:r>
            <a:endParaRPr b="0" lang="en-IN" sz="1200" spc="-1" strike="noStrike">
              <a:latin typeface="Arial"/>
            </a:endParaRPr>
          </a:p>
          <a:p>
            <a:pPr>
              <a:lnSpc>
                <a:spcPct val="100000"/>
              </a:lnSpc>
            </a:pPr>
            <a:r>
              <a:rPr b="0" lang="en-IN" sz="1200" spc="-1" strike="noStrike" u="sng">
                <a:solidFill>
                  <a:srgbClr val="0000ff"/>
                </a:solidFill>
                <a:uFillTx/>
                <a:latin typeface="Arial"/>
                <a:ea typeface="DejaVu Sans"/>
                <a:hlinkClick r:id="rId2"/>
              </a:rPr>
              <a:t>https://stableinvestor.com/2017/01/financial-planning-goal-based-investing.html</a:t>
            </a:r>
            <a:endParaRPr b="0" lang="en-IN" sz="1200" spc="-1" strike="noStrike">
              <a:latin typeface="Arial"/>
            </a:endParaRPr>
          </a:p>
          <a:p>
            <a:pPr>
              <a:lnSpc>
                <a:spcPct val="100000"/>
              </a:lnSpc>
            </a:pPr>
            <a:r>
              <a:rPr b="0" lang="en-IN" sz="1200" spc="-1" strike="noStrike">
                <a:solidFill>
                  <a:srgbClr val="000000"/>
                </a:solidFill>
                <a:latin typeface="Arial"/>
                <a:ea typeface="DejaVu Sans"/>
              </a:rPr>
              <a:t>https://proactiveadvisormagazine.com/goals-based-investing/ </a:t>
            </a:r>
            <a:endParaRPr b="0" lang="en-IN" sz="12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0"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Asset Class Options (illustrative)</a:t>
            </a:r>
            <a:endParaRPr b="0" lang="en-IN" sz="3300" spc="-1" strike="noStrike">
              <a:latin typeface="Arial"/>
            </a:endParaRPr>
          </a:p>
        </p:txBody>
      </p:sp>
      <p:graphicFrame>
        <p:nvGraphicFramePr>
          <p:cNvPr id="541" name="Table 2"/>
          <p:cNvGraphicFramePr/>
          <p:nvPr/>
        </p:nvGraphicFramePr>
        <p:xfrm>
          <a:off x="720000" y="1260000"/>
          <a:ext cx="8999640" cy="3315600"/>
        </p:xfrm>
        <a:graphic>
          <a:graphicData uri="http://schemas.openxmlformats.org/drawingml/2006/table">
            <a:tbl>
              <a:tblPr/>
              <a:tblGrid>
                <a:gridCol w="693000"/>
                <a:gridCol w="2349360"/>
                <a:gridCol w="5957640"/>
              </a:tblGrid>
              <a:tr h="367200">
                <a:tc>
                  <a:txBody>
                    <a:bodyPr lIns="90000" rIns="90000" tIns="46800" bIns="46800" anchor="ctr">
                      <a:noAutofit/>
                    </a:bodyPr>
                    <a:p>
                      <a:r>
                        <a:rPr b="1" lang="en-IN" sz="1200" spc="-1" strike="noStrike">
                          <a:latin typeface="Arial"/>
                        </a:rPr>
                        <a:t>Sr. No</a:t>
                      </a:r>
                      <a:endParaRPr b="0" lang="en-IN"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ctr">
                      <a:noAutofit/>
                    </a:bodyPr>
                    <a:p>
                      <a:r>
                        <a:rPr b="1" lang="en-IN" sz="1200" spc="-1" strike="noStrike">
                          <a:latin typeface="Arial"/>
                        </a:rPr>
                        <a:t>Asset Class</a:t>
                      </a:r>
                      <a:endParaRPr b="1" lang="en-IN"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ctr">
                      <a:noAutofit/>
                    </a:bodyPr>
                    <a:p>
                      <a:r>
                        <a:rPr b="1" lang="en-IN" sz="1200" spc="-1" strike="noStrike">
                          <a:latin typeface="Arial"/>
                        </a:rPr>
                        <a:t>Snapshot of available options</a:t>
                      </a:r>
                      <a:endParaRPr b="1" lang="en-IN"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776520">
                <a:tc>
                  <a:txBody>
                    <a:bodyPr lIns="90000" rIns="90000" tIns="46800" bIns="46800">
                      <a:noAutofit/>
                    </a:bodyPr>
                    <a:p>
                      <a:r>
                        <a:rPr b="0" lang="en-IN" sz="1200" spc="-1" strike="noStrike">
                          <a:latin typeface="Arial"/>
                        </a:rPr>
                        <a:t>1</a:t>
                      </a:r>
                      <a:endParaRPr b="0" lang="en-IN"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IN" sz="1200" spc="-1" strike="noStrike">
                          <a:latin typeface="Arial"/>
                        </a:rPr>
                        <a:t>Debt</a:t>
                      </a:r>
                      <a:endParaRPr b="0" lang="en-IN"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IN" sz="1200" spc="-1" strike="noStrike">
                          <a:latin typeface="Arial"/>
                          <a:ea typeface="Microsoft YaHei"/>
                        </a:rPr>
                        <a:t>Bank Fixed Deposit, Company Fixed Deposits, NCDs, Senior Citizen Saving Schemes,EPF, VPF, </a:t>
                      </a:r>
                      <a:r>
                        <a:rPr b="0" lang="en-IN" sz="1200" spc="-1" strike="noStrike">
                          <a:latin typeface="Arial"/>
                        </a:rPr>
                        <a:t> PPF, Gilts, RBI bonds etc.</a:t>
                      </a:r>
                      <a:endParaRPr b="0" lang="en-IN" sz="1200" spc="-1" strike="noStrike">
                        <a:latin typeface="Arial"/>
                      </a:endParaRPr>
                    </a:p>
                    <a:p>
                      <a:r>
                        <a:rPr b="0" lang="en-IN" sz="1200" spc="-1" strike="noStrike">
                          <a:latin typeface="Arial"/>
                        </a:rPr>
                        <a:t>Overnight Funds, Liquid Funds, Ultra Short Term Funds, Money Market Instruments, Dynamic Bond Fund, Credit Risk Funds, Fixed Maturity Plans (FMP) etc.</a:t>
                      </a:r>
                      <a:endParaRPr b="0" lang="en-IN"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605880">
                <a:tc>
                  <a:txBody>
                    <a:bodyPr lIns="90000" rIns="90000" tIns="46800" bIns="46800">
                      <a:noAutofit/>
                    </a:bodyPr>
                    <a:p>
                      <a:r>
                        <a:rPr b="0" lang="en-IN" sz="1200" spc="-1" strike="noStrike">
                          <a:latin typeface="Arial"/>
                        </a:rPr>
                        <a:t>2</a:t>
                      </a:r>
                      <a:endParaRPr b="0" lang="en-IN"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IN" sz="1200" spc="-1" strike="noStrike">
                          <a:latin typeface="Arial"/>
                        </a:rPr>
                        <a:t>Equity</a:t>
                      </a:r>
                      <a:endParaRPr b="0" lang="en-IN"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IN" sz="1200" spc="-1" strike="noStrike">
                          <a:latin typeface="Arial"/>
                        </a:rPr>
                        <a:t>Direct equity, Mutual Funds, ELSS, Arbitrage Funds, ETFs etc.</a:t>
                      </a:r>
                      <a:endParaRPr b="0" lang="en-IN" sz="1200" spc="-1" strike="noStrike">
                        <a:latin typeface="Arial"/>
                      </a:endParaRPr>
                    </a:p>
                    <a:p>
                      <a:r>
                        <a:rPr b="0" lang="en-IN" sz="1200" spc="-1" strike="noStrike">
                          <a:latin typeface="Arial"/>
                        </a:rPr>
                        <a:t>Within MFs plethora of ever evolving and many times confusing options – Large cap, Mid cap, Small cap, Multi cap, Flexi cap, Balanced funds, Sectoral Funds, etc.</a:t>
                      </a:r>
                      <a:endParaRPr b="0" lang="en-IN"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16440">
                <a:tc>
                  <a:txBody>
                    <a:bodyPr lIns="90000" rIns="90000" tIns="46800" bIns="46800">
                      <a:noAutofit/>
                    </a:bodyPr>
                    <a:p>
                      <a:r>
                        <a:rPr b="0" lang="en-IN" sz="1200" spc="-1" strike="noStrike">
                          <a:latin typeface="Arial"/>
                        </a:rPr>
                        <a:t>3</a:t>
                      </a:r>
                      <a:endParaRPr b="0" lang="en-IN"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IN" sz="1200" spc="-1" strike="noStrike">
                          <a:latin typeface="Arial"/>
                        </a:rPr>
                        <a:t>Gold</a:t>
                      </a:r>
                      <a:endParaRPr b="0" lang="en-IN"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IN" sz="1200" spc="-1" strike="noStrike">
                          <a:latin typeface="Arial"/>
                        </a:rPr>
                        <a:t>Physical Gold, SGB, Gold ETF, Digital Gold etc.</a:t>
                      </a:r>
                      <a:endParaRPr b="0" lang="en-IN"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25440">
                <a:tc>
                  <a:txBody>
                    <a:bodyPr lIns="90000" rIns="90000" tIns="46800" bIns="46800">
                      <a:noAutofit/>
                    </a:bodyPr>
                    <a:p>
                      <a:r>
                        <a:rPr b="0" lang="en-IN" sz="1200" spc="-1" strike="noStrike">
                          <a:latin typeface="Arial"/>
                        </a:rPr>
                        <a:t>4</a:t>
                      </a:r>
                      <a:endParaRPr b="0" lang="en-IN"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IN" sz="1200" spc="-1" strike="noStrike">
                          <a:latin typeface="Arial"/>
                        </a:rPr>
                        <a:t>Real Estate</a:t>
                      </a:r>
                      <a:endParaRPr b="0" lang="en-IN"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IN" sz="1200" spc="-1" strike="noStrike">
                          <a:latin typeface="Arial"/>
                        </a:rPr>
                        <a:t>Land holdings, Row houses, Apartments, REITs etc.</a:t>
                      </a:r>
                      <a:endParaRPr b="0" lang="en-IN"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72960">
                <a:tc>
                  <a:txBody>
                    <a:bodyPr lIns="90000" rIns="90000" tIns="46800" bIns="46800">
                      <a:noAutofit/>
                    </a:bodyPr>
                    <a:p>
                      <a:r>
                        <a:rPr b="0" lang="en-IN" sz="1200" spc="-1" strike="noStrike">
                          <a:latin typeface="Arial"/>
                        </a:rPr>
                        <a:t>5</a:t>
                      </a:r>
                      <a:endParaRPr b="0" lang="en-IN"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IN" sz="1200" spc="-1" strike="noStrike">
                          <a:latin typeface="Arial"/>
                        </a:rPr>
                        <a:t> </a:t>
                      </a:r>
                      <a:r>
                        <a:rPr b="0" lang="en-IN" sz="1200" spc="-1" strike="noStrike">
                          <a:latin typeface="Arial"/>
                        </a:rPr>
                        <a:t>Alternate Investment Funds</a:t>
                      </a:r>
                      <a:endParaRPr b="0" lang="en-IN"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IN" sz="1200" spc="-1" strike="noStrike">
                          <a:latin typeface="Arial"/>
                        </a:rPr>
                        <a:t>REITs, Infra ITs, Private Equity (PE), Hedge Funds etc.</a:t>
                      </a:r>
                      <a:endParaRPr b="0" lang="en-IN"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551520">
                <a:tc>
                  <a:txBody>
                    <a:bodyPr lIns="90000" rIns="90000" tIns="46800" bIns="46800">
                      <a:noAutofit/>
                    </a:bodyPr>
                    <a:p>
                      <a:r>
                        <a:rPr b="0" lang="en-IN" sz="1200" spc="-1" strike="noStrike">
                          <a:latin typeface="Arial"/>
                        </a:rPr>
                        <a:t>6</a:t>
                      </a:r>
                      <a:endParaRPr b="0" lang="en-IN"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IN" sz="1200" spc="-1" strike="noStrike">
                          <a:latin typeface="Arial"/>
                        </a:rPr>
                        <a:t>Others</a:t>
                      </a:r>
                      <a:endParaRPr b="0" lang="en-IN"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IN" sz="1200" spc="-1" strike="noStrike">
                          <a:latin typeface="Arial"/>
                        </a:rPr>
                        <a:t>Art, Antiques etc.</a:t>
                      </a:r>
                      <a:endParaRPr b="0" lang="en-IN"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
        <p:nvSpPr>
          <p:cNvPr id="542" name="TextShape 3"/>
          <p:cNvSpPr txBox="1"/>
          <p:nvPr/>
        </p:nvSpPr>
        <p:spPr>
          <a:xfrm>
            <a:off x="720000" y="4680000"/>
            <a:ext cx="9000000" cy="290160"/>
          </a:xfrm>
          <a:prstGeom prst="rect">
            <a:avLst/>
          </a:prstGeom>
          <a:noFill/>
          <a:ln w="0">
            <a:noFill/>
          </a:ln>
        </p:spPr>
        <p:txBody>
          <a:bodyPr lIns="90000" rIns="90000" tIns="45000" bIns="45000">
            <a:noAutofit/>
          </a:bodyPr>
          <a:p>
            <a:r>
              <a:rPr b="0" lang="en-IN" sz="1400" spc="-1" strike="noStrike">
                <a:latin typeface="Arial"/>
              </a:rPr>
              <a:t>** This is just a snapshot of the available options. Please do your own study on complete list of options. </a:t>
            </a:r>
            <a:endParaRPr b="0" lang="en-IN" sz="14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3"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Selecting Asset Class - Guidelines</a:t>
            </a:r>
            <a:endParaRPr b="0" lang="en-IN" sz="3300" spc="-1" strike="noStrike">
              <a:latin typeface="Arial"/>
            </a:endParaRPr>
          </a:p>
        </p:txBody>
      </p:sp>
      <p:sp>
        <p:nvSpPr>
          <p:cNvPr id="544" name="TextShape 2"/>
          <p:cNvSpPr txBox="1"/>
          <p:nvPr/>
        </p:nvSpPr>
        <p:spPr>
          <a:xfrm>
            <a:off x="720000" y="1080000"/>
            <a:ext cx="8820000" cy="3653280"/>
          </a:xfrm>
          <a:prstGeom prst="rect">
            <a:avLst/>
          </a:prstGeom>
          <a:noFill/>
          <a:ln w="0">
            <a:noFill/>
          </a:ln>
        </p:spPr>
        <p:txBody>
          <a:bodyPr lIns="90000" rIns="90000" tIns="45000" bIns="45000">
            <a:noAutofit/>
          </a:bodyPr>
          <a:p>
            <a:pPr lvl="1" marL="432000" indent="-213840">
              <a:lnSpc>
                <a:spcPct val="100000"/>
              </a:lnSpc>
              <a:spcAft>
                <a:spcPts val="283"/>
              </a:spcAft>
              <a:buClr>
                <a:srgbClr val="000000"/>
              </a:buClr>
              <a:buFont typeface="StarSymbol"/>
              <a:buAutoNum type="arabicParenR"/>
            </a:pPr>
            <a:r>
              <a:rPr b="0" lang="en-IN" sz="1000" spc="-1" strike="noStrike">
                <a:solidFill>
                  <a:srgbClr val="000000"/>
                </a:solidFill>
                <a:latin typeface="Arial"/>
                <a:ea typeface="DejaVu Sans"/>
              </a:rPr>
              <a:t>Your choice of asset class and the corresponding product has to be driven primarily by your Goals. Each investment has to be guided by and linked to your respective goals</a:t>
            </a:r>
            <a:endParaRPr b="0" lang="en-IN" sz="1000" spc="-1" strike="noStrike">
              <a:latin typeface="Arial"/>
            </a:endParaRPr>
          </a:p>
          <a:p>
            <a:pPr lvl="1" marL="432000" indent="-213840">
              <a:lnSpc>
                <a:spcPct val="100000"/>
              </a:lnSpc>
              <a:spcAft>
                <a:spcPts val="283"/>
              </a:spcAft>
              <a:buClr>
                <a:srgbClr val="000000"/>
              </a:buClr>
              <a:buFont typeface="StarSymbol"/>
              <a:buAutoNum type="arabicParenR"/>
            </a:pPr>
            <a:r>
              <a:rPr b="0" lang="en-IN" sz="1000" spc="-1" strike="noStrike">
                <a:solidFill>
                  <a:srgbClr val="000000"/>
                </a:solidFill>
                <a:latin typeface="Arial"/>
                <a:ea typeface="DejaVu Sans"/>
              </a:rPr>
              <a:t>DO NOT INVEST IN ANY ASSET CLASS PRODUCT YOU DO NOT UNDERSTAND. AVOID COMPLEX PRODUCTS</a:t>
            </a:r>
            <a:endParaRPr b="0" lang="en-IN" sz="1000" spc="-1" strike="noStrike">
              <a:latin typeface="Arial"/>
            </a:endParaRPr>
          </a:p>
          <a:p>
            <a:pPr lvl="1" marL="432000" indent="-213840">
              <a:lnSpc>
                <a:spcPct val="100000"/>
              </a:lnSpc>
              <a:spcAft>
                <a:spcPts val="283"/>
              </a:spcAft>
              <a:buClr>
                <a:srgbClr val="000000"/>
              </a:buClr>
              <a:buFont typeface="StarSymbol"/>
              <a:buAutoNum type="arabicParenR"/>
            </a:pPr>
            <a:r>
              <a:rPr b="0" lang="en-IN" sz="1000" spc="-1" strike="noStrike">
                <a:solidFill>
                  <a:srgbClr val="000000"/>
                </a:solidFill>
                <a:latin typeface="Arial"/>
                <a:ea typeface="DejaVu Sans"/>
              </a:rPr>
              <a:t>DO NOT BELIEVE SALES PITCH OF SALES MAN. PLEASE DO YOUR OWN DUE DILIGENCE BEFORE YOU COMMIT YOUR HARD EARNED MONEY!!</a:t>
            </a:r>
            <a:endParaRPr b="0" lang="en-IN" sz="1000" spc="-1" strike="noStrike">
              <a:latin typeface="Arial"/>
            </a:endParaRPr>
          </a:p>
          <a:p>
            <a:pPr lvl="1" marL="432000" indent="-213840">
              <a:lnSpc>
                <a:spcPct val="100000"/>
              </a:lnSpc>
              <a:spcAft>
                <a:spcPts val="283"/>
              </a:spcAft>
              <a:buClr>
                <a:srgbClr val="000000"/>
              </a:buClr>
              <a:buFont typeface="StarSymbol"/>
              <a:buAutoNum type="arabicParenR"/>
            </a:pPr>
            <a:r>
              <a:rPr b="0" lang="en-IN" sz="1000" spc="-1" strike="noStrike">
                <a:solidFill>
                  <a:srgbClr val="000000"/>
                </a:solidFill>
                <a:latin typeface="Arial"/>
                <a:ea typeface="DejaVu Sans"/>
              </a:rPr>
              <a:t>No Investment is free of risk (including Govt bonds and Fixed deposits). </a:t>
            </a:r>
            <a:endParaRPr b="0" lang="en-IN" sz="1000" spc="-1" strike="noStrike">
              <a:latin typeface="Arial"/>
            </a:endParaRPr>
          </a:p>
          <a:p>
            <a:pPr lvl="1" marL="432000" indent="-213840">
              <a:lnSpc>
                <a:spcPct val="100000"/>
              </a:lnSpc>
              <a:spcAft>
                <a:spcPts val="283"/>
              </a:spcAft>
              <a:buClr>
                <a:srgbClr val="000000"/>
              </a:buClr>
              <a:buFont typeface="StarSymbol"/>
              <a:buAutoNum type="arabicParenR"/>
            </a:pPr>
            <a:r>
              <a:rPr b="0" lang="en-IN" sz="1000" spc="-1" strike="noStrike">
                <a:solidFill>
                  <a:srgbClr val="000000"/>
                </a:solidFill>
                <a:latin typeface="Arial"/>
                <a:ea typeface="DejaVu Sans"/>
              </a:rPr>
              <a:t>In chasing higher returns, you set yourself up for higher risks!</a:t>
            </a:r>
            <a:endParaRPr b="0" lang="en-IN" sz="1000" spc="-1" strike="noStrike">
              <a:latin typeface="Arial"/>
            </a:endParaRPr>
          </a:p>
          <a:p>
            <a:pPr lvl="1" marL="432000" indent="-213840">
              <a:lnSpc>
                <a:spcPct val="100000"/>
              </a:lnSpc>
              <a:spcAft>
                <a:spcPts val="283"/>
              </a:spcAft>
              <a:buClr>
                <a:srgbClr val="000000"/>
              </a:buClr>
              <a:buFont typeface="StarSymbol"/>
              <a:buAutoNum type="arabicParenR"/>
            </a:pPr>
            <a:r>
              <a:rPr b="0" lang="en-IN" sz="1000" spc="-1" strike="noStrike">
                <a:solidFill>
                  <a:srgbClr val="000000"/>
                </a:solidFill>
                <a:latin typeface="Arial"/>
                <a:ea typeface="DejaVu Sans"/>
              </a:rPr>
              <a:t>General purpose asset and product selection guidelines (in that order):</a:t>
            </a:r>
            <a:endParaRPr b="0" lang="en-IN" sz="1000" spc="-1" strike="noStrike">
              <a:latin typeface="Arial"/>
            </a:endParaRPr>
          </a:p>
          <a:p>
            <a:pPr lvl="2" marL="648000" indent="-216000">
              <a:lnSpc>
                <a:spcPct val="100000"/>
              </a:lnSpc>
              <a:spcAft>
                <a:spcPts val="283"/>
              </a:spcAft>
              <a:buClr>
                <a:srgbClr val="000000"/>
              </a:buClr>
              <a:buSzPct val="45000"/>
              <a:buFont typeface="Wingdings" charset="2"/>
              <a:buChar char=""/>
            </a:pPr>
            <a:r>
              <a:rPr b="0" lang="en-IN" sz="1000" spc="-1" strike="noStrike">
                <a:solidFill>
                  <a:srgbClr val="000000"/>
                </a:solidFill>
                <a:latin typeface="Arial"/>
                <a:ea typeface="DejaVu Sans"/>
              </a:rPr>
              <a:t>Goal horizon (short term/medium term/long term)</a:t>
            </a:r>
            <a:endParaRPr b="0" lang="en-IN" sz="1000" spc="-1" strike="noStrike">
              <a:latin typeface="Arial"/>
            </a:endParaRPr>
          </a:p>
          <a:p>
            <a:pPr lvl="2" marL="648000" indent="-216000">
              <a:lnSpc>
                <a:spcPct val="100000"/>
              </a:lnSpc>
              <a:spcAft>
                <a:spcPts val="283"/>
              </a:spcAft>
              <a:buClr>
                <a:srgbClr val="000000"/>
              </a:buClr>
              <a:buSzPct val="45000"/>
              <a:buFont typeface="Wingdings" charset="2"/>
              <a:buChar char=""/>
            </a:pPr>
            <a:r>
              <a:rPr b="0" lang="en-IN" sz="1000" spc="-1" strike="noStrike">
                <a:solidFill>
                  <a:srgbClr val="000000"/>
                </a:solidFill>
                <a:latin typeface="Arial"/>
                <a:ea typeface="DejaVu Sans"/>
              </a:rPr>
              <a:t>Likely future “rate of return” of each asset class</a:t>
            </a:r>
            <a:endParaRPr b="0" lang="en-IN" sz="1000" spc="-1" strike="noStrike">
              <a:latin typeface="Arial"/>
            </a:endParaRPr>
          </a:p>
          <a:p>
            <a:pPr lvl="2" marL="648000" indent="-216000">
              <a:lnSpc>
                <a:spcPct val="100000"/>
              </a:lnSpc>
              <a:spcAft>
                <a:spcPts val="283"/>
              </a:spcAft>
              <a:buClr>
                <a:srgbClr val="000000"/>
              </a:buClr>
              <a:buSzPct val="45000"/>
              <a:buFont typeface="Wingdings" charset="2"/>
              <a:buChar char=""/>
            </a:pPr>
            <a:r>
              <a:rPr b="0" lang="en-IN" sz="1000" spc="-1" strike="noStrike">
                <a:solidFill>
                  <a:srgbClr val="000000"/>
                </a:solidFill>
                <a:latin typeface="Arial"/>
                <a:ea typeface="DejaVu Sans"/>
              </a:rPr>
              <a:t>Amount of risk you are willing to take with your investment</a:t>
            </a:r>
            <a:endParaRPr b="0" lang="en-IN" sz="1000" spc="-1" strike="noStrike">
              <a:latin typeface="Arial"/>
            </a:endParaRPr>
          </a:p>
          <a:p>
            <a:pPr lvl="2" marL="648000" indent="-216000">
              <a:lnSpc>
                <a:spcPct val="100000"/>
              </a:lnSpc>
              <a:spcAft>
                <a:spcPts val="283"/>
              </a:spcAft>
              <a:buClr>
                <a:srgbClr val="000000"/>
              </a:buClr>
              <a:buSzPct val="45000"/>
              <a:buFont typeface="Wingdings" charset="2"/>
              <a:buChar char=""/>
            </a:pPr>
            <a:r>
              <a:rPr b="0" lang="en-IN" sz="1000" spc="-1" strike="noStrike">
                <a:solidFill>
                  <a:srgbClr val="000000"/>
                </a:solidFill>
                <a:latin typeface="Arial"/>
                <a:ea typeface="DejaVu Sans"/>
              </a:rPr>
              <a:t>Ease of Liquidity of the investment at time of your goal fulfilment</a:t>
            </a:r>
            <a:endParaRPr b="0" lang="en-IN" sz="1000" spc="-1" strike="noStrike">
              <a:latin typeface="Arial"/>
            </a:endParaRPr>
          </a:p>
          <a:p>
            <a:pPr lvl="2" marL="648000" indent="-216000">
              <a:lnSpc>
                <a:spcPct val="100000"/>
              </a:lnSpc>
              <a:spcAft>
                <a:spcPts val="283"/>
              </a:spcAft>
              <a:buClr>
                <a:srgbClr val="000000"/>
              </a:buClr>
              <a:buSzPct val="45000"/>
              <a:buFont typeface="Wingdings" charset="2"/>
              <a:buChar char=""/>
            </a:pPr>
            <a:r>
              <a:rPr b="0" lang="en-IN" sz="1000" spc="-1" strike="noStrike">
                <a:solidFill>
                  <a:srgbClr val="000000"/>
                </a:solidFill>
                <a:latin typeface="Arial"/>
                <a:ea typeface="DejaVu Sans"/>
              </a:rPr>
              <a:t>Taxation on that product</a:t>
            </a:r>
            <a:endParaRPr b="0" lang="en-IN" sz="1000" spc="-1" strike="noStrike">
              <a:latin typeface="Arial"/>
            </a:endParaRPr>
          </a:p>
          <a:p>
            <a:pPr lvl="1" marL="432000" indent="-213840">
              <a:lnSpc>
                <a:spcPct val="100000"/>
              </a:lnSpc>
              <a:spcAft>
                <a:spcPts val="283"/>
              </a:spcAft>
              <a:buClr>
                <a:srgbClr val="000000"/>
              </a:buClr>
              <a:buFont typeface="StarSymbol"/>
              <a:buAutoNum type="arabicParenR"/>
            </a:pPr>
            <a:r>
              <a:rPr b="0" lang="en-IN" sz="1000" spc="-1" strike="noStrike">
                <a:solidFill>
                  <a:srgbClr val="000000"/>
                </a:solidFill>
                <a:latin typeface="Arial"/>
                <a:ea typeface="DejaVu Sans"/>
              </a:rPr>
              <a:t>All things being equal, applicable taxation should be one of the last criteria in evaluating competing products , not the first one!!</a:t>
            </a:r>
            <a:endParaRPr b="0" lang="en-IN" sz="1000" spc="-1" strike="noStrike">
              <a:latin typeface="Arial"/>
            </a:endParaRPr>
          </a:p>
          <a:p>
            <a:pPr lvl="1" marL="432000" indent="-213840">
              <a:lnSpc>
                <a:spcPct val="100000"/>
              </a:lnSpc>
              <a:spcAft>
                <a:spcPts val="283"/>
              </a:spcAft>
              <a:buClr>
                <a:srgbClr val="000000"/>
              </a:buClr>
              <a:buFont typeface="StarSymbol"/>
              <a:buAutoNum type="arabicParenR"/>
            </a:pPr>
            <a:r>
              <a:rPr b="0" lang="en-IN" sz="1000" spc="-1" strike="noStrike">
                <a:solidFill>
                  <a:srgbClr val="000000"/>
                </a:solidFill>
                <a:latin typeface="Arial"/>
                <a:ea typeface="DejaVu Sans"/>
              </a:rPr>
              <a:t>Please understand that Tax can be applied or exempted at 3 levels: </a:t>
            </a:r>
            <a:endParaRPr b="0" lang="en-IN" sz="1000" spc="-1" strike="noStrike">
              <a:latin typeface="Arial"/>
            </a:endParaRPr>
          </a:p>
          <a:p>
            <a:pPr lvl="2" marL="648000" indent="-216000">
              <a:lnSpc>
                <a:spcPct val="100000"/>
              </a:lnSpc>
              <a:spcAft>
                <a:spcPts val="283"/>
              </a:spcAft>
              <a:buClr>
                <a:srgbClr val="000000"/>
              </a:buClr>
              <a:buSzPct val="45000"/>
              <a:buFont typeface="Wingdings" charset="2"/>
              <a:buChar char=""/>
            </a:pPr>
            <a:r>
              <a:rPr b="0" lang="en-IN" sz="1000" spc="-1" strike="noStrike">
                <a:solidFill>
                  <a:srgbClr val="000000"/>
                </a:solidFill>
                <a:latin typeface="Arial"/>
                <a:ea typeface="DejaVu Sans"/>
              </a:rPr>
              <a:t>When you invest the money </a:t>
            </a:r>
            <a:endParaRPr b="0" lang="en-IN" sz="1000" spc="-1" strike="noStrike">
              <a:latin typeface="Arial"/>
            </a:endParaRPr>
          </a:p>
          <a:p>
            <a:pPr lvl="2" marL="648000" indent="-216000">
              <a:lnSpc>
                <a:spcPct val="100000"/>
              </a:lnSpc>
              <a:spcAft>
                <a:spcPts val="283"/>
              </a:spcAft>
              <a:buClr>
                <a:srgbClr val="000000"/>
              </a:buClr>
              <a:buSzPct val="45000"/>
              <a:buFont typeface="Wingdings" charset="2"/>
              <a:buChar char=""/>
            </a:pPr>
            <a:r>
              <a:rPr b="0" lang="en-IN" sz="1000" spc="-1" strike="noStrike">
                <a:solidFill>
                  <a:srgbClr val="000000"/>
                </a:solidFill>
                <a:latin typeface="Arial"/>
                <a:ea typeface="DejaVu Sans"/>
              </a:rPr>
              <a:t>The periodic returns you earn on your money (for e.g. interest, dividend, rent income etc.)</a:t>
            </a:r>
            <a:endParaRPr b="0" lang="en-IN" sz="1000" spc="-1" strike="noStrike">
              <a:latin typeface="Arial"/>
            </a:endParaRPr>
          </a:p>
          <a:p>
            <a:pPr lvl="2" marL="648000" indent="-216000">
              <a:lnSpc>
                <a:spcPct val="100000"/>
              </a:lnSpc>
              <a:spcAft>
                <a:spcPts val="283"/>
              </a:spcAft>
              <a:buClr>
                <a:srgbClr val="000000"/>
              </a:buClr>
              <a:buSzPct val="45000"/>
              <a:buFont typeface="Wingdings" charset="2"/>
              <a:buChar char=""/>
            </a:pPr>
            <a:r>
              <a:rPr b="0" lang="en-IN" sz="1000" spc="-1" strike="noStrike">
                <a:solidFill>
                  <a:srgbClr val="000000"/>
                </a:solidFill>
                <a:latin typeface="Arial"/>
                <a:ea typeface="DejaVu Sans"/>
              </a:rPr>
              <a:t>When you encash the investment (in the form of capital gains)</a:t>
            </a:r>
            <a:endParaRPr b="0" lang="en-IN" sz="1000" spc="-1" strike="noStrike">
              <a:latin typeface="Arial"/>
            </a:endParaRPr>
          </a:p>
          <a:p>
            <a:pPr lvl="1" marL="432000" indent="-213840">
              <a:lnSpc>
                <a:spcPct val="100000"/>
              </a:lnSpc>
              <a:spcAft>
                <a:spcPts val="283"/>
              </a:spcAft>
              <a:buClr>
                <a:srgbClr val="000000"/>
              </a:buClr>
              <a:buFont typeface="StarSymbol"/>
              <a:buAutoNum type="arabicParenR"/>
            </a:pPr>
            <a:r>
              <a:rPr b="0" lang="en-IN" sz="1000" spc="-1" strike="noStrike">
                <a:solidFill>
                  <a:srgbClr val="000000"/>
                </a:solidFill>
                <a:latin typeface="Arial"/>
                <a:ea typeface="DejaVu Sans"/>
              </a:rPr>
              <a:t>Please understand all these aspects before you make decision. Return rate in your calculation should be post tax returns</a:t>
            </a:r>
            <a:endParaRPr b="0" lang="en-IN" sz="1000" spc="-1" strike="noStrike">
              <a:latin typeface="Arial"/>
            </a:endParaRPr>
          </a:p>
          <a:p>
            <a:endParaRPr b="0" lang="en-IN" sz="10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5"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Investing in Equity – a tale of two graphs (1/2)</a:t>
            </a:r>
            <a:endParaRPr b="0" lang="en-IN" sz="3300" spc="-1" strike="noStrike">
              <a:latin typeface="Arial"/>
            </a:endParaRPr>
          </a:p>
        </p:txBody>
      </p:sp>
      <p:sp>
        <p:nvSpPr>
          <p:cNvPr id="546" name="CustomShape 2"/>
          <p:cNvSpPr/>
          <p:nvPr/>
        </p:nvSpPr>
        <p:spPr>
          <a:xfrm>
            <a:off x="540000" y="1260000"/>
            <a:ext cx="8992800" cy="3232800"/>
          </a:xfrm>
          <a:prstGeom prst="rect">
            <a:avLst/>
          </a:prstGeom>
          <a:noFill/>
          <a:ln w="0">
            <a:noFill/>
          </a:ln>
        </p:spPr>
        <p:style>
          <a:lnRef idx="0"/>
          <a:fillRef idx="0"/>
          <a:effectRef idx="0"/>
          <a:fontRef idx="minor"/>
        </p:style>
      </p:sp>
      <p:pic>
        <p:nvPicPr>
          <p:cNvPr id="547" name="" descr=""/>
          <p:cNvPicPr/>
          <p:nvPr/>
        </p:nvPicPr>
        <p:blipFill>
          <a:blip r:embed="rId1"/>
          <a:stretch/>
        </p:blipFill>
        <p:spPr>
          <a:xfrm>
            <a:off x="1260000" y="1073880"/>
            <a:ext cx="7093440" cy="2885040"/>
          </a:xfrm>
          <a:prstGeom prst="rect">
            <a:avLst/>
          </a:prstGeom>
          <a:ln w="18000">
            <a:noFill/>
          </a:ln>
        </p:spPr>
      </p:pic>
      <p:sp>
        <p:nvSpPr>
          <p:cNvPr id="548" name="CustomShape 3"/>
          <p:cNvSpPr/>
          <p:nvPr/>
        </p:nvSpPr>
        <p:spPr>
          <a:xfrm>
            <a:off x="1080000" y="4014000"/>
            <a:ext cx="8812800" cy="304920"/>
          </a:xfrm>
          <a:prstGeom prst="rect">
            <a:avLst/>
          </a:prstGeom>
          <a:noFill/>
          <a:ln w="18000">
            <a:noFill/>
          </a:ln>
        </p:spPr>
        <p:style>
          <a:lnRef idx="0"/>
          <a:fillRef idx="0"/>
          <a:effectRef idx="0"/>
          <a:fontRef idx="minor"/>
        </p:style>
        <p:txBody>
          <a:bodyPr lIns="90000" rIns="90000" tIns="45000" bIns="45000">
            <a:noAutofit/>
          </a:bodyPr>
          <a:p>
            <a:pPr>
              <a:lnSpc>
                <a:spcPct val="100000"/>
              </a:lnSpc>
            </a:pPr>
            <a:r>
              <a:rPr b="0" lang="en-IN" sz="700" spc="-1" strike="noStrike">
                <a:solidFill>
                  <a:srgbClr val="000000"/>
                </a:solidFill>
                <a:latin typeface="Arial"/>
                <a:ea typeface="DejaVu Sans"/>
              </a:rPr>
              <a:t>Source: https://www.livemint.com/market/stock-market-news/sensex-s-roller-coaster-history-from-100-to-39-000-1554225243494.html</a:t>
            </a:r>
            <a:endParaRPr b="0" lang="en-IN" sz="700" spc="-1" strike="noStrike">
              <a:latin typeface="Arial"/>
            </a:endParaRPr>
          </a:p>
        </p:txBody>
      </p:sp>
      <p:sp>
        <p:nvSpPr>
          <p:cNvPr id="549" name="CustomShape 4"/>
          <p:cNvSpPr/>
          <p:nvPr/>
        </p:nvSpPr>
        <p:spPr>
          <a:xfrm>
            <a:off x="906120" y="4374000"/>
            <a:ext cx="8812800" cy="304920"/>
          </a:xfrm>
          <a:prstGeom prst="rect">
            <a:avLst/>
          </a:prstGeom>
          <a:noFill/>
          <a:ln w="18000">
            <a:noFill/>
          </a:ln>
        </p:spPr>
        <p:style>
          <a:lnRef idx="0"/>
          <a:fillRef idx="0"/>
          <a:effectRef idx="0"/>
          <a:fontRef idx="minor"/>
        </p:style>
        <p:txBody>
          <a:bodyPr lIns="90000" rIns="90000" tIns="45000" bIns="45000">
            <a:noAutofit/>
          </a:bodyPr>
          <a:p>
            <a:pPr>
              <a:lnSpc>
                <a:spcPct val="100000"/>
              </a:lnSpc>
            </a:pPr>
            <a:r>
              <a:rPr b="0" lang="en-IN" sz="1600" spc="-1" strike="noStrike">
                <a:solidFill>
                  <a:srgbClr val="000000"/>
                </a:solidFill>
                <a:latin typeface="Arial"/>
                <a:ea typeface="DejaVu Sans"/>
              </a:rPr>
              <a:t>Long term equity market always goes up and hence is the best investment. Let me to put all my money in equities !!!</a:t>
            </a:r>
            <a:endParaRPr b="0" lang="en-IN" sz="16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0"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Investing in Equity – a tale of two graphs (2/2)</a:t>
            </a:r>
            <a:endParaRPr b="0" lang="en-IN" sz="3300" spc="-1" strike="noStrike">
              <a:latin typeface="Arial"/>
            </a:endParaRPr>
          </a:p>
        </p:txBody>
      </p:sp>
      <p:sp>
        <p:nvSpPr>
          <p:cNvPr id="551" name="CustomShape 2"/>
          <p:cNvSpPr/>
          <p:nvPr/>
        </p:nvSpPr>
        <p:spPr>
          <a:xfrm>
            <a:off x="1080000" y="3780000"/>
            <a:ext cx="8314920" cy="358920"/>
          </a:xfrm>
          <a:prstGeom prst="rect">
            <a:avLst/>
          </a:prstGeom>
          <a:noFill/>
          <a:ln w="18000">
            <a:noFill/>
          </a:ln>
        </p:spPr>
        <p:style>
          <a:lnRef idx="0"/>
          <a:fillRef idx="0"/>
          <a:effectRef idx="0"/>
          <a:fontRef idx="minor"/>
        </p:style>
        <p:txBody>
          <a:bodyPr lIns="90000" rIns="90000" tIns="45000" bIns="45000">
            <a:noAutofit/>
          </a:bodyPr>
          <a:p>
            <a:pPr>
              <a:lnSpc>
                <a:spcPct val="100000"/>
              </a:lnSpc>
            </a:pPr>
            <a:r>
              <a:rPr b="0" lang="en-IN" sz="800" spc="-1" strike="noStrike">
                <a:solidFill>
                  <a:srgbClr val="000000"/>
                </a:solidFill>
                <a:latin typeface="Arial"/>
                <a:ea typeface="DejaVu Sans"/>
              </a:rPr>
              <a:t>Source: https://www.fundsindia.com/blog/mf-research/what-will-happen-to-markets-your-maths-teacher-has-the-answer/18213/attachment/sensex-thru-history</a:t>
            </a:r>
            <a:endParaRPr b="0" lang="en-IN" sz="800" spc="-1" strike="noStrike">
              <a:latin typeface="Arial"/>
            </a:endParaRPr>
          </a:p>
        </p:txBody>
      </p:sp>
      <p:pic>
        <p:nvPicPr>
          <p:cNvPr id="552" name="" descr=""/>
          <p:cNvPicPr/>
          <p:nvPr/>
        </p:nvPicPr>
        <p:blipFill>
          <a:blip r:embed="rId1"/>
          <a:stretch/>
        </p:blipFill>
        <p:spPr>
          <a:xfrm>
            <a:off x="966960" y="900000"/>
            <a:ext cx="8031960" cy="2878920"/>
          </a:xfrm>
          <a:prstGeom prst="rect">
            <a:avLst/>
          </a:prstGeom>
          <a:ln w="18000">
            <a:noFill/>
          </a:ln>
        </p:spPr>
      </p:pic>
      <p:sp>
        <p:nvSpPr>
          <p:cNvPr id="553" name="CustomShape 3"/>
          <p:cNvSpPr/>
          <p:nvPr/>
        </p:nvSpPr>
        <p:spPr>
          <a:xfrm>
            <a:off x="959760" y="4017600"/>
            <a:ext cx="8812800" cy="1021320"/>
          </a:xfrm>
          <a:prstGeom prst="rect">
            <a:avLst/>
          </a:prstGeom>
          <a:noFill/>
          <a:ln w="18000">
            <a:noFill/>
          </a:ln>
        </p:spPr>
        <p:style>
          <a:lnRef idx="0"/>
          <a:fillRef idx="0"/>
          <a:effectRef idx="0"/>
          <a:fontRef idx="minor"/>
        </p:style>
        <p:txBody>
          <a:bodyPr lIns="90000" rIns="90000" tIns="45000" bIns="45000">
            <a:noAutofit/>
          </a:bodyPr>
          <a:p>
            <a:pPr>
              <a:lnSpc>
                <a:spcPct val="100000"/>
              </a:lnSpc>
            </a:pPr>
            <a:r>
              <a:rPr b="0" lang="en-IN" sz="1300" spc="-1" strike="noStrike">
                <a:solidFill>
                  <a:srgbClr val="000000"/>
                </a:solidFill>
                <a:latin typeface="Arial"/>
                <a:ea typeface="DejaVu Sans"/>
              </a:rPr>
              <a:t>Returns from equity market are unpredictable in short run. They can continue to give low or negative returns for extended period of time And f your goal target date falls during this phase you can loose up to 50% of your target corpus value during market crash and hence will have to compromise on your goal!!! </a:t>
            </a:r>
            <a:r>
              <a:rPr b="1" lang="en-IN" sz="1300" spc="-1" strike="noStrike" u="sng">
                <a:solidFill>
                  <a:srgbClr val="000000"/>
                </a:solidFill>
                <a:uFillTx/>
                <a:latin typeface="Arial"/>
                <a:ea typeface="DejaVu Sans"/>
              </a:rPr>
              <a:t>This is known as “Sequence Risk”</a:t>
            </a:r>
            <a:endParaRPr b="0" lang="en-IN" sz="13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4"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Focusing on Risk vs Return</a:t>
            </a:r>
            <a:endParaRPr b="0" lang="en-IN" sz="3300" spc="-1" strike="noStrike">
              <a:latin typeface="Arial"/>
            </a:endParaRPr>
          </a:p>
        </p:txBody>
      </p:sp>
      <p:sp>
        <p:nvSpPr>
          <p:cNvPr id="555" name="CustomShape 2"/>
          <p:cNvSpPr/>
          <p:nvPr/>
        </p:nvSpPr>
        <p:spPr>
          <a:xfrm>
            <a:off x="540000" y="1260000"/>
            <a:ext cx="8992800" cy="3232800"/>
          </a:xfrm>
          <a:prstGeom prst="rect">
            <a:avLst/>
          </a:prstGeom>
          <a:noFill/>
          <a:ln w="0">
            <a:noFill/>
          </a:ln>
        </p:spPr>
        <p:style>
          <a:lnRef idx="0"/>
          <a:fillRef idx="0"/>
          <a:effectRef idx="0"/>
          <a:fontRef idx="minor"/>
        </p:style>
        <p:txBody>
          <a:bodyPr lIns="0" rIns="0" tIns="0" bIns="0">
            <a:normAutofit fontScale="56000"/>
          </a:bodyPr>
          <a:p>
            <a:pPr marL="432000" indent="-316800">
              <a:lnSpc>
                <a:spcPct val="100000"/>
              </a:lnSpc>
              <a:spcAft>
                <a:spcPts val="1060"/>
              </a:spcAft>
              <a:buClr>
                <a:srgbClr val="000000"/>
              </a:buClr>
              <a:buSzPct val="45000"/>
              <a:buFont typeface="Wingdings" charset="2"/>
              <a:buChar char=""/>
            </a:pPr>
            <a:r>
              <a:rPr b="0" lang="en-IN" sz="2400" spc="-1" strike="noStrike">
                <a:solidFill>
                  <a:srgbClr val="000000"/>
                </a:solidFill>
                <a:latin typeface="Arial"/>
                <a:ea typeface="DejaVu Sans"/>
              </a:rPr>
              <a:t>What will you do if you need to withdraw money when stock market is at the bottom?</a:t>
            </a:r>
            <a:endParaRPr b="0" lang="en-IN" sz="24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2400" spc="-1" strike="noStrike">
                <a:solidFill>
                  <a:srgbClr val="000000"/>
                </a:solidFill>
                <a:latin typeface="Arial"/>
                <a:ea typeface="DejaVu Sans"/>
              </a:rPr>
              <a:t>Returns are not linear but lumped....poor in some years, average in some years and good or exceptionable in some years</a:t>
            </a:r>
            <a:endParaRPr b="0" lang="en-IN" sz="24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2400" spc="-1" strike="noStrike">
                <a:solidFill>
                  <a:srgbClr val="000000"/>
                </a:solidFill>
                <a:latin typeface="Arial"/>
                <a:ea typeface="DejaVu Sans"/>
              </a:rPr>
              <a:t>As an average retail investor you cannot “time” the </a:t>
            </a:r>
            <a:r>
              <a:rPr b="0" lang="en-US" sz="2400" spc="-1" strike="noStrike">
                <a:solidFill>
                  <a:srgbClr val="000000"/>
                </a:solidFill>
                <a:latin typeface="Arial"/>
                <a:ea typeface="DejaVu Sans"/>
              </a:rPr>
              <a:t>market</a:t>
            </a:r>
            <a:r>
              <a:rPr b="0" lang="en-IN" sz="2400" spc="-1" strike="noStrike">
                <a:solidFill>
                  <a:srgbClr val="000000"/>
                </a:solidFill>
                <a:latin typeface="Arial"/>
                <a:ea typeface="DejaVu Sans"/>
              </a:rPr>
              <a:t> every time </a:t>
            </a:r>
            <a:endParaRPr b="0" lang="en-IN" sz="24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2400" spc="-1" strike="noStrike">
                <a:solidFill>
                  <a:srgbClr val="000000"/>
                </a:solidFill>
                <a:latin typeface="Arial"/>
                <a:ea typeface="DejaVu Sans"/>
              </a:rPr>
              <a:t>Even if you time your entry, returns are not in your control as they are decided by market participants and external factors out of your control</a:t>
            </a:r>
            <a:endParaRPr b="0" lang="en-IN" sz="24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2400" spc="-1" strike="noStrike">
                <a:solidFill>
                  <a:srgbClr val="000000"/>
                </a:solidFill>
                <a:latin typeface="Arial"/>
                <a:ea typeface="DejaVu Sans"/>
              </a:rPr>
              <a:t>You can only focus on “target corpus” value and increase/decrease your investments accordingly</a:t>
            </a:r>
            <a:endParaRPr b="0" lang="en-IN" sz="24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6"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000" spc="-1" strike="noStrike">
                <a:solidFill>
                  <a:srgbClr val="000000"/>
                </a:solidFill>
                <a:latin typeface="Arial"/>
                <a:ea typeface="DejaVu Sans"/>
              </a:rPr>
              <a:t>Step 3: Periodic Monitoring and Rebalancing (1 of 3) </a:t>
            </a:r>
            <a:endParaRPr b="0" lang="en-IN" sz="3000" spc="-1" strike="noStrike">
              <a:latin typeface="Arial"/>
            </a:endParaRPr>
          </a:p>
        </p:txBody>
      </p:sp>
      <p:sp>
        <p:nvSpPr>
          <p:cNvPr id="557" name="CustomShape 2"/>
          <p:cNvSpPr/>
          <p:nvPr/>
        </p:nvSpPr>
        <p:spPr>
          <a:xfrm>
            <a:off x="540000" y="4559400"/>
            <a:ext cx="8638920" cy="1019520"/>
          </a:xfrm>
          <a:prstGeom prst="rect">
            <a:avLst/>
          </a:prstGeom>
          <a:noFill/>
          <a:ln w="0">
            <a:noFill/>
          </a:ln>
        </p:spPr>
        <p:style>
          <a:lnRef idx="0"/>
          <a:fillRef idx="0"/>
          <a:effectRef idx="0"/>
          <a:fontRef idx="minor"/>
        </p:style>
      </p:sp>
      <p:graphicFrame>
        <p:nvGraphicFramePr>
          <p:cNvPr id="558" name=""/>
          <p:cNvGraphicFramePr/>
          <p:nvPr/>
        </p:nvGraphicFramePr>
        <p:xfrm>
          <a:off x="1260000" y="1080000"/>
          <a:ext cx="7380000" cy="2880000"/>
        </p:xfrm>
        <a:graphic>
          <a:graphicData uri="http://schemas.openxmlformats.org/drawingml/2006/chart">
            <c:chart xmlns:c="http://schemas.openxmlformats.org/drawingml/2006/chart" xmlns:r="http://schemas.openxmlformats.org/officeDocument/2006/relationships" r:id="rId1"/>
          </a:graphicData>
        </a:graphic>
      </p:graphicFrame>
      <p:sp>
        <p:nvSpPr>
          <p:cNvPr id="559" name="CustomShape 3"/>
          <p:cNvSpPr/>
          <p:nvPr/>
        </p:nvSpPr>
        <p:spPr>
          <a:xfrm>
            <a:off x="959760" y="4198680"/>
            <a:ext cx="8812800" cy="841320"/>
          </a:xfrm>
          <a:prstGeom prst="rect">
            <a:avLst/>
          </a:prstGeom>
          <a:noFill/>
          <a:ln w="18000">
            <a:noFill/>
          </a:ln>
        </p:spPr>
        <p:style>
          <a:lnRef idx="0"/>
          <a:fillRef idx="0"/>
          <a:effectRef idx="0"/>
          <a:fontRef idx="minor"/>
        </p:style>
        <p:txBody>
          <a:bodyPr lIns="90000" rIns="90000" tIns="45000" bIns="45000">
            <a:noAutofit/>
          </a:bodyPr>
          <a:p>
            <a:pPr marL="216000" indent="-216000">
              <a:lnSpc>
                <a:spcPct val="100000"/>
              </a:lnSpc>
              <a:buClr>
                <a:srgbClr val="000000"/>
              </a:buClr>
              <a:buSzPct val="45000"/>
              <a:buFont typeface="Wingdings" charset="2"/>
              <a:buChar char=""/>
            </a:pPr>
            <a:r>
              <a:rPr b="0" lang="en-IN" sz="1200" spc="-1" strike="noStrike">
                <a:solidFill>
                  <a:srgbClr val="000000"/>
                </a:solidFill>
                <a:latin typeface="Arial"/>
                <a:ea typeface="DejaVu Sans"/>
              </a:rPr>
              <a:t>Investments will rarely follow the target line due to variety of factors (change in interest rate, market performance of equity etc.). </a:t>
            </a:r>
            <a:endParaRPr b="0" lang="en-IN" sz="1200" spc="-1" strike="noStrike">
              <a:latin typeface="Arial"/>
            </a:endParaRPr>
          </a:p>
          <a:p>
            <a:pPr marL="216000" indent="-216000">
              <a:lnSpc>
                <a:spcPct val="100000"/>
              </a:lnSpc>
              <a:buClr>
                <a:srgbClr val="000000"/>
              </a:buClr>
              <a:buSzPct val="45000"/>
              <a:buFont typeface="Wingdings" charset="2"/>
              <a:buChar char=""/>
            </a:pPr>
            <a:r>
              <a:rPr b="0" lang="en-IN" sz="1200" spc="-1" strike="noStrike">
                <a:solidFill>
                  <a:srgbClr val="000000"/>
                </a:solidFill>
                <a:latin typeface="Arial"/>
                <a:ea typeface="DejaVu Sans"/>
              </a:rPr>
              <a:t>Only solution available to overcome this problem is periodic monitoring and rebalancing as required</a:t>
            </a:r>
            <a:endParaRPr b="0" lang="en-IN" sz="12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0"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000" spc="-1" strike="noStrike">
                <a:solidFill>
                  <a:srgbClr val="000000"/>
                </a:solidFill>
                <a:latin typeface="Arial"/>
                <a:ea typeface="DejaVu Sans"/>
              </a:rPr>
              <a:t>Step 3: Periodic Monitoring and Rebalancing (2 of 3)</a:t>
            </a:r>
            <a:endParaRPr b="0" lang="en-IN" sz="3000" spc="-1" strike="noStrike">
              <a:latin typeface="Arial"/>
            </a:endParaRPr>
          </a:p>
        </p:txBody>
      </p:sp>
      <p:sp>
        <p:nvSpPr>
          <p:cNvPr id="561" name="CustomShape 2"/>
          <p:cNvSpPr/>
          <p:nvPr/>
        </p:nvSpPr>
        <p:spPr>
          <a:xfrm>
            <a:off x="554400" y="979200"/>
            <a:ext cx="8992800" cy="3232800"/>
          </a:xfrm>
          <a:prstGeom prst="rect">
            <a:avLst/>
          </a:prstGeom>
          <a:noFill/>
          <a:ln w="0">
            <a:noFill/>
          </a:ln>
        </p:spPr>
        <p:style>
          <a:lnRef idx="0"/>
          <a:fillRef idx="0"/>
          <a:effectRef idx="0"/>
          <a:fontRef idx="minor"/>
        </p:style>
        <p:txBody>
          <a:bodyPr lIns="90000" rIns="90000" tIns="45000" bIns="45000">
            <a:noAutofit/>
          </a:bodyPr>
          <a:p>
            <a:pPr marL="216000" indent="-216000">
              <a:lnSpc>
                <a:spcPct val="100000"/>
              </a:lnSpc>
              <a:spcAft>
                <a:spcPts val="283"/>
              </a:spcAft>
              <a:buClr>
                <a:srgbClr val="000000"/>
              </a:buClr>
              <a:buFont typeface="StarSymbol"/>
              <a:buAutoNum type="arabicParenR"/>
            </a:pPr>
            <a:endParaRPr b="0" lang="en-IN" sz="1200" spc="-1" strike="noStrike">
              <a:latin typeface="Arial"/>
            </a:endParaRPr>
          </a:p>
          <a:p>
            <a:pPr>
              <a:lnSpc>
                <a:spcPct val="100000"/>
              </a:lnSpc>
            </a:pPr>
            <a:endParaRPr b="0" lang="en-IN" sz="1200" spc="-1" strike="noStrike">
              <a:latin typeface="Arial"/>
            </a:endParaRPr>
          </a:p>
        </p:txBody>
      </p:sp>
      <p:sp>
        <p:nvSpPr>
          <p:cNvPr id="562" name="CustomShape 3"/>
          <p:cNvSpPr/>
          <p:nvPr/>
        </p:nvSpPr>
        <p:spPr>
          <a:xfrm>
            <a:off x="541080" y="4500000"/>
            <a:ext cx="8638920" cy="360000"/>
          </a:xfrm>
          <a:prstGeom prst="rect">
            <a:avLst/>
          </a:prstGeom>
          <a:noFill/>
          <a:ln w="0">
            <a:noFill/>
          </a:ln>
        </p:spPr>
        <p:style>
          <a:lnRef idx="0"/>
          <a:fillRef idx="0"/>
          <a:effectRef idx="0"/>
          <a:fontRef idx="minor"/>
        </p:style>
      </p:sp>
      <p:pic>
        <p:nvPicPr>
          <p:cNvPr id="563" name="" descr=""/>
          <p:cNvPicPr/>
          <p:nvPr/>
        </p:nvPicPr>
        <p:blipFill>
          <a:blip r:embed="rId1"/>
          <a:stretch/>
        </p:blipFill>
        <p:spPr>
          <a:xfrm>
            <a:off x="1440000" y="1188000"/>
            <a:ext cx="7200000" cy="2880000"/>
          </a:xfrm>
          <a:prstGeom prst="rect">
            <a:avLst/>
          </a:prstGeom>
          <a:ln w="0">
            <a:noFill/>
          </a:ln>
        </p:spPr>
      </p:pic>
      <p:sp>
        <p:nvSpPr>
          <p:cNvPr id="564" name="TextShape 4"/>
          <p:cNvSpPr txBox="1"/>
          <p:nvPr/>
        </p:nvSpPr>
        <p:spPr>
          <a:xfrm>
            <a:off x="2160000" y="900000"/>
            <a:ext cx="6120000" cy="346320"/>
          </a:xfrm>
          <a:prstGeom prst="rect">
            <a:avLst/>
          </a:prstGeom>
          <a:noFill/>
          <a:ln w="0">
            <a:noFill/>
          </a:ln>
        </p:spPr>
        <p:txBody>
          <a:bodyPr lIns="90000" rIns="90000" tIns="45000" bIns="45000">
            <a:noAutofit/>
          </a:bodyPr>
          <a:p>
            <a:r>
              <a:rPr b="0" lang="en-IN" sz="1800" spc="-1" strike="noStrike">
                <a:latin typeface="Arial"/>
              </a:rPr>
              <a:t>Flight path towards target goal corpus (illustrative)</a:t>
            </a:r>
            <a:endParaRPr b="0" lang="en-IN" sz="1800" spc="-1" strike="noStrike">
              <a:latin typeface="Arial"/>
            </a:endParaRPr>
          </a:p>
        </p:txBody>
      </p:sp>
      <p:pic>
        <p:nvPicPr>
          <p:cNvPr id="565" name="" descr=""/>
          <p:cNvPicPr/>
          <p:nvPr/>
        </p:nvPicPr>
        <p:blipFill>
          <a:blip r:embed="rId2"/>
          <a:stretch/>
        </p:blipFill>
        <p:spPr>
          <a:xfrm>
            <a:off x="8640000" y="2340000"/>
            <a:ext cx="1080000" cy="540000"/>
          </a:xfrm>
          <a:prstGeom prst="rect">
            <a:avLst/>
          </a:prstGeom>
          <a:ln w="0">
            <a:noFill/>
          </a:ln>
        </p:spPr>
      </p:pic>
      <p:sp>
        <p:nvSpPr>
          <p:cNvPr id="566" name="CustomShape 5"/>
          <p:cNvSpPr/>
          <p:nvPr/>
        </p:nvSpPr>
        <p:spPr>
          <a:xfrm>
            <a:off x="1031760" y="4090680"/>
            <a:ext cx="8812800" cy="841320"/>
          </a:xfrm>
          <a:prstGeom prst="rect">
            <a:avLst/>
          </a:prstGeom>
          <a:noFill/>
          <a:ln w="18000">
            <a:noFill/>
          </a:ln>
        </p:spPr>
        <p:style>
          <a:lnRef idx="0"/>
          <a:fillRef idx="0"/>
          <a:effectRef idx="0"/>
          <a:fontRef idx="minor"/>
        </p:style>
        <p:txBody>
          <a:bodyPr lIns="90000" rIns="90000" tIns="45000" bIns="45000">
            <a:noAutofit/>
          </a:bodyPr>
          <a:p>
            <a:pPr marL="216000" indent="-216000">
              <a:lnSpc>
                <a:spcPct val="100000"/>
              </a:lnSpc>
              <a:buClr>
                <a:srgbClr val="000000"/>
              </a:buClr>
              <a:buSzPct val="45000"/>
              <a:buFont typeface="Wingdings" charset="2"/>
              <a:buChar char=""/>
            </a:pPr>
            <a:r>
              <a:rPr b="0" lang="en-IN" sz="1100" spc="-1" strike="noStrike">
                <a:solidFill>
                  <a:srgbClr val="000000"/>
                </a:solidFill>
                <a:latin typeface="Arial"/>
                <a:ea typeface="DejaVu Sans"/>
              </a:rPr>
              <a:t>As we progress towards our goal, we should start reducing exposure of the investment in volatile asset classes like equity</a:t>
            </a:r>
            <a:endParaRPr b="0" lang="en-IN" sz="1100" spc="-1" strike="noStrike">
              <a:latin typeface="Arial"/>
            </a:endParaRPr>
          </a:p>
          <a:p>
            <a:pPr marL="216000" indent="-216000">
              <a:lnSpc>
                <a:spcPct val="100000"/>
              </a:lnSpc>
              <a:buClr>
                <a:srgbClr val="000000"/>
              </a:buClr>
              <a:buSzPct val="45000"/>
              <a:buFont typeface="Wingdings" charset="2"/>
              <a:buChar char=""/>
            </a:pPr>
            <a:r>
              <a:rPr b="0" lang="en-IN" sz="1100" spc="-1" strike="noStrike">
                <a:solidFill>
                  <a:srgbClr val="000000"/>
                </a:solidFill>
                <a:latin typeface="Arial"/>
                <a:ea typeface="DejaVu Sans"/>
              </a:rPr>
              <a:t>Periodically moving small portion of investment to debt through “rebalancing” and changing our investment asset allocation mix is important as we progress to our goal</a:t>
            </a:r>
            <a:endParaRPr b="0" lang="en-IN" sz="1100" spc="-1" strike="noStrike">
              <a:latin typeface="Arial"/>
            </a:endParaRPr>
          </a:p>
          <a:p>
            <a:pPr marL="216000" indent="-216000">
              <a:lnSpc>
                <a:spcPct val="100000"/>
              </a:lnSpc>
              <a:buClr>
                <a:srgbClr val="000000"/>
              </a:buClr>
              <a:buSzPct val="45000"/>
              <a:buFont typeface="Wingdings" charset="2"/>
              <a:buChar char=""/>
            </a:pPr>
            <a:r>
              <a:rPr b="0" lang="en-IN" sz="1100" spc="-1" strike="noStrike">
                <a:solidFill>
                  <a:srgbClr val="000000"/>
                </a:solidFill>
                <a:latin typeface="Arial"/>
                <a:ea typeface="DejaVu Sans"/>
              </a:rPr>
              <a:t>This is critical if we want to guarantee the target corpus money on the date of fulfilment of the goal </a:t>
            </a:r>
            <a:endParaRPr b="0" lang="en-IN" sz="11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7"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000" spc="-1" strike="noStrike">
                <a:solidFill>
                  <a:srgbClr val="000000"/>
                </a:solidFill>
                <a:latin typeface="Arial"/>
                <a:ea typeface="DejaVu Sans"/>
              </a:rPr>
              <a:t>Step 3: Periodic Monitoring and Rebalancing (3 of 3)</a:t>
            </a:r>
            <a:endParaRPr b="0" lang="en-IN" sz="3000" spc="-1" strike="noStrike">
              <a:latin typeface="Arial"/>
            </a:endParaRPr>
          </a:p>
        </p:txBody>
      </p:sp>
      <p:sp>
        <p:nvSpPr>
          <p:cNvPr id="568" name="CustomShape 2"/>
          <p:cNvSpPr/>
          <p:nvPr/>
        </p:nvSpPr>
        <p:spPr>
          <a:xfrm>
            <a:off x="554400" y="979200"/>
            <a:ext cx="8992800" cy="3232800"/>
          </a:xfrm>
          <a:prstGeom prst="rect">
            <a:avLst/>
          </a:prstGeom>
          <a:noFill/>
          <a:ln w="0">
            <a:noFill/>
          </a:ln>
        </p:spPr>
        <p:style>
          <a:lnRef idx="0"/>
          <a:fillRef idx="0"/>
          <a:effectRef idx="0"/>
          <a:fontRef idx="minor"/>
        </p:style>
        <p:txBody>
          <a:bodyPr lIns="90000" rIns="90000" tIns="45000" bIns="45000">
            <a:noAutofit/>
          </a:bodyPr>
          <a:p>
            <a:pPr marL="216000" indent="-216000">
              <a:lnSpc>
                <a:spcPct val="100000"/>
              </a:lnSpc>
              <a:spcAft>
                <a:spcPts val="283"/>
              </a:spcAft>
              <a:buClr>
                <a:srgbClr val="000000"/>
              </a:buClr>
              <a:buFont typeface="StarSymbol"/>
              <a:buAutoNum type="arabicParenR"/>
            </a:pPr>
            <a:r>
              <a:rPr b="0" lang="en-IN" sz="1100" spc="-1" strike="noStrike">
                <a:solidFill>
                  <a:srgbClr val="000000"/>
                </a:solidFill>
                <a:latin typeface="Arial"/>
                <a:ea typeface="DejaVu Sans"/>
              </a:rPr>
              <a:t>Just because we have made investments as per plan does not mean we will get results as per our original plan</a:t>
            </a:r>
            <a:endParaRPr b="0" lang="en-IN" sz="1100" spc="-1" strike="noStrike">
              <a:latin typeface="Arial"/>
            </a:endParaRPr>
          </a:p>
          <a:p>
            <a:pPr marL="216000" indent="-216000">
              <a:lnSpc>
                <a:spcPct val="100000"/>
              </a:lnSpc>
              <a:spcAft>
                <a:spcPts val="283"/>
              </a:spcAft>
              <a:buClr>
                <a:srgbClr val="000000"/>
              </a:buClr>
              <a:buFont typeface="StarSymbol"/>
              <a:buAutoNum type="arabicParenR"/>
            </a:pPr>
            <a:r>
              <a:rPr b="0" lang="en-IN" sz="1100" spc="-1" strike="noStrike">
                <a:solidFill>
                  <a:srgbClr val="000000"/>
                </a:solidFill>
                <a:latin typeface="Arial"/>
                <a:ea typeface="DejaVu Sans"/>
              </a:rPr>
              <a:t>Hence it is a good practice to periodically monitor progress of our investments and check status of actual flight path to our target goal</a:t>
            </a:r>
            <a:endParaRPr b="0" lang="en-IN" sz="1100" spc="-1" strike="noStrike">
              <a:latin typeface="Arial"/>
            </a:endParaRPr>
          </a:p>
          <a:p>
            <a:pPr marL="216000" indent="-216000">
              <a:lnSpc>
                <a:spcPct val="100000"/>
              </a:lnSpc>
              <a:spcAft>
                <a:spcPts val="283"/>
              </a:spcAft>
              <a:buClr>
                <a:srgbClr val="000000"/>
              </a:buClr>
              <a:buFont typeface="StarSymbol"/>
              <a:buAutoNum type="arabicParenR"/>
            </a:pPr>
            <a:r>
              <a:rPr b="0" lang="en-IN" sz="1100" spc="-1" strike="noStrike">
                <a:solidFill>
                  <a:srgbClr val="000000"/>
                </a:solidFill>
                <a:latin typeface="Arial"/>
                <a:ea typeface="DejaVu Sans"/>
              </a:rPr>
              <a:t>Multiple factors like interest rate movement, volatility in equity market returns, inflation, currency devaluation, tax law change, your income tax slab change etc. all will impact how much our investments are earning and whether they are on track to meet your “target corpus” value</a:t>
            </a:r>
            <a:endParaRPr b="0" lang="en-IN" sz="1100" spc="-1" strike="noStrike">
              <a:latin typeface="Arial"/>
            </a:endParaRPr>
          </a:p>
          <a:p>
            <a:pPr marL="216000" indent="-216000">
              <a:lnSpc>
                <a:spcPct val="100000"/>
              </a:lnSpc>
              <a:spcAft>
                <a:spcPts val="283"/>
              </a:spcAft>
              <a:buClr>
                <a:srgbClr val="000000"/>
              </a:buClr>
              <a:buFont typeface="StarSymbol"/>
              <a:buAutoNum type="arabicParenR"/>
            </a:pPr>
            <a:r>
              <a:rPr b="0" lang="en-IN" sz="1100" spc="-1" strike="noStrike">
                <a:solidFill>
                  <a:srgbClr val="000000"/>
                </a:solidFill>
                <a:latin typeface="Arial"/>
                <a:ea typeface="DejaVu Sans"/>
              </a:rPr>
              <a:t>Our primary goal and focus should be to ensure we reach our “target corpus” value despite all these surprises!</a:t>
            </a:r>
            <a:endParaRPr b="0" lang="en-IN" sz="1100" spc="-1" strike="noStrike">
              <a:latin typeface="Arial"/>
            </a:endParaRPr>
          </a:p>
          <a:p>
            <a:pPr marL="216000" indent="-216000">
              <a:lnSpc>
                <a:spcPct val="100000"/>
              </a:lnSpc>
              <a:spcAft>
                <a:spcPts val="283"/>
              </a:spcAft>
              <a:buClr>
                <a:srgbClr val="000000"/>
              </a:buClr>
              <a:buFont typeface="StarSymbol"/>
              <a:buAutoNum type="arabicParenR"/>
            </a:pPr>
            <a:r>
              <a:rPr b="0" lang="en-IN" sz="1100" spc="-1" strike="noStrike">
                <a:solidFill>
                  <a:srgbClr val="000000"/>
                </a:solidFill>
                <a:latin typeface="Arial"/>
                <a:ea typeface="DejaVu Sans"/>
              </a:rPr>
              <a:t>Hence it is critical that we rebalance the investment between debt/equity and other asset class whenever any asset class outperforms  for e.g. if due to boom in equity we get higher returns from equity part of the corpus, we should book some gains and move it to debt side. Our goal should be to ensure we reach the “Target Corpus” value for each goal as we move towards it. </a:t>
            </a:r>
            <a:endParaRPr b="0" lang="en-IN" sz="1100" spc="-1" strike="noStrike">
              <a:latin typeface="Arial"/>
            </a:endParaRPr>
          </a:p>
          <a:p>
            <a:pPr marL="216000" indent="-216000">
              <a:lnSpc>
                <a:spcPct val="100000"/>
              </a:lnSpc>
              <a:spcAft>
                <a:spcPts val="283"/>
              </a:spcAft>
              <a:buClr>
                <a:srgbClr val="000000"/>
              </a:buClr>
              <a:buFont typeface="StarSymbol"/>
              <a:buAutoNum type="arabicParenR"/>
            </a:pPr>
            <a:r>
              <a:rPr b="0" lang="en-IN" sz="1100" spc="-1" strike="noStrike">
                <a:solidFill>
                  <a:srgbClr val="000000"/>
                </a:solidFill>
                <a:latin typeface="Arial"/>
                <a:ea typeface="DejaVu Sans"/>
              </a:rPr>
              <a:t>Periodic rebalancing also helps us avoid “sequence risk” in equity markets i.e. not leaving your corpus value to complete mercy of equity markets. You may have done fantastically well in saving and investing money and are on track for reaching your target corpus value. However if 1 or 2 years before your goal target date a market crash happens, your corpus can come down by up to 40%-50% and then you will have no option but to exit at lower value or push your goal fulfilment date to future when positive market will increase value of your corpus or remove money from elsewhere to compensate for the reduction in target value!!</a:t>
            </a:r>
            <a:endParaRPr b="0" lang="en-IN" sz="1100" spc="-1" strike="noStrike">
              <a:latin typeface="Arial"/>
            </a:endParaRPr>
          </a:p>
          <a:p>
            <a:pPr marL="216000" indent="-216000">
              <a:lnSpc>
                <a:spcPct val="100000"/>
              </a:lnSpc>
              <a:spcAft>
                <a:spcPts val="283"/>
              </a:spcAft>
              <a:buClr>
                <a:srgbClr val="000000"/>
              </a:buClr>
              <a:buFont typeface="StarSymbol"/>
              <a:buAutoNum type="arabicParenR"/>
            </a:pPr>
            <a:r>
              <a:rPr b="0" lang="en-IN" sz="1100" spc="-1" strike="noStrike">
                <a:solidFill>
                  <a:srgbClr val="000000"/>
                </a:solidFill>
                <a:latin typeface="Arial"/>
                <a:ea typeface="DejaVu Sans"/>
              </a:rPr>
              <a:t>Hence as we progress towards our goal, it is important we periodically move small amounts of money to fixed income instruments. Ideally by the date of our goal fulfilment our entire corpus for that goal should ideally be into fixed income asset (retirement corpus could be an exception to some degree)!! This will guarantee goal fulfilment as per plan!</a:t>
            </a:r>
            <a:endParaRPr b="0" lang="en-IN" sz="1100" spc="-1" strike="noStrike">
              <a:latin typeface="Arial"/>
            </a:endParaRPr>
          </a:p>
          <a:p>
            <a:pPr>
              <a:lnSpc>
                <a:spcPct val="100000"/>
              </a:lnSpc>
              <a:spcAft>
                <a:spcPts val="567"/>
              </a:spcAft>
            </a:pPr>
            <a:endParaRPr b="0" lang="en-IN" sz="1100" spc="-1" strike="noStrike">
              <a:latin typeface="Arial"/>
            </a:endParaRPr>
          </a:p>
          <a:p>
            <a:pPr>
              <a:lnSpc>
                <a:spcPct val="100000"/>
              </a:lnSpc>
            </a:pPr>
            <a:r>
              <a:rPr b="0" lang="en-IN" sz="1200" spc="-1" strike="noStrike" u="sng">
                <a:solidFill>
                  <a:srgbClr val="0000ff"/>
                </a:solidFill>
                <a:uFillTx/>
                <a:latin typeface="Arial"/>
                <a:ea typeface="DejaVu Sans"/>
              </a:rPr>
              <a:t>https://primeinvestor.in/how-to-rebalance-your-portfolio/</a:t>
            </a:r>
            <a:endParaRPr b="0" lang="en-IN" sz="1200" spc="-1" strike="noStrike">
              <a:latin typeface="Arial"/>
            </a:endParaRPr>
          </a:p>
          <a:p>
            <a:pPr>
              <a:lnSpc>
                <a:spcPct val="100000"/>
              </a:lnSpc>
            </a:pPr>
            <a:r>
              <a:rPr b="0" lang="en-IN" sz="1200" spc="-1" strike="noStrike">
                <a:solidFill>
                  <a:srgbClr val="000000"/>
                </a:solidFill>
                <a:latin typeface="Arial"/>
                <a:ea typeface="DejaVu Sans"/>
                <a:hlinkClick r:id="rId1"/>
              </a:rPr>
              <a:t>https://freefincal.com/how-suhas-tracks-his-mf-investments-and-reviews-financial-goals/</a:t>
            </a:r>
            <a:endParaRPr b="0" lang="en-IN" sz="1200" spc="-1" strike="noStrike">
              <a:latin typeface="Arial"/>
            </a:endParaRPr>
          </a:p>
          <a:p>
            <a:pPr>
              <a:lnSpc>
                <a:spcPct val="100000"/>
              </a:lnSpc>
            </a:pPr>
            <a:endParaRPr b="0" lang="en-IN" sz="1200" spc="-1" strike="noStrike">
              <a:latin typeface="Arial"/>
            </a:endParaRPr>
          </a:p>
        </p:txBody>
      </p:sp>
      <p:sp>
        <p:nvSpPr>
          <p:cNvPr id="569" name="CustomShape 3"/>
          <p:cNvSpPr/>
          <p:nvPr/>
        </p:nvSpPr>
        <p:spPr>
          <a:xfrm>
            <a:off x="541080" y="4500000"/>
            <a:ext cx="8638920" cy="36000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8"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Layman’s Investment Approach</a:t>
            </a:r>
            <a:endParaRPr b="0" lang="en-IN" sz="3300" spc="-1" strike="noStrike">
              <a:latin typeface="Arial"/>
            </a:endParaRPr>
          </a:p>
        </p:txBody>
      </p:sp>
      <p:sp>
        <p:nvSpPr>
          <p:cNvPr id="479" name="CustomShape 2"/>
          <p:cNvSpPr/>
          <p:nvPr/>
        </p:nvSpPr>
        <p:spPr>
          <a:xfrm>
            <a:off x="540000" y="1260000"/>
            <a:ext cx="8992800" cy="3772800"/>
          </a:xfrm>
          <a:prstGeom prst="rect">
            <a:avLst/>
          </a:prstGeom>
          <a:noFill/>
          <a:ln w="0">
            <a:noFill/>
          </a:ln>
        </p:spPr>
        <p:style>
          <a:lnRef idx="0"/>
          <a:fillRef idx="0"/>
          <a:effectRef idx="0"/>
          <a:fontRef idx="minor"/>
        </p:style>
        <p:txBody>
          <a:bodyPr lIns="0" rIns="0" tIns="0" bIns="0">
            <a:normAutofit/>
          </a:bodyPr>
          <a:p>
            <a:pPr marL="432000" indent="-316800">
              <a:lnSpc>
                <a:spcPct val="100000"/>
              </a:lnSpc>
              <a:spcAft>
                <a:spcPts val="1060"/>
              </a:spcAft>
              <a:buClr>
                <a:srgbClr val="000000"/>
              </a:buClr>
              <a:buSzPct val="45000"/>
              <a:buFont typeface="Wingdings" charset="2"/>
              <a:buChar char=""/>
            </a:pPr>
            <a:r>
              <a:rPr b="0" lang="en-IN" sz="1600" spc="-1" strike="noStrike">
                <a:solidFill>
                  <a:srgbClr val="000000"/>
                </a:solidFill>
                <a:latin typeface="Arial"/>
                <a:ea typeface="DejaVu Sans"/>
              </a:rPr>
              <a:t>How much tax I will save?</a:t>
            </a:r>
            <a:endParaRPr b="0" lang="en-IN" sz="16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600" spc="-1" strike="noStrike">
                <a:solidFill>
                  <a:srgbClr val="000000"/>
                </a:solidFill>
                <a:latin typeface="Arial"/>
                <a:ea typeface="DejaVu Sans"/>
              </a:rPr>
              <a:t>Am I getting guaranteed returns?</a:t>
            </a:r>
            <a:endParaRPr b="0" lang="en-IN" sz="16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600" spc="-1" strike="noStrike">
                <a:solidFill>
                  <a:srgbClr val="000000"/>
                </a:solidFill>
                <a:latin typeface="Arial"/>
                <a:ea typeface="DejaVu Sans"/>
              </a:rPr>
              <a:t>How much returns I will get? Vs what is the risk?</a:t>
            </a:r>
            <a:endParaRPr b="0" lang="en-IN" sz="16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600" spc="-1" strike="noStrike">
                <a:solidFill>
                  <a:srgbClr val="000000"/>
                </a:solidFill>
                <a:latin typeface="Arial"/>
                <a:ea typeface="DejaVu Sans"/>
              </a:rPr>
              <a:t>Bitcoin is hot right now let me buy it!</a:t>
            </a:r>
            <a:endParaRPr b="0" lang="en-IN" sz="16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600" spc="-1" strike="noStrike">
                <a:solidFill>
                  <a:srgbClr val="000000"/>
                </a:solidFill>
                <a:latin typeface="Arial"/>
                <a:ea typeface="DejaVu Sans"/>
              </a:rPr>
              <a:t>Please give me some share market tips to bet my money</a:t>
            </a:r>
            <a:endParaRPr b="0" lang="en-IN" sz="16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600" spc="-1" strike="noStrike">
                <a:solidFill>
                  <a:srgbClr val="000000"/>
                </a:solidFill>
                <a:latin typeface="Arial"/>
                <a:ea typeface="DejaVu Sans"/>
              </a:rPr>
              <a:t>My cousin is an LIC agent, I have bought some good policies from him</a:t>
            </a:r>
            <a:endParaRPr b="0" lang="en-IN" sz="16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600" spc="-1" strike="noStrike">
                <a:solidFill>
                  <a:srgbClr val="000000"/>
                </a:solidFill>
                <a:latin typeface="Arial"/>
                <a:ea typeface="DejaVu Sans"/>
              </a:rPr>
              <a:t>My friend suggested me some mutual funds for SIPs, so I have bought them and continuing it</a:t>
            </a:r>
            <a:endParaRPr b="0" lang="en-IN" sz="16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600" spc="-1" strike="noStrike">
                <a:solidFill>
                  <a:srgbClr val="000000"/>
                </a:solidFill>
                <a:latin typeface="Arial"/>
                <a:ea typeface="DejaVu Sans"/>
              </a:rPr>
              <a:t>I actively trade in share market</a:t>
            </a:r>
            <a:endParaRPr b="0" lang="en-IN" sz="16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600" spc="-1" strike="noStrike">
                <a:solidFill>
                  <a:srgbClr val="000000"/>
                </a:solidFill>
                <a:latin typeface="Arial"/>
                <a:ea typeface="DejaVu Sans"/>
              </a:rPr>
              <a:t>I have some old mutual fund investments, should I book profits?</a:t>
            </a:r>
            <a:endParaRPr b="0" lang="en-IN" sz="16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0"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Focusing on Budget vs Investments</a:t>
            </a:r>
            <a:endParaRPr b="0" lang="en-IN" sz="3300" spc="-1" strike="noStrike">
              <a:latin typeface="Arial"/>
            </a:endParaRPr>
          </a:p>
        </p:txBody>
      </p:sp>
      <p:sp>
        <p:nvSpPr>
          <p:cNvPr id="571" name="CustomShape 2"/>
          <p:cNvSpPr/>
          <p:nvPr/>
        </p:nvSpPr>
        <p:spPr>
          <a:xfrm>
            <a:off x="540000" y="1260000"/>
            <a:ext cx="8992800" cy="3232800"/>
          </a:xfrm>
          <a:prstGeom prst="rect">
            <a:avLst/>
          </a:prstGeom>
          <a:noFill/>
          <a:ln w="0">
            <a:noFill/>
          </a:ln>
        </p:spPr>
        <p:style>
          <a:lnRef idx="0"/>
          <a:fillRef idx="0"/>
          <a:effectRef idx="0"/>
          <a:fontRef idx="minor"/>
        </p:style>
        <p:txBody>
          <a:bodyPr lIns="0" rIns="0" tIns="0" bIns="0">
            <a:normAutofit/>
          </a:bodyPr>
          <a:p>
            <a:pPr marL="432000" indent="-316800">
              <a:lnSpc>
                <a:spcPct val="100000"/>
              </a:lnSpc>
              <a:spcAft>
                <a:spcPts val="1060"/>
              </a:spcAft>
              <a:buClr>
                <a:srgbClr val="000000"/>
              </a:buClr>
              <a:buSzPct val="45000"/>
              <a:buFont typeface="Wingdings" charset="2"/>
              <a:buChar char=""/>
            </a:pPr>
            <a:r>
              <a:rPr b="0" lang="en-IN" sz="2400" spc="-1" strike="noStrike">
                <a:solidFill>
                  <a:srgbClr val="000000"/>
                </a:solidFill>
                <a:latin typeface="Arial"/>
                <a:ea typeface="DejaVu Sans"/>
              </a:rPr>
              <a:t>Meticulously planning your monthly budget and tracking it is a good habit to know how and where you are spending and where you can save</a:t>
            </a:r>
            <a:endParaRPr b="0" lang="en-IN" sz="24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2400" spc="-1" strike="noStrike">
                <a:solidFill>
                  <a:srgbClr val="000000"/>
                </a:solidFill>
                <a:latin typeface="Arial"/>
                <a:ea typeface="DejaVu Sans"/>
              </a:rPr>
              <a:t>However it is often cumbersome, difficult to follow and has diminishing returns beyond a point</a:t>
            </a:r>
            <a:endParaRPr b="0" lang="en-IN" sz="24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2400" spc="-1" strike="noStrike">
                <a:solidFill>
                  <a:srgbClr val="000000"/>
                </a:solidFill>
                <a:latin typeface="Arial"/>
                <a:ea typeface="DejaVu Sans"/>
              </a:rPr>
              <a:t>Alternative is to </a:t>
            </a:r>
            <a:r>
              <a:rPr b="1" lang="en-IN" sz="2400" spc="-1" strike="noStrike">
                <a:solidFill>
                  <a:srgbClr val="000000"/>
                </a:solidFill>
                <a:latin typeface="Arial"/>
                <a:ea typeface="DejaVu Sans"/>
              </a:rPr>
              <a:t>focus on how much you can save and invest each month – the more you invest more you will be forced to automatically cut down on unwanted expenses</a:t>
            </a:r>
            <a:endParaRPr b="0" lang="en-IN" sz="24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2"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Know what you (don’t) control </a:t>
            </a:r>
            <a:endParaRPr b="0" lang="en-IN" sz="3300" spc="-1" strike="noStrike">
              <a:latin typeface="Arial"/>
            </a:endParaRPr>
          </a:p>
        </p:txBody>
      </p:sp>
      <p:sp>
        <p:nvSpPr>
          <p:cNvPr id="573" name="CustomShape 2"/>
          <p:cNvSpPr/>
          <p:nvPr/>
        </p:nvSpPr>
        <p:spPr>
          <a:xfrm>
            <a:off x="1620000" y="1224000"/>
            <a:ext cx="6833160" cy="3394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n-IN" sz="1800" spc="-1" strike="noStrike">
                <a:solidFill>
                  <a:srgbClr val="000000"/>
                </a:solidFill>
                <a:latin typeface="Arial"/>
                <a:ea typeface="DejaVu Sans"/>
              </a:rPr>
              <a:t>Future Value  = Present Value * (1 + Rate of Return)^ Time</a:t>
            </a:r>
            <a:endParaRPr b="0" lang="en-IN" sz="1800" spc="-1" strike="noStrike">
              <a:latin typeface="Arial"/>
            </a:endParaRPr>
          </a:p>
        </p:txBody>
      </p:sp>
      <p:sp>
        <p:nvSpPr>
          <p:cNvPr id="574" name="CustomShape 3"/>
          <p:cNvSpPr/>
          <p:nvPr/>
        </p:nvSpPr>
        <p:spPr>
          <a:xfrm>
            <a:off x="540000" y="1774080"/>
            <a:ext cx="9173160" cy="25664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IN" sz="1600" spc="-1" strike="noStrike">
                <a:solidFill>
                  <a:srgbClr val="000000"/>
                </a:solidFill>
                <a:latin typeface="Arial"/>
                <a:ea typeface="DejaVu Sans"/>
              </a:rPr>
              <a:t>Below 3 variables determine your Future Value of your money</a:t>
            </a:r>
            <a:endParaRPr b="0" lang="en-IN" sz="1600" spc="-1" strike="noStrike">
              <a:latin typeface="Arial"/>
            </a:endParaRPr>
          </a:p>
          <a:p>
            <a:pPr>
              <a:lnSpc>
                <a:spcPct val="100000"/>
              </a:lnSpc>
            </a:pPr>
            <a:r>
              <a:rPr b="0" lang="en-IN" sz="1600" spc="-1" strike="noStrike">
                <a:solidFill>
                  <a:srgbClr val="000000"/>
                </a:solidFill>
                <a:latin typeface="Arial"/>
                <a:ea typeface="DejaVu Sans"/>
              </a:rPr>
              <a:t>1) Present Value – how much you invest</a:t>
            </a:r>
            <a:endParaRPr b="0" lang="en-IN" sz="1600" spc="-1" strike="noStrike">
              <a:latin typeface="Arial"/>
            </a:endParaRPr>
          </a:p>
          <a:p>
            <a:pPr>
              <a:lnSpc>
                <a:spcPct val="100000"/>
              </a:lnSpc>
            </a:pPr>
            <a:r>
              <a:rPr b="0" lang="en-IN" sz="1600" spc="-1" strike="noStrike">
                <a:solidFill>
                  <a:srgbClr val="000000"/>
                </a:solidFill>
                <a:latin typeface="Arial"/>
                <a:ea typeface="DejaVu Sans"/>
              </a:rPr>
              <a:t>2) Rate of Return – dictated by Market forces (equities, MFs, Land, Gold etc. Or by RBI (FD interest rates) or Govt (PF, small savings scheme etc.)</a:t>
            </a:r>
            <a:endParaRPr b="0" lang="en-IN" sz="1600" spc="-1" strike="noStrike">
              <a:latin typeface="Arial"/>
            </a:endParaRPr>
          </a:p>
          <a:p>
            <a:pPr>
              <a:lnSpc>
                <a:spcPct val="100000"/>
              </a:lnSpc>
            </a:pPr>
            <a:r>
              <a:rPr b="0" lang="en-IN" sz="1600" spc="-1" strike="noStrike">
                <a:solidFill>
                  <a:srgbClr val="000000"/>
                </a:solidFill>
                <a:latin typeface="Arial"/>
                <a:ea typeface="DejaVu Sans"/>
              </a:rPr>
              <a:t>3) Time horizon for which you invest</a:t>
            </a:r>
            <a:endParaRPr b="0" lang="en-IN" sz="1600" spc="-1" strike="noStrike">
              <a:latin typeface="Arial"/>
            </a:endParaRPr>
          </a:p>
          <a:p>
            <a:pPr>
              <a:lnSpc>
                <a:spcPct val="100000"/>
              </a:lnSpc>
            </a:pPr>
            <a:endParaRPr b="0" lang="en-IN" sz="1600" spc="-1" strike="noStrike">
              <a:latin typeface="Arial"/>
            </a:endParaRPr>
          </a:p>
          <a:p>
            <a:pPr>
              <a:lnSpc>
                <a:spcPct val="100000"/>
              </a:lnSpc>
            </a:pPr>
            <a:r>
              <a:rPr b="1" i="1" lang="en-IN" sz="1600" spc="-1" strike="noStrike">
                <a:solidFill>
                  <a:srgbClr val="000000"/>
                </a:solidFill>
                <a:latin typeface="Arial"/>
                <a:ea typeface="DejaVu Sans"/>
              </a:rPr>
              <a:t>Most of us “focus” on estimating “returns” when making our investment decisions, which ironically is out of our control!!!</a:t>
            </a:r>
            <a:endParaRPr b="0" lang="en-IN" sz="1600" spc="-1" strike="noStrike">
              <a:latin typeface="Arial"/>
            </a:endParaRPr>
          </a:p>
          <a:p>
            <a:pPr>
              <a:lnSpc>
                <a:spcPct val="100000"/>
              </a:lnSpc>
            </a:pPr>
            <a:endParaRPr b="0" lang="en-IN" sz="1600" spc="-1" strike="noStrike">
              <a:latin typeface="Arial"/>
            </a:endParaRPr>
          </a:p>
          <a:p>
            <a:pPr>
              <a:lnSpc>
                <a:spcPct val="100000"/>
              </a:lnSpc>
            </a:pPr>
            <a:r>
              <a:rPr b="1" i="1" lang="en-IN" sz="1600" spc="-1" strike="noStrike">
                <a:solidFill>
                  <a:srgbClr val="000000"/>
                </a:solidFill>
                <a:latin typeface="Arial"/>
                <a:ea typeface="DejaVu Sans"/>
              </a:rPr>
              <a:t>What we should be focusing on instead is “how much we can invest” and for “how long we can stay invested”</a:t>
            </a:r>
            <a:endParaRPr b="0" lang="en-IN" sz="16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5"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Value of Time in Investments</a:t>
            </a:r>
            <a:endParaRPr b="0" lang="en-IN" sz="3300" spc="-1" strike="noStrike">
              <a:latin typeface="Arial"/>
            </a:endParaRPr>
          </a:p>
        </p:txBody>
      </p:sp>
      <p:sp>
        <p:nvSpPr>
          <p:cNvPr id="576" name="CustomShape 2"/>
          <p:cNvSpPr/>
          <p:nvPr/>
        </p:nvSpPr>
        <p:spPr>
          <a:xfrm>
            <a:off x="1620000" y="1224000"/>
            <a:ext cx="6833160" cy="3394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IN" sz="1800" spc="-1" strike="noStrike">
                <a:solidFill>
                  <a:srgbClr val="000000"/>
                </a:solidFill>
                <a:latin typeface="Arial"/>
                <a:ea typeface="DejaVu Sans"/>
              </a:rPr>
              <a:t>If you want to grow your money 10x:</a:t>
            </a:r>
            <a:endParaRPr b="0" lang="en-IN" sz="1800" spc="-1" strike="noStrike">
              <a:latin typeface="Arial"/>
            </a:endParaRPr>
          </a:p>
          <a:p>
            <a:pPr marL="216000" indent="-209520">
              <a:lnSpc>
                <a:spcPct val="100000"/>
              </a:lnSpc>
              <a:buClr>
                <a:srgbClr val="000000"/>
              </a:buClr>
              <a:buFont typeface="Wingdings" charset="2"/>
              <a:buChar char=""/>
            </a:pPr>
            <a:r>
              <a:rPr b="0" lang="en-IN" sz="1800" spc="-1" strike="noStrike">
                <a:solidFill>
                  <a:srgbClr val="000000"/>
                </a:solidFill>
                <a:latin typeface="Arial"/>
                <a:ea typeface="DejaVu Sans"/>
              </a:rPr>
              <a:t>in 7 years you need 40% annual returns on your investment</a:t>
            </a:r>
            <a:endParaRPr b="0" lang="en-IN" sz="1800" spc="-1" strike="noStrike">
              <a:latin typeface="Arial"/>
            </a:endParaRPr>
          </a:p>
          <a:p>
            <a:pPr marL="216000" indent="-209520">
              <a:lnSpc>
                <a:spcPct val="100000"/>
              </a:lnSpc>
              <a:buClr>
                <a:srgbClr val="000000"/>
              </a:buClr>
              <a:buFont typeface="Wingdings" charset="2"/>
              <a:buChar char=""/>
            </a:pPr>
            <a:r>
              <a:rPr b="0" lang="en-IN" sz="1800" spc="-1" strike="noStrike">
                <a:solidFill>
                  <a:srgbClr val="000000"/>
                </a:solidFill>
                <a:latin typeface="Arial"/>
                <a:ea typeface="DejaVu Sans"/>
              </a:rPr>
              <a:t>In 9 years you need 30% annual returns on your investment</a:t>
            </a:r>
            <a:endParaRPr b="0" lang="en-IN" sz="1800" spc="-1" strike="noStrike">
              <a:latin typeface="Arial"/>
            </a:endParaRPr>
          </a:p>
          <a:p>
            <a:pPr marL="216000" indent="-209520">
              <a:lnSpc>
                <a:spcPct val="100000"/>
              </a:lnSpc>
              <a:buClr>
                <a:srgbClr val="000000"/>
              </a:buClr>
              <a:buFont typeface="Wingdings" charset="2"/>
              <a:buChar char=""/>
            </a:pPr>
            <a:r>
              <a:rPr b="0" lang="en-IN" sz="1800" spc="-1" strike="noStrike">
                <a:solidFill>
                  <a:srgbClr val="000000"/>
                </a:solidFill>
                <a:latin typeface="Arial"/>
                <a:ea typeface="DejaVu Sans"/>
              </a:rPr>
              <a:t>In 17 years you need 15% annual returns on your investment</a:t>
            </a:r>
            <a:endParaRPr b="0" lang="en-IN" sz="1800" spc="-1" strike="noStrike">
              <a:latin typeface="Arial"/>
            </a:endParaRPr>
          </a:p>
          <a:p>
            <a:pPr>
              <a:lnSpc>
                <a:spcPct val="100000"/>
              </a:lnSpc>
            </a:pPr>
            <a:endParaRPr b="0" lang="en-IN" sz="1800" spc="-1" strike="noStrike">
              <a:latin typeface="Arial"/>
            </a:endParaRPr>
          </a:p>
          <a:p>
            <a:pPr>
              <a:lnSpc>
                <a:spcPct val="100000"/>
              </a:lnSpc>
            </a:pPr>
            <a:r>
              <a:rPr b="0" lang="en-IN" sz="1800" spc="-1" strike="noStrike">
                <a:solidFill>
                  <a:srgbClr val="000000"/>
                </a:solidFill>
                <a:latin typeface="Arial"/>
                <a:ea typeface="DejaVu Sans"/>
              </a:rPr>
              <a:t>For getting very higher returns, investors often chase risky products which may or may not give returns but also can result in loss of capital. Sensible option is to start early, take lower risk and give your investments enough time to grow</a:t>
            </a:r>
            <a:endParaRPr b="0" lang="en-IN" sz="1800" spc="-1" strike="noStrike">
              <a:latin typeface="Arial"/>
            </a:endParaRPr>
          </a:p>
          <a:p>
            <a:pPr>
              <a:lnSpc>
                <a:spcPct val="100000"/>
              </a:lnSpc>
            </a:pPr>
            <a:endParaRPr b="0" lang="en-IN" sz="1800" spc="-1" strike="noStrike">
              <a:latin typeface="Arial"/>
            </a:endParaRPr>
          </a:p>
          <a:p>
            <a:pPr>
              <a:lnSpc>
                <a:spcPct val="100000"/>
              </a:lnSpc>
            </a:pPr>
            <a:endParaRPr b="0" lang="en-IN" sz="1800" spc="-1" strike="noStrike">
              <a:latin typeface="Arial"/>
            </a:endParaRPr>
          </a:p>
        </p:txBody>
      </p:sp>
      <p:sp>
        <p:nvSpPr>
          <p:cNvPr id="577" name="CustomShape 3"/>
          <p:cNvSpPr/>
          <p:nvPr/>
        </p:nvSpPr>
        <p:spPr>
          <a:xfrm>
            <a:off x="540000" y="1774080"/>
            <a:ext cx="9173160" cy="256644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en-IN" sz="1800" spc="-1" strike="noStrike">
              <a:latin typeface="Arial"/>
            </a:endParaRPr>
          </a:p>
          <a:p>
            <a:pPr>
              <a:lnSpc>
                <a:spcPct val="100000"/>
              </a:lnSpc>
            </a:pPr>
            <a:endParaRPr b="0" lang="en-IN" sz="1800" spc="-1" strike="noStrike">
              <a:latin typeface="Arial"/>
            </a:endParaRPr>
          </a:p>
          <a:p>
            <a:pPr>
              <a:lnSpc>
                <a:spcPct val="100000"/>
              </a:lnSpc>
            </a:pPr>
            <a:endParaRPr b="0" lang="en-IN" sz="18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8"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Value of Time in investments - Magic of CAGR</a:t>
            </a:r>
            <a:endParaRPr b="0" lang="en-IN" sz="3300" spc="-1" strike="noStrike">
              <a:latin typeface="Arial"/>
            </a:endParaRPr>
          </a:p>
        </p:txBody>
      </p:sp>
      <p:sp>
        <p:nvSpPr>
          <p:cNvPr id="579" name="CustomShape 2"/>
          <p:cNvSpPr/>
          <p:nvPr/>
        </p:nvSpPr>
        <p:spPr>
          <a:xfrm>
            <a:off x="1080000" y="1620000"/>
            <a:ext cx="8453520" cy="287352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en-IN" sz="1800" spc="-1" strike="noStrike">
              <a:latin typeface="Arial"/>
            </a:endParaRPr>
          </a:p>
          <a:p>
            <a:pPr>
              <a:lnSpc>
                <a:spcPct val="100000"/>
              </a:lnSpc>
            </a:pPr>
            <a:endParaRPr b="0" lang="en-IN" sz="1800" spc="-1" strike="noStrike">
              <a:latin typeface="Arial"/>
            </a:endParaRPr>
          </a:p>
          <a:p>
            <a:pPr>
              <a:lnSpc>
                <a:spcPct val="100000"/>
              </a:lnSpc>
            </a:pPr>
            <a:endParaRPr b="0" lang="en-IN" sz="1800" spc="-1" strike="noStrike">
              <a:latin typeface="Arial"/>
            </a:endParaRPr>
          </a:p>
          <a:p>
            <a:pPr>
              <a:lnSpc>
                <a:spcPct val="100000"/>
              </a:lnSpc>
            </a:pPr>
            <a:endParaRPr b="0" lang="en-IN" sz="1800" spc="-1" strike="noStrike">
              <a:latin typeface="Arial"/>
            </a:endParaRPr>
          </a:p>
          <a:p>
            <a:pPr>
              <a:lnSpc>
                <a:spcPct val="100000"/>
              </a:lnSpc>
            </a:pPr>
            <a:endParaRPr b="0" lang="en-IN" sz="1800" spc="-1" strike="noStrike">
              <a:latin typeface="Arial"/>
            </a:endParaRPr>
          </a:p>
          <a:p>
            <a:pPr>
              <a:lnSpc>
                <a:spcPct val="100000"/>
              </a:lnSpc>
            </a:pPr>
            <a:endParaRPr b="0" lang="en-IN" sz="1800" spc="-1" strike="noStrike">
              <a:latin typeface="Arial"/>
            </a:endParaRPr>
          </a:p>
          <a:p>
            <a:pPr>
              <a:lnSpc>
                <a:spcPct val="100000"/>
              </a:lnSpc>
            </a:pPr>
            <a:endParaRPr b="0" lang="en-IN" sz="1800" spc="-1" strike="noStrike">
              <a:latin typeface="Arial"/>
            </a:endParaRPr>
          </a:p>
          <a:p>
            <a:pPr marL="216000" indent="-209520">
              <a:lnSpc>
                <a:spcPct val="100000"/>
              </a:lnSpc>
              <a:buClr>
                <a:srgbClr val="000000"/>
              </a:buClr>
              <a:buFont typeface="Wingdings" charset="2"/>
              <a:buChar char=""/>
            </a:pPr>
            <a:r>
              <a:rPr b="0" lang="en-IN" sz="1600" spc="-1" strike="noStrike">
                <a:solidFill>
                  <a:srgbClr val="000000"/>
                </a:solidFill>
                <a:latin typeface="Arial"/>
                <a:ea typeface="DejaVu Sans"/>
              </a:rPr>
              <a:t>Benefits of compounding grow exponentially over longer horizons</a:t>
            </a:r>
            <a:endParaRPr b="0" lang="en-IN" sz="1600" spc="-1" strike="noStrike">
              <a:latin typeface="Arial"/>
            </a:endParaRPr>
          </a:p>
          <a:p>
            <a:pPr lvl="1" marL="432000" indent="-209520">
              <a:lnSpc>
                <a:spcPct val="100000"/>
              </a:lnSpc>
              <a:buClr>
                <a:srgbClr val="000000"/>
              </a:buClr>
              <a:buSzPct val="45000"/>
              <a:buFont typeface="Wingdings" charset="2"/>
              <a:buChar char=""/>
            </a:pPr>
            <a:r>
              <a:rPr b="0" lang="en-IN" sz="1600" spc="-1" strike="noStrike">
                <a:solidFill>
                  <a:srgbClr val="000000"/>
                </a:solidFill>
                <a:latin typeface="Arial"/>
                <a:ea typeface="DejaVu Sans"/>
              </a:rPr>
              <a:t>Invest as early as possible</a:t>
            </a:r>
            <a:endParaRPr b="0" lang="en-IN" sz="1600" spc="-1" strike="noStrike">
              <a:latin typeface="Arial"/>
            </a:endParaRPr>
          </a:p>
          <a:p>
            <a:pPr lvl="1" marL="432000" indent="-209520">
              <a:lnSpc>
                <a:spcPct val="100000"/>
              </a:lnSpc>
              <a:buClr>
                <a:srgbClr val="000000"/>
              </a:buClr>
              <a:buSzPct val="45000"/>
              <a:buFont typeface="Wingdings" charset="2"/>
              <a:buChar char=""/>
            </a:pPr>
            <a:r>
              <a:rPr b="0" lang="en-IN" sz="1600" spc="-1" strike="noStrike">
                <a:solidFill>
                  <a:srgbClr val="000000"/>
                </a:solidFill>
                <a:latin typeface="Arial"/>
                <a:ea typeface="DejaVu Sans"/>
              </a:rPr>
              <a:t>Stay invested</a:t>
            </a:r>
            <a:endParaRPr b="0" lang="en-IN" sz="1600" spc="-1" strike="noStrike">
              <a:latin typeface="Arial"/>
            </a:endParaRPr>
          </a:p>
          <a:p>
            <a:pPr lvl="1" marL="432000" indent="-209520">
              <a:lnSpc>
                <a:spcPct val="100000"/>
              </a:lnSpc>
              <a:buClr>
                <a:srgbClr val="000000"/>
              </a:buClr>
              <a:buSzPct val="45000"/>
              <a:buFont typeface="Wingdings" charset="2"/>
              <a:buChar char=""/>
            </a:pPr>
            <a:r>
              <a:rPr b="0" lang="en-IN" sz="1600" spc="-1" strike="noStrike">
                <a:solidFill>
                  <a:srgbClr val="000000"/>
                </a:solidFill>
                <a:latin typeface="Arial"/>
                <a:ea typeface="DejaVu Sans"/>
              </a:rPr>
              <a:t>Keep doing incremental investment no matter how small, it all adds up in long run</a:t>
            </a:r>
            <a:endParaRPr b="0" lang="en-IN" sz="1600" spc="-1" strike="noStrike">
              <a:latin typeface="Arial"/>
            </a:endParaRPr>
          </a:p>
          <a:p>
            <a:pPr>
              <a:lnSpc>
                <a:spcPct val="100000"/>
              </a:lnSpc>
            </a:pPr>
            <a:endParaRPr b="0" lang="en-IN" sz="1600" spc="-1" strike="noStrike">
              <a:latin typeface="Arial"/>
            </a:endParaRPr>
          </a:p>
          <a:p>
            <a:pPr>
              <a:lnSpc>
                <a:spcPct val="100000"/>
              </a:lnSpc>
            </a:pPr>
            <a:endParaRPr b="0" lang="en-IN" sz="1600" spc="-1" strike="noStrike">
              <a:latin typeface="Arial"/>
            </a:endParaRPr>
          </a:p>
        </p:txBody>
      </p:sp>
      <p:pic>
        <p:nvPicPr>
          <p:cNvPr id="580" name="" descr=""/>
          <p:cNvPicPr/>
          <p:nvPr/>
        </p:nvPicPr>
        <p:blipFill>
          <a:blip r:embed="rId1"/>
          <a:stretch/>
        </p:blipFill>
        <p:spPr>
          <a:xfrm>
            <a:off x="1260000" y="970920"/>
            <a:ext cx="3773520" cy="2262600"/>
          </a:xfrm>
          <a:prstGeom prst="rect">
            <a:avLst/>
          </a:prstGeom>
          <a:ln w="0">
            <a:noFill/>
          </a:ln>
        </p:spPr>
      </p:pic>
      <p:sp>
        <p:nvSpPr>
          <p:cNvPr id="581" name="CustomShape 3"/>
          <p:cNvSpPr/>
          <p:nvPr/>
        </p:nvSpPr>
        <p:spPr>
          <a:xfrm>
            <a:off x="5400000" y="1260000"/>
            <a:ext cx="4313520" cy="14684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IN" sz="1600" spc="-1" strike="noStrike">
                <a:solidFill>
                  <a:srgbClr val="000000"/>
                </a:solidFill>
                <a:latin typeface="Arial"/>
                <a:ea typeface="DejaVu Sans"/>
              </a:rPr>
              <a:t>1 Lakh invested in year 1 for 8% compound interest rate gives </a:t>
            </a:r>
            <a:endParaRPr b="0" lang="en-IN" sz="1600" spc="-1" strike="noStrike">
              <a:latin typeface="Arial"/>
            </a:endParaRPr>
          </a:p>
          <a:p>
            <a:pPr marL="216000" indent="-209520">
              <a:lnSpc>
                <a:spcPct val="100000"/>
              </a:lnSpc>
              <a:buClr>
                <a:srgbClr val="000000"/>
              </a:buClr>
              <a:buSzPct val="45000"/>
              <a:buFont typeface="Wingdings" charset="2"/>
              <a:buChar char=""/>
            </a:pPr>
            <a:r>
              <a:rPr b="0" lang="en-IN" sz="1600" spc="-1" strike="noStrike">
                <a:solidFill>
                  <a:srgbClr val="000000"/>
                </a:solidFill>
                <a:latin typeface="Arial"/>
                <a:ea typeface="DejaVu Sans"/>
              </a:rPr>
              <a:t>Only 2.16L in first 10 years</a:t>
            </a:r>
            <a:endParaRPr b="0" lang="en-IN" sz="1600" spc="-1" strike="noStrike">
              <a:latin typeface="Arial"/>
            </a:endParaRPr>
          </a:p>
          <a:p>
            <a:pPr marL="216000" indent="-209520">
              <a:lnSpc>
                <a:spcPct val="100000"/>
              </a:lnSpc>
              <a:buClr>
                <a:srgbClr val="000000"/>
              </a:buClr>
              <a:buSzPct val="45000"/>
              <a:buFont typeface="Wingdings" charset="2"/>
              <a:buChar char=""/>
            </a:pPr>
            <a:r>
              <a:rPr b="0" lang="en-IN" sz="1600" spc="-1" strike="noStrike">
                <a:solidFill>
                  <a:srgbClr val="000000"/>
                </a:solidFill>
                <a:latin typeface="Arial"/>
                <a:ea typeface="DejaVu Sans"/>
              </a:rPr>
              <a:t>Reasonably good 4.66 L in 20 years</a:t>
            </a:r>
            <a:endParaRPr b="0" lang="en-IN" sz="1600" spc="-1" strike="noStrike">
              <a:latin typeface="Arial"/>
            </a:endParaRPr>
          </a:p>
          <a:p>
            <a:pPr marL="216000" indent="-209520">
              <a:lnSpc>
                <a:spcPct val="100000"/>
              </a:lnSpc>
              <a:buClr>
                <a:srgbClr val="000000"/>
              </a:buClr>
              <a:buSzPct val="45000"/>
              <a:buFont typeface="Wingdings" charset="2"/>
              <a:buChar char=""/>
            </a:pPr>
            <a:r>
              <a:rPr b="0" lang="en-IN" sz="1600" spc="-1" strike="noStrike">
                <a:solidFill>
                  <a:srgbClr val="000000"/>
                </a:solidFill>
                <a:latin typeface="Arial"/>
                <a:ea typeface="DejaVu Sans"/>
              </a:rPr>
              <a:t>Excellent 10L in 30 years</a:t>
            </a:r>
            <a:endParaRPr b="0" lang="en-IN" sz="1600" spc="-1" strike="noStrike">
              <a:latin typeface="Arial"/>
            </a:endParaRPr>
          </a:p>
          <a:p>
            <a:pPr>
              <a:lnSpc>
                <a:spcPct val="100000"/>
              </a:lnSpc>
            </a:pPr>
            <a:endParaRPr b="0" lang="en-IN" sz="1600" spc="-1" strike="noStrike">
              <a:latin typeface="Arial"/>
            </a:endParaRPr>
          </a:p>
        </p:txBody>
      </p:sp>
      <p:sp>
        <p:nvSpPr>
          <p:cNvPr id="582" name="CustomShape 4"/>
          <p:cNvSpPr/>
          <p:nvPr/>
        </p:nvSpPr>
        <p:spPr>
          <a:xfrm>
            <a:off x="1332000" y="3204000"/>
            <a:ext cx="7373520" cy="2394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IN" sz="1100" spc="-1" strike="noStrike">
                <a:solidFill>
                  <a:srgbClr val="000000"/>
                </a:solidFill>
                <a:latin typeface="Arial"/>
                <a:ea typeface="DejaVu Sans"/>
              </a:rPr>
              <a:t>Source: https://www.moneyworks4me.com/investmentshastra/how-the-magic-of-compounding-works/</a:t>
            </a:r>
            <a:endParaRPr b="0" lang="en-IN" sz="11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3" name="CustomShape 1"/>
          <p:cNvSpPr/>
          <p:nvPr/>
        </p:nvSpPr>
        <p:spPr>
          <a:xfrm>
            <a:off x="540000" y="180000"/>
            <a:ext cx="8992800" cy="892800"/>
          </a:xfrm>
          <a:prstGeom prst="rect">
            <a:avLst/>
          </a:prstGeom>
          <a:noFill/>
          <a:ln w="0">
            <a:noFill/>
          </a:ln>
        </p:spPr>
        <p:style>
          <a:lnRef idx="0"/>
          <a:fillRef idx="0"/>
          <a:effectRef idx="0"/>
          <a:fontRef idx="minor"/>
        </p:style>
      </p:sp>
      <p:sp>
        <p:nvSpPr>
          <p:cNvPr id="584" name="CustomShape 2"/>
          <p:cNvSpPr/>
          <p:nvPr/>
        </p:nvSpPr>
        <p:spPr>
          <a:xfrm>
            <a:off x="2160000" y="131400"/>
            <a:ext cx="6833160" cy="6595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IN" sz="3300" spc="-1" strike="noStrike">
                <a:solidFill>
                  <a:srgbClr val="000000"/>
                </a:solidFill>
                <a:latin typeface="Arial"/>
                <a:ea typeface="DejaVu Sans"/>
              </a:rPr>
              <a:t>Wealth is what you don’t see!</a:t>
            </a:r>
            <a:endParaRPr b="0" lang="en-IN" sz="3300" spc="-1" strike="noStrike">
              <a:latin typeface="Arial"/>
            </a:endParaRPr>
          </a:p>
        </p:txBody>
      </p:sp>
      <p:sp>
        <p:nvSpPr>
          <p:cNvPr id="585" name="CustomShape 3"/>
          <p:cNvSpPr/>
          <p:nvPr/>
        </p:nvSpPr>
        <p:spPr>
          <a:xfrm>
            <a:off x="720000" y="900000"/>
            <a:ext cx="8640000" cy="3780000"/>
          </a:xfrm>
          <a:prstGeom prst="rect">
            <a:avLst/>
          </a:prstGeom>
          <a:noFill/>
          <a:ln w="0">
            <a:noFill/>
          </a:ln>
        </p:spPr>
        <p:style>
          <a:lnRef idx="0"/>
          <a:fillRef idx="0"/>
          <a:effectRef idx="0"/>
          <a:fontRef idx="minor"/>
        </p:style>
        <p:txBody>
          <a:bodyPr lIns="90000" rIns="90000" tIns="45000" bIns="45000">
            <a:noAutofit/>
          </a:bodyPr>
          <a:p>
            <a:pPr marL="216000" indent="-216000">
              <a:lnSpc>
                <a:spcPct val="100000"/>
              </a:lnSpc>
              <a:spcAft>
                <a:spcPts val="283"/>
              </a:spcAft>
              <a:buClr>
                <a:srgbClr val="000000"/>
              </a:buClr>
              <a:buFont typeface="StarSymbol"/>
              <a:buAutoNum type="arabicParenR"/>
            </a:pPr>
            <a:r>
              <a:rPr b="0" lang="en-IN" sz="1100" spc="-1" strike="noStrike">
                <a:solidFill>
                  <a:srgbClr val="000000"/>
                </a:solidFill>
                <a:latin typeface="Arial"/>
                <a:ea typeface="DejaVu Sans"/>
              </a:rPr>
              <a:t>Consider two individuals A &amp; B - A earns 1L/month and B earns 50K/month who is wealthy between the two?</a:t>
            </a:r>
            <a:endParaRPr b="0" lang="en-IN" sz="1100" spc="-1" strike="noStrike">
              <a:latin typeface="Arial"/>
            </a:endParaRPr>
          </a:p>
          <a:p>
            <a:pPr marL="216000" indent="-216000">
              <a:lnSpc>
                <a:spcPct val="100000"/>
              </a:lnSpc>
              <a:spcAft>
                <a:spcPts val="283"/>
              </a:spcAft>
              <a:buClr>
                <a:srgbClr val="000000"/>
              </a:buClr>
              <a:buFont typeface="StarSymbol"/>
              <a:buAutoNum type="arabicParenR"/>
            </a:pPr>
            <a:r>
              <a:rPr b="0" lang="en-IN" sz="1100" spc="-1" strike="noStrike">
                <a:solidFill>
                  <a:srgbClr val="000000"/>
                </a:solidFill>
                <a:latin typeface="Arial"/>
                <a:ea typeface="DejaVu Sans"/>
              </a:rPr>
              <a:t>If you answered A you may be wrong. To correctly answer the above question we need to now what are the expenses of A &amp; B every month. For e.g. </a:t>
            </a:r>
            <a:endParaRPr b="0" lang="en-IN" sz="1100" spc="-1" strike="noStrike">
              <a:latin typeface="Arial"/>
            </a:endParaRPr>
          </a:p>
          <a:p>
            <a:pPr lvl="2" marL="648000" indent="-216000">
              <a:lnSpc>
                <a:spcPct val="100000"/>
              </a:lnSpc>
              <a:spcAft>
                <a:spcPts val="283"/>
              </a:spcAft>
              <a:buClr>
                <a:srgbClr val="000000"/>
              </a:buClr>
              <a:buSzPct val="45000"/>
              <a:buFont typeface="Wingdings" charset="2"/>
              <a:buChar char=""/>
            </a:pPr>
            <a:r>
              <a:rPr b="0" lang="en-IN" sz="1100" spc="-1" strike="noStrike">
                <a:solidFill>
                  <a:srgbClr val="000000"/>
                </a:solidFill>
                <a:latin typeface="Arial"/>
                <a:ea typeface="DejaVu Sans"/>
              </a:rPr>
              <a:t>A earns 1L and his/her expenses are 80k. Hence A has 20K/month left to save and invest</a:t>
            </a:r>
            <a:endParaRPr b="0" lang="en-IN" sz="1100" spc="-1" strike="noStrike">
              <a:latin typeface="Arial"/>
            </a:endParaRPr>
          </a:p>
          <a:p>
            <a:pPr lvl="2" marL="648000" indent="-216000">
              <a:lnSpc>
                <a:spcPct val="100000"/>
              </a:lnSpc>
              <a:spcAft>
                <a:spcPts val="283"/>
              </a:spcAft>
              <a:buClr>
                <a:srgbClr val="000000"/>
              </a:buClr>
              <a:buSzPct val="45000"/>
              <a:buFont typeface="Wingdings" charset="2"/>
              <a:buChar char=""/>
            </a:pPr>
            <a:r>
              <a:rPr b="0" lang="en-IN" sz="1100" spc="-1" strike="noStrike">
                <a:solidFill>
                  <a:srgbClr val="000000"/>
                </a:solidFill>
                <a:latin typeface="Arial"/>
                <a:ea typeface="DejaVu Sans"/>
              </a:rPr>
              <a:t>B earns 50K and his/her expenses are 20K. Hence B has 30K/month left to save and invest</a:t>
            </a:r>
            <a:endParaRPr b="0" lang="en-IN" sz="1100" spc="-1" strike="noStrike">
              <a:latin typeface="Arial"/>
            </a:endParaRPr>
          </a:p>
          <a:p>
            <a:pPr marL="216000" indent="-216000">
              <a:lnSpc>
                <a:spcPct val="100000"/>
              </a:lnSpc>
              <a:spcAft>
                <a:spcPts val="283"/>
              </a:spcAft>
              <a:buClr>
                <a:srgbClr val="000000"/>
              </a:buClr>
              <a:buFont typeface="StarSymbol"/>
              <a:buAutoNum type="arabicParenR"/>
            </a:pPr>
            <a:r>
              <a:rPr b="0" lang="en-IN" sz="1100" spc="-1" strike="noStrike">
                <a:solidFill>
                  <a:srgbClr val="000000"/>
                </a:solidFill>
                <a:latin typeface="Arial"/>
                <a:ea typeface="DejaVu Sans"/>
              </a:rPr>
              <a:t>Now we can confidently answer that B is more wealthy then A!</a:t>
            </a:r>
            <a:endParaRPr b="0" lang="en-IN" sz="1100" spc="-1" strike="noStrike">
              <a:latin typeface="Arial"/>
            </a:endParaRPr>
          </a:p>
          <a:p>
            <a:pPr marL="216000" indent="-216000">
              <a:lnSpc>
                <a:spcPct val="100000"/>
              </a:lnSpc>
              <a:spcAft>
                <a:spcPts val="283"/>
              </a:spcAft>
              <a:buClr>
                <a:srgbClr val="000000"/>
              </a:buClr>
              <a:buFont typeface="StarSymbol"/>
              <a:buAutoNum type="arabicParenR"/>
            </a:pPr>
            <a:r>
              <a:rPr b="1" lang="en-IN" sz="1100" spc="-1" strike="noStrike">
                <a:solidFill>
                  <a:srgbClr val="000000"/>
                </a:solidFill>
                <a:latin typeface="Arial"/>
                <a:ea typeface="DejaVu Sans"/>
              </a:rPr>
              <a:t>How much you earn is not as important as how much you can save each month. Your savings and investment rate will determine how much wealth you can create for yourself and your family</a:t>
            </a:r>
            <a:endParaRPr b="0" lang="en-IN" sz="1100" spc="-1" strike="noStrike">
              <a:latin typeface="Arial"/>
            </a:endParaRPr>
          </a:p>
          <a:p>
            <a:pPr marL="216000" indent="-216000">
              <a:lnSpc>
                <a:spcPct val="100000"/>
              </a:lnSpc>
              <a:spcAft>
                <a:spcPts val="283"/>
              </a:spcAft>
              <a:buClr>
                <a:srgbClr val="000000"/>
              </a:buClr>
              <a:buFont typeface="StarSymbol"/>
              <a:buAutoNum type="arabicParenR"/>
            </a:pPr>
            <a:r>
              <a:rPr b="0" lang="en-IN" sz="1100" spc="-1" strike="noStrike">
                <a:solidFill>
                  <a:srgbClr val="000000"/>
                </a:solidFill>
                <a:latin typeface="Arial"/>
                <a:ea typeface="DejaVu Sans"/>
              </a:rPr>
              <a:t>Someone living in a large house, driving expensive car, having the latest gadgets, flaunting an expensive lifestyle is not necessarily rich or wealthy. In fact that person is giving away his/her hard earned money to others. </a:t>
            </a:r>
            <a:r>
              <a:rPr b="1" lang="en-IN" sz="1100" spc="-1" strike="noStrike">
                <a:solidFill>
                  <a:srgbClr val="000000"/>
                </a:solidFill>
                <a:latin typeface="Arial"/>
                <a:ea typeface="DejaVu Sans"/>
              </a:rPr>
              <a:t>Splurging money on depreciating items is a sure shot way of remaining forever dependent on your next salary!</a:t>
            </a:r>
            <a:endParaRPr b="0" lang="en-IN" sz="1100" spc="-1" strike="noStrike">
              <a:latin typeface="Arial"/>
            </a:endParaRPr>
          </a:p>
          <a:p>
            <a:pPr marL="216000" indent="-216000">
              <a:lnSpc>
                <a:spcPct val="100000"/>
              </a:lnSpc>
              <a:spcAft>
                <a:spcPts val="283"/>
              </a:spcAft>
              <a:buClr>
                <a:srgbClr val="000000"/>
              </a:buClr>
              <a:buFont typeface="StarSymbol"/>
              <a:buAutoNum type="arabicParenR"/>
            </a:pPr>
            <a:r>
              <a:rPr b="0" lang="en-IN" sz="1100" spc="-1" strike="noStrike">
                <a:solidFill>
                  <a:srgbClr val="000000"/>
                </a:solidFill>
                <a:latin typeface="Arial"/>
                <a:ea typeface="DejaVu Sans"/>
              </a:rPr>
              <a:t>Worse, if that life style is financed through debt (like credit cards, EMIs etc.) is a sure shot of way of getting trapped into the debt bubble and remain in negative net worth!</a:t>
            </a:r>
            <a:endParaRPr b="0" lang="en-IN" sz="1100" spc="-1" strike="noStrike">
              <a:latin typeface="Arial"/>
            </a:endParaRPr>
          </a:p>
          <a:p>
            <a:pPr marL="216000" indent="-216000">
              <a:lnSpc>
                <a:spcPct val="100000"/>
              </a:lnSpc>
              <a:spcAft>
                <a:spcPts val="283"/>
              </a:spcAft>
              <a:buClr>
                <a:srgbClr val="000000"/>
              </a:buClr>
              <a:buFont typeface="StarSymbol"/>
              <a:buAutoNum type="arabicParenR"/>
            </a:pPr>
            <a:r>
              <a:rPr b="0" lang="en-IN" sz="1100" spc="-1" strike="noStrike">
                <a:solidFill>
                  <a:srgbClr val="000000"/>
                </a:solidFill>
                <a:latin typeface="Arial"/>
                <a:ea typeface="DejaVu Sans"/>
              </a:rPr>
              <a:t>Remember Warren Buffett says — ‘If you are buying things that you don't need today, soon you will have to sell things you need.’</a:t>
            </a:r>
            <a:endParaRPr b="0" lang="en-IN" sz="1100" spc="-1" strike="noStrike">
              <a:latin typeface="Arial"/>
            </a:endParaRPr>
          </a:p>
          <a:p>
            <a:pPr marL="216000" indent="-216000">
              <a:lnSpc>
                <a:spcPct val="100000"/>
              </a:lnSpc>
              <a:spcAft>
                <a:spcPts val="283"/>
              </a:spcAft>
              <a:buClr>
                <a:srgbClr val="000000"/>
              </a:buClr>
              <a:buFont typeface="StarSymbol"/>
              <a:buAutoNum type="arabicParenR"/>
            </a:pPr>
            <a:r>
              <a:rPr b="0" lang="en-IN" sz="1100" spc="-1" strike="noStrike">
                <a:solidFill>
                  <a:srgbClr val="000000"/>
                </a:solidFill>
                <a:latin typeface="Arial"/>
                <a:ea typeface="DejaVu Sans"/>
              </a:rPr>
              <a:t>300Cr expenses on children’s marriage for Ambani is not even 0.003% of his net worth. But that lavish wedding of 1Cr+ for yourself can become problematic if it is 30%-40% of net worth! </a:t>
            </a:r>
            <a:r>
              <a:rPr b="1" lang="en-IN" sz="1100" spc="-1" strike="noStrike">
                <a:solidFill>
                  <a:srgbClr val="000000"/>
                </a:solidFill>
                <a:latin typeface="Arial"/>
                <a:ea typeface="DejaVu Sans"/>
              </a:rPr>
              <a:t>Live within your means!!</a:t>
            </a:r>
            <a:endParaRPr b="0" lang="en-IN" sz="1100" spc="-1" strike="noStrike">
              <a:latin typeface="Arial"/>
            </a:endParaRPr>
          </a:p>
          <a:p>
            <a:pPr marL="216000" indent="-216000">
              <a:lnSpc>
                <a:spcPct val="100000"/>
              </a:lnSpc>
              <a:spcAft>
                <a:spcPts val="283"/>
              </a:spcAft>
              <a:buClr>
                <a:srgbClr val="000000"/>
              </a:buClr>
              <a:buFont typeface="StarSymbol"/>
              <a:buAutoNum type="arabicParenR"/>
            </a:pPr>
            <a:r>
              <a:rPr b="0" lang="en-IN" sz="1100" spc="-1" strike="noStrike">
                <a:solidFill>
                  <a:srgbClr val="000000"/>
                </a:solidFill>
                <a:latin typeface="Arial"/>
                <a:ea typeface="DejaVu Sans"/>
              </a:rPr>
              <a:t>Entire world out there is desperate to sell you their products and services. DO NOT get brainwashed into believing you need anything and everything latest and greatest. </a:t>
            </a:r>
            <a:r>
              <a:rPr b="1" lang="en-IN" sz="1100" spc="-1" strike="noStrike">
                <a:solidFill>
                  <a:srgbClr val="000000"/>
                </a:solidFill>
                <a:latin typeface="Arial"/>
                <a:ea typeface="DejaVu Sans"/>
              </a:rPr>
              <a:t>Understand what you “need”, not what you “want” </a:t>
            </a:r>
            <a:endParaRPr b="0" lang="en-IN" sz="1100" spc="-1" strike="noStrike">
              <a:latin typeface="Arial"/>
            </a:endParaRPr>
          </a:p>
          <a:p>
            <a:pPr marL="216000" indent="-216000">
              <a:lnSpc>
                <a:spcPct val="100000"/>
              </a:lnSpc>
              <a:spcAft>
                <a:spcPts val="283"/>
              </a:spcAft>
              <a:buClr>
                <a:srgbClr val="000000"/>
              </a:buClr>
              <a:buFont typeface="StarSymbol"/>
              <a:buAutoNum type="arabicParenR"/>
            </a:pPr>
            <a:r>
              <a:rPr b="1" lang="en-IN" sz="1100" spc="-1" strike="noStrike">
                <a:solidFill>
                  <a:srgbClr val="000000"/>
                </a:solidFill>
                <a:latin typeface="Arial"/>
                <a:ea typeface="DejaVu Sans"/>
              </a:rPr>
              <a:t>Money not spent today is money saved and can be invested towards your life goals that truly matter in the long run!</a:t>
            </a:r>
            <a:endParaRPr b="0" lang="en-IN" sz="1100" spc="-1" strike="noStrike">
              <a:latin typeface="Arial"/>
            </a:endParaRPr>
          </a:p>
          <a:p>
            <a:pPr marL="216000" indent="-216000">
              <a:lnSpc>
                <a:spcPct val="100000"/>
              </a:lnSpc>
              <a:spcAft>
                <a:spcPts val="283"/>
              </a:spcAft>
              <a:buClr>
                <a:srgbClr val="000000"/>
              </a:buClr>
              <a:buFont typeface="StarSymbol"/>
              <a:buAutoNum type="arabicParenR"/>
            </a:pPr>
            <a:r>
              <a:rPr b="0" lang="en-IN" sz="1100" spc="-1" strike="noStrike">
                <a:solidFill>
                  <a:srgbClr val="000000"/>
                </a:solidFill>
                <a:latin typeface="Arial"/>
                <a:ea typeface="DejaVu Sans"/>
              </a:rPr>
              <a:t>There is no harm in spending on things you like, but make sure you have earned and provisioned for all your main life goals before that</a:t>
            </a:r>
            <a:endParaRPr b="0" lang="en-IN" sz="11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6"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Emergency Corpus</a:t>
            </a:r>
            <a:endParaRPr b="0" lang="en-IN" sz="3300" spc="-1" strike="noStrike">
              <a:latin typeface="Arial"/>
            </a:endParaRPr>
          </a:p>
        </p:txBody>
      </p:sp>
      <p:sp>
        <p:nvSpPr>
          <p:cNvPr id="587" name="CustomShape 2"/>
          <p:cNvSpPr/>
          <p:nvPr/>
        </p:nvSpPr>
        <p:spPr>
          <a:xfrm>
            <a:off x="540000" y="1260000"/>
            <a:ext cx="8992800" cy="3232800"/>
          </a:xfrm>
          <a:prstGeom prst="rect">
            <a:avLst/>
          </a:prstGeom>
          <a:noFill/>
          <a:ln w="0">
            <a:noFill/>
          </a:ln>
        </p:spPr>
        <p:style>
          <a:lnRef idx="0"/>
          <a:fillRef idx="0"/>
          <a:effectRef idx="0"/>
          <a:fontRef idx="minor"/>
        </p:style>
      </p:sp>
      <p:sp>
        <p:nvSpPr>
          <p:cNvPr id="588" name="CustomShape 3"/>
          <p:cNvSpPr/>
          <p:nvPr/>
        </p:nvSpPr>
        <p:spPr>
          <a:xfrm>
            <a:off x="720000" y="1080000"/>
            <a:ext cx="8994240" cy="3668040"/>
          </a:xfrm>
          <a:prstGeom prst="rect">
            <a:avLst/>
          </a:prstGeom>
          <a:noFill/>
          <a:ln w="0">
            <a:noFill/>
          </a:ln>
        </p:spPr>
        <p:style>
          <a:lnRef idx="0"/>
          <a:fillRef idx="0"/>
          <a:effectRef idx="0"/>
          <a:fontRef idx="minor"/>
        </p:style>
        <p:txBody>
          <a:bodyPr lIns="90000" rIns="90000" tIns="45000" bIns="45000">
            <a:noAutofit/>
          </a:bodyPr>
          <a:p>
            <a:pPr marL="216000" indent="-212400">
              <a:lnSpc>
                <a:spcPct val="100000"/>
              </a:lnSpc>
              <a:spcAft>
                <a:spcPts val="709"/>
              </a:spcAft>
              <a:buClr>
                <a:srgbClr val="000000"/>
              </a:buClr>
              <a:buFont typeface="StarSymbol"/>
              <a:buAutoNum type="arabicParenR"/>
            </a:pPr>
            <a:r>
              <a:rPr b="0" lang="en-IN" sz="1400" spc="-1" strike="noStrike">
                <a:solidFill>
                  <a:srgbClr val="000000"/>
                </a:solidFill>
                <a:latin typeface="Arial"/>
                <a:ea typeface="DejaVu Sans"/>
              </a:rPr>
              <a:t>Minimum 6 months of expenses (if both members are earning) or up to 12 months of expenses if only 1 member is earning. Your expenses calculation should also include ongoing EMI payment component</a:t>
            </a:r>
            <a:endParaRPr b="0" lang="en-IN" sz="1400" spc="-1" strike="noStrike">
              <a:latin typeface="Arial"/>
            </a:endParaRPr>
          </a:p>
          <a:p>
            <a:pPr marL="216000" indent="-212400">
              <a:lnSpc>
                <a:spcPct val="100000"/>
              </a:lnSpc>
              <a:spcAft>
                <a:spcPts val="709"/>
              </a:spcAft>
              <a:buClr>
                <a:srgbClr val="000000"/>
              </a:buClr>
              <a:buFont typeface="StarSymbol"/>
              <a:buAutoNum type="arabicParenR"/>
            </a:pPr>
            <a:r>
              <a:rPr b="0" lang="en-IN" sz="1400" spc="-1" strike="noStrike">
                <a:solidFill>
                  <a:srgbClr val="000000"/>
                </a:solidFill>
                <a:latin typeface="Arial"/>
                <a:ea typeface="DejaVu Sans"/>
              </a:rPr>
              <a:t>Spread your emergency corpus across Cash in hand (up to 1 month expense), FD in banks (ideally two different banks), money in liquid funds and some nominal gold coin/silver bars at home</a:t>
            </a:r>
            <a:endParaRPr b="0" lang="en-IN" sz="1400" spc="-1" strike="noStrike">
              <a:latin typeface="Arial"/>
            </a:endParaRPr>
          </a:p>
          <a:p>
            <a:pPr marL="216000" indent="-212400">
              <a:lnSpc>
                <a:spcPct val="100000"/>
              </a:lnSpc>
              <a:spcAft>
                <a:spcPts val="709"/>
              </a:spcAft>
              <a:buClr>
                <a:srgbClr val="000000"/>
              </a:buClr>
              <a:buFont typeface="StarSymbol"/>
              <a:buAutoNum type="arabicParenR"/>
            </a:pPr>
            <a:r>
              <a:rPr b="0" lang="en-IN" sz="1400" spc="-1" strike="noStrike">
                <a:solidFill>
                  <a:srgbClr val="000000"/>
                </a:solidFill>
                <a:latin typeface="Arial"/>
                <a:ea typeface="DejaVu Sans"/>
              </a:rPr>
              <a:t>Ensure FDs and liquid funds investment is in joint holding format only (either or survivor mode). This is to ensure that if something happens to one member another member can withdraw the amount and attend to emergency without hassles</a:t>
            </a:r>
            <a:endParaRPr b="0" lang="en-IN" sz="1400" spc="-1" strike="noStrike">
              <a:latin typeface="Arial"/>
            </a:endParaRPr>
          </a:p>
          <a:p>
            <a:pPr marL="216000" indent="-212400">
              <a:lnSpc>
                <a:spcPct val="100000"/>
              </a:lnSpc>
              <a:spcAft>
                <a:spcPts val="709"/>
              </a:spcAft>
              <a:buClr>
                <a:srgbClr val="000000"/>
              </a:buClr>
              <a:buFont typeface="StarSymbol"/>
              <a:buAutoNum type="arabicParenR"/>
            </a:pPr>
            <a:r>
              <a:rPr b="0" lang="en-IN" sz="1400" spc="-1" strike="noStrike">
                <a:solidFill>
                  <a:srgbClr val="000000"/>
                </a:solidFill>
                <a:latin typeface="Arial"/>
                <a:ea typeface="DejaVu Sans"/>
              </a:rPr>
              <a:t>Credit card is another useful option in some emergency situations (for e.g. if hospitalisation is required and hospital is not offering cashless option)</a:t>
            </a:r>
            <a:endParaRPr b="0" lang="en-IN" sz="1400" spc="-1" strike="noStrike">
              <a:latin typeface="Arial"/>
            </a:endParaRPr>
          </a:p>
          <a:p>
            <a:pPr>
              <a:lnSpc>
                <a:spcPct val="100000"/>
              </a:lnSpc>
            </a:pPr>
            <a:endParaRPr b="0" lang="en-IN" sz="1400" spc="-1" strike="noStrike">
              <a:latin typeface="Arial"/>
            </a:endParaRPr>
          </a:p>
          <a:p>
            <a:pPr>
              <a:lnSpc>
                <a:spcPct val="100000"/>
              </a:lnSpc>
            </a:pPr>
            <a:r>
              <a:rPr b="1" i="1" lang="en-IN" sz="1600" spc="-1" strike="noStrike">
                <a:solidFill>
                  <a:srgbClr val="000000"/>
                </a:solidFill>
                <a:latin typeface="Arial"/>
                <a:ea typeface="DejaVu Sans"/>
              </a:rPr>
              <a:t>Emergency Fund is not just for “job loss” scenario but also range of other unforeseen circumstances like accident or sudden loss of loved one, health emergency, times of social unrest or government induced problems, bank going under etc.</a:t>
            </a:r>
            <a:endParaRPr b="0" lang="en-IN" sz="16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9"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Mutual Funds</a:t>
            </a:r>
            <a:endParaRPr b="0" lang="en-IN" sz="3300" spc="-1" strike="noStrike">
              <a:latin typeface="Arial"/>
            </a:endParaRPr>
          </a:p>
        </p:txBody>
      </p:sp>
      <p:sp>
        <p:nvSpPr>
          <p:cNvPr id="590" name="CustomShape 2"/>
          <p:cNvSpPr/>
          <p:nvPr/>
        </p:nvSpPr>
        <p:spPr>
          <a:xfrm>
            <a:off x="540000" y="1073880"/>
            <a:ext cx="8992800" cy="3785040"/>
          </a:xfrm>
          <a:prstGeom prst="rect">
            <a:avLst/>
          </a:prstGeom>
          <a:noFill/>
          <a:ln w="0">
            <a:noFill/>
          </a:ln>
        </p:spPr>
        <p:style>
          <a:lnRef idx="0"/>
          <a:fillRef idx="0"/>
          <a:effectRef idx="0"/>
          <a:fontRef idx="minor"/>
        </p:style>
        <p:txBody>
          <a:bodyPr lIns="0" rIns="0" tIns="0" bIns="0">
            <a:normAutofit fontScale="63000"/>
          </a:bodyPr>
          <a:p>
            <a:pPr marL="432000" indent="-316800">
              <a:lnSpc>
                <a:spcPct val="100000"/>
              </a:lnSpc>
              <a:spcAft>
                <a:spcPts val="567"/>
              </a:spcAft>
              <a:buClr>
                <a:srgbClr val="000000"/>
              </a:buClr>
              <a:buSzPct val="45000"/>
              <a:buFont typeface="Wingdings" charset="2"/>
              <a:buChar char=""/>
            </a:pPr>
            <a:r>
              <a:rPr b="0" lang="en-IN" sz="1300" spc="-1" strike="noStrike">
                <a:solidFill>
                  <a:srgbClr val="000000"/>
                </a:solidFill>
                <a:latin typeface="Arial"/>
                <a:ea typeface="DejaVu Sans"/>
              </a:rPr>
              <a:t>Rampant mis-selling is a reality, avoid falling for the trap of Mutual Fund suggestions or any other financial products from banks or distributors. Buying from them will make them rich, not necessarily you. They get huge commissions on these funds</a:t>
            </a:r>
            <a:endParaRPr b="0" lang="en-IN" sz="1300" spc="-1" strike="noStrike">
              <a:latin typeface="Arial"/>
            </a:endParaRPr>
          </a:p>
          <a:p>
            <a:pPr marL="432000" indent="-316800">
              <a:lnSpc>
                <a:spcPct val="100000"/>
              </a:lnSpc>
              <a:spcAft>
                <a:spcPts val="567"/>
              </a:spcAft>
              <a:buClr>
                <a:srgbClr val="000000"/>
              </a:buClr>
              <a:buSzPct val="45000"/>
              <a:buFont typeface="Wingdings" charset="2"/>
              <a:buChar char=""/>
            </a:pPr>
            <a:r>
              <a:rPr b="0" lang="en-IN" sz="1300" spc="-1" strike="noStrike">
                <a:solidFill>
                  <a:srgbClr val="000000"/>
                </a:solidFill>
                <a:latin typeface="Arial"/>
                <a:ea typeface="DejaVu Sans"/>
              </a:rPr>
              <a:t>Returns from mutual funds are never guaranteed or linear in nature. Hence do not assume your Mutual fund investments will grow every year. There will be periods of good performance, bad performance, average performance and even no performance!!</a:t>
            </a:r>
            <a:endParaRPr b="0" lang="en-IN" sz="1300" spc="-1" strike="noStrike">
              <a:latin typeface="Arial"/>
            </a:endParaRPr>
          </a:p>
          <a:p>
            <a:pPr marL="432000" indent="-316800">
              <a:lnSpc>
                <a:spcPct val="100000"/>
              </a:lnSpc>
              <a:spcAft>
                <a:spcPts val="567"/>
              </a:spcAft>
              <a:buClr>
                <a:srgbClr val="000000"/>
              </a:buClr>
              <a:buSzPct val="45000"/>
              <a:buFont typeface="Wingdings" charset="2"/>
              <a:buChar char=""/>
            </a:pPr>
            <a:r>
              <a:rPr b="0" lang="en-IN" sz="1300" spc="-1" strike="noStrike">
                <a:solidFill>
                  <a:srgbClr val="000000"/>
                </a:solidFill>
                <a:latin typeface="Arial"/>
                <a:ea typeface="DejaVu Sans"/>
              </a:rPr>
              <a:t>In any given year 50% of mutual funds will give lower returns then index (Sensex/Nifty/ any other index they are benchmarked against). This is statistical fact! If your mutual funds are underperforming for a considerable period of time, please take a hard re-look if you want to switch to a better fund (please take professional advice if you do not understand this area)</a:t>
            </a:r>
            <a:endParaRPr b="0" lang="en-IN" sz="1300" spc="-1" strike="noStrike">
              <a:latin typeface="Arial"/>
            </a:endParaRPr>
          </a:p>
          <a:p>
            <a:pPr marL="432000" indent="-316800">
              <a:lnSpc>
                <a:spcPct val="100000"/>
              </a:lnSpc>
              <a:spcAft>
                <a:spcPts val="567"/>
              </a:spcAft>
              <a:buClr>
                <a:srgbClr val="000000"/>
              </a:buClr>
              <a:buSzPct val="45000"/>
              <a:buFont typeface="Wingdings" charset="2"/>
              <a:buChar char=""/>
            </a:pPr>
            <a:r>
              <a:rPr b="0" lang="en-IN" sz="1300" spc="-1" strike="noStrike">
                <a:solidFill>
                  <a:srgbClr val="000000"/>
                </a:solidFill>
                <a:latin typeface="Arial"/>
                <a:ea typeface="DejaVu Sans"/>
              </a:rPr>
              <a:t>Using CAGR formula to calculate total returns from mutual funds is misleading if you are investing in them through SIPs or you do multiple investments over a time horizon. Please use XIRR (average internal rate of return) to calculate the returns</a:t>
            </a:r>
            <a:endParaRPr b="0" lang="en-IN" sz="1300" spc="-1" strike="noStrike">
              <a:latin typeface="Arial"/>
            </a:endParaRPr>
          </a:p>
          <a:p>
            <a:pPr marL="432000" indent="-316800">
              <a:lnSpc>
                <a:spcPct val="100000"/>
              </a:lnSpc>
              <a:spcAft>
                <a:spcPts val="567"/>
              </a:spcAft>
              <a:buClr>
                <a:srgbClr val="000000"/>
              </a:buClr>
              <a:buSzPct val="45000"/>
              <a:buFont typeface="Wingdings" charset="2"/>
              <a:buChar char=""/>
            </a:pPr>
            <a:r>
              <a:rPr b="0" lang="en-IN" sz="1300" spc="-1" strike="noStrike">
                <a:solidFill>
                  <a:srgbClr val="000000"/>
                </a:solidFill>
                <a:latin typeface="Arial"/>
                <a:ea typeface="DejaVu Sans"/>
              </a:rPr>
              <a:t>Investment in SIPs help reduce market volatility risk only when investment corpus size is relatively small. As As your SIP corpus grows big, that logic does not hold true</a:t>
            </a:r>
            <a:endParaRPr b="0" lang="en-IN" sz="1300" spc="-1" strike="noStrike">
              <a:latin typeface="Arial"/>
            </a:endParaRPr>
          </a:p>
          <a:p>
            <a:pPr marL="432000" indent="-316800">
              <a:lnSpc>
                <a:spcPct val="100000"/>
              </a:lnSpc>
              <a:spcAft>
                <a:spcPts val="567"/>
              </a:spcAft>
              <a:buClr>
                <a:srgbClr val="000000"/>
              </a:buClr>
              <a:buSzPct val="45000"/>
              <a:buFont typeface="Wingdings" charset="2"/>
              <a:buChar char=""/>
            </a:pPr>
            <a:r>
              <a:rPr b="0" lang="en-IN" sz="1300" spc="-1" strike="noStrike">
                <a:solidFill>
                  <a:srgbClr val="000000"/>
                </a:solidFill>
                <a:latin typeface="Arial"/>
                <a:ea typeface="DejaVu Sans"/>
              </a:rPr>
              <a:t>Industry performance payment is not linked to returns of your portfolio....it is linked to how much Asset Under Management (AUM) i.e. people’s money they have been able to accumulate under that scheme</a:t>
            </a:r>
            <a:endParaRPr b="0" lang="en-IN" sz="1300" spc="-1" strike="noStrike">
              <a:latin typeface="Arial"/>
            </a:endParaRPr>
          </a:p>
          <a:p>
            <a:pPr marL="432000" indent="-316800">
              <a:lnSpc>
                <a:spcPct val="100000"/>
              </a:lnSpc>
              <a:spcAft>
                <a:spcPts val="567"/>
              </a:spcAft>
              <a:buClr>
                <a:srgbClr val="000000"/>
              </a:buClr>
              <a:buSzPct val="45000"/>
              <a:buFont typeface="Wingdings" charset="2"/>
              <a:buChar char=""/>
            </a:pPr>
            <a:r>
              <a:rPr b="1" lang="en-IN" sz="1300" spc="-1" strike="noStrike">
                <a:solidFill>
                  <a:srgbClr val="000000"/>
                </a:solidFill>
                <a:latin typeface="Arial"/>
                <a:ea typeface="DejaVu Sans"/>
              </a:rPr>
              <a:t>Whether your portfolio grows or not, fund house and distributors will continue to make money in the form of administrative charges and trail commissions every month, even if your investment is in negative. Hence it is better to invest in mutual funds in “direct” category</a:t>
            </a:r>
            <a:endParaRPr b="0" lang="en-IN" sz="1300" spc="-1" strike="noStrike">
              <a:latin typeface="Arial"/>
            </a:endParaRPr>
          </a:p>
          <a:p>
            <a:pPr marL="432000" indent="-316800">
              <a:lnSpc>
                <a:spcPct val="100000"/>
              </a:lnSpc>
              <a:spcAft>
                <a:spcPts val="567"/>
              </a:spcAft>
              <a:buClr>
                <a:srgbClr val="000000"/>
              </a:buClr>
              <a:buSzPct val="45000"/>
              <a:buFont typeface="Wingdings" charset="2"/>
              <a:buChar char=""/>
            </a:pPr>
            <a:r>
              <a:rPr b="1" i="1" lang="en-IN" sz="1300" spc="-1" strike="noStrike" u="sng">
                <a:solidFill>
                  <a:srgbClr val="000000"/>
                </a:solidFill>
                <a:uFillTx/>
                <a:latin typeface="Arial"/>
                <a:ea typeface="DejaVu Sans"/>
              </a:rPr>
              <a:t>Relying only on investments in mutual funds or direct equities to meet your financial goals exposes you to “Sequence Risk”. Hence “Asset Allocation” and periodic “Rebalancing” is very important</a:t>
            </a:r>
            <a:endParaRPr b="0" lang="en-IN" sz="1300" spc="-1" strike="noStrike">
              <a:latin typeface="Arial"/>
            </a:endParaRPr>
          </a:p>
          <a:p>
            <a:pPr>
              <a:lnSpc>
                <a:spcPct val="100000"/>
              </a:lnSpc>
              <a:spcAft>
                <a:spcPts val="567"/>
              </a:spcAft>
            </a:pPr>
            <a:r>
              <a:rPr b="0" lang="en-IN" sz="1300" spc="-1" strike="noStrike">
                <a:solidFill>
                  <a:srgbClr val="000000"/>
                </a:solidFill>
                <a:latin typeface="Arial"/>
                <a:ea typeface="DejaVu Sans"/>
              </a:rPr>
              <a:t> </a:t>
            </a:r>
            <a:endParaRPr b="0" lang="en-IN" sz="1300" spc="-1" strike="noStrike">
              <a:latin typeface="Arial"/>
            </a:endParaRPr>
          </a:p>
          <a:p>
            <a:pPr>
              <a:lnSpc>
                <a:spcPct val="100000"/>
              </a:lnSpc>
              <a:spcAft>
                <a:spcPts val="567"/>
              </a:spcAft>
            </a:pPr>
            <a:r>
              <a:rPr b="0" lang="en-IN" sz="1300" spc="-1" strike="noStrike">
                <a:solidFill>
                  <a:srgbClr val="000000"/>
                </a:solidFill>
                <a:latin typeface="Arial"/>
                <a:ea typeface="DejaVu Sans"/>
              </a:rPr>
              <a:t>Mutual fund mis-selling: https://www.moneylife.in/article/how-to-find-your-way-through-the-mutual-fund-maze/62514.html</a:t>
            </a:r>
            <a:endParaRPr b="0" lang="en-IN" sz="13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1"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Gold – Tale of two charts</a:t>
            </a:r>
            <a:endParaRPr b="0" lang="en-IN" sz="3300" spc="-1" strike="noStrike">
              <a:latin typeface="Arial"/>
            </a:endParaRPr>
          </a:p>
        </p:txBody>
      </p:sp>
      <p:sp>
        <p:nvSpPr>
          <p:cNvPr id="592" name="CustomShape 2"/>
          <p:cNvSpPr/>
          <p:nvPr/>
        </p:nvSpPr>
        <p:spPr>
          <a:xfrm>
            <a:off x="540000" y="1044000"/>
            <a:ext cx="8992800" cy="3232800"/>
          </a:xfrm>
          <a:prstGeom prst="rect">
            <a:avLst/>
          </a:prstGeom>
          <a:noFill/>
          <a:ln w="0">
            <a:noFill/>
          </a:ln>
        </p:spPr>
        <p:style>
          <a:lnRef idx="0"/>
          <a:fillRef idx="0"/>
          <a:effectRef idx="0"/>
          <a:fontRef idx="minor"/>
        </p:style>
      </p:sp>
      <p:pic>
        <p:nvPicPr>
          <p:cNvPr id="593" name="" descr=""/>
          <p:cNvPicPr/>
          <p:nvPr/>
        </p:nvPicPr>
        <p:blipFill>
          <a:blip r:embed="rId1"/>
          <a:srcRect l="3971" t="4367" r="6387" b="12756"/>
          <a:stretch/>
        </p:blipFill>
        <p:spPr>
          <a:xfrm>
            <a:off x="-8640" y="1044000"/>
            <a:ext cx="5534280" cy="2875320"/>
          </a:xfrm>
          <a:prstGeom prst="rect">
            <a:avLst/>
          </a:prstGeom>
          <a:ln w="0">
            <a:noFill/>
          </a:ln>
        </p:spPr>
      </p:pic>
      <p:pic>
        <p:nvPicPr>
          <p:cNvPr id="594" name="" descr=""/>
          <p:cNvPicPr/>
          <p:nvPr/>
        </p:nvPicPr>
        <p:blipFill>
          <a:blip r:embed="rId2"/>
          <a:srcRect l="3700" t="6577" r="7426" b="7832"/>
          <a:stretch/>
        </p:blipFill>
        <p:spPr>
          <a:xfrm>
            <a:off x="5427720" y="1044000"/>
            <a:ext cx="4647240" cy="2875320"/>
          </a:xfrm>
          <a:prstGeom prst="rect">
            <a:avLst/>
          </a:prstGeom>
          <a:ln w="0">
            <a:noFill/>
          </a:ln>
        </p:spPr>
      </p:pic>
      <p:sp>
        <p:nvSpPr>
          <p:cNvPr id="595" name="CustomShape 3"/>
          <p:cNvSpPr/>
          <p:nvPr/>
        </p:nvSpPr>
        <p:spPr>
          <a:xfrm>
            <a:off x="434160" y="3891600"/>
            <a:ext cx="8377200" cy="3420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IN" sz="800" spc="-1" strike="noStrike">
                <a:solidFill>
                  <a:srgbClr val="000000"/>
                </a:solidFill>
                <a:latin typeface="Arial"/>
                <a:ea typeface="DejaVu Sans"/>
              </a:rPr>
              <a:t>Source: https://goldprice.org/30-year-gold-price-history.html</a:t>
            </a:r>
            <a:endParaRPr b="0" lang="en-IN" sz="800" spc="-1" strike="noStrike">
              <a:latin typeface="Arial"/>
            </a:endParaRPr>
          </a:p>
        </p:txBody>
      </p:sp>
      <p:sp>
        <p:nvSpPr>
          <p:cNvPr id="596" name="CustomShape 4"/>
          <p:cNvSpPr/>
          <p:nvPr/>
        </p:nvSpPr>
        <p:spPr>
          <a:xfrm>
            <a:off x="180000" y="4170240"/>
            <a:ext cx="9538920" cy="6886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IN" sz="1400" spc="-1" strike="noStrike">
                <a:solidFill>
                  <a:srgbClr val="000000"/>
                </a:solidFill>
                <a:latin typeface="Arial"/>
                <a:ea typeface="DejaVu Sans"/>
              </a:rPr>
              <a:t>Even though Gold s a global commodity and considered as hedge against inflation, returns from Gold in USA (left chart) have been far lower than returns from Gold in India. </a:t>
            </a:r>
            <a:r>
              <a:rPr b="1" lang="en-IN" sz="1400" spc="-1" strike="noStrike" u="sng">
                <a:solidFill>
                  <a:srgbClr val="000000"/>
                </a:solidFill>
                <a:uFillTx/>
                <a:latin typeface="Arial"/>
                <a:ea typeface="DejaVu Sans"/>
              </a:rPr>
              <a:t>One of the big reasons for this is the devaluation of Indian currency against USD</a:t>
            </a:r>
            <a:endParaRPr b="0" lang="en-IN" sz="14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7"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Investment in Gold – viewpoints (1 of 2)</a:t>
            </a:r>
            <a:endParaRPr b="0" lang="en-IN" sz="3300" spc="-1" strike="noStrike">
              <a:latin typeface="Arial"/>
            </a:endParaRPr>
          </a:p>
        </p:txBody>
      </p:sp>
      <p:sp>
        <p:nvSpPr>
          <p:cNvPr id="598" name="CustomShape 2"/>
          <p:cNvSpPr/>
          <p:nvPr/>
        </p:nvSpPr>
        <p:spPr>
          <a:xfrm>
            <a:off x="540000" y="1260000"/>
            <a:ext cx="8992800" cy="3232800"/>
          </a:xfrm>
          <a:prstGeom prst="rect">
            <a:avLst/>
          </a:prstGeom>
          <a:noFill/>
          <a:ln w="0">
            <a:noFill/>
          </a:ln>
        </p:spPr>
        <p:style>
          <a:lnRef idx="0"/>
          <a:fillRef idx="0"/>
          <a:effectRef idx="0"/>
          <a:fontRef idx="minor"/>
        </p:style>
      </p:sp>
      <p:sp>
        <p:nvSpPr>
          <p:cNvPr id="599" name="CustomShape 3"/>
          <p:cNvSpPr/>
          <p:nvPr/>
        </p:nvSpPr>
        <p:spPr>
          <a:xfrm>
            <a:off x="900000" y="1156680"/>
            <a:ext cx="8632800" cy="5953320"/>
          </a:xfrm>
          <a:prstGeom prst="rect">
            <a:avLst/>
          </a:prstGeom>
          <a:noFill/>
          <a:ln w="0">
            <a:noFill/>
          </a:ln>
        </p:spPr>
        <p:style>
          <a:lnRef idx="0"/>
          <a:fillRef idx="0"/>
          <a:effectRef idx="0"/>
          <a:fontRef idx="minor"/>
        </p:style>
        <p:txBody>
          <a:bodyPr lIns="90000" rIns="90000" tIns="45000" bIns="45000">
            <a:noAutofit/>
          </a:bodyPr>
          <a:p>
            <a:pPr marL="216000" indent="-212400">
              <a:lnSpc>
                <a:spcPct val="100000"/>
              </a:lnSpc>
              <a:buClr>
                <a:srgbClr val="000000"/>
              </a:buClr>
              <a:buFont typeface="StarSymbol"/>
              <a:buAutoNum type="arabicParenR"/>
            </a:pPr>
            <a:r>
              <a:rPr b="0" lang="en-IN" sz="1300" spc="-1" strike="noStrike">
                <a:solidFill>
                  <a:srgbClr val="000000"/>
                </a:solidFill>
                <a:latin typeface="Arial"/>
                <a:ea typeface="DejaVu Sans"/>
              </a:rPr>
              <a:t>Gold is considered reserve currency of the world because it provides independence from financial world and also from Governments!!</a:t>
            </a:r>
            <a:endParaRPr b="0" lang="en-IN" sz="1300" spc="-1" strike="noStrike">
              <a:latin typeface="Arial"/>
            </a:endParaRPr>
          </a:p>
          <a:p>
            <a:pPr marL="216000" indent="-212400">
              <a:lnSpc>
                <a:spcPct val="100000"/>
              </a:lnSpc>
              <a:buClr>
                <a:srgbClr val="000000"/>
              </a:buClr>
              <a:buFont typeface="StarSymbol"/>
              <a:buAutoNum type="arabicParenR"/>
            </a:pPr>
            <a:r>
              <a:rPr b="0" lang="en-IN" sz="1300" spc="-1" strike="noStrike">
                <a:solidFill>
                  <a:srgbClr val="000000"/>
                </a:solidFill>
                <a:latin typeface="Arial"/>
                <a:ea typeface="DejaVu Sans"/>
              </a:rPr>
              <a:t>To that extent, investment n gold should be done to the extent of hedging your portfolio volatility risks (anywhere from  5% to 15%)</a:t>
            </a:r>
            <a:endParaRPr b="0" lang="en-IN" sz="1300" spc="-1" strike="noStrike">
              <a:latin typeface="Arial"/>
            </a:endParaRPr>
          </a:p>
          <a:p>
            <a:pPr marL="216000" indent="-212400">
              <a:lnSpc>
                <a:spcPct val="100000"/>
              </a:lnSpc>
              <a:buClr>
                <a:srgbClr val="000000"/>
              </a:buClr>
              <a:buFont typeface="StarSymbol"/>
              <a:buAutoNum type="arabicParenR"/>
            </a:pPr>
            <a:r>
              <a:rPr b="0" lang="en-IN" sz="1300" spc="-1" strike="noStrike">
                <a:solidFill>
                  <a:srgbClr val="000000"/>
                </a:solidFill>
                <a:latin typeface="Arial"/>
                <a:ea typeface="DejaVu Sans"/>
              </a:rPr>
              <a:t>Gold does not generate cash flow and brings its own risks, so suggest not to go overboard on gold</a:t>
            </a:r>
            <a:endParaRPr b="0" lang="en-IN" sz="1300" spc="-1" strike="noStrike">
              <a:latin typeface="Arial"/>
            </a:endParaRPr>
          </a:p>
          <a:p>
            <a:pPr marL="216000" indent="-212400">
              <a:lnSpc>
                <a:spcPct val="100000"/>
              </a:lnSpc>
              <a:buClr>
                <a:srgbClr val="000000"/>
              </a:buClr>
              <a:buFont typeface="StarSymbol"/>
              <a:buAutoNum type="arabicParenR"/>
            </a:pPr>
            <a:r>
              <a:rPr b="0" lang="en-IN" sz="1300" spc="-1" strike="noStrike">
                <a:solidFill>
                  <a:srgbClr val="000000"/>
                </a:solidFill>
                <a:latin typeface="Arial"/>
                <a:ea typeface="DejaVu Sans"/>
              </a:rPr>
              <a:t>Jewellery is strict NO if you are buying it for investment - Big Yes if you want to make your wife happy. </a:t>
            </a:r>
            <a:endParaRPr b="0" lang="en-IN" sz="1300" spc="-1" strike="noStrike">
              <a:latin typeface="Arial"/>
            </a:endParaRPr>
          </a:p>
          <a:p>
            <a:pPr marL="216000" indent="-212400">
              <a:lnSpc>
                <a:spcPct val="100000"/>
              </a:lnSpc>
              <a:buClr>
                <a:srgbClr val="000000"/>
              </a:buClr>
              <a:buFont typeface="StarSymbol"/>
              <a:buAutoNum type="arabicParenR"/>
            </a:pPr>
            <a:r>
              <a:rPr b="0" lang="en-IN" sz="1300" spc="-1" strike="noStrike">
                <a:solidFill>
                  <a:srgbClr val="000000"/>
                </a:solidFill>
                <a:latin typeface="Arial"/>
                <a:ea typeface="DejaVu Sans"/>
              </a:rPr>
              <a:t>Jewellery is made from 18-20 carat gold and has other alloys added hence purity is low. In addition, making charges of Jewellery is very high (8%-25% of gold weight)</a:t>
            </a:r>
            <a:endParaRPr b="0" lang="en-IN" sz="1300" spc="-1" strike="noStrike">
              <a:latin typeface="Arial"/>
            </a:endParaRPr>
          </a:p>
          <a:p>
            <a:pPr marL="216000" indent="-212400">
              <a:lnSpc>
                <a:spcPct val="100000"/>
              </a:lnSpc>
              <a:buClr>
                <a:srgbClr val="000000"/>
              </a:buClr>
              <a:buFont typeface="StarSymbol"/>
              <a:buAutoNum type="arabicParenR"/>
            </a:pPr>
            <a:r>
              <a:rPr b="0" lang="en-IN" sz="1300" spc="-1" strike="noStrike">
                <a:solidFill>
                  <a:srgbClr val="000000"/>
                </a:solidFill>
                <a:latin typeface="Arial"/>
                <a:ea typeface="DejaVu Sans"/>
              </a:rPr>
              <a:t>Gold purity in Jewellery from local market is highly suspect. Please go for hallmarking even if your jeweller tries to talk you out of it.</a:t>
            </a:r>
            <a:endParaRPr b="0" lang="en-IN" sz="1300" spc="-1" strike="noStrike">
              <a:latin typeface="Arial"/>
            </a:endParaRPr>
          </a:p>
          <a:p>
            <a:pPr marL="216000" indent="-212400">
              <a:lnSpc>
                <a:spcPct val="100000"/>
              </a:lnSpc>
              <a:buClr>
                <a:srgbClr val="000000"/>
              </a:buClr>
              <a:buFont typeface="StarSymbol"/>
              <a:buAutoNum type="arabicParenR"/>
            </a:pPr>
            <a:r>
              <a:rPr b="0" lang="en-IN" sz="1300" spc="-1" strike="noStrike">
                <a:solidFill>
                  <a:srgbClr val="000000"/>
                </a:solidFill>
                <a:latin typeface="Arial"/>
                <a:ea typeface="DejaVu Sans"/>
              </a:rPr>
              <a:t>when you sell jewellery you will only get money for weight and purity of gold in the jewellery...so you are already losing money you paid for making charges. Breaking old jewellery and get new one created against it is even bigger problem - your existing jewellery is measured only on weight (money you paid as design charges is sunk cost) and new jewellery you are charged for gold design again. In addition not to forget the gold gram-mage reduction claimed by jewellers as wastage. </a:t>
            </a:r>
            <a:r>
              <a:rPr b="1" lang="en-IN" sz="1300" spc="-1" strike="noStrike" u="sng">
                <a:solidFill>
                  <a:srgbClr val="000000"/>
                </a:solidFill>
                <a:uFillTx/>
                <a:latin typeface="Arial"/>
                <a:ea typeface="DejaVu Sans"/>
              </a:rPr>
              <a:t>Buying jewellery is an emotional investment, not financial investment!!!</a:t>
            </a:r>
            <a:endParaRPr b="0" lang="en-IN" sz="1300" spc="-1" strike="noStrike">
              <a:latin typeface="Arial"/>
            </a:endParaRPr>
          </a:p>
          <a:p>
            <a:pPr marL="216000" indent="-212400">
              <a:lnSpc>
                <a:spcPct val="100000"/>
              </a:lnSpc>
              <a:buClr>
                <a:srgbClr val="000000"/>
              </a:buClr>
              <a:buFont typeface="StarSymbol"/>
              <a:buAutoNum type="arabicParenR"/>
            </a:pPr>
            <a:r>
              <a:rPr b="0" lang="en-IN" sz="1300" spc="-1" strike="noStrike">
                <a:solidFill>
                  <a:srgbClr val="000000"/>
                </a:solidFill>
                <a:latin typeface="Arial"/>
                <a:ea typeface="DejaVu Sans"/>
              </a:rPr>
              <a:t>If you want Gold as investment, go for gold coins/gold bars from top refineries only.</a:t>
            </a:r>
            <a:endParaRPr b="0" lang="en-IN" sz="1300" spc="-1" strike="noStrike">
              <a:latin typeface="Arial"/>
            </a:endParaRPr>
          </a:p>
          <a:p>
            <a:pPr>
              <a:lnSpc>
                <a:spcPct val="100000"/>
              </a:lnSpc>
            </a:pPr>
            <a:endParaRPr b="0" lang="en-IN" sz="13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0"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Investment in Gold – viewpoints (2 of 2)</a:t>
            </a:r>
            <a:endParaRPr b="0" lang="en-IN" sz="3300" spc="-1" strike="noStrike">
              <a:latin typeface="Arial"/>
            </a:endParaRPr>
          </a:p>
        </p:txBody>
      </p:sp>
      <p:sp>
        <p:nvSpPr>
          <p:cNvPr id="601" name="CustomShape 2"/>
          <p:cNvSpPr/>
          <p:nvPr/>
        </p:nvSpPr>
        <p:spPr>
          <a:xfrm>
            <a:off x="540000" y="1260000"/>
            <a:ext cx="8992800" cy="3232800"/>
          </a:xfrm>
          <a:prstGeom prst="rect">
            <a:avLst/>
          </a:prstGeom>
          <a:noFill/>
          <a:ln w="0">
            <a:noFill/>
          </a:ln>
        </p:spPr>
        <p:style>
          <a:lnRef idx="0"/>
          <a:fillRef idx="0"/>
          <a:effectRef idx="0"/>
          <a:fontRef idx="minor"/>
        </p:style>
      </p:sp>
      <p:sp>
        <p:nvSpPr>
          <p:cNvPr id="602" name="CustomShape 3"/>
          <p:cNvSpPr/>
          <p:nvPr/>
        </p:nvSpPr>
        <p:spPr>
          <a:xfrm>
            <a:off x="900000" y="1127880"/>
            <a:ext cx="8632800" cy="5490000"/>
          </a:xfrm>
          <a:prstGeom prst="rect">
            <a:avLst/>
          </a:prstGeom>
          <a:noFill/>
          <a:ln w="0">
            <a:noFill/>
          </a:ln>
        </p:spPr>
        <p:style>
          <a:lnRef idx="0"/>
          <a:fillRef idx="0"/>
          <a:effectRef idx="0"/>
          <a:fontRef idx="minor"/>
        </p:style>
        <p:txBody>
          <a:bodyPr lIns="90000" rIns="90000" tIns="45000" bIns="45000">
            <a:noAutofit/>
          </a:bodyPr>
          <a:p>
            <a:pPr marL="216000" indent="-212400">
              <a:lnSpc>
                <a:spcPct val="100000"/>
              </a:lnSpc>
              <a:buClr>
                <a:srgbClr val="000000"/>
              </a:buClr>
              <a:buFont typeface="StarSymbol"/>
              <a:buAutoNum type="arabicParenR"/>
            </a:pPr>
            <a:r>
              <a:rPr b="0" lang="en-IN" sz="1300" spc="-1" strike="noStrike">
                <a:solidFill>
                  <a:srgbClr val="000000"/>
                </a:solidFill>
                <a:latin typeface="Arial"/>
                <a:ea typeface="DejaVu Sans"/>
              </a:rPr>
              <a:t>SGB sold by RBI is not gold but bond linked to price of gold. It is the only Gold product that also gives 2.5% interest per annum (taxable)</a:t>
            </a:r>
            <a:endParaRPr b="0" lang="en-IN" sz="1300" spc="-1" strike="noStrike">
              <a:latin typeface="Arial"/>
            </a:endParaRPr>
          </a:p>
          <a:p>
            <a:pPr marL="216000" indent="-212400">
              <a:lnSpc>
                <a:spcPct val="100000"/>
              </a:lnSpc>
              <a:buClr>
                <a:srgbClr val="000000"/>
              </a:buClr>
              <a:buFont typeface="StarSymbol"/>
              <a:buAutoNum type="arabicParenR"/>
            </a:pPr>
            <a:r>
              <a:rPr b="0" lang="en-IN" sz="1300" spc="-1" strike="noStrike">
                <a:solidFill>
                  <a:srgbClr val="000000"/>
                </a:solidFill>
                <a:latin typeface="Arial"/>
                <a:ea typeface="DejaVu Sans"/>
              </a:rPr>
              <a:t>Buying Gold through ETFs is another option that offers easy liquidity, but has its own overhead costs</a:t>
            </a:r>
            <a:endParaRPr b="0" lang="en-IN" sz="1300" spc="-1" strike="noStrike">
              <a:latin typeface="Arial"/>
            </a:endParaRPr>
          </a:p>
          <a:p>
            <a:pPr marL="216000" indent="-212400">
              <a:lnSpc>
                <a:spcPct val="100000"/>
              </a:lnSpc>
              <a:buClr>
                <a:srgbClr val="000000"/>
              </a:buClr>
              <a:buFont typeface="StarSymbol"/>
              <a:buAutoNum type="arabicParenR"/>
            </a:pPr>
            <a:r>
              <a:rPr b="0" lang="en-IN" sz="1300" spc="-1" strike="noStrike">
                <a:solidFill>
                  <a:srgbClr val="000000"/>
                </a:solidFill>
                <a:latin typeface="Arial"/>
                <a:ea typeface="DejaVu Sans"/>
              </a:rPr>
              <a:t>Digital gold options are now a days available from different vendors that allow purchase and storage of gold in central vaults managed by them. Please read about terms and conditions to thoroughly understand them before investing your money. As of the date of creation of this presentation, there was no legal framework available to deal with disputes/challenges in digital gold purchase</a:t>
            </a:r>
            <a:endParaRPr b="0" lang="en-IN" sz="1300" spc="-1" strike="noStrike">
              <a:latin typeface="Arial"/>
            </a:endParaRPr>
          </a:p>
          <a:p>
            <a:pPr marL="216000" indent="-212400">
              <a:lnSpc>
                <a:spcPct val="100000"/>
              </a:lnSpc>
              <a:buClr>
                <a:srgbClr val="000000"/>
              </a:buClr>
              <a:buFont typeface="StarSymbol"/>
              <a:buAutoNum type="arabicParenR"/>
            </a:pPr>
            <a:r>
              <a:rPr b="0" lang="en-US" sz="1300" spc="-1" strike="noStrike">
                <a:solidFill>
                  <a:srgbClr val="000000"/>
                </a:solidFill>
                <a:latin typeface="Arial"/>
                <a:ea typeface="DejaVu Sans"/>
              </a:rPr>
              <a:t>Putting gold in locker is not as safe as you think - most banks insure only up to 1L worth of your goods in the locker. </a:t>
            </a:r>
            <a:r>
              <a:rPr b="1" lang="en-US" sz="1300" spc="-1" strike="noStrike" u="sng">
                <a:solidFill>
                  <a:srgbClr val="000000"/>
                </a:solidFill>
                <a:uFillTx/>
                <a:latin typeface="Arial"/>
                <a:ea typeface="DejaVu Sans"/>
              </a:rPr>
              <a:t>So tomorrow if the bank branch gets robbed or your locker is found broken into, bank will only pay you 1L (irrespective of the value of your locker contents)</a:t>
            </a:r>
            <a:endParaRPr b="0" lang="en-IN" sz="1300" spc="-1" strike="noStrike">
              <a:latin typeface="Arial"/>
            </a:endParaRPr>
          </a:p>
          <a:p>
            <a:pPr marL="216000" indent="-212400">
              <a:lnSpc>
                <a:spcPct val="100000"/>
              </a:lnSpc>
              <a:buClr>
                <a:srgbClr val="000000"/>
              </a:buClr>
              <a:buFont typeface="StarSymbol"/>
              <a:buAutoNum type="arabicParenR"/>
            </a:pPr>
            <a:r>
              <a:rPr b="0" lang="en-US" sz="1300" spc="-1" strike="noStrike">
                <a:solidFill>
                  <a:srgbClr val="000000"/>
                </a:solidFill>
                <a:latin typeface="Arial"/>
                <a:ea typeface="DejaVu Sans"/>
              </a:rPr>
              <a:t>In summary, investment in Gold is more suitable for </a:t>
            </a:r>
            <a:endParaRPr b="0" lang="en-IN" sz="1300" spc="-1" strike="noStrike">
              <a:latin typeface="Arial"/>
            </a:endParaRPr>
          </a:p>
          <a:p>
            <a:pPr lvl="1" marL="432000" indent="-214920">
              <a:lnSpc>
                <a:spcPct val="100000"/>
              </a:lnSpc>
              <a:buClr>
                <a:srgbClr val="000000"/>
              </a:buClr>
              <a:buSzPct val="45000"/>
              <a:buFont typeface="Wingdings" charset="2"/>
              <a:buChar char=""/>
            </a:pPr>
            <a:r>
              <a:rPr b="0" lang="en-US" sz="1300" spc="-1" strike="noStrike">
                <a:solidFill>
                  <a:srgbClr val="000000"/>
                </a:solidFill>
                <a:latin typeface="Arial"/>
                <a:ea typeface="DejaVu Sans"/>
              </a:rPr>
              <a:t>Safety and emergency use instead of active investment option</a:t>
            </a:r>
            <a:endParaRPr b="0" lang="en-IN" sz="1300" spc="-1" strike="noStrike">
              <a:latin typeface="Arial"/>
            </a:endParaRPr>
          </a:p>
          <a:p>
            <a:pPr lvl="1" marL="432000" indent="-214920">
              <a:lnSpc>
                <a:spcPct val="100000"/>
              </a:lnSpc>
              <a:buClr>
                <a:srgbClr val="000000"/>
              </a:buClr>
              <a:buSzPct val="45000"/>
              <a:buFont typeface="Wingdings" charset="2"/>
              <a:buChar char=""/>
            </a:pPr>
            <a:r>
              <a:rPr b="0" lang="en-US" sz="1300" spc="-1" strike="noStrike">
                <a:solidFill>
                  <a:srgbClr val="000000"/>
                </a:solidFill>
                <a:latin typeface="Arial"/>
                <a:ea typeface="DejaVu Sans"/>
              </a:rPr>
              <a:t>Provides independence from Govt (Think Demonetization) and Financial system (Bank failures, crisis of 2008) or uncertainty (corona crisis etc.)</a:t>
            </a:r>
            <a:endParaRPr b="0" lang="en-IN" sz="1300" spc="-1" strike="noStrike">
              <a:latin typeface="Arial"/>
            </a:endParaRPr>
          </a:p>
          <a:p>
            <a:pPr lvl="1" marL="432000" indent="-214920">
              <a:lnSpc>
                <a:spcPct val="100000"/>
              </a:lnSpc>
              <a:buClr>
                <a:srgbClr val="000000"/>
              </a:buClr>
              <a:buSzPct val="45000"/>
              <a:buFont typeface="Wingdings" charset="2"/>
              <a:buChar char=""/>
            </a:pPr>
            <a:r>
              <a:rPr b="0" lang="en-US" sz="1300" spc="-1" strike="noStrike">
                <a:solidFill>
                  <a:srgbClr val="000000"/>
                </a:solidFill>
                <a:latin typeface="Arial"/>
                <a:ea typeface="DejaVu Sans"/>
              </a:rPr>
              <a:t>Gold does not produce any cash flow or regular income (SGB is exception to this, but returns are very small and taxable). Gold price depends upon various factors out of our control</a:t>
            </a:r>
            <a:endParaRPr b="0" lang="en-IN" sz="1300" spc="-1" strike="noStrike">
              <a:latin typeface="Arial"/>
            </a:endParaRPr>
          </a:p>
          <a:p>
            <a:pPr lvl="1" marL="432000" indent="-214920">
              <a:lnSpc>
                <a:spcPct val="100000"/>
              </a:lnSpc>
              <a:buClr>
                <a:srgbClr val="000000"/>
              </a:buClr>
              <a:buSzPct val="45000"/>
              <a:buFont typeface="Wingdings" charset="2"/>
              <a:buChar char=""/>
            </a:pPr>
            <a:r>
              <a:rPr b="0" lang="en-US" sz="1300" spc="-1" strike="noStrike">
                <a:solidFill>
                  <a:srgbClr val="000000"/>
                </a:solidFill>
                <a:latin typeface="Arial"/>
                <a:ea typeface="DejaVu Sans"/>
              </a:rPr>
              <a:t>Hence do not go overboard with gold investments, but keep it in portfolio as part of overall asset mix for diversification and hedging </a:t>
            </a:r>
            <a:endParaRPr b="0" lang="en-IN" sz="13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Some Investment Myths</a:t>
            </a:r>
            <a:endParaRPr b="0" lang="en-IN" sz="3300" spc="-1" strike="noStrike">
              <a:latin typeface="Arial"/>
            </a:endParaRPr>
          </a:p>
        </p:txBody>
      </p:sp>
      <p:sp>
        <p:nvSpPr>
          <p:cNvPr id="481" name="CustomShape 2"/>
          <p:cNvSpPr/>
          <p:nvPr/>
        </p:nvSpPr>
        <p:spPr>
          <a:xfrm>
            <a:off x="540000" y="1260000"/>
            <a:ext cx="8992800" cy="3232800"/>
          </a:xfrm>
          <a:prstGeom prst="rect">
            <a:avLst/>
          </a:prstGeom>
          <a:noFill/>
          <a:ln w="0">
            <a:noFill/>
          </a:ln>
        </p:spPr>
        <p:style>
          <a:lnRef idx="0"/>
          <a:fillRef idx="0"/>
          <a:effectRef idx="0"/>
          <a:fontRef idx="minor"/>
        </p:style>
        <p:txBody>
          <a:bodyPr lIns="0" rIns="0" tIns="0" bIns="0">
            <a:normAutofit/>
          </a:bodyPr>
          <a:p>
            <a:pPr marL="432000" indent="-316800">
              <a:lnSpc>
                <a:spcPct val="100000"/>
              </a:lnSpc>
              <a:spcAft>
                <a:spcPts val="1060"/>
              </a:spcAft>
              <a:buClr>
                <a:srgbClr val="000000"/>
              </a:buClr>
              <a:buSzPct val="45000"/>
              <a:buFont typeface="Wingdings" charset="2"/>
              <a:buChar char=""/>
            </a:pPr>
            <a:r>
              <a:rPr b="0" lang="en-IN" sz="1600" spc="-1" strike="noStrike">
                <a:solidFill>
                  <a:srgbClr val="000000"/>
                </a:solidFill>
                <a:latin typeface="Arial"/>
                <a:ea typeface="DejaVu Sans"/>
              </a:rPr>
              <a:t>Mutual funds can give 15%-18% returns per year </a:t>
            </a:r>
            <a:endParaRPr b="0" lang="en-IN" sz="16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600" spc="-1" strike="noStrike">
                <a:solidFill>
                  <a:srgbClr val="000000"/>
                </a:solidFill>
                <a:latin typeface="Arial"/>
                <a:ea typeface="DejaVu Sans"/>
              </a:rPr>
              <a:t>To make more money you need to take higher risks</a:t>
            </a:r>
            <a:endParaRPr b="0" lang="en-IN" sz="16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600" spc="-1" strike="noStrike">
                <a:solidFill>
                  <a:srgbClr val="000000"/>
                </a:solidFill>
                <a:latin typeface="Arial"/>
                <a:ea typeface="DejaVu Sans"/>
              </a:rPr>
              <a:t>Buy stocks and forget for 10-15 years for bumper returns</a:t>
            </a:r>
            <a:endParaRPr b="0" lang="en-IN" sz="16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600" spc="-1" strike="noStrike">
                <a:solidFill>
                  <a:srgbClr val="000000"/>
                </a:solidFill>
                <a:latin typeface="Arial"/>
                <a:ea typeface="DejaVu Sans"/>
              </a:rPr>
              <a:t>Share market has fallen so much it is risky to invest right now</a:t>
            </a:r>
            <a:endParaRPr b="0" lang="en-IN" sz="16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600" spc="-1" strike="noStrike">
                <a:solidFill>
                  <a:srgbClr val="000000"/>
                </a:solidFill>
                <a:latin typeface="Arial"/>
                <a:ea typeface="DejaVu Sans"/>
              </a:rPr>
              <a:t>Land and Gold are safest Investments!</a:t>
            </a:r>
            <a:endParaRPr b="0" lang="en-IN" sz="16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600" spc="-1" strike="noStrike">
                <a:solidFill>
                  <a:srgbClr val="000000"/>
                </a:solidFill>
                <a:latin typeface="Arial"/>
                <a:ea typeface="DejaVu Sans"/>
              </a:rPr>
              <a:t>Home loan is good as it is helping me save tax every year</a:t>
            </a:r>
            <a:endParaRPr b="0" lang="en-IN" sz="16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600" spc="-1" strike="noStrike">
                <a:solidFill>
                  <a:srgbClr val="000000"/>
                </a:solidFill>
                <a:latin typeface="Arial"/>
                <a:ea typeface="DejaVu Sans"/>
              </a:rPr>
              <a:t>Compulsory PF deduction is waste of money,  government should allow to invest that money in equities instead</a:t>
            </a:r>
            <a:endParaRPr b="0" lang="en-IN" sz="16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3"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Life Insurance (1 of 2) </a:t>
            </a:r>
            <a:endParaRPr b="0" lang="en-IN" sz="3300" spc="-1" strike="noStrike">
              <a:latin typeface="Arial"/>
            </a:endParaRPr>
          </a:p>
        </p:txBody>
      </p:sp>
      <p:sp>
        <p:nvSpPr>
          <p:cNvPr id="604" name="CustomShape 2"/>
          <p:cNvSpPr/>
          <p:nvPr/>
        </p:nvSpPr>
        <p:spPr>
          <a:xfrm>
            <a:off x="540000" y="1260000"/>
            <a:ext cx="8992800" cy="3232800"/>
          </a:xfrm>
          <a:prstGeom prst="rect">
            <a:avLst/>
          </a:prstGeom>
          <a:noFill/>
          <a:ln w="0">
            <a:noFill/>
          </a:ln>
        </p:spPr>
        <p:style>
          <a:lnRef idx="0"/>
          <a:fillRef idx="0"/>
          <a:effectRef idx="0"/>
          <a:fontRef idx="minor"/>
        </p:style>
      </p:sp>
      <p:sp>
        <p:nvSpPr>
          <p:cNvPr id="605" name="CustomShape 3"/>
          <p:cNvSpPr/>
          <p:nvPr/>
        </p:nvSpPr>
        <p:spPr>
          <a:xfrm>
            <a:off x="1135440" y="4392000"/>
            <a:ext cx="7858440" cy="340560"/>
          </a:xfrm>
          <a:prstGeom prst="rect">
            <a:avLst/>
          </a:prstGeom>
          <a:noFill/>
          <a:ln w="0">
            <a:noFill/>
          </a:ln>
        </p:spPr>
        <p:style>
          <a:lnRef idx="0"/>
          <a:fillRef idx="0"/>
          <a:effectRef idx="0"/>
          <a:fontRef idx="minor"/>
        </p:style>
      </p:sp>
      <p:sp>
        <p:nvSpPr>
          <p:cNvPr id="606" name="CustomShape 4"/>
          <p:cNvSpPr/>
          <p:nvPr/>
        </p:nvSpPr>
        <p:spPr>
          <a:xfrm>
            <a:off x="900000" y="1017720"/>
            <a:ext cx="8453880" cy="3155760"/>
          </a:xfrm>
          <a:prstGeom prst="rect">
            <a:avLst/>
          </a:prstGeom>
          <a:noFill/>
          <a:ln w="0">
            <a:noFill/>
          </a:ln>
        </p:spPr>
        <p:style>
          <a:lnRef idx="0"/>
          <a:fillRef idx="0"/>
          <a:effectRef idx="0"/>
          <a:fontRef idx="minor"/>
        </p:style>
        <p:txBody>
          <a:bodyPr lIns="90000" rIns="90000" tIns="45000" bIns="45000">
            <a:noAutofit/>
          </a:bodyPr>
          <a:p>
            <a:pPr marL="216000" indent="-212040">
              <a:lnSpc>
                <a:spcPct val="100000"/>
              </a:lnSpc>
              <a:spcAft>
                <a:spcPts val="709"/>
              </a:spcAft>
              <a:buClr>
                <a:srgbClr val="000000"/>
              </a:buClr>
              <a:buFont typeface="StarSymbol"/>
              <a:buAutoNum type="arabicParenR"/>
            </a:pPr>
            <a:r>
              <a:rPr b="0" lang="en-IN" sz="1300" spc="-1" strike="noStrike">
                <a:solidFill>
                  <a:srgbClr val="000000"/>
                </a:solidFill>
                <a:latin typeface="Arial"/>
                <a:ea typeface="DejaVu Sans"/>
              </a:rPr>
              <a:t>Insurance is purely a hedge against loss of life of earning member of family. Please DO NOT mix it with investment!!!</a:t>
            </a:r>
            <a:endParaRPr b="0" lang="en-IN" sz="1300" spc="-1" strike="noStrike">
              <a:latin typeface="Arial"/>
            </a:endParaRPr>
          </a:p>
          <a:p>
            <a:pPr marL="216000" indent="-212040">
              <a:lnSpc>
                <a:spcPct val="100000"/>
              </a:lnSpc>
              <a:spcAft>
                <a:spcPts val="709"/>
              </a:spcAft>
              <a:buClr>
                <a:srgbClr val="000000"/>
              </a:buClr>
              <a:buFont typeface="StarSymbol"/>
              <a:buAutoNum type="arabicParenR"/>
            </a:pPr>
            <a:r>
              <a:rPr b="0" lang="en-IN" sz="1300" spc="-1" strike="noStrike">
                <a:solidFill>
                  <a:srgbClr val="000000"/>
                </a:solidFill>
                <a:latin typeface="Arial"/>
                <a:ea typeface="DejaVu Sans"/>
              </a:rPr>
              <a:t>DO NOT fall for the “lollipop of guaranteed money”. ULIP policies give really poor returns when you factor in impact of insurance and calculate XIRR. ULIP policies only make insurance agents rich, not you!</a:t>
            </a:r>
            <a:endParaRPr b="0" lang="en-IN" sz="1300" spc="-1" strike="noStrike">
              <a:latin typeface="Arial"/>
            </a:endParaRPr>
          </a:p>
          <a:p>
            <a:pPr marL="216000" indent="-212040">
              <a:lnSpc>
                <a:spcPct val="100000"/>
              </a:lnSpc>
              <a:spcAft>
                <a:spcPts val="709"/>
              </a:spcAft>
              <a:buClr>
                <a:srgbClr val="000000"/>
              </a:buClr>
              <a:buFont typeface="StarSymbol"/>
              <a:buAutoNum type="arabicParenR"/>
            </a:pPr>
            <a:r>
              <a:rPr b="0" lang="en-IN" sz="1300" spc="-1" strike="noStrike">
                <a:solidFill>
                  <a:srgbClr val="000000"/>
                </a:solidFill>
                <a:latin typeface="Arial"/>
                <a:ea typeface="DejaVu Sans"/>
              </a:rPr>
              <a:t>Do not fall for the marketing gimmick of Term Insurance with “return of money” or term insurance with upfront payment. </a:t>
            </a:r>
            <a:endParaRPr b="0" lang="en-IN" sz="1300" spc="-1" strike="noStrike">
              <a:latin typeface="Arial"/>
            </a:endParaRPr>
          </a:p>
          <a:p>
            <a:pPr marL="216000" indent="-212040">
              <a:lnSpc>
                <a:spcPct val="100000"/>
              </a:lnSpc>
              <a:spcAft>
                <a:spcPts val="709"/>
              </a:spcAft>
              <a:buClr>
                <a:srgbClr val="000000"/>
              </a:buClr>
              <a:buFont typeface="StarSymbol"/>
              <a:buAutoNum type="arabicParenR"/>
            </a:pPr>
            <a:r>
              <a:rPr b="0" lang="en-IN" sz="1300" spc="-1" strike="noStrike">
                <a:solidFill>
                  <a:srgbClr val="000000"/>
                </a:solidFill>
                <a:latin typeface="Arial"/>
                <a:ea typeface="DejaVu Sans"/>
              </a:rPr>
              <a:t>They are fooling people by asking higher premium (by taking more money from you so that they can give it back to you through the lollipop of “money back”) and the money you will get back at the end of policy would be worthless as it would have lost its purchasing power due to inflation over 20/30 years.</a:t>
            </a:r>
            <a:endParaRPr b="0" lang="en-IN" sz="1300" spc="-1" strike="noStrike">
              <a:latin typeface="Arial"/>
            </a:endParaRPr>
          </a:p>
          <a:p>
            <a:pPr marL="216000" indent="-212040">
              <a:lnSpc>
                <a:spcPct val="100000"/>
              </a:lnSpc>
              <a:spcAft>
                <a:spcPts val="709"/>
              </a:spcAft>
              <a:buClr>
                <a:srgbClr val="000000"/>
              </a:buClr>
              <a:buFont typeface="StarSymbol"/>
              <a:buAutoNum type="arabicParenR"/>
            </a:pPr>
            <a:r>
              <a:rPr b="0" lang="en-IN" sz="1300" spc="-1" strike="noStrike">
                <a:solidFill>
                  <a:srgbClr val="000000"/>
                </a:solidFill>
                <a:latin typeface="Arial"/>
                <a:ea typeface="DejaVu Sans"/>
              </a:rPr>
              <a:t>Stick to plain vanila Term Life Insurance that provides for “sufficient” cover for your family expenses if something were to happen to you. If you are not able to calculate sufficient cover, please take help of certified financial advisor (do not fall for the number thrown to you by insurance company agent!!)</a:t>
            </a:r>
            <a:endParaRPr b="0" lang="en-IN" sz="1300" spc="-1" strike="noStrike">
              <a:latin typeface="Arial"/>
            </a:endParaRPr>
          </a:p>
          <a:p>
            <a:pPr marL="216000" indent="-212040">
              <a:lnSpc>
                <a:spcPct val="100000"/>
              </a:lnSpc>
              <a:spcAft>
                <a:spcPts val="709"/>
              </a:spcAft>
              <a:buClr>
                <a:srgbClr val="000000"/>
              </a:buClr>
              <a:buFont typeface="StarSymbol"/>
              <a:buAutoNum type="arabicParenR"/>
            </a:pPr>
            <a:r>
              <a:rPr b="0" lang="en-IN" sz="1300" spc="-1" strike="noStrike">
                <a:solidFill>
                  <a:srgbClr val="000000"/>
                </a:solidFill>
                <a:latin typeface="Arial"/>
                <a:ea typeface="DejaVu Sans"/>
              </a:rPr>
              <a:t>Do NOT get fixed on numbers like “1 Crore insurance”. Your insurance cover should be dictated by your all liabilities  and family’s future life requirements (living expense, children's education etc.)</a:t>
            </a:r>
            <a:endParaRPr b="0" lang="en-IN" sz="1300" spc="-1" strike="noStrike">
              <a:latin typeface="Arial"/>
            </a:endParaRPr>
          </a:p>
          <a:p>
            <a:pPr>
              <a:lnSpc>
                <a:spcPct val="100000"/>
              </a:lnSpc>
            </a:pPr>
            <a:endParaRPr b="0" lang="en-IN" sz="1300" spc="-1" strike="noStrike">
              <a:latin typeface="Arial"/>
            </a:endParaRPr>
          </a:p>
          <a:p>
            <a:pPr>
              <a:lnSpc>
                <a:spcPct val="100000"/>
              </a:lnSpc>
            </a:pPr>
            <a:endParaRPr b="0" lang="en-IN" sz="13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7"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Life Insurance (2 of 2) </a:t>
            </a:r>
            <a:endParaRPr b="0" lang="en-IN" sz="3300" spc="-1" strike="noStrike">
              <a:latin typeface="Arial"/>
            </a:endParaRPr>
          </a:p>
        </p:txBody>
      </p:sp>
      <p:sp>
        <p:nvSpPr>
          <p:cNvPr id="608" name="CustomShape 2"/>
          <p:cNvSpPr/>
          <p:nvPr/>
        </p:nvSpPr>
        <p:spPr>
          <a:xfrm>
            <a:off x="540000" y="1017720"/>
            <a:ext cx="8992800" cy="3842280"/>
          </a:xfrm>
          <a:prstGeom prst="rect">
            <a:avLst/>
          </a:prstGeom>
          <a:noFill/>
          <a:ln w="0">
            <a:noFill/>
          </a:ln>
        </p:spPr>
        <p:style>
          <a:lnRef idx="0"/>
          <a:fillRef idx="0"/>
          <a:effectRef idx="0"/>
          <a:fontRef idx="minor"/>
        </p:style>
      </p:sp>
      <p:sp>
        <p:nvSpPr>
          <p:cNvPr id="609" name="CustomShape 3"/>
          <p:cNvSpPr/>
          <p:nvPr/>
        </p:nvSpPr>
        <p:spPr>
          <a:xfrm>
            <a:off x="1135440" y="4392000"/>
            <a:ext cx="7858440" cy="340560"/>
          </a:xfrm>
          <a:prstGeom prst="rect">
            <a:avLst/>
          </a:prstGeom>
          <a:noFill/>
          <a:ln w="0">
            <a:noFill/>
          </a:ln>
        </p:spPr>
        <p:style>
          <a:lnRef idx="0"/>
          <a:fillRef idx="0"/>
          <a:effectRef idx="0"/>
          <a:fontRef idx="minor"/>
        </p:style>
      </p:sp>
      <p:sp>
        <p:nvSpPr>
          <p:cNvPr id="610" name="CustomShape 4"/>
          <p:cNvSpPr/>
          <p:nvPr/>
        </p:nvSpPr>
        <p:spPr>
          <a:xfrm>
            <a:off x="900000" y="1017720"/>
            <a:ext cx="8453880" cy="3155760"/>
          </a:xfrm>
          <a:prstGeom prst="rect">
            <a:avLst/>
          </a:prstGeom>
          <a:noFill/>
          <a:ln w="0">
            <a:noFill/>
          </a:ln>
        </p:spPr>
        <p:style>
          <a:lnRef idx="0"/>
          <a:fillRef idx="0"/>
          <a:effectRef idx="0"/>
          <a:fontRef idx="minor"/>
        </p:style>
        <p:txBody>
          <a:bodyPr lIns="90000" rIns="90000" tIns="45000" bIns="45000">
            <a:noAutofit/>
          </a:bodyPr>
          <a:p>
            <a:pPr marL="216000" indent="-212040">
              <a:lnSpc>
                <a:spcPct val="100000"/>
              </a:lnSpc>
              <a:spcAft>
                <a:spcPts val="283"/>
              </a:spcAft>
              <a:buClr>
                <a:srgbClr val="000000"/>
              </a:buClr>
              <a:buFont typeface="StarSymbol"/>
              <a:buAutoNum type="arabicParenR"/>
            </a:pPr>
            <a:r>
              <a:rPr b="0" lang="en-IN" sz="1300" spc="-1" strike="noStrike">
                <a:solidFill>
                  <a:srgbClr val="000000"/>
                </a:solidFill>
                <a:latin typeface="Arial"/>
                <a:ea typeface="DejaVu Sans"/>
              </a:rPr>
              <a:t>Do not lie about your existing health ailment or family history when applying for insurance. It can come back to bite your family in the future if insurance company manages to find out these details at the time of claim. You will not be around to fight with them at the time of claim, so remember that! </a:t>
            </a:r>
            <a:endParaRPr b="0" lang="en-IN" sz="1300" spc="-1" strike="noStrike">
              <a:latin typeface="Arial"/>
            </a:endParaRPr>
          </a:p>
          <a:p>
            <a:pPr marL="216000" indent="-212040">
              <a:lnSpc>
                <a:spcPct val="100000"/>
              </a:lnSpc>
              <a:spcAft>
                <a:spcPts val="283"/>
              </a:spcAft>
              <a:buClr>
                <a:srgbClr val="000000"/>
              </a:buClr>
              <a:buFont typeface="StarSymbol"/>
              <a:buAutoNum type="arabicParenR"/>
            </a:pPr>
            <a:r>
              <a:rPr b="0" lang="en-IN" sz="1300" spc="-1" strike="noStrike">
                <a:solidFill>
                  <a:srgbClr val="000000"/>
                </a:solidFill>
                <a:latin typeface="Arial"/>
                <a:ea typeface="DejaVu Sans"/>
              </a:rPr>
              <a:t>Do not go for Term insurance beyond your retirement age! You will be simply wasting money on premiums</a:t>
            </a:r>
            <a:endParaRPr b="0" lang="en-IN" sz="1300" spc="-1" strike="noStrike">
              <a:latin typeface="Arial"/>
            </a:endParaRPr>
          </a:p>
          <a:p>
            <a:pPr marL="216000" indent="-212040">
              <a:lnSpc>
                <a:spcPct val="100000"/>
              </a:lnSpc>
              <a:spcAft>
                <a:spcPts val="283"/>
              </a:spcAft>
              <a:buClr>
                <a:srgbClr val="000000"/>
              </a:buClr>
              <a:buFont typeface="StarSymbol"/>
              <a:buAutoNum type="arabicParenR"/>
            </a:pPr>
            <a:r>
              <a:rPr b="0" lang="en-IN" sz="1300" spc="-1" strike="noStrike">
                <a:solidFill>
                  <a:srgbClr val="000000"/>
                </a:solidFill>
                <a:latin typeface="Arial"/>
                <a:ea typeface="DejaVu Sans"/>
              </a:rPr>
              <a:t>Buying insurance online or through agent is a personal choice. Some agents are better than many others. Go for agents only if you believe you trust them and they will be around to hand hold your family and help them in claim process if something happens with you </a:t>
            </a:r>
            <a:endParaRPr b="0" lang="en-IN" sz="1300" spc="-1" strike="noStrike">
              <a:latin typeface="Arial"/>
            </a:endParaRPr>
          </a:p>
          <a:p>
            <a:pPr marL="216000" indent="-212040">
              <a:lnSpc>
                <a:spcPct val="100000"/>
              </a:lnSpc>
              <a:spcAft>
                <a:spcPts val="283"/>
              </a:spcAft>
              <a:buClr>
                <a:srgbClr val="000000"/>
              </a:buClr>
              <a:buFont typeface="StarSymbol"/>
              <a:buAutoNum type="arabicParenR"/>
            </a:pPr>
            <a:r>
              <a:rPr b="0" lang="en-IN" sz="1300" spc="-1" strike="noStrike">
                <a:solidFill>
                  <a:srgbClr val="000000"/>
                </a:solidFill>
                <a:latin typeface="Arial"/>
                <a:ea typeface="DejaVu Sans"/>
              </a:rPr>
              <a:t>Do not depend “only” on Term insurance to save your family from the unfortunate even of your loss of life – claim may or may not be honoured So please work on building a financial corpus as well that they can fall back on!</a:t>
            </a:r>
            <a:endParaRPr b="0" lang="en-IN" sz="1300" spc="-1" strike="noStrike">
              <a:latin typeface="Arial"/>
            </a:endParaRPr>
          </a:p>
          <a:p>
            <a:pPr marL="216000" indent="-212040">
              <a:lnSpc>
                <a:spcPct val="100000"/>
              </a:lnSpc>
              <a:spcAft>
                <a:spcPts val="283"/>
              </a:spcAft>
              <a:buClr>
                <a:srgbClr val="000000"/>
              </a:buClr>
              <a:buFont typeface="StarSymbol"/>
              <a:buAutoNum type="arabicParenR"/>
            </a:pPr>
            <a:r>
              <a:rPr b="0" lang="en-IN" sz="1300" spc="-1" strike="noStrike">
                <a:solidFill>
                  <a:srgbClr val="000000"/>
                </a:solidFill>
                <a:latin typeface="Arial"/>
                <a:ea typeface="DejaVu Sans"/>
              </a:rPr>
              <a:t>Ensure family is well aware of your life insurance polices and the claim process - </a:t>
            </a:r>
            <a:r>
              <a:rPr b="1" lang="en-IN" sz="1300" spc="-1" strike="noStrike" u="sng">
                <a:solidFill>
                  <a:srgbClr val="000000"/>
                </a:solidFill>
                <a:uFillTx/>
                <a:latin typeface="Arial"/>
                <a:ea typeface="DejaVu Sans"/>
              </a:rPr>
              <a:t>especially if you have brought the policy online</a:t>
            </a:r>
            <a:endParaRPr b="0" lang="en-IN" sz="1300" spc="-1" strike="noStrike">
              <a:latin typeface="Arial"/>
            </a:endParaRPr>
          </a:p>
          <a:p>
            <a:pPr marL="216000" indent="-212040">
              <a:lnSpc>
                <a:spcPct val="100000"/>
              </a:lnSpc>
              <a:spcAft>
                <a:spcPts val="283"/>
              </a:spcAft>
              <a:buClr>
                <a:srgbClr val="000000"/>
              </a:buClr>
              <a:buFont typeface="StarSymbol"/>
              <a:buAutoNum type="arabicParenR"/>
            </a:pPr>
            <a:r>
              <a:rPr b="0" lang="en-IN" sz="1300" spc="-1" strike="noStrike">
                <a:solidFill>
                  <a:srgbClr val="000000"/>
                </a:solidFill>
                <a:latin typeface="Arial"/>
                <a:ea typeface="DejaVu Sans"/>
              </a:rPr>
              <a:t>Excellent article on things to know before buying term policy</a:t>
            </a:r>
            <a:r>
              <a:rPr b="1" lang="en-IN" sz="1300" spc="-1" strike="noStrike">
                <a:solidFill>
                  <a:srgbClr val="000000"/>
                </a:solidFill>
                <a:latin typeface="Arial"/>
                <a:ea typeface="DejaVu Sans"/>
              </a:rPr>
              <a:t>:</a:t>
            </a:r>
            <a:r>
              <a:rPr b="0" lang="en-IN" sz="1300" spc="-1" strike="noStrike">
                <a:solidFill>
                  <a:srgbClr val="000000"/>
                </a:solidFill>
                <a:latin typeface="Arial"/>
                <a:ea typeface="DejaVu Sans"/>
              </a:rPr>
              <a:t> </a:t>
            </a:r>
            <a:r>
              <a:rPr b="1" lang="en-IN" sz="1300" spc="-1" strike="noStrike">
                <a:solidFill>
                  <a:srgbClr val="000000"/>
                </a:solidFill>
                <a:latin typeface="Arial"/>
                <a:ea typeface="DejaVu Sans"/>
                <a:hlinkClick r:id="rId1"/>
              </a:rPr>
              <a:t>https://freefincal.com/what-you-need-to-know-before-buying-term-insurance/</a:t>
            </a:r>
            <a:endParaRPr b="0" lang="en-IN" sz="1300" spc="-1" strike="noStrike">
              <a:latin typeface="Arial"/>
            </a:endParaRPr>
          </a:p>
          <a:p>
            <a:pPr marL="216000" indent="-212040">
              <a:lnSpc>
                <a:spcPct val="100000"/>
              </a:lnSpc>
              <a:spcAft>
                <a:spcPts val="283"/>
              </a:spcAft>
              <a:buClr>
                <a:srgbClr val="000000"/>
              </a:buClr>
              <a:buFont typeface="StarSymbol"/>
              <a:buAutoNum type="arabicParenR"/>
            </a:pPr>
            <a:r>
              <a:rPr b="0" lang="en-IN" sz="1300" spc="-1" strike="noStrike">
                <a:solidFill>
                  <a:srgbClr val="000000"/>
                </a:solidFill>
                <a:latin typeface="Arial"/>
                <a:ea typeface="DejaVu Sans"/>
              </a:rPr>
              <a:t>Excellent free e-book from Melvin Joseph (one of India first SEBI registered investment advisors) to understand life insurance nuances and select a policy</a:t>
            </a:r>
            <a:r>
              <a:rPr b="1" lang="en-IN" sz="1300" spc="-1" strike="noStrike">
                <a:solidFill>
                  <a:srgbClr val="000000"/>
                </a:solidFill>
                <a:latin typeface="Arial"/>
                <a:ea typeface="DejaVu Sans"/>
              </a:rPr>
              <a:t>: </a:t>
            </a:r>
            <a:r>
              <a:rPr b="1" lang="en-IN" sz="1300" spc="-1" strike="noStrike">
                <a:solidFill>
                  <a:srgbClr val="000000"/>
                </a:solidFill>
                <a:latin typeface="Arial"/>
                <a:ea typeface="DejaVu Sans"/>
                <a:hlinkClick r:id="rId2"/>
              </a:rPr>
              <a:t>https://finvin.in/wp-content/uploads/2020/05/Life-Insurance.pdf</a:t>
            </a:r>
            <a:endParaRPr b="0" lang="en-IN" sz="1300" spc="-1" strike="noStrike">
              <a:latin typeface="Arial"/>
            </a:endParaRPr>
          </a:p>
          <a:p>
            <a:pPr marL="216000" indent="-212040">
              <a:lnSpc>
                <a:spcPct val="100000"/>
              </a:lnSpc>
              <a:spcAft>
                <a:spcPts val="709"/>
              </a:spcAft>
              <a:buClr>
                <a:srgbClr val="000000"/>
              </a:buClr>
              <a:buFont typeface="StarSymbol"/>
              <a:buAutoNum type="arabicParenR"/>
            </a:pPr>
            <a:endParaRPr b="0" lang="en-IN" sz="1300" spc="-1" strike="noStrike">
              <a:latin typeface="Arial"/>
            </a:endParaRPr>
          </a:p>
          <a:p>
            <a:pPr>
              <a:lnSpc>
                <a:spcPct val="100000"/>
              </a:lnSpc>
              <a:spcAft>
                <a:spcPts val="709"/>
              </a:spcAft>
            </a:pPr>
            <a:endParaRPr b="0" lang="en-IN" sz="13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1"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Health Insurance  </a:t>
            </a:r>
            <a:endParaRPr b="0" lang="en-IN" sz="3300" spc="-1" strike="noStrike">
              <a:latin typeface="Arial"/>
            </a:endParaRPr>
          </a:p>
        </p:txBody>
      </p:sp>
      <p:sp>
        <p:nvSpPr>
          <p:cNvPr id="612" name="CustomShape 2"/>
          <p:cNvSpPr/>
          <p:nvPr/>
        </p:nvSpPr>
        <p:spPr>
          <a:xfrm>
            <a:off x="540000" y="1260000"/>
            <a:ext cx="8992800" cy="3232800"/>
          </a:xfrm>
          <a:prstGeom prst="rect">
            <a:avLst/>
          </a:prstGeom>
          <a:noFill/>
          <a:ln w="0">
            <a:noFill/>
          </a:ln>
        </p:spPr>
        <p:style>
          <a:lnRef idx="0"/>
          <a:fillRef idx="0"/>
          <a:effectRef idx="0"/>
          <a:fontRef idx="minor"/>
        </p:style>
      </p:sp>
      <p:sp>
        <p:nvSpPr>
          <p:cNvPr id="613" name="CustomShape 3"/>
          <p:cNvSpPr/>
          <p:nvPr/>
        </p:nvSpPr>
        <p:spPr>
          <a:xfrm>
            <a:off x="900000" y="1017720"/>
            <a:ext cx="8453880" cy="3155760"/>
          </a:xfrm>
          <a:prstGeom prst="rect">
            <a:avLst/>
          </a:prstGeom>
          <a:noFill/>
          <a:ln w="0">
            <a:noFill/>
          </a:ln>
        </p:spPr>
        <p:style>
          <a:lnRef idx="0"/>
          <a:fillRef idx="0"/>
          <a:effectRef idx="0"/>
          <a:fontRef idx="minor"/>
        </p:style>
        <p:txBody>
          <a:bodyPr lIns="90000" rIns="90000" tIns="45000" bIns="45000">
            <a:noAutofit/>
          </a:bodyPr>
          <a:p>
            <a:pPr marL="216000" indent="-21204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Average life expectancy in India has gone up over past decades. So is the fact that there is explosion of life style diseases. Correspondingly, Healthcare costs have also exploded in India</a:t>
            </a:r>
            <a:endParaRPr b="0" lang="en-IN" sz="1200" spc="-1" strike="noStrike">
              <a:latin typeface="Arial"/>
            </a:endParaRPr>
          </a:p>
          <a:p>
            <a:pPr marL="216000" indent="-21204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This creates a triple whammy for average citizen like us</a:t>
            </a:r>
            <a:endParaRPr b="0" lang="en-IN" sz="1200" spc="-1" strike="noStrike">
              <a:latin typeface="Arial"/>
            </a:endParaRPr>
          </a:p>
          <a:p>
            <a:pPr marL="216000" indent="-21204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Most of us would have a health cover as part of our employment. However many of us are not aware of the policy details, extent of policy coverage and its suitability to our needs, and what is the process to avail it in case of emergency</a:t>
            </a:r>
            <a:endParaRPr b="0" lang="en-IN" sz="1200" spc="-1" strike="noStrike">
              <a:latin typeface="Arial"/>
            </a:endParaRPr>
          </a:p>
          <a:p>
            <a:pPr marL="216000" indent="-21204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Policy cover provided by our employer may or may not cover all our health care needs (current or future). Also, employee health cover lapses when we resign and have not yet joined another employee. Worse if we lose our job suddenly, the health cover also stops</a:t>
            </a:r>
            <a:endParaRPr b="0" lang="en-IN" sz="1200" spc="-1" strike="noStrike">
              <a:latin typeface="Arial"/>
            </a:endParaRPr>
          </a:p>
          <a:p>
            <a:pPr marL="216000" indent="-21204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If any health related emergency comes up during this period (job transition time or during job loss), we will be exposed to very high costs that can wipe away our years of hard earned savings</a:t>
            </a:r>
            <a:endParaRPr b="0" lang="en-IN" sz="1200" spc="-1" strike="noStrike">
              <a:latin typeface="Arial"/>
            </a:endParaRPr>
          </a:p>
          <a:p>
            <a:pPr marL="216000" indent="-21204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Hence it is important that we opt for a personal health insurance cover. However just buying a standard cover with arbitrary coverage like 5L or 10L may not help us unless we understand our health care needs, policy coverage, exclusions etc. requires dedicate time and attention as there are lot of parameters to factor in</a:t>
            </a:r>
            <a:endParaRPr b="0" lang="en-IN" sz="1200" spc="-1" strike="noStrike">
              <a:latin typeface="Arial"/>
            </a:endParaRPr>
          </a:p>
          <a:p>
            <a:pPr marL="216000" indent="-212040">
              <a:lnSpc>
                <a:spcPct val="100000"/>
              </a:lnSpc>
              <a:buClr>
                <a:srgbClr val="000000"/>
              </a:buClr>
              <a:buFont typeface="StarSymbol"/>
              <a:buAutoNum type="arabicParenR"/>
            </a:pPr>
            <a:r>
              <a:rPr b="0" lang="en-IN" sz="1200" spc="-1" strike="noStrike">
                <a:solidFill>
                  <a:srgbClr val="000000"/>
                </a:solidFill>
                <a:latin typeface="Arial"/>
                <a:ea typeface="DejaVu Sans"/>
              </a:rPr>
              <a:t>This excellent free ebook from, Melvin Joseph (one of India first SEBI registered investment advisors) serves as a perfect guide t</a:t>
            </a:r>
            <a:r>
              <a:rPr b="0" lang="en-IN" sz="1200" spc="-1" strike="noStrike">
                <a:solidFill>
                  <a:srgbClr val="000000"/>
                </a:solidFill>
                <a:latin typeface="Arial"/>
                <a:ea typeface="DejaVu Sans"/>
              </a:rPr>
              <a:t>o understand health insurance nuances and select the right insurance policy that meets your requirement: </a:t>
            </a:r>
            <a:r>
              <a:rPr b="1" lang="en-IN" sz="1200" spc="-1" strike="noStrike">
                <a:solidFill>
                  <a:srgbClr val="000000"/>
                </a:solidFill>
                <a:latin typeface="Arial"/>
                <a:ea typeface="DejaVu Sans"/>
              </a:rPr>
              <a:t>https://finvin.in/wp-content/uploads/2020/05/Health-Insurance.pdf</a:t>
            </a:r>
            <a:endParaRPr b="0" lang="en-IN" sz="12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4"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Home Loans (1 of 3)</a:t>
            </a:r>
            <a:endParaRPr b="0" lang="en-IN" sz="3300" spc="-1" strike="noStrike">
              <a:latin typeface="Arial"/>
            </a:endParaRPr>
          </a:p>
        </p:txBody>
      </p:sp>
      <p:sp>
        <p:nvSpPr>
          <p:cNvPr id="615" name="CustomShape 2"/>
          <p:cNvSpPr/>
          <p:nvPr/>
        </p:nvSpPr>
        <p:spPr>
          <a:xfrm>
            <a:off x="540000" y="1260000"/>
            <a:ext cx="8992800" cy="3232800"/>
          </a:xfrm>
          <a:prstGeom prst="rect">
            <a:avLst/>
          </a:prstGeom>
          <a:noFill/>
          <a:ln w="0">
            <a:noFill/>
          </a:ln>
        </p:spPr>
        <p:style>
          <a:lnRef idx="0"/>
          <a:fillRef idx="0"/>
          <a:effectRef idx="0"/>
          <a:fontRef idx="minor"/>
        </p:style>
      </p:sp>
      <p:sp>
        <p:nvSpPr>
          <p:cNvPr id="616" name="CustomShape 3"/>
          <p:cNvSpPr/>
          <p:nvPr/>
        </p:nvSpPr>
        <p:spPr>
          <a:xfrm>
            <a:off x="663120" y="1065240"/>
            <a:ext cx="8639280" cy="3974760"/>
          </a:xfrm>
          <a:prstGeom prst="rect">
            <a:avLst/>
          </a:prstGeom>
          <a:noFill/>
          <a:ln w="0">
            <a:noFill/>
          </a:ln>
        </p:spPr>
        <p:style>
          <a:lnRef idx="0"/>
          <a:fillRef idx="0"/>
          <a:effectRef idx="0"/>
          <a:fontRef idx="minor"/>
        </p:style>
        <p:txBody>
          <a:bodyPr lIns="90000" rIns="90000" tIns="45000" bIns="45000">
            <a:noAutofit/>
          </a:bodyPr>
          <a:p>
            <a:pPr marL="216000" indent="-21492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Interest rate on Home loans in India is dependent on one of the 4 benchmark rates :</a:t>
            </a:r>
            <a:endParaRPr b="0" lang="en-IN" sz="1200" spc="-1" strike="noStrike">
              <a:latin typeface="Arial"/>
            </a:endParaRPr>
          </a:p>
          <a:p>
            <a:pPr lvl="1" marL="432000" indent="-21600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Prime Lending Rate (PLR), </a:t>
            </a:r>
            <a:endParaRPr b="0" lang="en-IN" sz="1200" spc="-1" strike="noStrike">
              <a:latin typeface="Arial"/>
            </a:endParaRPr>
          </a:p>
          <a:p>
            <a:pPr lvl="1" marL="432000" indent="-21600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Base Rate, </a:t>
            </a:r>
            <a:endParaRPr b="0" lang="en-IN" sz="1200" spc="-1" strike="noStrike">
              <a:latin typeface="Arial"/>
            </a:endParaRPr>
          </a:p>
          <a:p>
            <a:pPr lvl="1" marL="432000" indent="-21600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Marginal Cost of funds (MCLR)</a:t>
            </a:r>
            <a:endParaRPr b="0" lang="en-IN" sz="1200" spc="-1" strike="noStrike">
              <a:latin typeface="Arial"/>
            </a:endParaRPr>
          </a:p>
          <a:p>
            <a:pPr lvl="1" marL="432000" indent="-21600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Repo Rate  </a:t>
            </a:r>
            <a:endParaRPr b="0" lang="en-IN" sz="1200" spc="-1" strike="noStrike">
              <a:latin typeface="Arial"/>
            </a:endParaRPr>
          </a:p>
          <a:p>
            <a:pPr marL="216000" indent="-21492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Repo rate is the latest one and better compared to other benchmark rates </a:t>
            </a:r>
            <a:endParaRPr b="0" lang="en-IN" sz="1200" spc="-1" strike="noStrike">
              <a:latin typeface="Arial"/>
            </a:endParaRPr>
          </a:p>
          <a:p>
            <a:pPr marL="216000" indent="-21492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Older home loans may be still on PLR /Base Rate</a:t>
            </a:r>
            <a:r>
              <a:rPr b="0" i="1" lang="en-IN" sz="1200" spc="-1" strike="noStrike">
                <a:solidFill>
                  <a:srgbClr val="000000"/>
                </a:solidFill>
                <a:latin typeface="Arial"/>
                <a:ea typeface="DejaVu Sans"/>
              </a:rPr>
              <a:t>/</a:t>
            </a:r>
            <a:r>
              <a:rPr b="0" lang="en-IN" sz="1200" spc="-1" strike="noStrike">
                <a:solidFill>
                  <a:srgbClr val="000000"/>
                </a:solidFill>
                <a:latin typeface="Arial"/>
                <a:ea typeface="DejaVu Sans"/>
              </a:rPr>
              <a:t>MCLR which </a:t>
            </a:r>
            <a:r>
              <a:rPr b="0" lang="en-IN" sz="1200" spc="-1" strike="noStrike" u="sng">
                <a:solidFill>
                  <a:srgbClr val="000000"/>
                </a:solidFill>
                <a:uFillTx/>
                <a:latin typeface="Arial"/>
                <a:ea typeface="DejaVu Sans"/>
              </a:rPr>
              <a:t>DO NOT</a:t>
            </a:r>
            <a:r>
              <a:rPr b="0" lang="en-IN" sz="1200" spc="-1" strike="noStrike">
                <a:solidFill>
                  <a:srgbClr val="000000"/>
                </a:solidFill>
                <a:latin typeface="Arial"/>
                <a:ea typeface="DejaVu Sans"/>
              </a:rPr>
              <a:t> give very good rate transmission - meaning when RBI reduces interest rates, banks may not reduce your rates immediately and/or  proportionately (though they will increase them immediately if RBI increases rates). Hence check with your home loan vendor and shift to “Repo Rate” benchmark as soon as possible</a:t>
            </a:r>
            <a:endParaRPr b="0" lang="en-IN" sz="1200" spc="-1" strike="noStrike">
              <a:latin typeface="Arial"/>
            </a:endParaRPr>
          </a:p>
          <a:p>
            <a:pPr marL="216000" indent="-21492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If you intend to buy home insurance get it separately - Sales people try and bundle it with your home loan and payment for the same is also amortized over the home loan period!!! which means you keep paying much more then actual price of insurance</a:t>
            </a:r>
            <a:endParaRPr b="0" lang="en-IN" sz="1200" spc="-1" strike="noStrike">
              <a:latin typeface="Arial"/>
            </a:endParaRPr>
          </a:p>
          <a:p>
            <a:pPr marL="216000" indent="-21492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Don't fall for the sales hubris saying you have to buy home loan insurance compulsorily from the loan provider. Sales may say it is mandatory but it is not. You can always push back and say you will complain to RBI</a:t>
            </a:r>
            <a:endParaRPr b="0" lang="en-IN" sz="1200" spc="-1" strike="noStrike">
              <a:latin typeface="Arial"/>
            </a:endParaRPr>
          </a:p>
          <a:p>
            <a:pPr marL="216000" indent="-21492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If you have a sufficiently high Term insurance cover that can also take care of home loan aspect if something were to happen to you then you can avoid taking separate home loan</a:t>
            </a:r>
            <a:endParaRPr b="0" lang="en-IN" sz="1200" spc="-1" strike="noStrike">
              <a:latin typeface="Arial"/>
            </a:endParaRPr>
          </a:p>
          <a:p>
            <a:pPr marL="216000" indent="-214920">
              <a:lnSpc>
                <a:spcPct val="100000"/>
              </a:lnSpc>
              <a:buClr>
                <a:srgbClr val="000000"/>
              </a:buClr>
              <a:buSzPct val="45000"/>
              <a:buFont typeface="Wingdings" charset="2"/>
              <a:buChar char=""/>
            </a:pPr>
            <a:endParaRPr b="0" lang="en-IN" sz="1200" spc="-1" strike="noStrike">
              <a:latin typeface="Arial"/>
            </a:endParaRPr>
          </a:p>
        </p:txBody>
      </p:sp>
      <p:sp>
        <p:nvSpPr>
          <p:cNvPr id="617" name="TextShape 4"/>
          <p:cNvSpPr txBox="1"/>
          <p:nvPr/>
        </p:nvSpPr>
        <p:spPr>
          <a:xfrm>
            <a:off x="900000" y="4860000"/>
            <a:ext cx="8820000" cy="232200"/>
          </a:xfrm>
          <a:prstGeom prst="rect">
            <a:avLst/>
          </a:prstGeom>
          <a:noFill/>
          <a:ln w="0">
            <a:noFill/>
          </a:ln>
        </p:spPr>
        <p:txBody>
          <a:bodyPr lIns="90000" rIns="90000" tIns="45000" bIns="45000">
            <a:noAutofit/>
          </a:bodyPr>
          <a:p>
            <a:r>
              <a:rPr b="0" lang="en-IN" sz="1000" spc="-1" strike="noStrike">
                <a:latin typeface="Arial"/>
              </a:rPr>
              <a:t>https://www.cnbctv18.com/personal-finance/plr-base-rate-mclr-and-now-rllr-repo-rate-linked-lending-rate-3722521.htm</a:t>
            </a:r>
            <a:endParaRPr b="0" lang="en-IN" sz="10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8"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Home Loans (2 of 3)</a:t>
            </a:r>
            <a:endParaRPr b="0" lang="en-IN" sz="3300" spc="-1" strike="noStrike">
              <a:latin typeface="Arial"/>
            </a:endParaRPr>
          </a:p>
        </p:txBody>
      </p:sp>
      <p:sp>
        <p:nvSpPr>
          <p:cNvPr id="619" name="CustomShape 2"/>
          <p:cNvSpPr/>
          <p:nvPr/>
        </p:nvSpPr>
        <p:spPr>
          <a:xfrm>
            <a:off x="540000" y="1260000"/>
            <a:ext cx="8992800" cy="3232800"/>
          </a:xfrm>
          <a:prstGeom prst="rect">
            <a:avLst/>
          </a:prstGeom>
          <a:noFill/>
          <a:ln w="0">
            <a:noFill/>
          </a:ln>
        </p:spPr>
        <p:style>
          <a:lnRef idx="0"/>
          <a:fillRef idx="0"/>
          <a:effectRef idx="0"/>
          <a:fontRef idx="minor"/>
        </p:style>
      </p:sp>
      <p:sp>
        <p:nvSpPr>
          <p:cNvPr id="620" name="CustomShape 3"/>
          <p:cNvSpPr/>
          <p:nvPr/>
        </p:nvSpPr>
        <p:spPr>
          <a:xfrm>
            <a:off x="720000" y="1072800"/>
            <a:ext cx="8639280" cy="3967200"/>
          </a:xfrm>
          <a:prstGeom prst="rect">
            <a:avLst/>
          </a:prstGeom>
          <a:noFill/>
          <a:ln w="0">
            <a:noFill/>
          </a:ln>
        </p:spPr>
        <p:style>
          <a:lnRef idx="0"/>
          <a:fillRef idx="0"/>
          <a:effectRef idx="0"/>
          <a:fontRef idx="minor"/>
        </p:style>
        <p:txBody>
          <a:bodyPr lIns="90000" rIns="90000" tIns="45000" bIns="45000">
            <a:noAutofit/>
          </a:bodyPr>
          <a:p>
            <a:pPr marL="216000" indent="-21492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If you can afford higher EMI, please opt for a lower loan tenure right at the start. Bank will always push for longer loan tenures as it helps them earn significantly higher interest income from you</a:t>
            </a:r>
            <a:endParaRPr b="0" lang="en-IN" sz="1200" spc="-1" strike="noStrike">
              <a:latin typeface="Arial"/>
            </a:endParaRPr>
          </a:p>
          <a:p>
            <a:pPr marL="216000" indent="-21492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Many well educated people in India have no idea of what their interest rate is or how much actual tax savings they are getting from home loan. They routinely make statements that  am saving tax on home loans....yes but how much?? </a:t>
            </a:r>
            <a:endParaRPr b="0" lang="en-IN" sz="1200" spc="-1" strike="noStrike">
              <a:latin typeface="Arial"/>
            </a:endParaRPr>
          </a:p>
          <a:p>
            <a:pPr marL="216000" indent="-21492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Principal outstanding payment tax benefit is counted within 1.5 L bucket of 80C (which also has your PF, Insurance PPF/ELSS and many more)...so you are hardly saving tax on that! And tax relief on interest paid is limited to 2L / year... .With high value home loans of 50L- 1Cr the interest paid in initial years is so high that these 2 L exemption can look insignificant (unless you have joint loan) !!!</a:t>
            </a:r>
            <a:endParaRPr b="0" lang="en-IN" sz="1200" spc="-1" strike="noStrike">
              <a:latin typeface="Arial"/>
            </a:endParaRPr>
          </a:p>
          <a:p>
            <a:pPr marL="216000" indent="-21492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Don't fall for pre EMI start directly with EMI </a:t>
            </a:r>
            <a:endParaRPr b="0" lang="en-IN" sz="1200" spc="-1" strike="noStrike">
              <a:latin typeface="Arial"/>
            </a:endParaRPr>
          </a:p>
          <a:p>
            <a:pPr marL="216000" indent="-21492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Periodically keep checking &amp; comparing your existing home loan rate with rates being offered n the market. F there s difference bigger than 0.5 %, please investigate if you want to negotiate better rate with your existing home loan provider or shift to a competitor This will require some calculation and due diligence on your part. Most existing home loan providers now allow for periodic  Interest rate reset if you pay a small fee. </a:t>
            </a:r>
            <a:r>
              <a:rPr b="1" lang="en-IN" sz="1200" spc="-1" strike="noStrike">
                <a:solidFill>
                  <a:srgbClr val="000000"/>
                </a:solidFill>
                <a:latin typeface="Arial"/>
                <a:ea typeface="DejaVu Sans"/>
              </a:rPr>
              <a:t>Negotiate shamelessly on the money they ask you to pay for interest rate reset.</a:t>
            </a:r>
            <a:endParaRPr b="0" lang="en-IN" sz="1200" spc="-1" strike="noStrike">
              <a:latin typeface="Arial"/>
            </a:endParaRPr>
          </a:p>
          <a:p>
            <a:pPr marL="216000" indent="-214920">
              <a:lnSpc>
                <a:spcPct val="100000"/>
              </a:lnSpc>
              <a:spcAft>
                <a:spcPts val="283"/>
              </a:spcAft>
              <a:buClr>
                <a:srgbClr val="000000"/>
              </a:buClr>
              <a:buSzPct val="45000"/>
              <a:buFont typeface="Wingdings" charset="2"/>
              <a:buChar char=""/>
            </a:pPr>
            <a:endParaRPr b="0" lang="en-IN" sz="1200" spc="-1" strike="noStrike">
              <a:latin typeface="Arial"/>
            </a:endParaRPr>
          </a:p>
        </p:txBody>
      </p:sp>
      <p:sp>
        <p:nvSpPr>
          <p:cNvPr id="621" name="CustomShape 4"/>
          <p:cNvSpPr/>
          <p:nvPr/>
        </p:nvSpPr>
        <p:spPr>
          <a:xfrm>
            <a:off x="2188800" y="3232800"/>
            <a:ext cx="5727240" cy="10274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2"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Home Loans (3 of 3)</a:t>
            </a:r>
            <a:endParaRPr b="0" lang="en-IN" sz="3300" spc="-1" strike="noStrike">
              <a:latin typeface="Arial"/>
            </a:endParaRPr>
          </a:p>
        </p:txBody>
      </p:sp>
      <p:sp>
        <p:nvSpPr>
          <p:cNvPr id="623" name="CustomShape 2"/>
          <p:cNvSpPr/>
          <p:nvPr/>
        </p:nvSpPr>
        <p:spPr>
          <a:xfrm>
            <a:off x="540000" y="1260000"/>
            <a:ext cx="8992800" cy="3232800"/>
          </a:xfrm>
          <a:prstGeom prst="rect">
            <a:avLst/>
          </a:prstGeom>
          <a:noFill/>
          <a:ln w="0">
            <a:noFill/>
          </a:ln>
        </p:spPr>
        <p:style>
          <a:lnRef idx="0"/>
          <a:fillRef idx="0"/>
          <a:effectRef idx="0"/>
          <a:fontRef idx="minor"/>
        </p:style>
      </p:sp>
      <p:sp>
        <p:nvSpPr>
          <p:cNvPr id="624" name="CustomShape 3"/>
          <p:cNvSpPr/>
          <p:nvPr/>
        </p:nvSpPr>
        <p:spPr>
          <a:xfrm>
            <a:off x="720000" y="936000"/>
            <a:ext cx="8639280" cy="4140000"/>
          </a:xfrm>
          <a:prstGeom prst="rect">
            <a:avLst/>
          </a:prstGeom>
          <a:noFill/>
          <a:ln w="0">
            <a:noFill/>
          </a:ln>
        </p:spPr>
        <p:style>
          <a:lnRef idx="0"/>
          <a:fillRef idx="0"/>
          <a:effectRef idx="0"/>
          <a:fontRef idx="minor"/>
        </p:style>
        <p:txBody>
          <a:bodyPr lIns="90000" rIns="90000" tIns="45000" bIns="45000">
            <a:noAutofit/>
          </a:bodyPr>
          <a:p>
            <a:pPr marL="216000" indent="-21492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Always remember these points:</a:t>
            </a:r>
            <a:endParaRPr b="0" lang="en-IN" sz="1200" spc="-1" strike="noStrike">
              <a:latin typeface="Arial"/>
            </a:endParaRPr>
          </a:p>
          <a:p>
            <a:pPr lvl="1" marL="432000" indent="-21600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Banks love to earn interest from you and hence they always try to collect maximum interest amount from you in the first few years. Generally the EMI paid by you in first year goes towards 95% interest payment and only 5% principal payment. This ratio of interest vs principal component of your home loan payment gradually goes towards equilibrium by the middle of your home loan tenure (i.e. your EM payment will go towards 50% interest reduction and 50% principal reduction)</a:t>
            </a:r>
            <a:endParaRPr b="0" lang="en-IN" sz="1200" spc="-1" strike="noStrike">
              <a:latin typeface="Arial"/>
            </a:endParaRPr>
          </a:p>
          <a:p>
            <a:pPr lvl="1" marL="432000" indent="-21600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Interest on your home loan is calculated on outstanding of principal amount. Higher the outstanding principal amount, higher is the interest you pay!</a:t>
            </a:r>
            <a:endParaRPr b="0" lang="en-IN" sz="1200" spc="-1" strike="noStrike">
              <a:latin typeface="Arial"/>
            </a:endParaRPr>
          </a:p>
          <a:p>
            <a:pPr marL="216000" indent="-21492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Any amount you pay as prepayments is directly adjusted (reduced) against your principal outstanding – which means with prepayment you are not only reducing principal outstanding but also the interest on principal outstanding for free!!! </a:t>
            </a:r>
            <a:endParaRPr b="0" lang="en-IN" sz="1200" spc="-1" strike="noStrike">
              <a:latin typeface="Arial"/>
            </a:endParaRPr>
          </a:p>
          <a:p>
            <a:pPr marL="216000" indent="-21492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If you have higher cash flow each month beyond your expenses and basic investment needs t s highly recommended that you check if you want to pre-pay your home loan. </a:t>
            </a:r>
            <a:r>
              <a:rPr b="1" lang="en-IN" sz="1200" spc="-1" strike="noStrike" u="sng">
                <a:solidFill>
                  <a:srgbClr val="000000"/>
                </a:solidFill>
                <a:uFillTx/>
                <a:latin typeface="Arial"/>
                <a:ea typeface="DejaVu Sans"/>
              </a:rPr>
              <a:t>Home loan prepayment at the early part of your loan tenure (typically first 3-6 years) can help you save very large amount of money that you would have otherwise paid to bank as interest</a:t>
            </a:r>
            <a:endParaRPr b="0" lang="en-IN" sz="1200" spc="-1" strike="noStrike">
              <a:latin typeface="Arial"/>
            </a:endParaRPr>
          </a:p>
          <a:p>
            <a:pPr marL="216000" indent="-214920">
              <a:lnSpc>
                <a:spcPct val="100000"/>
              </a:lnSpc>
              <a:spcAft>
                <a:spcPts val="283"/>
              </a:spcAft>
              <a:buClr>
                <a:srgbClr val="000000"/>
              </a:buClr>
              <a:buFont typeface="StarSymbol"/>
              <a:buAutoNum type="arabicParenR"/>
            </a:pPr>
            <a:r>
              <a:rPr b="1" lang="en-IN" sz="1200" spc="-1" strike="noStrike" u="sng">
                <a:solidFill>
                  <a:srgbClr val="000000"/>
                </a:solidFill>
                <a:uFillTx/>
                <a:latin typeface="Arial"/>
                <a:ea typeface="DejaVu Sans"/>
              </a:rPr>
              <a:t>Very important : When you do interest rate reset and/or prepayment always always always ensure you ask the bank to reduce your loan term (i.e. keep the EMI amount same and reduce the duration)</a:t>
            </a:r>
            <a:r>
              <a:rPr b="0" lang="en-IN" sz="1200" spc="-1" strike="noStrike">
                <a:solidFill>
                  <a:srgbClr val="000000"/>
                </a:solidFill>
                <a:latin typeface="Arial"/>
                <a:ea typeface="DejaVu Sans"/>
              </a:rPr>
              <a:t>. By default bank will push for reduction in EMI and keeping the term same. This is because longer the term of the loan higher is the interest income they earn from you!</a:t>
            </a:r>
            <a:endParaRPr b="0" lang="en-IN" sz="1200" spc="-1" strike="noStrike">
              <a:latin typeface="Arial"/>
            </a:endParaRPr>
          </a:p>
          <a:p>
            <a:pPr marL="216000" indent="-214920">
              <a:lnSpc>
                <a:spcPct val="100000"/>
              </a:lnSpc>
              <a:spcAft>
                <a:spcPts val="283"/>
              </a:spcAft>
              <a:buClr>
                <a:srgbClr val="000000"/>
              </a:buClr>
              <a:buFont typeface="StarSymbol"/>
              <a:buAutoNum type="arabicParenR"/>
            </a:pPr>
            <a:r>
              <a:rPr b="0" lang="en-IN" sz="1200" spc="-1" strike="noStrike">
                <a:solidFill>
                  <a:srgbClr val="000000"/>
                </a:solidFill>
                <a:latin typeface="Arial"/>
                <a:ea typeface="DejaVu Sans"/>
              </a:rPr>
              <a:t>There is no real benefit in pre payment of home loan towards last 2-3 years. Bank has already earned all interest from you and hence you will not get any benefit by closing the loan in the last 2-3 years </a:t>
            </a:r>
            <a:endParaRPr b="0" lang="en-IN" sz="1200" spc="-1" strike="noStrike">
              <a:latin typeface="Arial"/>
            </a:endParaRPr>
          </a:p>
        </p:txBody>
      </p:sp>
      <p:sp>
        <p:nvSpPr>
          <p:cNvPr id="625" name="CustomShape 4"/>
          <p:cNvSpPr/>
          <p:nvPr/>
        </p:nvSpPr>
        <p:spPr>
          <a:xfrm>
            <a:off x="2188800" y="3232800"/>
            <a:ext cx="5727240" cy="10274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6"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Retirement Planing (1 of 2)</a:t>
            </a:r>
            <a:endParaRPr b="0" lang="en-IN" sz="3300" spc="-1" strike="noStrike">
              <a:latin typeface="Arial"/>
            </a:endParaRPr>
          </a:p>
        </p:txBody>
      </p:sp>
      <p:sp>
        <p:nvSpPr>
          <p:cNvPr id="627" name="CustomShape 2"/>
          <p:cNvSpPr/>
          <p:nvPr/>
        </p:nvSpPr>
        <p:spPr>
          <a:xfrm>
            <a:off x="540000" y="1260000"/>
            <a:ext cx="8992800" cy="3232800"/>
          </a:xfrm>
          <a:prstGeom prst="rect">
            <a:avLst/>
          </a:prstGeom>
          <a:noFill/>
          <a:ln w="0">
            <a:noFill/>
          </a:ln>
        </p:spPr>
        <p:style>
          <a:lnRef idx="0"/>
          <a:fillRef idx="0"/>
          <a:effectRef idx="0"/>
          <a:fontRef idx="minor"/>
        </p:style>
      </p:sp>
      <p:sp>
        <p:nvSpPr>
          <p:cNvPr id="628" name="TextShape 3"/>
          <p:cNvSpPr txBox="1"/>
          <p:nvPr/>
        </p:nvSpPr>
        <p:spPr>
          <a:xfrm>
            <a:off x="540000" y="1080000"/>
            <a:ext cx="9000000" cy="3686760"/>
          </a:xfrm>
          <a:prstGeom prst="rect">
            <a:avLst/>
          </a:prstGeom>
          <a:noFill/>
          <a:ln w="0">
            <a:noFill/>
          </a:ln>
        </p:spPr>
        <p:txBody>
          <a:bodyPr lIns="90000" rIns="90000" tIns="45000" bIns="45000">
            <a:noAutofit/>
          </a:bodyPr>
          <a:p>
            <a:pPr marL="216000" indent="-216000">
              <a:buClr>
                <a:srgbClr val="000000"/>
              </a:buClr>
              <a:buFont typeface="StarSymbol"/>
              <a:buAutoNum type="arabicParenR"/>
            </a:pPr>
            <a:r>
              <a:rPr b="0" lang="en-IN" sz="1400" spc="-1" strike="noStrike">
                <a:latin typeface="Arial"/>
              </a:rPr>
              <a:t>Retirement planning should start on the very day you start earning. If you have not done it, you are already too late and have a significant amount of work to do to catch up</a:t>
            </a:r>
            <a:endParaRPr b="0" lang="en-IN" sz="1400" spc="-1" strike="noStrike">
              <a:latin typeface="Arial"/>
            </a:endParaRPr>
          </a:p>
          <a:p>
            <a:pPr marL="216000" indent="-216000">
              <a:buClr>
                <a:srgbClr val="000000"/>
              </a:buClr>
              <a:buFont typeface="StarSymbol"/>
              <a:buAutoNum type="arabicParenR"/>
            </a:pPr>
            <a:r>
              <a:rPr b="0" lang="en-IN" sz="1400" spc="-1" strike="noStrike">
                <a:latin typeface="Arial"/>
              </a:rPr>
              <a:t>Inflation, life style costs and healthcare costs are growing each day and living a good life during retirement is going to cost a lot of money</a:t>
            </a:r>
            <a:endParaRPr b="0" lang="en-IN" sz="1400" spc="-1" strike="noStrike">
              <a:latin typeface="Arial"/>
            </a:endParaRPr>
          </a:p>
          <a:p>
            <a:pPr marL="216000" indent="-216000">
              <a:buClr>
                <a:srgbClr val="000000"/>
              </a:buClr>
              <a:buFont typeface="StarSymbol"/>
              <a:buAutoNum type="arabicParenR"/>
            </a:pPr>
            <a:r>
              <a:rPr b="0" lang="en-IN" sz="1400" spc="-1" strike="noStrike">
                <a:latin typeface="Arial"/>
              </a:rPr>
              <a:t>Unfortunately, at that time you will not have a regular source of money like salary to take care of you and your spouse</a:t>
            </a:r>
            <a:endParaRPr b="0" lang="en-IN" sz="1400" spc="-1" strike="noStrike">
              <a:latin typeface="Arial"/>
            </a:endParaRPr>
          </a:p>
          <a:p>
            <a:pPr marL="216000" indent="-216000">
              <a:buClr>
                <a:srgbClr val="000000"/>
              </a:buClr>
              <a:buFont typeface="StarSymbol"/>
              <a:buAutoNum type="arabicParenR"/>
            </a:pPr>
            <a:r>
              <a:rPr b="0" lang="en-IN" sz="1400" spc="-1" strike="noStrike">
                <a:latin typeface="Arial"/>
              </a:rPr>
              <a:t>Traditional social insurance i.e. -  parents investing in kids throughout their life and hoping kids will take care of parents in retirement and old age is breaking down in India. Hence Hoping your kids will take care of you is not a very reliable strategy</a:t>
            </a:r>
            <a:endParaRPr b="0" lang="en-IN" sz="1400" spc="-1" strike="noStrike">
              <a:latin typeface="Arial"/>
            </a:endParaRPr>
          </a:p>
          <a:p>
            <a:pPr marL="216000" indent="-216000">
              <a:buClr>
                <a:srgbClr val="000000"/>
              </a:buClr>
              <a:buFont typeface="StarSymbol"/>
              <a:buAutoNum type="arabicParenR"/>
            </a:pPr>
            <a:r>
              <a:rPr b="0" lang="en-IN" sz="1400" spc="-1" strike="noStrike">
                <a:latin typeface="Arial"/>
              </a:rPr>
              <a:t>Also, with rapid change in technology landscape many of us will find our skills to be outdated and will either take early retirement or forced into early retirement. There are already discussions on multiple forums of real retirement age shifting to 50 yrs for various job roles</a:t>
            </a:r>
            <a:endParaRPr b="0" lang="en-IN" sz="1400" spc="-1" strike="noStrike">
              <a:latin typeface="Arial"/>
            </a:endParaRPr>
          </a:p>
          <a:p>
            <a:pPr marL="216000" indent="-216000">
              <a:buClr>
                <a:srgbClr val="000000"/>
              </a:buClr>
              <a:buFont typeface="StarSymbol"/>
              <a:buAutoNum type="arabicParenR"/>
            </a:pPr>
            <a:r>
              <a:rPr b="0" lang="en-IN" sz="1400" spc="-1" strike="noStrike">
                <a:latin typeface="Arial"/>
              </a:rPr>
              <a:t>This is double whammy as we get less time to earn (10 yrs less) and will need larger retirement corpus to see us through a longer period of life (10 yrs more) when we may not have active sources of income to see us through the twilight of our life</a:t>
            </a:r>
            <a:endParaRPr b="0" lang="en-IN" sz="1400" spc="-1" strike="noStrike">
              <a:latin typeface="Arial"/>
            </a:endParaRPr>
          </a:p>
          <a:p>
            <a:pPr marL="216000" indent="-216000">
              <a:buClr>
                <a:srgbClr val="000000"/>
              </a:buClr>
              <a:buFont typeface="StarSymbol"/>
              <a:buAutoNum type="arabicParenR"/>
            </a:pPr>
            <a:r>
              <a:rPr b="0" lang="en-IN" sz="1400" spc="-1" strike="noStrike">
                <a:latin typeface="Arial"/>
              </a:rPr>
              <a:t>Traditional sources of retirement savings like PF, PPF etc. cannot be relied upon as the only source of retirement corpus. Rising inflation is already reducing purchasing power of money. Hence we all have to also invest in higher risk assets like equity if we want to ensure our corpus is protected from inflation</a:t>
            </a:r>
            <a:endParaRPr b="0" lang="en-IN" sz="1400" spc="-1" strike="noStrike">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9"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Retirement Planing (2 of 2)</a:t>
            </a:r>
            <a:endParaRPr b="0" lang="en-IN" sz="3300" spc="-1" strike="noStrike">
              <a:latin typeface="Arial"/>
            </a:endParaRPr>
          </a:p>
        </p:txBody>
      </p:sp>
      <p:sp>
        <p:nvSpPr>
          <p:cNvPr id="630" name="CustomShape 2"/>
          <p:cNvSpPr/>
          <p:nvPr/>
        </p:nvSpPr>
        <p:spPr>
          <a:xfrm>
            <a:off x="540000" y="1260000"/>
            <a:ext cx="8992800" cy="3232800"/>
          </a:xfrm>
          <a:prstGeom prst="rect">
            <a:avLst/>
          </a:prstGeom>
          <a:noFill/>
          <a:ln w="0">
            <a:noFill/>
          </a:ln>
        </p:spPr>
        <p:style>
          <a:lnRef idx="0"/>
          <a:fillRef idx="0"/>
          <a:effectRef idx="0"/>
          <a:fontRef idx="minor"/>
        </p:style>
      </p:sp>
      <p:sp>
        <p:nvSpPr>
          <p:cNvPr id="631" name="TextShape 3"/>
          <p:cNvSpPr txBox="1"/>
          <p:nvPr/>
        </p:nvSpPr>
        <p:spPr>
          <a:xfrm>
            <a:off x="540000" y="1080000"/>
            <a:ext cx="9000000" cy="3673800"/>
          </a:xfrm>
          <a:prstGeom prst="rect">
            <a:avLst/>
          </a:prstGeom>
          <a:noFill/>
          <a:ln w="0">
            <a:noFill/>
          </a:ln>
        </p:spPr>
        <p:txBody>
          <a:bodyPr lIns="90000" rIns="90000" tIns="45000" bIns="45000">
            <a:noAutofit/>
          </a:bodyPr>
          <a:p>
            <a:pPr marL="216000" indent="-216000">
              <a:buClr>
                <a:srgbClr val="000000"/>
              </a:buClr>
              <a:buFont typeface="StarSymbol"/>
              <a:buAutoNum type="arabicParenR"/>
            </a:pPr>
            <a:r>
              <a:rPr b="0" lang="en-IN" sz="1200" spc="-1" strike="noStrike">
                <a:latin typeface="Arial"/>
              </a:rPr>
              <a:t>Start saving and investing from day 1 for retirement corpus. If you start early, you can reap the benefits of compounding over longer time horizon. Remember compounding returns grow exponentially as time duration increases!!</a:t>
            </a:r>
            <a:endParaRPr b="0" lang="en-IN" sz="1200" spc="-1" strike="noStrike">
              <a:latin typeface="Arial"/>
            </a:endParaRPr>
          </a:p>
          <a:p>
            <a:pPr marL="216000" indent="-216000">
              <a:buClr>
                <a:srgbClr val="000000"/>
              </a:buClr>
              <a:buFont typeface="StarSymbol"/>
              <a:buAutoNum type="arabicParenR"/>
            </a:pPr>
            <a:r>
              <a:rPr b="0" lang="en-IN" sz="1200" spc="-1" strike="noStrike">
                <a:latin typeface="Arial"/>
              </a:rPr>
              <a:t>Do not set arbitary goals like 1 Cr retirement corpus. It may sound a big number today, but if your retirement is decades away then 1 Cr at the time of retirement will be very small amount to cover your retirement expense!!</a:t>
            </a:r>
            <a:endParaRPr b="0" lang="en-IN" sz="1200" spc="-1" strike="noStrike">
              <a:latin typeface="Arial"/>
            </a:endParaRPr>
          </a:p>
          <a:p>
            <a:pPr marL="216000" indent="-216000">
              <a:buClr>
                <a:srgbClr val="000000"/>
              </a:buClr>
              <a:buFont typeface="StarSymbol"/>
              <a:buAutoNum type="arabicParenR"/>
            </a:pPr>
            <a:r>
              <a:rPr b="0" lang="en-IN" sz="1200" spc="-1" strike="noStrike">
                <a:latin typeface="Arial"/>
              </a:rPr>
              <a:t>Please give good thought and consideration in calculating your retirement corpus requirements. Please consider at least 6% inflation rate for retirement corpus calculations. If you are used to higher life style, please use a higher rate</a:t>
            </a:r>
            <a:endParaRPr b="0" lang="en-IN" sz="1200" spc="-1" strike="noStrike">
              <a:latin typeface="Arial"/>
            </a:endParaRPr>
          </a:p>
          <a:p>
            <a:pPr marL="216000" indent="-216000">
              <a:buClr>
                <a:srgbClr val="000000"/>
              </a:buClr>
              <a:buFont typeface="StarSymbol"/>
              <a:buAutoNum type="arabicParenR"/>
            </a:pPr>
            <a:r>
              <a:rPr b="0" lang="en-IN" sz="1200" spc="-1" strike="noStrike">
                <a:latin typeface="Arial"/>
              </a:rPr>
              <a:t>As a thumb rule, please save and invest a minimum of your current living expenses in retirement corpus. So if in current year you are spending 2 L on basic living expenses, please ensure you contribute at a minimum the same amount to retirement corpus. If you can do higher contribution, even better!!</a:t>
            </a:r>
            <a:endParaRPr b="0" lang="en-IN" sz="1200" spc="-1" strike="noStrike">
              <a:latin typeface="Arial"/>
            </a:endParaRPr>
          </a:p>
          <a:p>
            <a:pPr marL="216000" indent="-216000">
              <a:buClr>
                <a:srgbClr val="000000"/>
              </a:buClr>
              <a:buFont typeface="StarSymbol"/>
              <a:buAutoNum type="arabicParenR"/>
            </a:pPr>
            <a:r>
              <a:rPr b="0" lang="en-IN" sz="1200" spc="-1" strike="noStrike">
                <a:latin typeface="Arial"/>
              </a:rPr>
              <a:t>Do not over estimate returns like 15-18 %when calculating your retirement corpus. Take conservative estimate of 10% to keep it real</a:t>
            </a:r>
            <a:endParaRPr b="0" lang="en-IN" sz="1200" spc="-1" strike="noStrike">
              <a:latin typeface="Arial"/>
            </a:endParaRPr>
          </a:p>
          <a:p>
            <a:pPr marL="216000" indent="-216000">
              <a:buClr>
                <a:srgbClr val="000000"/>
              </a:buClr>
              <a:buFont typeface="StarSymbol"/>
              <a:buAutoNum type="arabicParenR"/>
            </a:pPr>
            <a:r>
              <a:rPr b="0" lang="en-IN" sz="1200" spc="-1" strike="noStrike">
                <a:latin typeface="Arial"/>
              </a:rPr>
              <a:t>DO NOT touch the money in your retirement corpus throughout your life unless you are in real difficult situation and do not have recourse to any other source of money. Withdrawal of PF funds or redeeming retirement focused MFs to buy a car or a fancy gadget is criminal sin in the world of financial planning!!</a:t>
            </a:r>
            <a:endParaRPr b="0" lang="en-IN" sz="1200" spc="-1" strike="noStrike">
              <a:latin typeface="Arial"/>
            </a:endParaRPr>
          </a:p>
          <a:p>
            <a:pPr marL="216000" indent="-216000">
              <a:buClr>
                <a:srgbClr val="000000"/>
              </a:buClr>
              <a:buFont typeface="StarSymbol"/>
              <a:buAutoNum type="arabicParenR"/>
            </a:pPr>
            <a:r>
              <a:rPr b="0" lang="en-IN" sz="1200" spc="-1" strike="noStrike">
                <a:latin typeface="Arial"/>
              </a:rPr>
              <a:t>There are multiple retirement products available like EPF, PPF, VPF, NPS, ELSS, Direct Equity, Superannuation funds, regular income plans etc. Please do your due diligence before investing your money on any product</a:t>
            </a:r>
            <a:endParaRPr b="0" lang="en-IN" sz="1200" spc="-1" strike="noStrike">
              <a:latin typeface="Arial"/>
            </a:endParaRPr>
          </a:p>
          <a:p>
            <a:pPr marL="216000" indent="-216000">
              <a:buClr>
                <a:srgbClr val="000000"/>
              </a:buClr>
              <a:buFont typeface="StarSymbol"/>
              <a:buAutoNum type="arabicParenR"/>
            </a:pPr>
            <a:r>
              <a:rPr b="0" lang="en-IN" sz="1200" spc="-1" strike="noStrike">
                <a:latin typeface="Arial"/>
              </a:rPr>
              <a:t>Do not get fooled by products which claim to give you amounts like 50,000 per month during retirement. If your retirement is more than 15+ years away, then 50,000 will be a paltry amount to cover your life expenses in retirement!! Please do your calculations on time value of money and inflation impact!!</a:t>
            </a:r>
            <a:endParaRPr b="0" lang="en-IN" sz="1200" spc="-1" strike="noStrike">
              <a:latin typeface="Arial"/>
            </a:endParaRPr>
          </a:p>
          <a:p>
            <a:pPr marL="216000" indent="-216000">
              <a:buClr>
                <a:srgbClr val="000000"/>
              </a:buClr>
              <a:buFont typeface="StarSymbol"/>
              <a:buAutoNum type="arabicParenR"/>
            </a:pPr>
            <a:r>
              <a:rPr b="0" lang="en-IN" sz="1200" spc="-1" strike="noStrike">
                <a:latin typeface="Arial"/>
              </a:rPr>
              <a:t>It is critical that we build passive sources of income that will generate cash as we reach retirement age. This can act as secondary source of income to supplement the retirement corpus</a:t>
            </a:r>
            <a:endParaRPr b="0" lang="en-IN" sz="1200" spc="-1" strike="noStrike">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2" name="CustomShape 1"/>
          <p:cNvSpPr/>
          <p:nvPr/>
        </p:nvSpPr>
        <p:spPr>
          <a:xfrm>
            <a:off x="540000" y="180000"/>
            <a:ext cx="8992800" cy="892800"/>
          </a:xfrm>
          <a:prstGeom prst="rect">
            <a:avLst/>
          </a:prstGeom>
          <a:noFill/>
          <a:ln w="0">
            <a:noFill/>
          </a:ln>
        </p:spPr>
        <p:style>
          <a:lnRef idx="0"/>
          <a:fillRef idx="0"/>
          <a:effectRef idx="0"/>
          <a:fontRef idx="minor"/>
        </p:style>
      </p:sp>
      <p:sp>
        <p:nvSpPr>
          <p:cNvPr id="633" name="CustomShape 2"/>
          <p:cNvSpPr/>
          <p:nvPr/>
        </p:nvSpPr>
        <p:spPr>
          <a:xfrm>
            <a:off x="1620000" y="2582640"/>
            <a:ext cx="6833160" cy="1019520"/>
          </a:xfrm>
          <a:prstGeom prst="rect">
            <a:avLst/>
          </a:prstGeom>
          <a:noFill/>
          <a:ln w="0">
            <a:noFill/>
          </a:ln>
        </p:spPr>
        <p:style>
          <a:lnRef idx="0"/>
          <a:fillRef idx="0"/>
          <a:effectRef idx="0"/>
          <a:fontRef idx="minor"/>
        </p:style>
      </p:sp>
      <p:sp>
        <p:nvSpPr>
          <p:cNvPr id="634" name="CustomShape 3"/>
          <p:cNvSpPr/>
          <p:nvPr/>
        </p:nvSpPr>
        <p:spPr>
          <a:xfrm>
            <a:off x="3404880" y="180000"/>
            <a:ext cx="4293000" cy="5522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IN" sz="3300" spc="-1" strike="noStrike">
                <a:solidFill>
                  <a:srgbClr val="000000"/>
                </a:solidFill>
                <a:latin typeface="Arial"/>
                <a:ea typeface="DejaVu Sans"/>
              </a:rPr>
              <a:t>Risk Management </a:t>
            </a:r>
            <a:endParaRPr b="0" lang="en-IN" sz="3300" spc="-1" strike="noStrike">
              <a:latin typeface="Arial"/>
            </a:endParaRPr>
          </a:p>
        </p:txBody>
      </p:sp>
      <p:sp>
        <p:nvSpPr>
          <p:cNvPr id="635" name="CustomShape 4"/>
          <p:cNvSpPr/>
          <p:nvPr/>
        </p:nvSpPr>
        <p:spPr>
          <a:xfrm>
            <a:off x="720000" y="1080000"/>
            <a:ext cx="8816040" cy="3157920"/>
          </a:xfrm>
          <a:prstGeom prst="rect">
            <a:avLst/>
          </a:prstGeom>
          <a:noFill/>
          <a:ln w="0">
            <a:noFill/>
          </a:ln>
        </p:spPr>
        <p:style>
          <a:lnRef idx="0"/>
          <a:fillRef idx="0"/>
          <a:effectRef idx="0"/>
          <a:fontRef idx="minor"/>
        </p:style>
        <p:txBody>
          <a:bodyPr lIns="90000" rIns="90000" tIns="45000" bIns="45000">
            <a:noAutofit/>
          </a:bodyPr>
          <a:p>
            <a:pPr marL="216000" indent="-212400">
              <a:lnSpc>
                <a:spcPct val="100000"/>
              </a:lnSpc>
              <a:spcAft>
                <a:spcPts val="709"/>
              </a:spcAft>
              <a:buClr>
                <a:srgbClr val="000000"/>
              </a:buClr>
              <a:buFont typeface="StarSymbol"/>
              <a:buAutoNum type="arabicParenR"/>
            </a:pPr>
            <a:r>
              <a:rPr b="0" lang="en-IN" sz="1600" spc="-1" strike="noStrike">
                <a:solidFill>
                  <a:srgbClr val="000000"/>
                </a:solidFill>
                <a:latin typeface="Arial"/>
                <a:ea typeface="DejaVu Sans"/>
              </a:rPr>
              <a:t>Risk is not knowing what you are doing</a:t>
            </a:r>
            <a:endParaRPr b="0" lang="en-IN" sz="1600" spc="-1" strike="noStrike">
              <a:latin typeface="Arial"/>
            </a:endParaRPr>
          </a:p>
          <a:p>
            <a:pPr marL="216000" indent="-212400">
              <a:lnSpc>
                <a:spcPct val="100000"/>
              </a:lnSpc>
              <a:spcAft>
                <a:spcPts val="709"/>
              </a:spcAft>
              <a:buClr>
                <a:srgbClr val="000000"/>
              </a:buClr>
              <a:buFont typeface="StarSymbol"/>
              <a:buAutoNum type="arabicParenR"/>
            </a:pPr>
            <a:r>
              <a:rPr b="0" lang="en-IN" sz="1600" spc="-1" strike="noStrike">
                <a:solidFill>
                  <a:srgbClr val="000000"/>
                </a:solidFill>
                <a:latin typeface="Arial"/>
                <a:ea typeface="DejaVu Sans"/>
              </a:rPr>
              <a:t>Risk is different for each asset class. No asset class (including your money in bank or Govt bonds) is without risk! Once you understand the degree of risk and its potential impact on your goals, you can take a judgemental call</a:t>
            </a:r>
            <a:endParaRPr b="0" lang="en-IN" sz="1600" spc="-1" strike="noStrike">
              <a:latin typeface="Arial"/>
            </a:endParaRPr>
          </a:p>
          <a:p>
            <a:pPr marL="216000" indent="-212400">
              <a:lnSpc>
                <a:spcPct val="100000"/>
              </a:lnSpc>
              <a:spcAft>
                <a:spcPts val="709"/>
              </a:spcAft>
              <a:buClr>
                <a:srgbClr val="000000"/>
              </a:buClr>
              <a:buFont typeface="StarSymbol"/>
              <a:buAutoNum type="arabicParenR"/>
            </a:pPr>
            <a:r>
              <a:rPr b="0" lang="en-IN" sz="1600" spc="-1" strike="noStrike">
                <a:solidFill>
                  <a:srgbClr val="000000"/>
                </a:solidFill>
                <a:latin typeface="Arial"/>
                <a:ea typeface="DejaVu Sans"/>
              </a:rPr>
              <a:t>Investing in equity markets is risky, but not doing so is even riskier because of the long term negative impact of inflation on your savings</a:t>
            </a:r>
            <a:endParaRPr b="0" lang="en-IN" sz="1600" spc="-1" strike="noStrike">
              <a:latin typeface="Arial"/>
            </a:endParaRPr>
          </a:p>
          <a:p>
            <a:pPr marL="216000" indent="-212400">
              <a:lnSpc>
                <a:spcPct val="100000"/>
              </a:lnSpc>
              <a:spcAft>
                <a:spcPts val="709"/>
              </a:spcAft>
              <a:buClr>
                <a:srgbClr val="000000"/>
              </a:buClr>
              <a:buFont typeface="StarSymbol"/>
              <a:buAutoNum type="arabicParenR"/>
            </a:pPr>
            <a:r>
              <a:rPr b="0" lang="en-IN" sz="1600" spc="-1" strike="noStrike">
                <a:solidFill>
                  <a:srgbClr val="000000"/>
                </a:solidFill>
                <a:latin typeface="Arial"/>
                <a:ea typeface="DejaVu Sans"/>
              </a:rPr>
              <a:t>Do not assume something is low risk or high risk just because some vague article on news portals say so. Do your own due diligence (read the fine print of the product)! </a:t>
            </a:r>
            <a:endParaRPr b="0" lang="en-IN" sz="1600" spc="-1" strike="noStrike">
              <a:latin typeface="Arial"/>
            </a:endParaRPr>
          </a:p>
          <a:p>
            <a:pPr marL="216000" indent="-212400">
              <a:lnSpc>
                <a:spcPct val="100000"/>
              </a:lnSpc>
              <a:spcAft>
                <a:spcPts val="709"/>
              </a:spcAft>
              <a:buClr>
                <a:srgbClr val="000000"/>
              </a:buClr>
              <a:buFont typeface="StarSymbol"/>
              <a:buAutoNum type="arabicParenR"/>
            </a:pPr>
            <a:r>
              <a:rPr b="0" lang="en-IN" sz="1600" spc="-1" strike="noStrike">
                <a:solidFill>
                  <a:srgbClr val="000000"/>
                </a:solidFill>
                <a:latin typeface="Arial"/>
                <a:ea typeface="DejaVu Sans"/>
              </a:rPr>
              <a:t>Reading those boring prospectus or offer documents are boring but worth it if you want to keep your money and investment safe. Alternatively you can always consult a certified financial advisor</a:t>
            </a:r>
            <a:endParaRPr b="0" lang="en-IN" sz="1600" spc="-1" strike="noStrike">
              <a:latin typeface="Arial"/>
            </a:endParaRPr>
          </a:p>
          <a:p>
            <a:pPr>
              <a:lnSpc>
                <a:spcPct val="100000"/>
              </a:lnSpc>
            </a:pPr>
            <a:endParaRPr b="0" lang="en-IN" sz="1600" spc="-1" strike="noStrike">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6"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Importance of joint accounts, nominations and will</a:t>
            </a:r>
            <a:endParaRPr b="0" lang="en-IN" sz="3300" spc="-1" strike="noStrike">
              <a:latin typeface="Arial"/>
            </a:endParaRPr>
          </a:p>
        </p:txBody>
      </p:sp>
      <p:sp>
        <p:nvSpPr>
          <p:cNvPr id="637" name="CustomShape 2"/>
          <p:cNvSpPr/>
          <p:nvPr/>
        </p:nvSpPr>
        <p:spPr>
          <a:xfrm>
            <a:off x="540000" y="1260000"/>
            <a:ext cx="8992800" cy="3232800"/>
          </a:xfrm>
          <a:prstGeom prst="rect">
            <a:avLst/>
          </a:prstGeom>
          <a:noFill/>
          <a:ln w="0">
            <a:noFill/>
          </a:ln>
        </p:spPr>
        <p:style>
          <a:lnRef idx="0"/>
          <a:fillRef idx="0"/>
          <a:effectRef idx="0"/>
          <a:fontRef idx="minor"/>
        </p:style>
      </p:sp>
      <p:sp>
        <p:nvSpPr>
          <p:cNvPr id="638" name="CustomShape 3"/>
          <p:cNvSpPr/>
          <p:nvPr/>
        </p:nvSpPr>
        <p:spPr>
          <a:xfrm>
            <a:off x="540000" y="1161000"/>
            <a:ext cx="9174240" cy="2793240"/>
          </a:xfrm>
          <a:prstGeom prst="rect">
            <a:avLst/>
          </a:prstGeom>
          <a:noFill/>
          <a:ln w="0">
            <a:noFill/>
          </a:ln>
        </p:spPr>
        <p:style>
          <a:lnRef idx="0"/>
          <a:fillRef idx="0"/>
          <a:effectRef idx="0"/>
          <a:fontRef idx="minor"/>
        </p:style>
        <p:txBody>
          <a:bodyPr lIns="90000" rIns="90000" tIns="45000" bIns="45000">
            <a:noAutofit/>
          </a:bodyPr>
          <a:p>
            <a:pPr marL="216000" indent="-212400">
              <a:lnSpc>
                <a:spcPct val="100000"/>
              </a:lnSpc>
              <a:spcAft>
                <a:spcPts val="709"/>
              </a:spcAft>
              <a:buClr>
                <a:srgbClr val="000000"/>
              </a:buClr>
              <a:buFont typeface="StarSymbol"/>
              <a:buAutoNum type="arabicParenR"/>
            </a:pPr>
            <a:r>
              <a:rPr b="0" lang="en-IN" sz="1400" spc="-1" strike="noStrike">
                <a:solidFill>
                  <a:srgbClr val="000000"/>
                </a:solidFill>
                <a:latin typeface="Arial"/>
                <a:ea typeface="DejaVu Sans"/>
              </a:rPr>
              <a:t>If a family member passes away, current process to close their accounts and withdraw money or investments is really painful</a:t>
            </a:r>
            <a:endParaRPr b="0" lang="en-IN" sz="1400" spc="-1" strike="noStrike">
              <a:latin typeface="Arial"/>
            </a:endParaRPr>
          </a:p>
          <a:p>
            <a:pPr marL="216000" indent="-212400">
              <a:lnSpc>
                <a:spcPct val="100000"/>
              </a:lnSpc>
              <a:spcAft>
                <a:spcPts val="709"/>
              </a:spcAft>
              <a:buClr>
                <a:srgbClr val="000000"/>
              </a:buClr>
              <a:buFont typeface="StarSymbol"/>
              <a:buAutoNum type="arabicParenR"/>
            </a:pPr>
            <a:r>
              <a:rPr b="0" lang="en-IN" sz="1400" spc="-1" strike="noStrike">
                <a:solidFill>
                  <a:srgbClr val="000000"/>
                </a:solidFill>
                <a:latin typeface="Arial"/>
                <a:ea typeface="DejaVu Sans"/>
              </a:rPr>
              <a:t>This becomes critical if the spouse passes away or worse if both parents pass away</a:t>
            </a:r>
            <a:endParaRPr b="0" lang="en-IN" sz="1400" spc="-1" strike="noStrike">
              <a:latin typeface="Arial"/>
            </a:endParaRPr>
          </a:p>
          <a:p>
            <a:pPr marL="216000" indent="-212400">
              <a:lnSpc>
                <a:spcPct val="100000"/>
              </a:lnSpc>
              <a:spcAft>
                <a:spcPts val="709"/>
              </a:spcAft>
              <a:buClr>
                <a:srgbClr val="000000"/>
              </a:buClr>
              <a:buFont typeface="StarSymbol"/>
              <a:buAutoNum type="arabicParenR"/>
            </a:pPr>
            <a:r>
              <a:rPr b="0" lang="en-IN" sz="1400" spc="-1" strike="noStrike">
                <a:solidFill>
                  <a:srgbClr val="000000"/>
                </a:solidFill>
                <a:latin typeface="Arial"/>
                <a:ea typeface="DejaVu Sans"/>
              </a:rPr>
              <a:t>To the extent possible ensure you have joint accounts for key investments. There are different options available in joint accounts. From emergency perspective “Ether or survivor” is better suited option among available joint account options. Please learn more about them and find out which option works best for you.</a:t>
            </a:r>
            <a:endParaRPr b="0" lang="en-IN" sz="1400" spc="-1" strike="noStrike">
              <a:latin typeface="Arial"/>
            </a:endParaRPr>
          </a:p>
          <a:p>
            <a:pPr marL="216000" indent="-212400">
              <a:lnSpc>
                <a:spcPct val="100000"/>
              </a:lnSpc>
              <a:spcAft>
                <a:spcPts val="709"/>
              </a:spcAft>
              <a:buClr>
                <a:srgbClr val="000000"/>
              </a:buClr>
              <a:buFont typeface="StarSymbol"/>
              <a:buAutoNum type="arabicParenR"/>
            </a:pPr>
            <a:r>
              <a:rPr b="0" lang="en-IN" sz="1400" spc="-1" strike="noStrike">
                <a:solidFill>
                  <a:srgbClr val="000000"/>
                </a:solidFill>
                <a:latin typeface="Arial"/>
                <a:ea typeface="DejaVu Sans"/>
              </a:rPr>
              <a:t>Nomination for every bank account, Bank FDs, Bank locker (yes separate nomination is required) and ALL investments (including retirement funds) is next critical step</a:t>
            </a:r>
            <a:endParaRPr b="0" lang="en-IN" sz="1400" spc="-1" strike="noStrike">
              <a:latin typeface="Arial"/>
            </a:endParaRPr>
          </a:p>
          <a:p>
            <a:pPr marL="216000" indent="-212400">
              <a:lnSpc>
                <a:spcPct val="100000"/>
              </a:lnSpc>
              <a:spcAft>
                <a:spcPts val="709"/>
              </a:spcAft>
              <a:buClr>
                <a:srgbClr val="000000"/>
              </a:buClr>
              <a:buFont typeface="StarSymbol"/>
              <a:buAutoNum type="arabicParenR"/>
            </a:pPr>
            <a:r>
              <a:rPr b="0" lang="en-IN" sz="1400" spc="-1" strike="noStrike">
                <a:solidFill>
                  <a:srgbClr val="000000"/>
                </a:solidFill>
                <a:latin typeface="Arial"/>
                <a:ea typeface="DejaVu Sans"/>
              </a:rPr>
              <a:t>Creaton of Will is also extremely critical especially around retirement age unless you want to leave open the potential of future problem of dispute on your property </a:t>
            </a:r>
            <a:endParaRPr b="0" lang="en-IN" sz="1400" spc="-1" strike="noStrike">
              <a:latin typeface="Arial"/>
            </a:endParaRPr>
          </a:p>
          <a:p>
            <a:pPr>
              <a:lnSpc>
                <a:spcPct val="100000"/>
              </a:lnSpc>
            </a:pPr>
            <a:endParaRPr b="0" lang="en-IN" sz="1400" spc="-1" strike="noStrike">
              <a:latin typeface="Arial"/>
            </a:endParaRPr>
          </a:p>
        </p:txBody>
      </p:sp>
      <p:sp>
        <p:nvSpPr>
          <p:cNvPr id="639" name="CustomShape 4"/>
          <p:cNvSpPr/>
          <p:nvPr/>
        </p:nvSpPr>
        <p:spPr>
          <a:xfrm>
            <a:off x="720000" y="3960000"/>
            <a:ext cx="8634240" cy="5965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i="1" lang="en-IN" sz="1800" spc="-1" strike="noStrike">
                <a:solidFill>
                  <a:srgbClr val="000000"/>
                </a:solidFill>
                <a:latin typeface="Arial"/>
                <a:ea typeface="DejaVu Sans"/>
              </a:rPr>
              <a:t>You may have made great investments and wealth but if that is not accessible to your loved ones when they need it, it is of no use!</a:t>
            </a:r>
            <a:endParaRPr b="0" lang="en-IN"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2"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Our Investment Mistakes</a:t>
            </a:r>
            <a:endParaRPr b="0" lang="en-IN" sz="3300" spc="-1" strike="noStrike">
              <a:latin typeface="Arial"/>
            </a:endParaRPr>
          </a:p>
        </p:txBody>
      </p:sp>
      <p:sp>
        <p:nvSpPr>
          <p:cNvPr id="483" name="CustomShape 2"/>
          <p:cNvSpPr/>
          <p:nvPr/>
        </p:nvSpPr>
        <p:spPr>
          <a:xfrm>
            <a:off x="540000" y="1260000"/>
            <a:ext cx="8992800" cy="3232800"/>
          </a:xfrm>
          <a:prstGeom prst="rect">
            <a:avLst/>
          </a:prstGeom>
          <a:noFill/>
          <a:ln w="0">
            <a:noFill/>
          </a:ln>
        </p:spPr>
        <p:style>
          <a:lnRef idx="0"/>
          <a:fillRef idx="0"/>
          <a:effectRef idx="0"/>
          <a:fontRef idx="minor"/>
        </p:style>
        <p:txBody>
          <a:bodyPr lIns="0" rIns="0" tIns="0" bIns="0">
            <a:normAutofit/>
          </a:bodyPr>
          <a:p>
            <a:pPr marL="432000" indent="-316800">
              <a:lnSpc>
                <a:spcPct val="100000"/>
              </a:lnSpc>
              <a:spcAft>
                <a:spcPts val="1060"/>
              </a:spcAft>
              <a:buClr>
                <a:srgbClr val="000000"/>
              </a:buClr>
              <a:buSzPct val="45000"/>
              <a:buFont typeface="Wingdings" charset="2"/>
              <a:buChar char=""/>
            </a:pPr>
            <a:r>
              <a:rPr b="0" lang="en-IN" sz="1600" spc="-1" strike="noStrike">
                <a:solidFill>
                  <a:srgbClr val="000000"/>
                </a:solidFill>
                <a:latin typeface="Arial"/>
                <a:ea typeface="DejaVu Sans"/>
              </a:rPr>
              <a:t>Selling profit making stocks and holding on to loss making stocks</a:t>
            </a:r>
            <a:endParaRPr b="0" lang="en-IN" sz="16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600" spc="-1" strike="noStrike">
                <a:solidFill>
                  <a:srgbClr val="000000"/>
                </a:solidFill>
                <a:latin typeface="Arial"/>
                <a:ea typeface="DejaVu Sans"/>
              </a:rPr>
              <a:t>Redeeming Provident Fund after changing jobs or for buying depreciating assets like car</a:t>
            </a:r>
            <a:endParaRPr b="0" lang="en-IN" sz="16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600" spc="-1" strike="noStrike">
                <a:solidFill>
                  <a:srgbClr val="000000"/>
                </a:solidFill>
                <a:latin typeface="Arial"/>
                <a:ea typeface="DejaVu Sans"/>
              </a:rPr>
              <a:t>Investing all money in single asset class - am invested only in equities because they give superior returns or I don't like stock market risk and hence invest only in guaranteed returns</a:t>
            </a:r>
            <a:endParaRPr b="0" lang="en-IN" sz="16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600" spc="-1" strike="noStrike">
                <a:solidFill>
                  <a:srgbClr val="000000"/>
                </a:solidFill>
                <a:latin typeface="Arial"/>
                <a:ea typeface="DejaVu Sans"/>
              </a:rPr>
              <a:t>Every month I save something and invest -  I am dong SIPs!!</a:t>
            </a:r>
            <a:endParaRPr b="0" lang="en-IN" sz="1600" spc="-1" strike="noStrike">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0"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Life book</a:t>
            </a:r>
            <a:endParaRPr b="0" lang="en-IN" sz="3300" spc="-1" strike="noStrike">
              <a:latin typeface="Arial"/>
            </a:endParaRPr>
          </a:p>
        </p:txBody>
      </p:sp>
      <p:sp>
        <p:nvSpPr>
          <p:cNvPr id="641" name="CustomShape 2"/>
          <p:cNvSpPr/>
          <p:nvPr/>
        </p:nvSpPr>
        <p:spPr>
          <a:xfrm>
            <a:off x="540000" y="1260000"/>
            <a:ext cx="8992800" cy="3232800"/>
          </a:xfrm>
          <a:prstGeom prst="rect">
            <a:avLst/>
          </a:prstGeom>
          <a:noFill/>
          <a:ln w="0">
            <a:noFill/>
          </a:ln>
        </p:spPr>
        <p:style>
          <a:lnRef idx="0"/>
          <a:fillRef idx="0"/>
          <a:effectRef idx="0"/>
          <a:fontRef idx="minor"/>
        </p:style>
      </p:sp>
      <p:sp>
        <p:nvSpPr>
          <p:cNvPr id="642" name="CustomShape 3"/>
          <p:cNvSpPr/>
          <p:nvPr/>
        </p:nvSpPr>
        <p:spPr>
          <a:xfrm>
            <a:off x="725040" y="3960000"/>
            <a:ext cx="8634240" cy="5965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IN" sz="1400" spc="-1" strike="noStrike">
                <a:solidFill>
                  <a:srgbClr val="000000"/>
                </a:solidFill>
                <a:latin typeface="Arial"/>
                <a:ea typeface="DejaVu Sans"/>
              </a:rPr>
              <a:t>You may have made great investments and wealth but if that is not accessible to your loved ones when they need it, its worthless. So please take this seriously!!</a:t>
            </a:r>
            <a:endParaRPr b="0" lang="en-IN" sz="1400" spc="-1" strike="noStrike">
              <a:latin typeface="Arial"/>
            </a:endParaRPr>
          </a:p>
          <a:p>
            <a:pPr>
              <a:lnSpc>
                <a:spcPct val="100000"/>
              </a:lnSpc>
            </a:pPr>
            <a:endParaRPr b="0" lang="en-IN" sz="1400" spc="-1" strike="noStrike">
              <a:latin typeface="Arial"/>
            </a:endParaRPr>
          </a:p>
          <a:p>
            <a:pPr>
              <a:lnSpc>
                <a:spcPct val="100000"/>
              </a:lnSpc>
            </a:pPr>
            <a:r>
              <a:rPr b="0" lang="en-IN" sz="1400" spc="-1" strike="noStrike">
                <a:solidFill>
                  <a:srgbClr val="000000"/>
                </a:solidFill>
                <a:latin typeface="Arial"/>
                <a:ea typeface="DejaVu Sans"/>
              </a:rPr>
              <a:t>Sample Template link: https://www.bemoneyaware.com/blog/money-book-finances-record/</a:t>
            </a:r>
            <a:endParaRPr b="0" lang="en-IN" sz="1400" spc="-1" strike="noStrike">
              <a:latin typeface="Arial"/>
            </a:endParaRPr>
          </a:p>
        </p:txBody>
      </p:sp>
      <p:sp>
        <p:nvSpPr>
          <p:cNvPr id="643" name="CustomShape 4"/>
          <p:cNvSpPr/>
          <p:nvPr/>
        </p:nvSpPr>
        <p:spPr>
          <a:xfrm>
            <a:off x="720000" y="1078920"/>
            <a:ext cx="8634240" cy="3156120"/>
          </a:xfrm>
          <a:prstGeom prst="rect">
            <a:avLst/>
          </a:prstGeom>
          <a:noFill/>
          <a:ln w="0">
            <a:noFill/>
          </a:ln>
        </p:spPr>
        <p:style>
          <a:lnRef idx="0"/>
          <a:fillRef idx="0"/>
          <a:effectRef idx="0"/>
          <a:fontRef idx="minor"/>
        </p:style>
        <p:txBody>
          <a:bodyPr lIns="90000" rIns="90000" tIns="45000" bIns="45000">
            <a:noAutofit/>
          </a:bodyPr>
          <a:p>
            <a:pPr marL="216000" indent="-212400">
              <a:lnSpc>
                <a:spcPct val="100000"/>
              </a:lnSpc>
              <a:spcAft>
                <a:spcPts val="709"/>
              </a:spcAft>
              <a:buClr>
                <a:srgbClr val="000000"/>
              </a:buClr>
              <a:buFont typeface="StarSymbol"/>
              <a:buAutoNum type="arabicParenR"/>
            </a:pPr>
            <a:r>
              <a:rPr b="0" lang="en-IN" sz="1200" spc="-1" strike="noStrike">
                <a:solidFill>
                  <a:srgbClr val="000000"/>
                </a:solidFill>
                <a:latin typeface="Arial"/>
                <a:ea typeface="DejaVu Sans"/>
              </a:rPr>
              <a:t>Document your Financial investment in “Life book”, print it and update it in a file every six months to a year</a:t>
            </a:r>
            <a:endParaRPr b="0" lang="en-IN" sz="1200" spc="-1" strike="noStrike">
              <a:latin typeface="Arial"/>
            </a:endParaRPr>
          </a:p>
          <a:p>
            <a:pPr marL="216000" indent="-212400">
              <a:lnSpc>
                <a:spcPct val="100000"/>
              </a:lnSpc>
              <a:spcAft>
                <a:spcPts val="709"/>
              </a:spcAft>
              <a:buClr>
                <a:srgbClr val="000000"/>
              </a:buClr>
              <a:buFont typeface="StarSymbol"/>
              <a:buAutoNum type="arabicParenR"/>
            </a:pPr>
            <a:r>
              <a:rPr b="0" lang="en-IN" sz="1200" spc="-1" strike="noStrike">
                <a:solidFill>
                  <a:srgbClr val="000000"/>
                </a:solidFill>
                <a:latin typeface="Arial"/>
                <a:ea typeface="DejaVu Sans"/>
              </a:rPr>
              <a:t>Minimum details should be included  refer templates or create your own</a:t>
            </a:r>
            <a:endParaRPr b="0" lang="en-IN" sz="1200" spc="-1" strike="noStrike">
              <a:latin typeface="Arial"/>
            </a:endParaRPr>
          </a:p>
          <a:p>
            <a:pPr marL="216000" indent="-212400">
              <a:lnSpc>
                <a:spcPct val="100000"/>
              </a:lnSpc>
              <a:spcAft>
                <a:spcPts val="709"/>
              </a:spcAft>
              <a:buClr>
                <a:srgbClr val="000000"/>
              </a:buClr>
              <a:buFont typeface="StarSymbol"/>
              <a:buAutoNum type="arabicParenR"/>
            </a:pPr>
            <a:r>
              <a:rPr b="0" lang="en-IN" sz="1200" spc="-1" strike="noStrike">
                <a:solidFill>
                  <a:srgbClr val="000000"/>
                </a:solidFill>
                <a:latin typeface="Arial"/>
                <a:ea typeface="DejaVu Sans"/>
              </a:rPr>
              <a:t>Should have all required details for your spouse or children (when they grow up) to know your investments and keep track of it</a:t>
            </a:r>
            <a:endParaRPr b="0" lang="en-IN" sz="1200" spc="-1" strike="noStrike">
              <a:latin typeface="Arial"/>
            </a:endParaRPr>
          </a:p>
          <a:p>
            <a:pPr marL="216000" indent="-212400">
              <a:lnSpc>
                <a:spcPct val="100000"/>
              </a:lnSpc>
              <a:spcAft>
                <a:spcPts val="709"/>
              </a:spcAft>
              <a:buClr>
                <a:srgbClr val="000000"/>
              </a:buClr>
              <a:buFont typeface="StarSymbol"/>
              <a:buAutoNum type="arabicParenR"/>
            </a:pPr>
            <a:r>
              <a:rPr b="0" lang="en-IN" sz="1200" spc="-1" strike="noStrike">
                <a:solidFill>
                  <a:srgbClr val="000000"/>
                </a:solidFill>
                <a:latin typeface="Arial"/>
                <a:ea typeface="DejaVu Sans"/>
              </a:rPr>
              <a:t>In digital world it is critical as there are no financial account statements available</a:t>
            </a:r>
            <a:endParaRPr b="0" lang="en-IN" sz="1200" spc="-1" strike="noStrike">
              <a:latin typeface="Arial"/>
            </a:endParaRPr>
          </a:p>
          <a:p>
            <a:pPr marL="216000" indent="-212400">
              <a:lnSpc>
                <a:spcPct val="100000"/>
              </a:lnSpc>
              <a:spcAft>
                <a:spcPts val="709"/>
              </a:spcAft>
              <a:buClr>
                <a:srgbClr val="000000"/>
              </a:buClr>
              <a:buFont typeface="StarSymbol"/>
              <a:buAutoNum type="arabicParenR"/>
            </a:pPr>
            <a:r>
              <a:rPr b="0" lang="en-IN" sz="1200" spc="-1" strike="noStrike">
                <a:solidFill>
                  <a:srgbClr val="000000"/>
                </a:solidFill>
                <a:latin typeface="Arial"/>
                <a:ea typeface="DejaVu Sans"/>
              </a:rPr>
              <a:t>Investments are spread across banks, locker, mutual funds, demat, physical holdings etc.</a:t>
            </a:r>
            <a:endParaRPr b="0" lang="en-IN" sz="1200" spc="-1" strike="noStrike">
              <a:latin typeface="Arial"/>
            </a:endParaRPr>
          </a:p>
          <a:p>
            <a:pPr marL="216000" indent="-212400">
              <a:lnSpc>
                <a:spcPct val="100000"/>
              </a:lnSpc>
              <a:spcAft>
                <a:spcPts val="709"/>
              </a:spcAft>
              <a:buClr>
                <a:srgbClr val="000000"/>
              </a:buClr>
              <a:buFont typeface="StarSymbol"/>
              <a:buAutoNum type="arabicParenR"/>
            </a:pPr>
            <a:r>
              <a:rPr b="0" lang="en-IN" sz="1200" spc="-1" strike="noStrike">
                <a:solidFill>
                  <a:srgbClr val="000000"/>
                </a:solidFill>
                <a:latin typeface="Arial"/>
                <a:ea typeface="DejaVu Sans"/>
              </a:rPr>
              <a:t>Track periodically and audit once in 6 months or a year</a:t>
            </a:r>
            <a:endParaRPr b="0" lang="en-IN" sz="1200" spc="-1" strike="noStrike">
              <a:latin typeface="Arial"/>
            </a:endParaRPr>
          </a:p>
          <a:p>
            <a:pPr marL="216000" indent="-212400">
              <a:lnSpc>
                <a:spcPct val="100000"/>
              </a:lnSpc>
              <a:spcAft>
                <a:spcPts val="709"/>
              </a:spcAft>
              <a:buClr>
                <a:srgbClr val="000000"/>
              </a:buClr>
              <a:buFont typeface="StarSymbol"/>
              <a:buAutoNum type="arabicParenR"/>
            </a:pPr>
            <a:r>
              <a:rPr b="0" lang="en-IN" sz="1200" spc="-1" strike="noStrike">
                <a:solidFill>
                  <a:srgbClr val="000000"/>
                </a:solidFill>
                <a:latin typeface="Arial"/>
                <a:ea typeface="DejaVu Sans"/>
              </a:rPr>
              <a:t>Do joint audit with your spouse. Mark one day in a year on your calendar, call it “financial date” and treat it sacrosanct</a:t>
            </a:r>
            <a:endParaRPr b="0" lang="en-IN" sz="1200" spc="-1" strike="noStrike">
              <a:latin typeface="Arial"/>
            </a:endParaRPr>
          </a:p>
          <a:p>
            <a:pPr marL="216000" indent="-212400">
              <a:lnSpc>
                <a:spcPct val="100000"/>
              </a:lnSpc>
              <a:spcAft>
                <a:spcPts val="709"/>
              </a:spcAft>
              <a:buClr>
                <a:srgbClr val="000000"/>
              </a:buClr>
              <a:buFont typeface="StarSymbol"/>
              <a:buAutoNum type="arabicParenR"/>
            </a:pPr>
            <a:r>
              <a:rPr b="0" lang="en-IN" sz="1200" spc="-1" strike="noStrike">
                <a:solidFill>
                  <a:srgbClr val="000000"/>
                </a:solidFill>
                <a:latin typeface="Arial"/>
                <a:ea typeface="DejaVu Sans"/>
              </a:rPr>
              <a:t>Important  don't keep life book in digital format only...please take a printout and keep details in file in a place that your spouse/family members are aware of. Laptops and phones or online storage all have passwords. If something happens to you no one will be able to access the details.</a:t>
            </a:r>
            <a:endParaRPr b="0" lang="en-IN" sz="1200" spc="-1" strike="noStrike">
              <a:latin typeface="Arial"/>
            </a:endParaRPr>
          </a:p>
          <a:p>
            <a:pPr>
              <a:lnSpc>
                <a:spcPct val="100000"/>
              </a:lnSpc>
            </a:pPr>
            <a:endParaRPr b="0" lang="en-IN" sz="1200" spc="-1" strike="noStrike">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4"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Tracking and protecting your finances</a:t>
            </a:r>
            <a:endParaRPr b="0" lang="en-IN" sz="3300" spc="-1" strike="noStrike">
              <a:latin typeface="Arial"/>
            </a:endParaRPr>
          </a:p>
        </p:txBody>
      </p:sp>
      <p:sp>
        <p:nvSpPr>
          <p:cNvPr id="645" name="CustomShape 2"/>
          <p:cNvSpPr/>
          <p:nvPr/>
        </p:nvSpPr>
        <p:spPr>
          <a:xfrm>
            <a:off x="540000" y="1260000"/>
            <a:ext cx="8992800" cy="3232800"/>
          </a:xfrm>
          <a:prstGeom prst="rect">
            <a:avLst/>
          </a:prstGeom>
          <a:noFill/>
          <a:ln w="0">
            <a:noFill/>
          </a:ln>
        </p:spPr>
        <p:style>
          <a:lnRef idx="0"/>
          <a:fillRef idx="0"/>
          <a:effectRef idx="0"/>
          <a:fontRef idx="minor"/>
        </p:style>
      </p:sp>
      <p:sp>
        <p:nvSpPr>
          <p:cNvPr id="646" name="CustomShape 3"/>
          <p:cNvSpPr/>
          <p:nvPr/>
        </p:nvSpPr>
        <p:spPr>
          <a:xfrm>
            <a:off x="720000" y="1078560"/>
            <a:ext cx="8634240" cy="3668040"/>
          </a:xfrm>
          <a:prstGeom prst="rect">
            <a:avLst/>
          </a:prstGeom>
          <a:noFill/>
          <a:ln w="0">
            <a:noFill/>
          </a:ln>
        </p:spPr>
        <p:style>
          <a:lnRef idx="0"/>
          <a:fillRef idx="0"/>
          <a:effectRef idx="0"/>
          <a:fontRef idx="minor"/>
        </p:style>
        <p:txBody>
          <a:bodyPr lIns="90000" rIns="90000" tIns="45000" bIns="45000">
            <a:noAutofit/>
          </a:bodyPr>
          <a:p>
            <a:pPr marL="216000" indent="-21528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Investments are spread across banks, locker, mutual funds, demat, physical holdings etc.</a:t>
            </a:r>
            <a:endParaRPr b="0" lang="en-IN" sz="1200" spc="-1" strike="noStrike">
              <a:latin typeface="Arial"/>
            </a:endParaRPr>
          </a:p>
          <a:p>
            <a:pPr marL="216000" indent="-21528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In digital world it is critical to track your finances as there is no single financial statement of account available that gives you a complete picture</a:t>
            </a:r>
            <a:endParaRPr b="0" lang="en-IN" sz="1200" spc="-1" strike="noStrike">
              <a:latin typeface="Arial"/>
            </a:endParaRPr>
          </a:p>
          <a:p>
            <a:pPr marL="216000" indent="-21528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Track periodically and audit once in  a year. Do joint audit with your spouse. Mark one day in a year on your calendar, call it “financial date” and treat it sacrosanct</a:t>
            </a:r>
            <a:endParaRPr b="0" lang="en-IN" sz="1200" spc="-1" strike="noStrike">
              <a:latin typeface="Arial"/>
            </a:endParaRPr>
          </a:p>
          <a:p>
            <a:pPr marL="216000" indent="-21528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Electronic Consolidated account statements (e CAS) is published by NSDL and CDSL (as per SEBI mandate) over email once every month (if you have active transactions) or once every months. You can also get details from their website. </a:t>
            </a:r>
            <a:endParaRPr b="0" lang="en-IN" sz="1200" spc="-1" strike="noStrike">
              <a:latin typeface="Arial"/>
            </a:endParaRPr>
          </a:p>
          <a:p>
            <a:pPr marL="216000" indent="-21528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It contains all your investments across demat account and ALL mutual funds. Also has recent transaction history,  information on how much returns each MF has delivered, whether MF has nominations etc.</a:t>
            </a:r>
            <a:endParaRPr b="0" lang="en-IN" sz="1200" spc="-1" strike="noStrike">
              <a:latin typeface="Arial"/>
            </a:endParaRPr>
          </a:p>
          <a:p>
            <a:pPr marL="216000" indent="-21528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New age platforms also give some of these options including to track your life goals and progress against them (available in MFUonline, Kuvera, Groww and others )</a:t>
            </a:r>
            <a:endParaRPr b="0" lang="en-IN" sz="1200" spc="-1" strike="noStrike">
              <a:latin typeface="Arial"/>
            </a:endParaRPr>
          </a:p>
          <a:p>
            <a:pPr marL="216000" indent="-21528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Mutual funds that are struggling for considerable time 2 year plus should be reviewed for potential switch</a:t>
            </a:r>
            <a:endParaRPr b="0" lang="en-IN" sz="1200" spc="-1" strike="noStrike">
              <a:latin typeface="Arial"/>
            </a:endParaRPr>
          </a:p>
          <a:p>
            <a:pPr marL="216000" indent="-21528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If you are in direct equity investment, please make sure you get rid of your loss making shares and ride the profit making ones (retail investors do the exact opposite...don't make that mistake)</a:t>
            </a:r>
            <a:endParaRPr b="0" lang="en-IN" sz="1200" spc="-1" strike="noStrike">
              <a:latin typeface="Arial"/>
            </a:endParaRPr>
          </a:p>
          <a:p>
            <a:pPr marL="216000" indent="-21528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Use average internal rate of return (XIRR) method to measure performance of investments that are done over time...for example accumulation of shares at different time periods, Mutual Funds and SIPs </a:t>
            </a:r>
            <a:endParaRPr b="0" lang="en-IN" sz="1200" spc="-1" strike="noStrike">
              <a:latin typeface="Arial"/>
            </a:endParaRPr>
          </a:p>
          <a:p>
            <a:pPr marL="216000" indent="-215280">
              <a:lnSpc>
                <a:spcPct val="100000"/>
              </a:lnSpc>
              <a:spcAft>
                <a:spcPts val="567"/>
              </a:spcAft>
              <a:buClr>
                <a:srgbClr val="000000"/>
              </a:buClr>
              <a:buFont typeface="StarSymbol"/>
              <a:buAutoNum type="arabicParenR"/>
            </a:pPr>
            <a:r>
              <a:rPr b="0" lang="en-IN" sz="1200" spc="-1" strike="noStrike">
                <a:solidFill>
                  <a:srgbClr val="000000"/>
                </a:solidFill>
                <a:latin typeface="Arial"/>
                <a:ea typeface="DejaVu Sans"/>
              </a:rPr>
              <a:t>Tracking progress against the goal is most important ..dont lose sight of that</a:t>
            </a:r>
            <a:endParaRPr b="0" lang="en-IN" sz="1200" spc="-1" strike="noStrike">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7"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Protect Yourself from Fraud (1 of 2)</a:t>
            </a:r>
            <a:endParaRPr b="0" lang="en-IN" sz="3300" spc="-1" strike="noStrike">
              <a:latin typeface="Arial"/>
            </a:endParaRPr>
          </a:p>
        </p:txBody>
      </p:sp>
      <p:sp>
        <p:nvSpPr>
          <p:cNvPr id="648" name="CustomShape 2"/>
          <p:cNvSpPr/>
          <p:nvPr/>
        </p:nvSpPr>
        <p:spPr>
          <a:xfrm>
            <a:off x="540000" y="1260000"/>
            <a:ext cx="8992800" cy="3232800"/>
          </a:xfrm>
          <a:prstGeom prst="rect">
            <a:avLst/>
          </a:prstGeom>
          <a:noFill/>
          <a:ln w="0">
            <a:noFill/>
          </a:ln>
        </p:spPr>
        <p:style>
          <a:lnRef idx="0"/>
          <a:fillRef idx="0"/>
          <a:effectRef idx="0"/>
          <a:fontRef idx="minor"/>
        </p:style>
      </p:sp>
      <p:sp>
        <p:nvSpPr>
          <p:cNvPr id="649" name="CustomShape 3"/>
          <p:cNvSpPr/>
          <p:nvPr/>
        </p:nvSpPr>
        <p:spPr>
          <a:xfrm>
            <a:off x="720000" y="1078560"/>
            <a:ext cx="8634240" cy="3668040"/>
          </a:xfrm>
          <a:prstGeom prst="rect">
            <a:avLst/>
          </a:prstGeom>
          <a:noFill/>
          <a:ln w="0">
            <a:noFill/>
          </a:ln>
        </p:spPr>
        <p:style>
          <a:lnRef idx="0"/>
          <a:fillRef idx="0"/>
          <a:effectRef idx="0"/>
          <a:fontRef idx="minor"/>
        </p:style>
        <p:txBody>
          <a:bodyPr lIns="90000" rIns="90000" tIns="45000" bIns="45000">
            <a:noAutofit/>
          </a:bodyPr>
          <a:p>
            <a:pPr marL="216000" indent="-212400">
              <a:lnSpc>
                <a:spcPct val="100000"/>
              </a:lnSpc>
              <a:spcAft>
                <a:spcPts val="709"/>
              </a:spcAft>
              <a:buClr>
                <a:srgbClr val="000000"/>
              </a:buClr>
              <a:buFont typeface="StarSymbol"/>
              <a:buAutoNum type="arabicParenR"/>
            </a:pPr>
            <a:r>
              <a:rPr b="0" lang="en-IN" sz="1200" spc="-1" strike="noStrike">
                <a:solidFill>
                  <a:srgbClr val="000000"/>
                </a:solidFill>
                <a:latin typeface="Arial"/>
                <a:ea typeface="DejaVu Sans"/>
              </a:rPr>
              <a:t>Don't blindly sign on papers given by agents. You have no idea for what purpose it might be used!</a:t>
            </a:r>
            <a:endParaRPr b="0" lang="en-IN" sz="1200" spc="-1" strike="noStrike">
              <a:latin typeface="Arial"/>
            </a:endParaRPr>
          </a:p>
          <a:p>
            <a:pPr marL="216000" indent="-212400">
              <a:lnSpc>
                <a:spcPct val="100000"/>
              </a:lnSpc>
              <a:spcAft>
                <a:spcPts val="709"/>
              </a:spcAft>
              <a:buClr>
                <a:srgbClr val="000000"/>
              </a:buClr>
              <a:buFont typeface="StarSymbol"/>
              <a:buAutoNum type="arabicParenR"/>
            </a:pPr>
            <a:r>
              <a:rPr b="0" lang="en-IN" sz="1200" spc="-1" strike="noStrike">
                <a:solidFill>
                  <a:srgbClr val="000000"/>
                </a:solidFill>
                <a:latin typeface="Arial"/>
                <a:ea typeface="DejaVu Sans"/>
              </a:rPr>
              <a:t>Data protection and data privacy are a joke in India. So don’t blindly share your sensitive details like Aadhar, PAN, Account details etc. over whatsapp/email to agents. You have no idea where it will get forwarded and used without your knowledge</a:t>
            </a:r>
            <a:endParaRPr b="0" lang="en-IN" sz="1200" spc="-1" strike="noStrike">
              <a:latin typeface="Arial"/>
            </a:endParaRPr>
          </a:p>
          <a:p>
            <a:pPr marL="216000" indent="-212400">
              <a:lnSpc>
                <a:spcPct val="100000"/>
              </a:lnSpc>
              <a:spcAft>
                <a:spcPts val="709"/>
              </a:spcAft>
              <a:buClr>
                <a:srgbClr val="000000"/>
              </a:buClr>
              <a:buFont typeface="StarSymbol"/>
              <a:buAutoNum type="arabicParenR"/>
            </a:pPr>
            <a:r>
              <a:rPr b="0" lang="en-IN" sz="1200" spc="-1" strike="noStrike">
                <a:solidFill>
                  <a:srgbClr val="000000"/>
                </a:solidFill>
                <a:latin typeface="Arial"/>
                <a:ea typeface="DejaVu Sans"/>
              </a:rPr>
              <a:t>Do not believe any phone calls or sms asking you for sensitive details on the pretext of helping you ‘unblock’ your account/card or offering to give you money or any other pressure tactics. In matter of finance, deal only and only with bank/company officials even if that means a physical visit to branch</a:t>
            </a:r>
            <a:endParaRPr b="0" lang="en-IN" sz="1200" spc="-1" strike="noStrike">
              <a:latin typeface="Arial"/>
            </a:endParaRPr>
          </a:p>
          <a:p>
            <a:pPr marL="216000" indent="-212400">
              <a:lnSpc>
                <a:spcPct val="100000"/>
              </a:lnSpc>
              <a:spcAft>
                <a:spcPts val="709"/>
              </a:spcAft>
              <a:buClr>
                <a:srgbClr val="000000"/>
              </a:buClr>
              <a:buFont typeface="StarSymbol"/>
              <a:buAutoNum type="arabicParenR"/>
            </a:pPr>
            <a:r>
              <a:rPr b="0" lang="en-IN" sz="1200" spc="-1" strike="noStrike">
                <a:solidFill>
                  <a:srgbClr val="000000"/>
                </a:solidFill>
                <a:latin typeface="Arial"/>
                <a:ea typeface="DejaVu Sans"/>
              </a:rPr>
              <a:t>Attest carbon copies of your sensitive documents only after mentioning the purpose and the date so that you reduce chances of misuse</a:t>
            </a:r>
            <a:endParaRPr b="0" lang="en-IN" sz="1200" spc="-1" strike="noStrike">
              <a:latin typeface="Arial"/>
            </a:endParaRPr>
          </a:p>
          <a:p>
            <a:pPr marL="216000" indent="-212400">
              <a:lnSpc>
                <a:spcPct val="100000"/>
              </a:lnSpc>
              <a:spcAft>
                <a:spcPts val="709"/>
              </a:spcAft>
              <a:buClr>
                <a:srgbClr val="000000"/>
              </a:buClr>
              <a:buFont typeface="StarSymbol"/>
              <a:buAutoNum type="arabicParenR"/>
            </a:pPr>
            <a:r>
              <a:rPr b="0" lang="en-IN" sz="1200" spc="-1" strike="noStrike">
                <a:solidFill>
                  <a:srgbClr val="000000"/>
                </a:solidFill>
                <a:latin typeface="Arial"/>
                <a:ea typeface="DejaVu Sans"/>
              </a:rPr>
              <a:t>If you care to check the default maximum transaction values on your cards/accounts transfer/online purchase etc., they are often in excess of your requirement (some times even Lakhs/per transaction/day!)</a:t>
            </a:r>
            <a:endParaRPr b="0" lang="en-IN" sz="1200" spc="-1" strike="noStrike">
              <a:latin typeface="Arial"/>
            </a:endParaRPr>
          </a:p>
          <a:p>
            <a:pPr marL="216000" indent="-212400">
              <a:lnSpc>
                <a:spcPct val="100000"/>
              </a:lnSpc>
              <a:spcAft>
                <a:spcPts val="709"/>
              </a:spcAft>
              <a:buClr>
                <a:srgbClr val="000000"/>
              </a:buClr>
              <a:buFont typeface="StarSymbol"/>
              <a:buAutoNum type="arabicParenR"/>
            </a:pPr>
            <a:r>
              <a:rPr b="0" lang="en-IN" sz="1200" spc="-1" strike="noStrike">
                <a:solidFill>
                  <a:srgbClr val="000000"/>
                </a:solidFill>
                <a:latin typeface="Arial"/>
                <a:ea typeface="DejaVu Sans"/>
              </a:rPr>
              <a:t>Put limits on maximum transaction on your debit and credit cards and online transfers and online purchase transactions. This will limit potential downside if your cards and accounts get compromised. </a:t>
            </a:r>
            <a:endParaRPr b="0" lang="en-IN" sz="1200" spc="-1" strike="noStrike">
              <a:latin typeface="Arial"/>
            </a:endParaRPr>
          </a:p>
          <a:p>
            <a:pPr marL="216000" indent="-212400">
              <a:lnSpc>
                <a:spcPct val="100000"/>
              </a:lnSpc>
              <a:spcAft>
                <a:spcPts val="709"/>
              </a:spcAft>
              <a:buClr>
                <a:srgbClr val="000000"/>
              </a:buClr>
              <a:buFont typeface="StarSymbol"/>
              <a:buAutoNum type="arabicParenR"/>
            </a:pPr>
            <a:r>
              <a:rPr b="0" lang="en-IN" sz="1200" spc="-1" strike="noStrike">
                <a:solidFill>
                  <a:srgbClr val="000000"/>
                </a:solidFill>
                <a:latin typeface="Arial"/>
                <a:ea typeface="DejaVu Sans"/>
              </a:rPr>
              <a:t> </a:t>
            </a:r>
            <a:r>
              <a:rPr b="0" lang="en-IN" sz="1200" spc="-1" strike="noStrike">
                <a:solidFill>
                  <a:srgbClr val="000000"/>
                </a:solidFill>
                <a:latin typeface="Arial"/>
                <a:ea typeface="DejaVu Sans"/>
              </a:rPr>
              <a:t>If you have multiple credit cards, try and reduce them to 2. You may not be able to monitor or use all the cards and any fraud on non-monitored card can adversely impact your credit score</a:t>
            </a:r>
            <a:endParaRPr b="0" lang="en-IN" sz="1200" spc="-1" strike="noStrike">
              <a:latin typeface="Arial"/>
            </a:endParaRPr>
          </a:p>
          <a:p>
            <a:pPr>
              <a:lnSpc>
                <a:spcPct val="100000"/>
              </a:lnSpc>
            </a:pPr>
            <a:endParaRPr b="0" lang="en-IN" sz="1200" spc="-1" strike="noStrike">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0"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Protect Yourself from Fraud (2 of 2)</a:t>
            </a:r>
            <a:endParaRPr b="0" lang="en-IN" sz="3300" spc="-1" strike="noStrike">
              <a:latin typeface="Arial"/>
            </a:endParaRPr>
          </a:p>
        </p:txBody>
      </p:sp>
      <p:sp>
        <p:nvSpPr>
          <p:cNvPr id="651" name="CustomShape 2"/>
          <p:cNvSpPr/>
          <p:nvPr/>
        </p:nvSpPr>
        <p:spPr>
          <a:xfrm>
            <a:off x="540000" y="1260000"/>
            <a:ext cx="8992800" cy="3232800"/>
          </a:xfrm>
          <a:prstGeom prst="rect">
            <a:avLst/>
          </a:prstGeom>
          <a:noFill/>
          <a:ln w="0">
            <a:noFill/>
          </a:ln>
        </p:spPr>
        <p:style>
          <a:lnRef idx="0"/>
          <a:fillRef idx="0"/>
          <a:effectRef idx="0"/>
          <a:fontRef idx="minor"/>
        </p:style>
      </p:sp>
      <p:sp>
        <p:nvSpPr>
          <p:cNvPr id="652" name="CustomShape 3"/>
          <p:cNvSpPr/>
          <p:nvPr/>
        </p:nvSpPr>
        <p:spPr>
          <a:xfrm>
            <a:off x="720000" y="1078560"/>
            <a:ext cx="8634240" cy="3668040"/>
          </a:xfrm>
          <a:prstGeom prst="rect">
            <a:avLst/>
          </a:prstGeom>
          <a:noFill/>
          <a:ln w="0">
            <a:noFill/>
          </a:ln>
        </p:spPr>
        <p:style>
          <a:lnRef idx="0"/>
          <a:fillRef idx="0"/>
          <a:effectRef idx="0"/>
          <a:fontRef idx="minor"/>
        </p:style>
        <p:txBody>
          <a:bodyPr lIns="90000" rIns="90000" tIns="45000" bIns="45000">
            <a:noAutofit/>
          </a:bodyPr>
          <a:p>
            <a:pPr marL="216000" indent="-212400">
              <a:lnSpc>
                <a:spcPct val="100000"/>
              </a:lnSpc>
              <a:spcAft>
                <a:spcPts val="709"/>
              </a:spcAft>
              <a:buClr>
                <a:srgbClr val="000000"/>
              </a:buClr>
              <a:buFont typeface="StarSymbol"/>
              <a:buAutoNum type="arabicParenR"/>
            </a:pPr>
            <a:r>
              <a:rPr b="0" lang="en-IN" sz="1400" spc="-1" strike="noStrike">
                <a:solidFill>
                  <a:srgbClr val="000000"/>
                </a:solidFill>
                <a:latin typeface="Arial"/>
                <a:ea typeface="DejaVu Sans"/>
              </a:rPr>
              <a:t>Disable international card usage on your debit/credit cards if you are not a frequent traveller</a:t>
            </a:r>
            <a:endParaRPr b="0" lang="en-IN" sz="1400" spc="-1" strike="noStrike">
              <a:latin typeface="Arial"/>
            </a:endParaRPr>
          </a:p>
          <a:p>
            <a:pPr marL="216000" indent="-212400">
              <a:lnSpc>
                <a:spcPct val="100000"/>
              </a:lnSpc>
              <a:spcAft>
                <a:spcPts val="709"/>
              </a:spcAft>
              <a:buClr>
                <a:srgbClr val="000000"/>
              </a:buClr>
              <a:buFont typeface="StarSymbol"/>
              <a:buAutoNum type="arabicParenR"/>
            </a:pPr>
            <a:r>
              <a:rPr b="0" lang="en-IN" sz="1400" spc="-1" strike="noStrike">
                <a:solidFill>
                  <a:srgbClr val="000000"/>
                </a:solidFill>
                <a:latin typeface="Arial"/>
                <a:ea typeface="DejaVu Sans"/>
              </a:rPr>
              <a:t>Disable third party transfer of funds through net banking for accounts where it is not needed..for e.g. if parents are not tech savvy and don't use online transfer please disable it</a:t>
            </a:r>
            <a:endParaRPr b="0" lang="en-IN" sz="1400" spc="-1" strike="noStrike">
              <a:latin typeface="Arial"/>
            </a:endParaRPr>
          </a:p>
          <a:p>
            <a:pPr marL="216000" indent="-212400">
              <a:lnSpc>
                <a:spcPct val="100000"/>
              </a:lnSpc>
              <a:spcAft>
                <a:spcPts val="709"/>
              </a:spcAft>
              <a:buClr>
                <a:srgbClr val="000000"/>
              </a:buClr>
              <a:buFont typeface="StarSymbol"/>
              <a:buAutoNum type="arabicParenR"/>
            </a:pPr>
            <a:r>
              <a:rPr b="0" lang="en-IN" sz="1400" spc="-1" strike="noStrike">
                <a:solidFill>
                  <a:srgbClr val="000000"/>
                </a:solidFill>
                <a:latin typeface="Arial"/>
                <a:ea typeface="DejaVu Sans"/>
              </a:rPr>
              <a:t>If you are still using magnetic tape based cards, please ask the bank to replace it with chip and pin card</a:t>
            </a:r>
            <a:endParaRPr b="0" lang="en-IN" sz="1400" spc="-1" strike="noStrike">
              <a:latin typeface="Arial"/>
            </a:endParaRPr>
          </a:p>
          <a:p>
            <a:pPr marL="216000" indent="-212400">
              <a:lnSpc>
                <a:spcPct val="100000"/>
              </a:lnSpc>
              <a:spcAft>
                <a:spcPts val="709"/>
              </a:spcAft>
              <a:buClr>
                <a:srgbClr val="000000"/>
              </a:buClr>
              <a:buFont typeface="StarSymbol"/>
              <a:buAutoNum type="arabicParenR"/>
            </a:pPr>
            <a:r>
              <a:rPr b="0" lang="en-IN" sz="1400" spc="-1" strike="noStrike">
                <a:solidFill>
                  <a:srgbClr val="000000"/>
                </a:solidFill>
                <a:latin typeface="Arial"/>
                <a:ea typeface="DejaVu Sans"/>
              </a:rPr>
              <a:t>Monitor bank accounts, mutual fund accounts and Demat etc. Regularly. Even ensure you check contents of your bank safe deposit locker at least once a year. Please ensure you also have complete inventory of stuff you have stored in locker that you can verify once a year</a:t>
            </a:r>
            <a:endParaRPr b="0" lang="en-IN" sz="1400" spc="-1" strike="noStrike">
              <a:latin typeface="Arial"/>
            </a:endParaRPr>
          </a:p>
          <a:p>
            <a:pPr marL="216000" indent="-212400">
              <a:lnSpc>
                <a:spcPct val="100000"/>
              </a:lnSpc>
              <a:spcAft>
                <a:spcPts val="709"/>
              </a:spcAft>
              <a:buClr>
                <a:srgbClr val="000000"/>
              </a:buClr>
              <a:buFont typeface="StarSymbol"/>
              <a:buAutoNum type="arabicParenR"/>
            </a:pPr>
            <a:r>
              <a:rPr b="0" lang="en-IN" sz="1400" spc="-1" strike="noStrike">
                <a:solidFill>
                  <a:srgbClr val="000000"/>
                </a:solidFill>
                <a:latin typeface="Arial"/>
                <a:ea typeface="DejaVu Sans"/>
              </a:rPr>
              <a:t>Anything suspicious in your accounts, please raise it immediately with banks or fund houses</a:t>
            </a:r>
            <a:endParaRPr b="0" lang="en-IN" sz="1400" spc="-1" strike="noStrike">
              <a:latin typeface="Arial"/>
            </a:endParaRPr>
          </a:p>
          <a:p>
            <a:pPr marL="216000" indent="-212400">
              <a:lnSpc>
                <a:spcPct val="100000"/>
              </a:lnSpc>
              <a:spcAft>
                <a:spcPts val="709"/>
              </a:spcAft>
              <a:buClr>
                <a:srgbClr val="000000"/>
              </a:buClr>
              <a:buFont typeface="StarSymbol"/>
              <a:buAutoNum type="arabicParenR"/>
            </a:pPr>
            <a:r>
              <a:rPr b="0" lang="en-IN" sz="1400" spc="-1" strike="noStrike">
                <a:solidFill>
                  <a:srgbClr val="000000"/>
                </a:solidFill>
                <a:latin typeface="Arial"/>
                <a:ea typeface="DejaVu Sans"/>
              </a:rPr>
              <a:t>Fraudsters are getting smarter every day and continue to invest new techniques in social engineering. As a simple rule, DO NOT share any sensitive data on any incoming phone calls (no matter what the calling number is or who the caller claims to be). Always update required information in your net banking account or visit the branch in person. </a:t>
            </a:r>
            <a:endParaRPr b="0" lang="en-IN" sz="1400" spc="-1" strike="noStrike">
              <a:latin typeface="Arial"/>
            </a:endParaRPr>
          </a:p>
          <a:p>
            <a:pPr marL="216000" indent="-212400">
              <a:lnSpc>
                <a:spcPct val="100000"/>
              </a:lnSpc>
              <a:spcAft>
                <a:spcPts val="709"/>
              </a:spcAft>
              <a:buClr>
                <a:srgbClr val="000000"/>
              </a:buClr>
              <a:buFont typeface="StarSymbol"/>
              <a:buAutoNum type="arabicParenR"/>
            </a:pPr>
            <a:r>
              <a:rPr b="0" lang="en-IN" sz="1400" spc="-1" strike="noStrike">
                <a:solidFill>
                  <a:srgbClr val="000000"/>
                </a:solidFill>
                <a:latin typeface="Arial"/>
                <a:ea typeface="DejaVu Sans"/>
              </a:rPr>
              <a:t>Do NOT google bank customer care numbers. Google results can be gamed. Always go to the website of the bank and find customer care numbers from there to call them</a:t>
            </a:r>
            <a:endParaRPr b="0" lang="en-IN" sz="1400" spc="-1" strike="noStrike">
              <a:latin typeface="Arial"/>
            </a:endParaRPr>
          </a:p>
          <a:p>
            <a:pPr>
              <a:lnSpc>
                <a:spcPct val="100000"/>
              </a:lnSpc>
              <a:spcAft>
                <a:spcPts val="709"/>
              </a:spcAft>
            </a:pPr>
            <a:endParaRPr b="0" lang="en-IN" sz="1400" spc="-1" strike="noStrike">
              <a:latin typeface="Arial"/>
            </a:endParaRPr>
          </a:p>
          <a:p>
            <a:pPr>
              <a:lnSpc>
                <a:spcPct val="100000"/>
              </a:lnSpc>
            </a:pPr>
            <a:endParaRPr b="0" lang="en-IN" sz="1400" spc="-1" strike="noStrike">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3"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Yogic Wealth – Wealth beyond finances</a:t>
            </a:r>
            <a:endParaRPr b="0" lang="en-IN" sz="3300" spc="-1" strike="noStrike">
              <a:latin typeface="Arial"/>
            </a:endParaRPr>
          </a:p>
        </p:txBody>
      </p:sp>
      <p:sp>
        <p:nvSpPr>
          <p:cNvPr id="654" name="CustomShape 2"/>
          <p:cNvSpPr/>
          <p:nvPr/>
        </p:nvSpPr>
        <p:spPr>
          <a:xfrm>
            <a:off x="540000" y="1260000"/>
            <a:ext cx="8992800" cy="3232800"/>
          </a:xfrm>
          <a:prstGeom prst="rect">
            <a:avLst/>
          </a:prstGeom>
          <a:noFill/>
          <a:ln w="0">
            <a:noFill/>
          </a:ln>
        </p:spPr>
        <p:style>
          <a:lnRef idx="0"/>
          <a:fillRef idx="0"/>
          <a:effectRef idx="0"/>
          <a:fontRef idx="minor"/>
        </p:style>
        <p:txBody>
          <a:bodyPr lIns="0" rIns="0" tIns="0" bIns="0">
            <a:normAutofit fontScale="86000"/>
          </a:bodyPr>
          <a:p>
            <a:pPr marL="432000" indent="-316800">
              <a:lnSpc>
                <a:spcPct val="100000"/>
              </a:lnSpc>
              <a:spcAft>
                <a:spcPts val="283"/>
              </a:spcAft>
              <a:buClr>
                <a:srgbClr val="000000"/>
              </a:buClr>
              <a:buSzPct val="45000"/>
              <a:buFont typeface="Wingdings" charset="2"/>
              <a:buChar char=""/>
            </a:pPr>
            <a:r>
              <a:rPr b="0" lang="en-IN" sz="1200" spc="-1" strike="noStrike">
                <a:solidFill>
                  <a:srgbClr val="000000"/>
                </a:solidFill>
                <a:latin typeface="Arial"/>
                <a:ea typeface="DejaVu Sans"/>
              </a:rPr>
              <a:t>In his book “Yogic Wealth”, author Gaurav Mashruwala tries to share very valuable wisdom and as given to us by our scriptures. </a:t>
            </a:r>
            <a:endParaRPr b="0" lang="en-IN" sz="1200" spc="-1" strike="noStrike">
              <a:latin typeface="Arial"/>
            </a:endParaRPr>
          </a:p>
          <a:p>
            <a:pPr marL="432000" indent="-316800">
              <a:lnSpc>
                <a:spcPct val="100000"/>
              </a:lnSpc>
              <a:spcAft>
                <a:spcPts val="283"/>
              </a:spcAft>
              <a:buClr>
                <a:srgbClr val="000000"/>
              </a:buClr>
              <a:buSzPct val="45000"/>
              <a:buFont typeface="Wingdings" charset="2"/>
              <a:buChar char=""/>
            </a:pPr>
            <a:r>
              <a:rPr b="0" lang="en-IN" sz="1200" spc="-1" strike="noStrike">
                <a:solidFill>
                  <a:srgbClr val="000000"/>
                </a:solidFill>
                <a:latin typeface="Arial"/>
                <a:ea typeface="DejaVu Sans"/>
              </a:rPr>
              <a:t>As per the book, our scriptures talk about four types of wealth:</a:t>
            </a:r>
            <a:endParaRPr b="0" lang="en-IN" sz="1200" spc="-1" strike="noStrike">
              <a:latin typeface="Arial"/>
            </a:endParaRPr>
          </a:p>
          <a:p>
            <a:pPr lvl="2" marL="648000" indent="-216000">
              <a:lnSpc>
                <a:spcPct val="100000"/>
              </a:lnSpc>
              <a:spcAft>
                <a:spcPts val="283"/>
              </a:spcAft>
              <a:buClr>
                <a:srgbClr val="000000"/>
              </a:buClr>
              <a:buSzPct val="45000"/>
              <a:buFont typeface="Wingdings" charset="2"/>
              <a:buChar char=""/>
            </a:pPr>
            <a:r>
              <a:rPr b="0" lang="en-IN" sz="1200" spc="-1" strike="noStrike">
                <a:solidFill>
                  <a:srgbClr val="000000"/>
                </a:solidFill>
                <a:latin typeface="Arial"/>
                <a:ea typeface="DejaVu Sans"/>
              </a:rPr>
              <a:t>Physical wealth ( our physical health)</a:t>
            </a:r>
            <a:endParaRPr b="0" lang="en-IN" sz="1200" spc="-1" strike="noStrike">
              <a:latin typeface="Arial"/>
            </a:endParaRPr>
          </a:p>
          <a:p>
            <a:pPr lvl="2" marL="648000" indent="-216000">
              <a:lnSpc>
                <a:spcPct val="100000"/>
              </a:lnSpc>
              <a:spcAft>
                <a:spcPts val="283"/>
              </a:spcAft>
              <a:buClr>
                <a:srgbClr val="000000"/>
              </a:buClr>
              <a:buSzPct val="45000"/>
              <a:buFont typeface="Wingdings" charset="2"/>
              <a:buChar char=""/>
            </a:pPr>
            <a:r>
              <a:rPr b="0" lang="en-IN" sz="1200" spc="-1" strike="noStrike">
                <a:solidFill>
                  <a:srgbClr val="000000"/>
                </a:solidFill>
                <a:latin typeface="Arial"/>
                <a:ea typeface="DejaVu Sans"/>
              </a:rPr>
              <a:t>Social Wealth (relationship with spouse, family, friends, acquaintances and society in general)</a:t>
            </a:r>
            <a:endParaRPr b="0" lang="en-IN" sz="1200" spc="-1" strike="noStrike">
              <a:latin typeface="Arial"/>
            </a:endParaRPr>
          </a:p>
          <a:p>
            <a:pPr lvl="2" marL="648000" indent="-216000">
              <a:lnSpc>
                <a:spcPct val="100000"/>
              </a:lnSpc>
              <a:spcAft>
                <a:spcPts val="283"/>
              </a:spcAft>
              <a:buClr>
                <a:srgbClr val="000000"/>
              </a:buClr>
              <a:buSzPct val="45000"/>
              <a:buFont typeface="Wingdings" charset="2"/>
              <a:buChar char=""/>
            </a:pPr>
            <a:r>
              <a:rPr b="0" lang="en-IN" sz="1200" spc="-1" strike="noStrike">
                <a:solidFill>
                  <a:srgbClr val="000000"/>
                </a:solidFill>
                <a:latin typeface="Arial"/>
                <a:ea typeface="DejaVu Sans"/>
              </a:rPr>
              <a:t>Emotional Wealth</a:t>
            </a:r>
            <a:endParaRPr b="0" lang="en-IN" sz="1200" spc="-1" strike="noStrike">
              <a:latin typeface="Arial"/>
            </a:endParaRPr>
          </a:p>
          <a:p>
            <a:pPr lvl="2" marL="648000" indent="-216000">
              <a:lnSpc>
                <a:spcPct val="100000"/>
              </a:lnSpc>
              <a:spcAft>
                <a:spcPts val="283"/>
              </a:spcAft>
              <a:buClr>
                <a:srgbClr val="000000"/>
              </a:buClr>
              <a:buSzPct val="45000"/>
              <a:buFont typeface="Wingdings" charset="2"/>
              <a:buChar char=""/>
            </a:pPr>
            <a:r>
              <a:rPr b="0" lang="en-IN" sz="1200" spc="-1" strike="noStrike">
                <a:solidFill>
                  <a:srgbClr val="000000"/>
                </a:solidFill>
                <a:latin typeface="Arial"/>
                <a:ea typeface="DejaVu Sans"/>
              </a:rPr>
              <a:t>Financial Wealth</a:t>
            </a:r>
            <a:endParaRPr b="0" lang="en-IN" sz="1200" spc="-1" strike="noStrike">
              <a:latin typeface="Arial"/>
            </a:endParaRPr>
          </a:p>
          <a:p>
            <a:pPr marL="432000" indent="-316800">
              <a:lnSpc>
                <a:spcPct val="100000"/>
              </a:lnSpc>
              <a:spcAft>
                <a:spcPts val="283"/>
              </a:spcAft>
              <a:buClr>
                <a:srgbClr val="000000"/>
              </a:buClr>
              <a:buSzPct val="45000"/>
              <a:buFont typeface="Wingdings" charset="2"/>
              <a:buChar char=""/>
            </a:pPr>
            <a:r>
              <a:rPr b="0" lang="en-IN" sz="1200" spc="-1" strike="noStrike">
                <a:solidFill>
                  <a:srgbClr val="000000"/>
                </a:solidFill>
                <a:latin typeface="Arial"/>
                <a:ea typeface="DejaVu Sans"/>
              </a:rPr>
              <a:t>When all the above are in harmony, is when we will have a blissful life!</a:t>
            </a:r>
            <a:endParaRPr b="0" lang="en-IN" sz="1200" spc="-1" strike="noStrike">
              <a:latin typeface="Arial"/>
            </a:endParaRPr>
          </a:p>
          <a:p>
            <a:pPr marL="432000" indent="-316800">
              <a:lnSpc>
                <a:spcPct val="100000"/>
              </a:lnSpc>
              <a:spcAft>
                <a:spcPts val="283"/>
              </a:spcAft>
              <a:buClr>
                <a:srgbClr val="000000"/>
              </a:buClr>
              <a:buSzPct val="45000"/>
              <a:buFont typeface="Wingdings" charset="2"/>
              <a:buChar char=""/>
            </a:pPr>
            <a:r>
              <a:rPr b="0" lang="en-IN" sz="1200" spc="-1" strike="noStrike">
                <a:solidFill>
                  <a:srgbClr val="000000"/>
                </a:solidFill>
                <a:latin typeface="Arial"/>
                <a:ea typeface="DejaVu Sans"/>
              </a:rPr>
              <a:t>Financial wealth is of no use if any of the other 3 dimensions of wealth are out of sync, hence in focusing on financial wealth, let us not lose focus on the other 3 categories of wealth</a:t>
            </a:r>
            <a:endParaRPr b="0" lang="en-IN" sz="1200" spc="-1" strike="noStrike">
              <a:latin typeface="Arial"/>
            </a:endParaRPr>
          </a:p>
          <a:p>
            <a:pPr marL="432000" indent="-316800">
              <a:lnSpc>
                <a:spcPct val="100000"/>
              </a:lnSpc>
              <a:spcAft>
                <a:spcPts val="283"/>
              </a:spcAft>
              <a:buClr>
                <a:srgbClr val="000000"/>
              </a:buClr>
              <a:buSzPct val="45000"/>
              <a:buFont typeface="Wingdings" charset="2"/>
              <a:buChar char=""/>
            </a:pPr>
            <a:r>
              <a:rPr b="0" lang="en-IN" sz="1200" spc="-1" strike="noStrike">
                <a:solidFill>
                  <a:srgbClr val="000000"/>
                </a:solidFill>
                <a:latin typeface="Arial"/>
                <a:ea typeface="DejaVu Sans"/>
              </a:rPr>
              <a:t>Let us pledge to ensure we earn wealth ethically, through right means and give it the due respect and focus</a:t>
            </a:r>
            <a:endParaRPr b="0" lang="en-IN" sz="1200" spc="-1" strike="noStrike">
              <a:latin typeface="Arial"/>
            </a:endParaRPr>
          </a:p>
          <a:p>
            <a:pPr marL="432000" indent="-316800">
              <a:lnSpc>
                <a:spcPct val="100000"/>
              </a:lnSpc>
              <a:spcAft>
                <a:spcPts val="283"/>
              </a:spcAft>
              <a:buClr>
                <a:srgbClr val="000000"/>
              </a:buClr>
              <a:buSzPct val="45000"/>
              <a:buFont typeface="Wingdings" charset="2"/>
              <a:buChar char=""/>
            </a:pPr>
            <a:r>
              <a:rPr b="0" lang="en-IN" sz="1200" spc="-1" strike="noStrike">
                <a:solidFill>
                  <a:srgbClr val="000000"/>
                </a:solidFill>
                <a:latin typeface="Arial"/>
                <a:ea typeface="DejaVu Sans"/>
              </a:rPr>
              <a:t>Wanting to become wealthy is not a crime, but using non-ethical means to reach there is! </a:t>
            </a:r>
            <a:endParaRPr b="0" lang="en-IN" sz="1200" spc="-1" strike="noStrike">
              <a:latin typeface="Arial"/>
            </a:endParaRPr>
          </a:p>
          <a:p>
            <a:pPr marL="432000" indent="-316800">
              <a:lnSpc>
                <a:spcPct val="100000"/>
              </a:lnSpc>
              <a:spcAft>
                <a:spcPts val="283"/>
              </a:spcAft>
              <a:buClr>
                <a:srgbClr val="000000"/>
              </a:buClr>
              <a:buSzPct val="45000"/>
              <a:buFont typeface="Wingdings" charset="2"/>
              <a:buChar char=""/>
            </a:pPr>
            <a:r>
              <a:rPr b="0" lang="en-IN" sz="1200" spc="-1" strike="noStrike">
                <a:solidFill>
                  <a:srgbClr val="000000"/>
                </a:solidFill>
                <a:latin typeface="Arial"/>
                <a:ea typeface="DejaVu Sans"/>
              </a:rPr>
              <a:t>As per our scriptures, it is said that “Ma Lakshmi is Chanchal”  meaning she can change her mind anytime and leave us if we do not respect her blessings</a:t>
            </a:r>
            <a:endParaRPr b="0" lang="en-IN" sz="1200" spc="-1" strike="noStrike">
              <a:latin typeface="Arial"/>
            </a:endParaRPr>
          </a:p>
          <a:p>
            <a:pPr marL="432000" indent="-316800">
              <a:lnSpc>
                <a:spcPct val="100000"/>
              </a:lnSpc>
              <a:spcAft>
                <a:spcPts val="283"/>
              </a:spcAft>
              <a:buClr>
                <a:srgbClr val="000000"/>
              </a:buClr>
              <a:buSzPct val="45000"/>
              <a:buFont typeface="Wingdings" charset="2"/>
              <a:buChar char=""/>
            </a:pPr>
            <a:r>
              <a:rPr b="0" lang="en-IN" sz="1200" spc="-1" strike="noStrike">
                <a:solidFill>
                  <a:srgbClr val="000000"/>
                </a:solidFill>
                <a:latin typeface="Arial"/>
                <a:ea typeface="DejaVu Sans"/>
              </a:rPr>
              <a:t>So let us not get overtly arrogant of our wealth or get consumed by it. Let us not link our wealth to our status or our ego or let it rule our thoughts and actions</a:t>
            </a:r>
            <a:endParaRPr b="0" lang="en-IN" sz="1200" spc="-1" strike="noStrike">
              <a:latin typeface="Arial"/>
            </a:endParaRPr>
          </a:p>
          <a:p>
            <a:pPr marL="432000" indent="-316800">
              <a:lnSpc>
                <a:spcPct val="100000"/>
              </a:lnSpc>
              <a:spcAft>
                <a:spcPts val="283"/>
              </a:spcAft>
              <a:buClr>
                <a:srgbClr val="000000"/>
              </a:buClr>
              <a:buSzPct val="45000"/>
              <a:buFont typeface="Wingdings" charset="2"/>
              <a:buChar char=""/>
            </a:pPr>
            <a:r>
              <a:rPr b="0" lang="en-IN" sz="1200" spc="-1" strike="noStrike">
                <a:solidFill>
                  <a:srgbClr val="000000"/>
                </a:solidFill>
                <a:latin typeface="Arial"/>
                <a:ea typeface="DejaVu Sans"/>
              </a:rPr>
              <a:t>Hunger for wealth will make us beggars, respect for wealth will make us worshippers!</a:t>
            </a:r>
            <a:endParaRPr b="0" lang="en-IN" sz="1200" spc="-1" strike="noStrike">
              <a:latin typeface="Arial"/>
            </a:endParaRPr>
          </a:p>
          <a:p>
            <a:pPr marL="432000" indent="-316800">
              <a:lnSpc>
                <a:spcPct val="100000"/>
              </a:lnSpc>
              <a:spcAft>
                <a:spcPts val="283"/>
              </a:spcAft>
              <a:buClr>
                <a:srgbClr val="000000"/>
              </a:buClr>
              <a:buSzPct val="45000"/>
              <a:buFont typeface="Wingdings" charset="2"/>
              <a:buChar char=""/>
            </a:pPr>
            <a:r>
              <a:rPr b="0" lang="en-IN" sz="1200" spc="-1" strike="noStrike">
                <a:solidFill>
                  <a:srgbClr val="000000"/>
                </a:solidFill>
                <a:latin typeface="Arial"/>
                <a:ea typeface="DejaVu Sans"/>
              </a:rPr>
              <a:t>Always learn to give back to society in your capacity! Let us use the wealth bestowed upon us for larger good as well!</a:t>
            </a:r>
            <a:endParaRPr b="0" lang="en-IN" sz="1200" spc="-1" strike="noStrike">
              <a:latin typeface="Arial"/>
            </a:endParaRPr>
          </a:p>
        </p:txBody>
      </p:sp>
      <p:sp>
        <p:nvSpPr>
          <p:cNvPr id="655" name="TextShape 3"/>
          <p:cNvSpPr txBox="1"/>
          <p:nvPr/>
        </p:nvSpPr>
        <p:spPr>
          <a:xfrm>
            <a:off x="900000" y="4644000"/>
            <a:ext cx="8280000" cy="290160"/>
          </a:xfrm>
          <a:prstGeom prst="rect">
            <a:avLst/>
          </a:prstGeom>
          <a:noFill/>
          <a:ln w="0">
            <a:noFill/>
          </a:ln>
        </p:spPr>
        <p:txBody>
          <a:bodyPr lIns="90000" rIns="90000" tIns="45000" bIns="45000">
            <a:noAutofit/>
          </a:bodyPr>
          <a:p>
            <a:r>
              <a:rPr b="0" lang="en-IN" sz="1400" spc="-1" strike="noStrike">
                <a:latin typeface="Arial"/>
              </a:rPr>
              <a:t>Book Name: “Yogic Wealth”  Author: Gaurav Mashruwala</a:t>
            </a:r>
            <a:endParaRPr b="0" lang="en-IN" sz="1400" spc="-1" strike="noStrike">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6"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Key Takeaways (1 of 2)</a:t>
            </a:r>
            <a:endParaRPr b="0" lang="en-IN" sz="3300" spc="-1" strike="noStrike">
              <a:latin typeface="Arial"/>
            </a:endParaRPr>
          </a:p>
        </p:txBody>
      </p:sp>
      <p:sp>
        <p:nvSpPr>
          <p:cNvPr id="657" name="CustomShape 2"/>
          <p:cNvSpPr/>
          <p:nvPr/>
        </p:nvSpPr>
        <p:spPr>
          <a:xfrm>
            <a:off x="540000" y="1260000"/>
            <a:ext cx="8992800" cy="3232800"/>
          </a:xfrm>
          <a:prstGeom prst="rect">
            <a:avLst/>
          </a:prstGeom>
          <a:noFill/>
          <a:ln w="0">
            <a:noFill/>
          </a:ln>
        </p:spPr>
        <p:style>
          <a:lnRef idx="0"/>
          <a:fillRef idx="0"/>
          <a:effectRef idx="0"/>
          <a:fontRef idx="minor"/>
        </p:style>
        <p:txBody>
          <a:bodyPr lIns="0" rIns="0" tIns="0" bIns="0">
            <a:normAutofit/>
          </a:bodyPr>
          <a:p>
            <a:pPr marL="432000" indent="-316800">
              <a:lnSpc>
                <a:spcPct val="100000"/>
              </a:lnSpc>
              <a:spcAft>
                <a:spcPts val="1060"/>
              </a:spcAft>
              <a:buClr>
                <a:srgbClr val="000000"/>
              </a:buClr>
              <a:buSzPct val="45000"/>
              <a:buFont typeface="Wingdings" charset="2"/>
              <a:buChar char=""/>
            </a:pPr>
            <a:r>
              <a:rPr b="0" lang="en-IN" sz="1400" spc="-1" strike="noStrike">
                <a:solidFill>
                  <a:srgbClr val="000000"/>
                </a:solidFill>
                <a:latin typeface="Arial"/>
                <a:ea typeface="DejaVu Sans"/>
              </a:rPr>
              <a:t>Many times other people will appear to make more money than you through their investments Do not get jealous about it or lose your sleep on that</a:t>
            </a:r>
            <a:endParaRPr b="0" lang="en-IN" sz="14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400" spc="-1" strike="noStrike">
                <a:solidFill>
                  <a:srgbClr val="000000"/>
                </a:solidFill>
                <a:latin typeface="Arial"/>
                <a:ea typeface="DejaVu Sans"/>
              </a:rPr>
              <a:t>Remember your financial plan is linked to your goals (and not theirs). As long as your investments are on track to help you meet your goals in life do not get worried or change your investment unnecessarily  to what others are doing</a:t>
            </a:r>
            <a:endParaRPr b="0" lang="en-IN" sz="14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400" spc="-1" strike="noStrike">
                <a:solidFill>
                  <a:srgbClr val="000000"/>
                </a:solidFill>
                <a:latin typeface="Arial"/>
                <a:ea typeface="DejaVu Sans"/>
              </a:rPr>
              <a:t>Seek financial help whenever required but do not “outsource” your financial well being to others</a:t>
            </a:r>
            <a:endParaRPr b="0" lang="en-IN" sz="14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400" spc="-1" strike="noStrike">
                <a:solidFill>
                  <a:srgbClr val="000000"/>
                </a:solidFill>
                <a:latin typeface="Arial"/>
                <a:ea typeface="DejaVu Sans"/>
              </a:rPr>
              <a:t>We all need help in different walks of life. If you are struggling with personal finance or need guidance, do not hesitate to take help of good, professional SEBI registered and certified “fee only” financial planners</a:t>
            </a:r>
            <a:endParaRPr b="0" lang="en-IN" sz="14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400" spc="-1" strike="noStrike">
                <a:solidFill>
                  <a:srgbClr val="000000"/>
                </a:solidFill>
                <a:latin typeface="Arial"/>
                <a:ea typeface="DejaVu Sans"/>
              </a:rPr>
              <a:t>Do not fall for the trap of investment suggestions given by your personal relationship bank manager or some insurance agent or MF agent no matter how appealing the product is. Always do your due diligence check the relevance of product to your goals. Most of these agents/relationship managers are here to improve their financial life (by meeting their targets) and not yours.</a:t>
            </a:r>
            <a:endParaRPr b="0" lang="en-IN" sz="1400" spc="-1" strike="noStrike">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8"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Key Takeaways (2 of 2)</a:t>
            </a:r>
            <a:endParaRPr b="0" lang="en-IN" sz="3300" spc="-1" strike="noStrike">
              <a:latin typeface="Arial"/>
            </a:endParaRPr>
          </a:p>
        </p:txBody>
      </p:sp>
      <p:sp>
        <p:nvSpPr>
          <p:cNvPr id="659" name="CustomShape 2"/>
          <p:cNvSpPr/>
          <p:nvPr/>
        </p:nvSpPr>
        <p:spPr>
          <a:xfrm>
            <a:off x="540000" y="1260000"/>
            <a:ext cx="8992800" cy="3232800"/>
          </a:xfrm>
          <a:prstGeom prst="rect">
            <a:avLst/>
          </a:prstGeom>
          <a:noFill/>
          <a:ln w="0">
            <a:noFill/>
          </a:ln>
        </p:spPr>
        <p:style>
          <a:lnRef idx="0"/>
          <a:fillRef idx="0"/>
          <a:effectRef idx="0"/>
          <a:fontRef idx="minor"/>
        </p:style>
        <p:txBody>
          <a:bodyPr lIns="0" rIns="0" tIns="0" bIns="0">
            <a:normAutofit fontScale="32000"/>
          </a:bodyPr>
          <a:p>
            <a:pPr marL="432000" indent="-316800">
              <a:lnSpc>
                <a:spcPct val="100000"/>
              </a:lnSpc>
              <a:spcAft>
                <a:spcPts val="1060"/>
              </a:spcAft>
              <a:buClr>
                <a:srgbClr val="000000"/>
              </a:buClr>
              <a:buSzPct val="45000"/>
              <a:buFont typeface="Wingdings" charset="2"/>
              <a:buChar char=""/>
            </a:pPr>
            <a:r>
              <a:rPr b="0" lang="en-IN" sz="2400" spc="-1" strike="noStrike">
                <a:solidFill>
                  <a:srgbClr val="000000"/>
                </a:solidFill>
                <a:latin typeface="Arial"/>
                <a:ea typeface="DejaVu Sans"/>
              </a:rPr>
              <a:t>Personal finance as the name suggests is personal...it will be different or each person depending on their life stage, life choices and goals</a:t>
            </a:r>
            <a:endParaRPr b="0" lang="en-IN" sz="24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2400" spc="-1" strike="noStrike">
                <a:solidFill>
                  <a:srgbClr val="000000"/>
                </a:solidFill>
                <a:latin typeface="Arial"/>
                <a:ea typeface="DejaVu Sans"/>
              </a:rPr>
              <a:t>Please train your mind to differentiate between “Need” and “Wants/Desires”</a:t>
            </a:r>
            <a:endParaRPr b="0" lang="en-IN" sz="24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2400" spc="-1" strike="noStrike">
                <a:solidFill>
                  <a:srgbClr val="000000"/>
                </a:solidFill>
                <a:latin typeface="Arial"/>
                <a:ea typeface="DejaVu Sans"/>
              </a:rPr>
              <a:t>Inflation is a reality and you will need exposure to equity to beat the inflation effects and ensure your purchasing power in future does not erode rapidly</a:t>
            </a:r>
            <a:endParaRPr b="0" lang="en-IN" sz="24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2400" spc="-1" strike="noStrike">
                <a:solidFill>
                  <a:srgbClr val="000000"/>
                </a:solidFill>
                <a:latin typeface="Arial"/>
                <a:ea typeface="DejaVu Sans"/>
              </a:rPr>
              <a:t>Your life goals purpose and its duration should decide which asset you need to buy and for how long</a:t>
            </a:r>
            <a:endParaRPr b="0" lang="en-IN" sz="24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2400" spc="-1" strike="noStrike">
                <a:solidFill>
                  <a:srgbClr val="000000"/>
                </a:solidFill>
                <a:latin typeface="Arial"/>
                <a:ea typeface="DejaVu Sans"/>
              </a:rPr>
              <a:t>Returns from assets are out of your control so focus on “Target Corpus” instead of “Target returns”</a:t>
            </a:r>
            <a:endParaRPr b="0" lang="en-IN" sz="24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2400" spc="-1" strike="noStrike">
                <a:solidFill>
                  <a:srgbClr val="000000"/>
                </a:solidFill>
                <a:latin typeface="Arial"/>
                <a:ea typeface="DejaVu Sans"/>
              </a:rPr>
              <a:t>Periodic rebalancing of the portfolio is highly recommended to ensure you reduce the risk of not reaching your target corpus</a:t>
            </a:r>
            <a:endParaRPr b="0" lang="en-IN" sz="24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2400" spc="-1" strike="noStrike">
                <a:solidFill>
                  <a:srgbClr val="000000"/>
                </a:solidFill>
                <a:latin typeface="Arial"/>
                <a:ea typeface="DejaVu Sans"/>
              </a:rPr>
              <a:t>Please develop secondary skill and alternative source of income</a:t>
            </a:r>
            <a:endParaRPr b="0" lang="en-IN" sz="24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2400" spc="-1" strike="noStrike">
                <a:solidFill>
                  <a:srgbClr val="000000"/>
                </a:solidFill>
                <a:latin typeface="Arial"/>
                <a:ea typeface="DejaVu Sans"/>
              </a:rPr>
              <a:t>Learn to give back to society </a:t>
            </a:r>
            <a:endParaRPr b="0" lang="en-IN" sz="2400" spc="-1" strike="noStrike">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0" name="CustomShape 1"/>
          <p:cNvSpPr/>
          <p:nvPr/>
        </p:nvSpPr>
        <p:spPr>
          <a:xfrm>
            <a:off x="540000" y="180000"/>
            <a:ext cx="8992800" cy="892800"/>
          </a:xfrm>
          <a:prstGeom prst="rect">
            <a:avLst/>
          </a:prstGeom>
          <a:noFill/>
          <a:ln w="0">
            <a:noFill/>
          </a:ln>
        </p:spPr>
        <p:style>
          <a:lnRef idx="0"/>
          <a:fillRef idx="0"/>
          <a:effectRef idx="0"/>
          <a:fontRef idx="minor"/>
        </p:style>
      </p:sp>
      <p:sp>
        <p:nvSpPr>
          <p:cNvPr id="661" name="CustomShape 2"/>
          <p:cNvSpPr/>
          <p:nvPr/>
        </p:nvSpPr>
        <p:spPr>
          <a:xfrm>
            <a:off x="720000" y="2520000"/>
            <a:ext cx="8992800" cy="2692800"/>
          </a:xfrm>
          <a:prstGeom prst="rect">
            <a:avLst/>
          </a:prstGeom>
          <a:noFill/>
          <a:ln w="0">
            <a:noFill/>
          </a:ln>
        </p:spPr>
        <p:style>
          <a:lnRef idx="0"/>
          <a:fillRef idx="0"/>
          <a:effectRef idx="0"/>
          <a:fontRef idx="minor"/>
        </p:style>
        <p:txBody>
          <a:bodyPr lIns="0" rIns="0" tIns="0" bIns="0">
            <a:normAutofit/>
          </a:bodyPr>
          <a:p>
            <a:pPr algn="ctr">
              <a:lnSpc>
                <a:spcPct val="100000"/>
              </a:lnSpc>
              <a:spcAft>
                <a:spcPts val="1060"/>
              </a:spcAft>
            </a:pPr>
            <a:r>
              <a:rPr b="0" lang="en-IN" sz="2800" spc="-1" strike="noStrike">
                <a:solidFill>
                  <a:srgbClr val="000000"/>
                </a:solidFill>
                <a:latin typeface="Arial"/>
                <a:ea typeface="DejaVu Sans"/>
              </a:rPr>
              <a:t>Appendix</a:t>
            </a:r>
            <a:endParaRPr b="0" lang="en-IN" sz="2800" spc="-1" strike="noStrike">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2" name="CustomShape 1"/>
          <p:cNvSpPr/>
          <p:nvPr/>
        </p:nvSpPr>
        <p:spPr>
          <a:xfrm>
            <a:off x="540000" y="180000"/>
            <a:ext cx="8992800" cy="892800"/>
          </a:xfrm>
          <a:prstGeom prst="rect">
            <a:avLst/>
          </a:prstGeom>
          <a:noFill/>
          <a:ln w="0">
            <a:noFill/>
          </a:ln>
        </p:spPr>
        <p:style>
          <a:lnRef idx="0"/>
          <a:fillRef idx="0"/>
          <a:effectRef idx="0"/>
          <a:fontRef idx="minor"/>
        </p:style>
      </p:sp>
      <p:sp>
        <p:nvSpPr>
          <p:cNvPr id="663" name="CustomShape 2"/>
          <p:cNvSpPr/>
          <p:nvPr/>
        </p:nvSpPr>
        <p:spPr>
          <a:xfrm rot="1200">
            <a:off x="718560" y="180000"/>
            <a:ext cx="7738920" cy="10195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IN" sz="3300" spc="-1" strike="noStrike">
                <a:solidFill>
                  <a:srgbClr val="000000"/>
                </a:solidFill>
                <a:latin typeface="Arial"/>
                <a:ea typeface="DejaVu Sans"/>
              </a:rPr>
              <a:t>Importance of Secondary income source</a:t>
            </a:r>
            <a:endParaRPr b="0" lang="en-IN" sz="3300" spc="-1" strike="noStrike">
              <a:latin typeface="Arial"/>
            </a:endParaRPr>
          </a:p>
        </p:txBody>
      </p:sp>
      <p:sp>
        <p:nvSpPr>
          <p:cNvPr id="664" name="CustomShape 3"/>
          <p:cNvSpPr/>
          <p:nvPr/>
        </p:nvSpPr>
        <p:spPr>
          <a:xfrm>
            <a:off x="1620000" y="2032560"/>
            <a:ext cx="6298920" cy="102672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0" lang="en-IN" sz="6600" spc="-1" strike="noStrike">
                <a:solidFill>
                  <a:srgbClr val="000000"/>
                </a:solidFill>
                <a:latin typeface="Arial"/>
                <a:ea typeface="DejaVu Sans"/>
              </a:rPr>
              <a:t>To Be Updated</a:t>
            </a:r>
            <a:endParaRPr b="0" lang="en-IN" sz="6600" spc="-1" strike="noStrike">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5" name="CustomShape 1"/>
          <p:cNvSpPr/>
          <p:nvPr/>
        </p:nvSpPr>
        <p:spPr>
          <a:xfrm>
            <a:off x="540000" y="180000"/>
            <a:ext cx="8992800" cy="892800"/>
          </a:xfrm>
          <a:prstGeom prst="rect">
            <a:avLst/>
          </a:prstGeom>
          <a:noFill/>
          <a:ln w="0">
            <a:noFill/>
          </a:ln>
        </p:spPr>
        <p:style>
          <a:lnRef idx="0"/>
          <a:fillRef idx="0"/>
          <a:effectRef idx="0"/>
          <a:fontRef idx="minor"/>
        </p:style>
      </p:sp>
      <p:sp>
        <p:nvSpPr>
          <p:cNvPr id="666" name="CustomShape 2"/>
          <p:cNvSpPr/>
          <p:nvPr/>
        </p:nvSpPr>
        <p:spPr>
          <a:xfrm rot="1200">
            <a:off x="718560" y="180360"/>
            <a:ext cx="8641440" cy="101952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0" lang="en-IN" sz="3000" spc="-1" strike="noStrike">
                <a:solidFill>
                  <a:srgbClr val="000000"/>
                </a:solidFill>
                <a:latin typeface="Arial"/>
                <a:ea typeface="DejaVu Sans"/>
              </a:rPr>
              <a:t>Financially Independent, Retired Early (FIRE)</a:t>
            </a:r>
            <a:endParaRPr b="0" lang="en-IN" sz="3000" spc="-1" strike="noStrike">
              <a:latin typeface="Arial"/>
            </a:endParaRPr>
          </a:p>
        </p:txBody>
      </p:sp>
      <p:sp>
        <p:nvSpPr>
          <p:cNvPr id="667" name="CustomShape 3"/>
          <p:cNvSpPr/>
          <p:nvPr/>
        </p:nvSpPr>
        <p:spPr>
          <a:xfrm>
            <a:off x="1620000" y="2032560"/>
            <a:ext cx="6298920" cy="102672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0" lang="en-IN" sz="6600" spc="-1" strike="noStrike">
                <a:solidFill>
                  <a:srgbClr val="000000"/>
                </a:solidFill>
                <a:latin typeface="Arial"/>
                <a:ea typeface="DejaVu Sans"/>
              </a:rPr>
              <a:t>To Be Updated</a:t>
            </a:r>
            <a:endParaRPr b="0" lang="en-IN" sz="6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CustomShape 1"/>
          <p:cNvSpPr/>
          <p:nvPr/>
        </p:nvSpPr>
        <p:spPr>
          <a:xfrm>
            <a:off x="540000" y="180000"/>
            <a:ext cx="8992800" cy="892800"/>
          </a:xfrm>
          <a:prstGeom prst="rect">
            <a:avLst/>
          </a:prstGeom>
          <a:noFill/>
          <a:ln w="0">
            <a:noFill/>
          </a:ln>
        </p:spPr>
        <p:style>
          <a:lnRef idx="0"/>
          <a:fillRef idx="0"/>
          <a:effectRef idx="0"/>
          <a:fontRef idx="minor"/>
        </p:style>
      </p:sp>
      <p:sp>
        <p:nvSpPr>
          <p:cNvPr id="485" name="CustomShape 2"/>
          <p:cNvSpPr/>
          <p:nvPr/>
        </p:nvSpPr>
        <p:spPr>
          <a:xfrm>
            <a:off x="1260000" y="244800"/>
            <a:ext cx="7920000" cy="90000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0" lang="en-IN" sz="3300" spc="-1" strike="noStrike">
                <a:solidFill>
                  <a:srgbClr val="000000"/>
                </a:solidFill>
                <a:latin typeface="Arial"/>
                <a:ea typeface="DejaVu Sans"/>
              </a:rPr>
              <a:t>Why do we want to invest money?</a:t>
            </a:r>
            <a:endParaRPr b="0" lang="en-IN" sz="3300" spc="-1" strike="noStrike">
              <a:latin typeface="Arial"/>
            </a:endParaRPr>
          </a:p>
        </p:txBody>
      </p:sp>
      <p:sp>
        <p:nvSpPr>
          <p:cNvPr id="486" name="CustomShape 3"/>
          <p:cNvSpPr/>
          <p:nvPr/>
        </p:nvSpPr>
        <p:spPr>
          <a:xfrm>
            <a:off x="540000" y="1260000"/>
            <a:ext cx="8992800" cy="3232800"/>
          </a:xfrm>
          <a:prstGeom prst="rect">
            <a:avLst/>
          </a:prstGeom>
          <a:noFill/>
          <a:ln w="0">
            <a:noFill/>
          </a:ln>
        </p:spPr>
        <p:style>
          <a:lnRef idx="0"/>
          <a:fillRef idx="0"/>
          <a:effectRef idx="0"/>
          <a:fontRef idx="minor"/>
        </p:style>
        <p:txBody>
          <a:bodyPr lIns="0" rIns="0" tIns="0" bIns="0">
            <a:normAutofit/>
          </a:bodyPr>
          <a:p>
            <a:pPr marL="432000" indent="-316800">
              <a:lnSpc>
                <a:spcPct val="100000"/>
              </a:lnSpc>
              <a:spcAft>
                <a:spcPts val="1060"/>
              </a:spcAft>
              <a:buClr>
                <a:srgbClr val="000000"/>
              </a:buClr>
              <a:buSzPct val="45000"/>
              <a:buFont typeface="Wingdings" charset="2"/>
              <a:buChar char=""/>
            </a:pPr>
            <a:r>
              <a:rPr b="0" lang="en-IN" sz="2200" spc="-1" strike="noStrike">
                <a:solidFill>
                  <a:srgbClr val="000000"/>
                </a:solidFill>
                <a:latin typeface="Arial"/>
                <a:ea typeface="DejaVu Sans"/>
              </a:rPr>
              <a:t>When people are asked what is the purpose of their investment many have no clue or clear picture</a:t>
            </a:r>
            <a:endParaRPr b="0" lang="en-IN" sz="22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2200" spc="-1" strike="noStrike">
                <a:solidFill>
                  <a:srgbClr val="000000"/>
                </a:solidFill>
                <a:latin typeface="Arial"/>
                <a:ea typeface="DejaVu Sans"/>
              </a:rPr>
              <a:t>When prodded further some give vague answers like  “to fulfil future expenses/ live a comfortable life in future/  fulfil my dreams etc.”</a:t>
            </a:r>
            <a:endParaRPr b="0" lang="en-IN" sz="22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2200" spc="-1" strike="noStrike">
                <a:solidFill>
                  <a:srgbClr val="000000"/>
                </a:solidFill>
                <a:latin typeface="Arial"/>
                <a:ea typeface="DejaVu Sans"/>
              </a:rPr>
              <a:t>But do we now what exactly are future expenses/that comfortable life/your dreams and how much it will cost you financially? </a:t>
            </a:r>
            <a:endParaRPr b="0" lang="en-IN" sz="22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2200" spc="-1" strike="noStrike">
                <a:solidFill>
                  <a:srgbClr val="000000"/>
                </a:solidFill>
                <a:latin typeface="Arial"/>
                <a:ea typeface="DejaVu Sans"/>
              </a:rPr>
              <a:t>Do  we now where do we stand right now on financial well being and how far I need to travel the road to reach my destination?</a:t>
            </a:r>
            <a:endParaRPr b="0" lang="en-IN" sz="2200" spc="-1" strike="noStrike">
              <a:latin typeface="Arial"/>
            </a:endParaRPr>
          </a:p>
          <a:p>
            <a:pPr marL="432000" indent="-316800">
              <a:lnSpc>
                <a:spcPct val="100000"/>
              </a:lnSpc>
              <a:spcAft>
                <a:spcPts val="1060"/>
              </a:spcAft>
              <a:buClr>
                <a:srgbClr val="000000"/>
              </a:buClr>
              <a:buSzPct val="45000"/>
              <a:buFont typeface="Wingdings" charset="2"/>
              <a:buChar char=""/>
            </a:pPr>
            <a:endParaRPr b="0" lang="en-IN" sz="2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7"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Goal Based Financial Planning</a:t>
            </a:r>
            <a:endParaRPr b="0" lang="en-IN" sz="3300" spc="-1" strike="noStrike">
              <a:latin typeface="Arial"/>
            </a:endParaRPr>
          </a:p>
        </p:txBody>
      </p:sp>
      <p:sp>
        <p:nvSpPr>
          <p:cNvPr id="488" name="CustomShape 2"/>
          <p:cNvSpPr/>
          <p:nvPr/>
        </p:nvSpPr>
        <p:spPr>
          <a:xfrm>
            <a:off x="540000" y="1260000"/>
            <a:ext cx="8992800" cy="3232800"/>
          </a:xfrm>
          <a:prstGeom prst="rect">
            <a:avLst/>
          </a:prstGeom>
          <a:noFill/>
          <a:ln w="0">
            <a:noFill/>
          </a:ln>
        </p:spPr>
        <p:style>
          <a:lnRef idx="0"/>
          <a:fillRef idx="0"/>
          <a:effectRef idx="0"/>
          <a:fontRef idx="minor"/>
        </p:style>
        <p:txBody>
          <a:bodyPr lIns="0" rIns="0" tIns="0" bIns="0">
            <a:normAutofit/>
          </a:bodyPr>
          <a:p>
            <a:pPr marL="432000" indent="-316800">
              <a:lnSpc>
                <a:spcPct val="100000"/>
              </a:lnSpc>
              <a:spcAft>
                <a:spcPts val="1060"/>
              </a:spcAft>
              <a:buClr>
                <a:srgbClr val="000000"/>
              </a:buClr>
              <a:buSzPct val="45000"/>
              <a:buFont typeface="Wingdings" charset="2"/>
              <a:buChar char=""/>
            </a:pPr>
            <a:r>
              <a:rPr b="0" lang="en-IN" sz="2000" spc="-1" strike="noStrike">
                <a:solidFill>
                  <a:srgbClr val="000000"/>
                </a:solidFill>
                <a:latin typeface="Arial"/>
                <a:ea typeface="DejaVu Sans"/>
              </a:rPr>
              <a:t>Goal Based Financial Planning is a systematic way of bringing purpose, clarity and direction to our investments </a:t>
            </a:r>
            <a:endParaRPr b="0" lang="en-IN" sz="20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2000" spc="-1" strike="noStrike">
                <a:solidFill>
                  <a:srgbClr val="000000"/>
                </a:solidFill>
                <a:latin typeface="Arial"/>
                <a:ea typeface="DejaVu Sans"/>
              </a:rPr>
              <a:t>It helps identify our life goals and </a:t>
            </a:r>
            <a:r>
              <a:rPr b="0" lang="en-IN" sz="2000" spc="-1" strike="noStrike">
                <a:solidFill>
                  <a:srgbClr val="000000"/>
                </a:solidFill>
                <a:latin typeface="Arial"/>
                <a:ea typeface="DejaVu Sans"/>
              </a:rPr>
              <a:t>tie our investment to the goals</a:t>
            </a:r>
            <a:endParaRPr b="0" lang="en-IN" sz="20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2000" spc="-1" strike="noStrike">
                <a:solidFill>
                  <a:srgbClr val="000000"/>
                </a:solidFill>
                <a:latin typeface="Arial"/>
                <a:ea typeface="DejaVu Sans"/>
              </a:rPr>
              <a:t>This framework allows us to assess where do we stand right now, help quantify our goals and create a realistic plan to fulfil those goals</a:t>
            </a:r>
            <a:endParaRPr b="0" lang="en-IN" sz="20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2000" spc="-1" strike="noStrike">
                <a:solidFill>
                  <a:srgbClr val="000000"/>
                </a:solidFill>
                <a:latin typeface="Arial"/>
                <a:ea typeface="DejaVu Sans"/>
              </a:rPr>
              <a:t>It also proposes systematic tracking, monitoring and provides for corrective actions to ensure we minimize downside to our investment and move towards  meeting our goals</a:t>
            </a:r>
            <a:endParaRPr b="0" lang="en-IN"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9"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Step 1: Calculating our “Current” Net worth</a:t>
            </a:r>
            <a:endParaRPr b="0" lang="en-IN" sz="3300" spc="-1" strike="noStrike">
              <a:latin typeface="Arial"/>
            </a:endParaRPr>
          </a:p>
        </p:txBody>
      </p:sp>
      <p:sp>
        <p:nvSpPr>
          <p:cNvPr id="490" name="CustomShape 2"/>
          <p:cNvSpPr/>
          <p:nvPr/>
        </p:nvSpPr>
        <p:spPr>
          <a:xfrm>
            <a:off x="540000" y="1260000"/>
            <a:ext cx="8992800" cy="3232800"/>
          </a:xfrm>
          <a:prstGeom prst="rect">
            <a:avLst/>
          </a:prstGeom>
          <a:noFill/>
          <a:ln w="0">
            <a:noFill/>
          </a:ln>
        </p:spPr>
        <p:style>
          <a:lnRef idx="0"/>
          <a:fillRef idx="0"/>
          <a:effectRef idx="0"/>
          <a:fontRef idx="minor"/>
        </p:style>
        <p:txBody>
          <a:bodyPr lIns="0" rIns="0" tIns="0" bIns="0">
            <a:normAutofit/>
          </a:bodyPr>
          <a:p>
            <a:pPr marL="432000" indent="-316800">
              <a:lnSpc>
                <a:spcPct val="100000"/>
              </a:lnSpc>
              <a:spcAft>
                <a:spcPts val="1060"/>
              </a:spcAft>
              <a:buClr>
                <a:srgbClr val="000000"/>
              </a:buClr>
              <a:buSzPct val="45000"/>
              <a:buFont typeface="Wingdings" charset="2"/>
              <a:buChar char=""/>
            </a:pPr>
            <a:r>
              <a:rPr b="0" lang="en-IN" sz="1600" spc="-1" strike="noStrike">
                <a:solidFill>
                  <a:srgbClr val="000000"/>
                </a:solidFill>
                <a:latin typeface="Arial"/>
                <a:ea typeface="DejaVu Sans"/>
              </a:rPr>
              <a:t>It is a snapshot of your financial health as on “date of calculation”</a:t>
            </a:r>
            <a:endParaRPr b="0" lang="en-IN" sz="16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600" spc="-1" strike="noStrike">
                <a:solidFill>
                  <a:srgbClr val="000000"/>
                </a:solidFill>
                <a:latin typeface="Arial"/>
                <a:ea typeface="DejaVu Sans"/>
              </a:rPr>
              <a:t>Net worth is the difference between your existing assets and existing liabilities</a:t>
            </a:r>
            <a:endParaRPr b="0" lang="en-IN" sz="16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600" spc="-1" strike="noStrike">
                <a:solidFill>
                  <a:srgbClr val="000000"/>
                </a:solidFill>
                <a:latin typeface="Arial"/>
                <a:ea typeface="DejaVu Sans"/>
              </a:rPr>
              <a:t>If your assets are more than your liabilities, your net worth is positive (desirable). If your liabilities are more than your assets then your net worth is negative (situation you want to avoid)</a:t>
            </a:r>
            <a:endParaRPr b="0" lang="en-IN" sz="1600" spc="-1" strike="noStrike">
              <a:latin typeface="Arial"/>
            </a:endParaRPr>
          </a:p>
          <a:p>
            <a:pPr marL="432000" indent="-316800">
              <a:lnSpc>
                <a:spcPct val="100000"/>
              </a:lnSpc>
              <a:spcAft>
                <a:spcPts val="1060"/>
              </a:spcAft>
              <a:buClr>
                <a:srgbClr val="000000"/>
              </a:buClr>
              <a:buSzPct val="45000"/>
              <a:buFont typeface="Wingdings" charset="2"/>
              <a:buChar char=""/>
            </a:pPr>
            <a:r>
              <a:rPr b="0" lang="en-IN" sz="1600" spc="-1" strike="noStrike">
                <a:solidFill>
                  <a:srgbClr val="000000"/>
                </a:solidFill>
                <a:latin typeface="Arial"/>
                <a:ea typeface="DejaVu Sans"/>
              </a:rPr>
              <a:t>Your Networth is subject to change depending on the increase/decrease in value of your assets and liabilities (which can happen frequently depending on how much of your assets are market linked or depreciating in nature and how much liabilities you take up at different stages n life)</a:t>
            </a:r>
            <a:endParaRPr b="0" lang="en-IN" sz="1600" spc="-1" strike="noStrike">
              <a:latin typeface="Arial"/>
            </a:endParaRPr>
          </a:p>
          <a:p>
            <a:pPr marL="432000" indent="-316800">
              <a:lnSpc>
                <a:spcPct val="100000"/>
              </a:lnSpc>
              <a:spcAft>
                <a:spcPts val="1060"/>
              </a:spcAft>
              <a:buClr>
                <a:srgbClr val="000000"/>
              </a:buClr>
              <a:buSzPct val="45000"/>
              <a:buFont typeface="Wingdings" charset="2"/>
              <a:buChar char=""/>
            </a:pPr>
            <a:r>
              <a:rPr b="1" i="1" lang="en-IN" sz="1600" spc="-1" strike="noStrike">
                <a:solidFill>
                  <a:srgbClr val="000000"/>
                </a:solidFill>
                <a:latin typeface="Arial"/>
                <a:ea typeface="DejaVu Sans"/>
              </a:rPr>
              <a:t>Our long term goal should be to focus on increasing our assets that “appreciate in value”, help generate appropriate “cash flow” and reducing our liabilities </a:t>
            </a:r>
            <a:endParaRPr b="0" lang="en-IN" sz="1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CustomShape 1"/>
          <p:cNvSpPr/>
          <p:nvPr/>
        </p:nvSpPr>
        <p:spPr>
          <a:xfrm>
            <a:off x="540000" y="180000"/>
            <a:ext cx="8992800" cy="892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IN" sz="3300" spc="-1" strike="noStrike">
                <a:solidFill>
                  <a:srgbClr val="000000"/>
                </a:solidFill>
                <a:latin typeface="Arial"/>
                <a:ea typeface="DejaVu Sans"/>
              </a:rPr>
              <a:t>Step 1: Calculating our “Current” Net worth</a:t>
            </a:r>
            <a:endParaRPr b="0" lang="en-IN" sz="3300" spc="-1" strike="noStrike">
              <a:latin typeface="Arial"/>
            </a:endParaRPr>
          </a:p>
        </p:txBody>
      </p:sp>
      <p:sp>
        <p:nvSpPr>
          <p:cNvPr id="492" name="CustomShape 2"/>
          <p:cNvSpPr/>
          <p:nvPr/>
        </p:nvSpPr>
        <p:spPr>
          <a:xfrm>
            <a:off x="900000" y="1075680"/>
            <a:ext cx="3774960" cy="25948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n-IN" sz="1800" spc="-1" strike="noStrike">
                <a:solidFill>
                  <a:srgbClr val="000000"/>
                </a:solidFill>
                <a:latin typeface="Arial"/>
                <a:ea typeface="DejaVu Sans"/>
              </a:rPr>
              <a:t>Assets (What I own):</a:t>
            </a:r>
            <a:endParaRPr b="0" lang="en-IN" sz="1800" spc="-1" strike="noStrike">
              <a:latin typeface="Arial"/>
            </a:endParaRPr>
          </a:p>
          <a:p>
            <a:pPr marL="216000" indent="-210960">
              <a:lnSpc>
                <a:spcPct val="100000"/>
              </a:lnSpc>
              <a:buClr>
                <a:srgbClr val="000000"/>
              </a:buClr>
              <a:buFont typeface="StarSymbol"/>
              <a:buAutoNum type="arabicParenR"/>
            </a:pPr>
            <a:r>
              <a:rPr b="0" lang="en-IN" sz="1200" spc="-1" strike="noStrike">
                <a:solidFill>
                  <a:srgbClr val="000000"/>
                </a:solidFill>
                <a:latin typeface="Arial"/>
                <a:ea typeface="DejaVu Sans"/>
              </a:rPr>
              <a:t>Cash in hand</a:t>
            </a:r>
            <a:endParaRPr b="0" lang="en-IN" sz="1200" spc="-1" strike="noStrike">
              <a:latin typeface="Arial"/>
            </a:endParaRPr>
          </a:p>
          <a:p>
            <a:pPr marL="216000" indent="-210960">
              <a:lnSpc>
                <a:spcPct val="100000"/>
              </a:lnSpc>
              <a:buClr>
                <a:srgbClr val="000000"/>
              </a:buClr>
              <a:buFont typeface="StarSymbol"/>
              <a:buAutoNum type="arabicParenR"/>
            </a:pPr>
            <a:r>
              <a:rPr b="0" lang="en-IN" sz="1200" spc="-1" strike="noStrike">
                <a:solidFill>
                  <a:srgbClr val="000000"/>
                </a:solidFill>
                <a:latin typeface="Arial"/>
                <a:ea typeface="DejaVu Sans"/>
              </a:rPr>
              <a:t>Amount in savings account</a:t>
            </a:r>
            <a:endParaRPr b="0" lang="en-IN" sz="1200" spc="-1" strike="noStrike">
              <a:latin typeface="Arial"/>
            </a:endParaRPr>
          </a:p>
          <a:p>
            <a:pPr marL="216000" indent="-210960">
              <a:lnSpc>
                <a:spcPct val="100000"/>
              </a:lnSpc>
              <a:buClr>
                <a:srgbClr val="000000"/>
              </a:buClr>
              <a:buFont typeface="StarSymbol"/>
              <a:buAutoNum type="arabicParenR"/>
            </a:pPr>
            <a:r>
              <a:rPr b="0" lang="en-IN" sz="1200" spc="-1" strike="noStrike">
                <a:solidFill>
                  <a:srgbClr val="000000"/>
                </a:solidFill>
                <a:latin typeface="Arial"/>
                <a:ea typeface="DejaVu Sans"/>
              </a:rPr>
              <a:t>Amount in Fixed deposits</a:t>
            </a:r>
            <a:endParaRPr b="0" lang="en-IN" sz="1200" spc="-1" strike="noStrike">
              <a:latin typeface="Arial"/>
            </a:endParaRPr>
          </a:p>
          <a:p>
            <a:pPr marL="216000" indent="-210960">
              <a:lnSpc>
                <a:spcPct val="100000"/>
              </a:lnSpc>
              <a:buClr>
                <a:srgbClr val="000000"/>
              </a:buClr>
              <a:buFont typeface="StarSymbol"/>
              <a:buAutoNum type="arabicParenR"/>
            </a:pPr>
            <a:r>
              <a:rPr b="0" lang="en-IN" sz="1200" spc="-1" strike="noStrike">
                <a:solidFill>
                  <a:srgbClr val="000000"/>
                </a:solidFill>
                <a:latin typeface="Arial"/>
                <a:ea typeface="DejaVu Sans"/>
              </a:rPr>
              <a:t>Other Fixed investments (PPF, NSC, KVP, etc.)</a:t>
            </a:r>
            <a:endParaRPr b="0" lang="en-IN" sz="1200" spc="-1" strike="noStrike">
              <a:latin typeface="Arial"/>
            </a:endParaRPr>
          </a:p>
          <a:p>
            <a:pPr marL="216000" indent="-210960">
              <a:lnSpc>
                <a:spcPct val="100000"/>
              </a:lnSpc>
              <a:buClr>
                <a:srgbClr val="000000"/>
              </a:buClr>
              <a:buFont typeface="StarSymbol"/>
              <a:buAutoNum type="arabicParenR"/>
            </a:pPr>
            <a:r>
              <a:rPr b="0" lang="en-IN" sz="1200" spc="-1" strike="noStrike">
                <a:solidFill>
                  <a:srgbClr val="000000"/>
                </a:solidFill>
                <a:latin typeface="Arial"/>
                <a:ea typeface="Microsoft YaHei"/>
              </a:rPr>
              <a:t>Retirement corpus (PF, Super annuation etc.)</a:t>
            </a:r>
            <a:r>
              <a:rPr b="0" lang="en-IN" sz="1200" spc="-1" strike="noStrike" baseline="14000000">
                <a:solidFill>
                  <a:srgbClr val="000000"/>
                </a:solidFill>
                <a:latin typeface="Arial"/>
                <a:ea typeface="DejaVu Sans"/>
              </a:rPr>
              <a:t>#</a:t>
            </a:r>
            <a:endParaRPr b="0" lang="en-IN" sz="1200" spc="-1" strike="noStrike">
              <a:latin typeface="Arial"/>
            </a:endParaRPr>
          </a:p>
          <a:p>
            <a:pPr marL="216000" indent="-210960">
              <a:lnSpc>
                <a:spcPct val="100000"/>
              </a:lnSpc>
              <a:buClr>
                <a:srgbClr val="000000"/>
              </a:buClr>
              <a:buFont typeface="StarSymbol"/>
              <a:buAutoNum type="arabicParenR"/>
            </a:pPr>
            <a:r>
              <a:rPr b="0" lang="en-IN" sz="1200" spc="-1" strike="noStrike">
                <a:solidFill>
                  <a:srgbClr val="000000"/>
                </a:solidFill>
                <a:latin typeface="Arial"/>
                <a:ea typeface="DejaVu Sans"/>
              </a:rPr>
              <a:t>Bonds and debt funds</a:t>
            </a:r>
            <a:r>
              <a:rPr b="0" lang="en-IN" sz="1200" spc="-1" strike="noStrike" baseline="14000000">
                <a:solidFill>
                  <a:srgbClr val="000000"/>
                </a:solidFill>
                <a:latin typeface="Arial"/>
                <a:ea typeface="DejaVu Sans"/>
              </a:rPr>
              <a:t>#</a:t>
            </a:r>
            <a:endParaRPr b="0" lang="en-IN" sz="1200" spc="-1" strike="noStrike">
              <a:latin typeface="Arial"/>
            </a:endParaRPr>
          </a:p>
          <a:p>
            <a:pPr marL="216000" indent="-210960">
              <a:lnSpc>
                <a:spcPct val="100000"/>
              </a:lnSpc>
              <a:buClr>
                <a:srgbClr val="000000"/>
              </a:buClr>
              <a:buFont typeface="StarSymbol"/>
              <a:buAutoNum type="arabicParenR"/>
            </a:pPr>
            <a:r>
              <a:rPr b="0" lang="en-IN" sz="1200" spc="-1" strike="noStrike">
                <a:solidFill>
                  <a:srgbClr val="000000"/>
                </a:solidFill>
                <a:latin typeface="Arial"/>
                <a:ea typeface="DejaVu Sans"/>
              </a:rPr>
              <a:t>Direct equity</a:t>
            </a:r>
            <a:r>
              <a:rPr b="0" lang="en-IN" sz="1200" spc="-1" strike="noStrike" baseline="14000000">
                <a:solidFill>
                  <a:srgbClr val="000000"/>
                </a:solidFill>
                <a:latin typeface="Arial"/>
                <a:ea typeface="DejaVu Sans"/>
              </a:rPr>
              <a:t>#</a:t>
            </a:r>
            <a:endParaRPr b="0" lang="en-IN" sz="1200" spc="-1" strike="noStrike">
              <a:latin typeface="Arial"/>
            </a:endParaRPr>
          </a:p>
          <a:p>
            <a:pPr marL="216000" indent="-210960">
              <a:lnSpc>
                <a:spcPct val="100000"/>
              </a:lnSpc>
              <a:buClr>
                <a:srgbClr val="000000"/>
              </a:buClr>
              <a:buFont typeface="StarSymbol"/>
              <a:buAutoNum type="arabicParenR"/>
            </a:pPr>
            <a:r>
              <a:rPr b="0" lang="en-IN" sz="1200" spc="-1" strike="noStrike">
                <a:solidFill>
                  <a:srgbClr val="000000"/>
                </a:solidFill>
                <a:latin typeface="Arial"/>
                <a:ea typeface="DejaVu Sans"/>
              </a:rPr>
              <a:t>“</a:t>
            </a:r>
            <a:r>
              <a:rPr b="0" lang="en-IN" sz="1200" spc="-1" strike="noStrike">
                <a:solidFill>
                  <a:srgbClr val="000000"/>
                </a:solidFill>
                <a:latin typeface="Arial"/>
                <a:ea typeface="DejaVu Sans"/>
              </a:rPr>
              <a:t>investment” component of ULIP insurance</a:t>
            </a:r>
            <a:r>
              <a:rPr b="0" lang="en-IN" sz="1200" spc="-1" strike="noStrike" baseline="14000000">
                <a:solidFill>
                  <a:srgbClr val="000000"/>
                </a:solidFill>
                <a:latin typeface="Arial"/>
                <a:ea typeface="DejaVu Sans"/>
              </a:rPr>
              <a:t>#</a:t>
            </a:r>
            <a:endParaRPr b="0" lang="en-IN" sz="1200" spc="-1" strike="noStrike">
              <a:latin typeface="Arial"/>
            </a:endParaRPr>
          </a:p>
          <a:p>
            <a:pPr marL="216000" indent="-210960">
              <a:lnSpc>
                <a:spcPct val="100000"/>
              </a:lnSpc>
              <a:buClr>
                <a:srgbClr val="000000"/>
              </a:buClr>
              <a:buFont typeface="StarSymbol"/>
              <a:buAutoNum type="arabicParenR"/>
            </a:pPr>
            <a:r>
              <a:rPr b="0" lang="en-IN" sz="1200" spc="-1" strike="noStrike">
                <a:solidFill>
                  <a:srgbClr val="000000"/>
                </a:solidFill>
                <a:latin typeface="Arial"/>
                <a:ea typeface="DejaVu Sans"/>
              </a:rPr>
              <a:t>Real estate properties you own</a:t>
            </a:r>
            <a:r>
              <a:rPr b="0" lang="en-IN" sz="1200" spc="-1" strike="noStrike" baseline="14000000">
                <a:solidFill>
                  <a:srgbClr val="000000"/>
                </a:solidFill>
                <a:latin typeface="Arial"/>
                <a:ea typeface="DejaVu Sans"/>
              </a:rPr>
              <a:t>#</a:t>
            </a:r>
            <a:endParaRPr b="0" lang="en-IN" sz="1200" spc="-1" strike="noStrike">
              <a:latin typeface="Arial"/>
            </a:endParaRPr>
          </a:p>
          <a:p>
            <a:pPr marL="216000" indent="-210960">
              <a:lnSpc>
                <a:spcPct val="100000"/>
              </a:lnSpc>
              <a:buClr>
                <a:srgbClr val="000000"/>
              </a:buClr>
              <a:buFont typeface="StarSymbol"/>
              <a:buAutoNum type="arabicParenR"/>
            </a:pPr>
            <a:r>
              <a:rPr b="0" lang="en-IN" sz="1200" spc="-1" strike="noStrike">
                <a:solidFill>
                  <a:srgbClr val="000000"/>
                </a:solidFill>
                <a:latin typeface="Arial"/>
                <a:ea typeface="DejaVu Sans"/>
              </a:rPr>
              <a:t>Value of gold, silver and jewellery</a:t>
            </a:r>
            <a:r>
              <a:rPr b="0" lang="en-IN" sz="1200" spc="-1" strike="noStrike" baseline="14000000">
                <a:solidFill>
                  <a:srgbClr val="000000"/>
                </a:solidFill>
                <a:latin typeface="Arial"/>
                <a:ea typeface="DejaVu Sans"/>
              </a:rPr>
              <a:t>#^</a:t>
            </a:r>
            <a:endParaRPr b="0" lang="en-IN" sz="1200" spc="-1" strike="noStrike">
              <a:latin typeface="Arial"/>
            </a:endParaRPr>
          </a:p>
          <a:p>
            <a:pPr marL="216000" indent="-210960">
              <a:lnSpc>
                <a:spcPct val="100000"/>
              </a:lnSpc>
              <a:buClr>
                <a:srgbClr val="000000"/>
              </a:buClr>
              <a:buFont typeface="StarSymbol"/>
              <a:buAutoNum type="arabicParenR"/>
            </a:pPr>
            <a:r>
              <a:rPr b="0" lang="en-IN" sz="1200" spc="-1" strike="noStrike">
                <a:solidFill>
                  <a:srgbClr val="000000"/>
                </a:solidFill>
                <a:latin typeface="Arial"/>
                <a:ea typeface="DejaVu Sans"/>
              </a:rPr>
              <a:t>Mutual Funds</a:t>
            </a:r>
            <a:r>
              <a:rPr b="0" lang="en-IN" sz="1200" spc="-1" strike="noStrike" baseline="14000000">
                <a:solidFill>
                  <a:srgbClr val="000000"/>
                </a:solidFill>
                <a:latin typeface="Arial"/>
                <a:ea typeface="DejaVu Sans"/>
              </a:rPr>
              <a:t>#</a:t>
            </a:r>
            <a:endParaRPr b="0" lang="en-IN" sz="1200" spc="-1" strike="noStrike">
              <a:latin typeface="Arial"/>
            </a:endParaRPr>
          </a:p>
          <a:p>
            <a:pPr marL="216000" indent="-210960">
              <a:lnSpc>
                <a:spcPct val="100000"/>
              </a:lnSpc>
              <a:buClr>
                <a:srgbClr val="000000"/>
              </a:buClr>
              <a:buFont typeface="StarSymbol"/>
              <a:buAutoNum type="arabicParenR"/>
            </a:pPr>
            <a:r>
              <a:rPr b="0" lang="en-IN" sz="1200" spc="-1" strike="noStrike">
                <a:solidFill>
                  <a:srgbClr val="000000"/>
                </a:solidFill>
                <a:latin typeface="Arial"/>
                <a:ea typeface="DejaVu Sans"/>
              </a:rPr>
              <a:t>Vehicles</a:t>
            </a:r>
            <a:r>
              <a:rPr b="0" lang="en-IN" sz="1200" spc="-1" strike="noStrike" baseline="14000000">
                <a:solidFill>
                  <a:srgbClr val="000000"/>
                </a:solidFill>
                <a:latin typeface="Arial"/>
                <a:ea typeface="DejaVu Sans"/>
              </a:rPr>
              <a:t>@</a:t>
            </a:r>
            <a:endParaRPr b="0" lang="en-IN" sz="1200" spc="-1" strike="noStrike">
              <a:latin typeface="Arial"/>
            </a:endParaRPr>
          </a:p>
          <a:p>
            <a:pPr marL="216000" indent="-210960">
              <a:lnSpc>
                <a:spcPct val="100000"/>
              </a:lnSpc>
              <a:buClr>
                <a:srgbClr val="000000"/>
              </a:buClr>
              <a:buFont typeface="StarSymbol"/>
              <a:buAutoNum type="arabicParenR"/>
            </a:pPr>
            <a:r>
              <a:rPr b="0" lang="en-IN" sz="1200" spc="-1" strike="noStrike">
                <a:solidFill>
                  <a:srgbClr val="000000"/>
                </a:solidFill>
                <a:latin typeface="Arial"/>
                <a:ea typeface="DejaVu Sans"/>
              </a:rPr>
              <a:t>Other assets</a:t>
            </a:r>
            <a:endParaRPr b="0" lang="en-IN" sz="1200" spc="-1" strike="noStrike">
              <a:latin typeface="Arial"/>
            </a:endParaRPr>
          </a:p>
          <a:p>
            <a:pPr>
              <a:lnSpc>
                <a:spcPct val="100000"/>
              </a:lnSpc>
            </a:pPr>
            <a:endParaRPr b="0" lang="en-IN" sz="1200" spc="-1" strike="noStrike">
              <a:latin typeface="Arial"/>
            </a:endParaRPr>
          </a:p>
        </p:txBody>
      </p:sp>
      <p:sp>
        <p:nvSpPr>
          <p:cNvPr id="493" name="CustomShape 3"/>
          <p:cNvSpPr/>
          <p:nvPr/>
        </p:nvSpPr>
        <p:spPr>
          <a:xfrm>
            <a:off x="5439240" y="1075680"/>
            <a:ext cx="3774960" cy="25948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n-IN" sz="1800" spc="-1" strike="noStrike">
                <a:solidFill>
                  <a:srgbClr val="000000"/>
                </a:solidFill>
                <a:latin typeface="Arial"/>
                <a:ea typeface="DejaVu Sans"/>
              </a:rPr>
              <a:t>Liabilities (What I owe):</a:t>
            </a:r>
            <a:endParaRPr b="0" lang="en-IN" sz="1800" spc="-1" strike="noStrike">
              <a:latin typeface="Arial"/>
            </a:endParaRPr>
          </a:p>
          <a:p>
            <a:pPr marL="216000" indent="-210960">
              <a:lnSpc>
                <a:spcPct val="100000"/>
              </a:lnSpc>
              <a:buClr>
                <a:srgbClr val="000000"/>
              </a:buClr>
              <a:buFont typeface="StarSymbol"/>
              <a:buAutoNum type="arabicParenR"/>
            </a:pPr>
            <a:r>
              <a:rPr b="0" lang="en-IN" sz="1200" spc="-1" strike="noStrike">
                <a:solidFill>
                  <a:srgbClr val="000000"/>
                </a:solidFill>
                <a:latin typeface="Arial"/>
                <a:ea typeface="DejaVu Sans"/>
              </a:rPr>
              <a:t>Credit card outstanding</a:t>
            </a:r>
            <a:endParaRPr b="0" lang="en-IN" sz="1200" spc="-1" strike="noStrike">
              <a:latin typeface="Arial"/>
            </a:endParaRPr>
          </a:p>
          <a:p>
            <a:pPr marL="216000" indent="-210960">
              <a:lnSpc>
                <a:spcPct val="100000"/>
              </a:lnSpc>
              <a:buClr>
                <a:srgbClr val="000000"/>
              </a:buClr>
              <a:buFont typeface="StarSymbol"/>
              <a:buAutoNum type="arabicParenR"/>
            </a:pPr>
            <a:r>
              <a:rPr b="0" lang="en-IN" sz="1200" spc="-1" strike="noStrike">
                <a:solidFill>
                  <a:srgbClr val="000000"/>
                </a:solidFill>
                <a:latin typeface="Arial"/>
                <a:ea typeface="Microsoft YaHei"/>
              </a:rPr>
              <a:t>EMI purchase outstanding (phone, TV etc.)</a:t>
            </a:r>
            <a:endParaRPr b="0" lang="en-IN" sz="1200" spc="-1" strike="noStrike">
              <a:latin typeface="Arial"/>
            </a:endParaRPr>
          </a:p>
          <a:p>
            <a:pPr marL="216000" indent="-210960">
              <a:lnSpc>
                <a:spcPct val="100000"/>
              </a:lnSpc>
              <a:buClr>
                <a:srgbClr val="000000"/>
              </a:buClr>
              <a:buFont typeface="StarSymbol"/>
              <a:buAutoNum type="arabicParenR"/>
            </a:pPr>
            <a:r>
              <a:rPr b="0" lang="en-IN" sz="1200" spc="-1" strike="noStrike">
                <a:solidFill>
                  <a:srgbClr val="000000"/>
                </a:solidFill>
                <a:latin typeface="Arial"/>
                <a:ea typeface="Microsoft YaHei"/>
              </a:rPr>
              <a:t>Personal loan </a:t>
            </a:r>
            <a:r>
              <a:rPr b="0" lang="en-IN" sz="1200" spc="-1" strike="noStrike">
                <a:solidFill>
                  <a:srgbClr val="000000"/>
                </a:solidFill>
                <a:latin typeface="Arial"/>
                <a:ea typeface="DejaVu Sans"/>
              </a:rPr>
              <a:t>outstanding</a:t>
            </a:r>
            <a:endParaRPr b="0" lang="en-IN" sz="1200" spc="-1" strike="noStrike">
              <a:latin typeface="Arial"/>
            </a:endParaRPr>
          </a:p>
          <a:p>
            <a:pPr marL="216000" indent="-210960">
              <a:lnSpc>
                <a:spcPct val="100000"/>
              </a:lnSpc>
              <a:buClr>
                <a:srgbClr val="000000"/>
              </a:buClr>
              <a:buFont typeface="StarSymbol"/>
              <a:buAutoNum type="arabicParenR"/>
            </a:pPr>
            <a:r>
              <a:rPr b="0" lang="en-IN" sz="1200" spc="-1" strike="noStrike">
                <a:solidFill>
                  <a:srgbClr val="000000"/>
                </a:solidFill>
                <a:latin typeface="Arial"/>
                <a:ea typeface="DejaVu Sans"/>
              </a:rPr>
              <a:t>Gold loan outstanding</a:t>
            </a:r>
            <a:endParaRPr b="0" lang="en-IN" sz="1200" spc="-1" strike="noStrike">
              <a:latin typeface="Arial"/>
            </a:endParaRPr>
          </a:p>
          <a:p>
            <a:pPr marL="216000" indent="-210960">
              <a:lnSpc>
                <a:spcPct val="100000"/>
              </a:lnSpc>
              <a:buClr>
                <a:srgbClr val="000000"/>
              </a:buClr>
              <a:buFont typeface="StarSymbol"/>
              <a:buAutoNum type="arabicParenR"/>
            </a:pPr>
            <a:r>
              <a:rPr b="0" lang="en-IN" sz="1200" spc="-1" strike="noStrike">
                <a:solidFill>
                  <a:srgbClr val="000000"/>
                </a:solidFill>
                <a:latin typeface="Arial"/>
                <a:ea typeface="Microsoft YaHei"/>
              </a:rPr>
              <a:t>Taxes for the year</a:t>
            </a:r>
            <a:endParaRPr b="0" lang="en-IN" sz="1200" spc="-1" strike="noStrike">
              <a:latin typeface="Arial"/>
            </a:endParaRPr>
          </a:p>
          <a:p>
            <a:pPr marL="216000" indent="-210960">
              <a:lnSpc>
                <a:spcPct val="100000"/>
              </a:lnSpc>
              <a:buClr>
                <a:srgbClr val="000000"/>
              </a:buClr>
              <a:buFont typeface="StarSymbol"/>
              <a:buAutoNum type="arabicParenR"/>
            </a:pPr>
            <a:r>
              <a:rPr b="0" lang="en-IN" sz="1200" spc="-1" strike="noStrike">
                <a:solidFill>
                  <a:srgbClr val="000000"/>
                </a:solidFill>
                <a:latin typeface="Arial"/>
                <a:ea typeface="Microsoft YaHei"/>
              </a:rPr>
              <a:t>Car loan outstanding</a:t>
            </a:r>
            <a:endParaRPr b="0" lang="en-IN" sz="1200" spc="-1" strike="noStrike">
              <a:latin typeface="Arial"/>
            </a:endParaRPr>
          </a:p>
          <a:p>
            <a:pPr marL="216000" indent="-210960">
              <a:lnSpc>
                <a:spcPct val="100000"/>
              </a:lnSpc>
              <a:buClr>
                <a:srgbClr val="000000"/>
              </a:buClr>
              <a:buFont typeface="StarSymbol"/>
              <a:buAutoNum type="arabicParenR"/>
            </a:pPr>
            <a:r>
              <a:rPr b="0" lang="en-IN" sz="1200" spc="-1" strike="noStrike">
                <a:solidFill>
                  <a:srgbClr val="000000"/>
                </a:solidFill>
                <a:latin typeface="Arial"/>
                <a:ea typeface="DejaVu Sans"/>
              </a:rPr>
              <a:t>Education loan outstanding</a:t>
            </a:r>
            <a:endParaRPr b="0" lang="en-IN" sz="1200" spc="-1" strike="noStrike">
              <a:latin typeface="Arial"/>
            </a:endParaRPr>
          </a:p>
          <a:p>
            <a:pPr marL="216000" indent="-210960">
              <a:lnSpc>
                <a:spcPct val="100000"/>
              </a:lnSpc>
              <a:buClr>
                <a:srgbClr val="000000"/>
              </a:buClr>
              <a:buFont typeface="StarSymbol"/>
              <a:buAutoNum type="arabicParenR"/>
            </a:pPr>
            <a:r>
              <a:rPr b="0" lang="en-IN" sz="1200" spc="-1" strike="noStrike">
                <a:solidFill>
                  <a:srgbClr val="000000"/>
                </a:solidFill>
                <a:latin typeface="Arial"/>
                <a:ea typeface="Microsoft YaHei"/>
              </a:rPr>
              <a:t>Housing loan </a:t>
            </a:r>
            <a:r>
              <a:rPr b="0" lang="en-IN" sz="1200" spc="-1" strike="noStrike">
                <a:solidFill>
                  <a:srgbClr val="000000"/>
                </a:solidFill>
                <a:latin typeface="Arial"/>
                <a:ea typeface="DejaVu Sans"/>
              </a:rPr>
              <a:t>outstanding</a:t>
            </a:r>
            <a:endParaRPr b="0" lang="en-IN" sz="1200" spc="-1" strike="noStrike">
              <a:latin typeface="Arial"/>
            </a:endParaRPr>
          </a:p>
          <a:p>
            <a:pPr marL="216000" indent="-210960">
              <a:lnSpc>
                <a:spcPct val="100000"/>
              </a:lnSpc>
              <a:buClr>
                <a:srgbClr val="000000"/>
              </a:buClr>
              <a:buFont typeface="StarSymbol"/>
              <a:buAutoNum type="arabicParenR"/>
            </a:pPr>
            <a:r>
              <a:rPr b="0" lang="en-IN" sz="1200" spc="-1" strike="noStrike">
                <a:solidFill>
                  <a:srgbClr val="000000"/>
                </a:solidFill>
                <a:latin typeface="Arial"/>
                <a:ea typeface="Microsoft YaHei"/>
              </a:rPr>
              <a:t>Any other loan or liabilities</a:t>
            </a:r>
            <a:endParaRPr b="0" lang="en-IN" sz="1200" spc="-1" strike="noStrike">
              <a:latin typeface="Arial"/>
            </a:endParaRPr>
          </a:p>
          <a:p>
            <a:pPr>
              <a:lnSpc>
                <a:spcPct val="100000"/>
              </a:lnSpc>
            </a:pPr>
            <a:endParaRPr b="0" lang="en-IN" sz="1200" spc="-1" strike="noStrike">
              <a:latin typeface="Arial"/>
            </a:endParaRPr>
          </a:p>
          <a:p>
            <a:pPr>
              <a:lnSpc>
                <a:spcPct val="100000"/>
              </a:lnSpc>
            </a:pPr>
            <a:endParaRPr b="0" lang="en-IN" sz="1200" spc="-1" strike="noStrike">
              <a:latin typeface="Arial"/>
            </a:endParaRPr>
          </a:p>
        </p:txBody>
      </p:sp>
      <p:sp>
        <p:nvSpPr>
          <p:cNvPr id="494" name="CustomShape 4"/>
          <p:cNvSpPr/>
          <p:nvPr/>
        </p:nvSpPr>
        <p:spPr>
          <a:xfrm>
            <a:off x="902160" y="3794400"/>
            <a:ext cx="5214960" cy="5108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IN" sz="800" spc="-1" strike="noStrike">
                <a:solidFill>
                  <a:srgbClr val="000000"/>
                </a:solidFill>
                <a:latin typeface="Arial"/>
                <a:ea typeface="DejaVu Sans"/>
              </a:rPr>
              <a:t># current value as on date</a:t>
            </a:r>
            <a:endParaRPr b="0" lang="en-IN" sz="800" spc="-1" strike="noStrike">
              <a:latin typeface="Arial"/>
            </a:endParaRPr>
          </a:p>
          <a:p>
            <a:pPr>
              <a:lnSpc>
                <a:spcPct val="100000"/>
              </a:lnSpc>
            </a:pPr>
            <a:r>
              <a:rPr b="0" lang="en-IN" sz="800" spc="-1" strike="noStrike">
                <a:solidFill>
                  <a:srgbClr val="000000"/>
                </a:solidFill>
                <a:latin typeface="Arial"/>
                <a:ea typeface="DejaVu Sans"/>
              </a:rPr>
              <a:t>^ consider value of jeweller only based on weight and at 18 or 22 carat for gold jewellery</a:t>
            </a:r>
            <a:endParaRPr b="0" lang="en-IN" sz="800" spc="-1" strike="noStrike">
              <a:latin typeface="Arial"/>
            </a:endParaRPr>
          </a:p>
          <a:p>
            <a:pPr>
              <a:lnSpc>
                <a:spcPct val="100000"/>
              </a:lnSpc>
            </a:pPr>
            <a:r>
              <a:rPr b="0" lang="en-IN" sz="800" spc="-1" strike="noStrike">
                <a:solidFill>
                  <a:srgbClr val="000000"/>
                </a:solidFill>
                <a:latin typeface="Arial"/>
                <a:ea typeface="DejaVu Sans"/>
              </a:rPr>
              <a:t>@ Depreciated value as per age of vehicle</a:t>
            </a:r>
            <a:endParaRPr b="0" lang="en-IN" sz="800" spc="-1" strike="noStrike">
              <a:latin typeface="Arial"/>
            </a:endParaRPr>
          </a:p>
        </p:txBody>
      </p:sp>
      <p:sp>
        <p:nvSpPr>
          <p:cNvPr id="495" name="CustomShape 5"/>
          <p:cNvSpPr/>
          <p:nvPr/>
        </p:nvSpPr>
        <p:spPr>
          <a:xfrm>
            <a:off x="2340000" y="4320000"/>
            <a:ext cx="5757120" cy="5349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n-IN" sz="2200" spc="-1" strike="noStrike">
                <a:solidFill>
                  <a:srgbClr val="000000"/>
                </a:solidFill>
                <a:latin typeface="Arial"/>
                <a:ea typeface="DejaVu Sans"/>
              </a:rPr>
              <a:t>Networth = Total Assets – Total Liabilities</a:t>
            </a:r>
            <a:endParaRPr b="0" lang="en-IN" sz="2200" spc="-1" strike="noStrike">
              <a:latin typeface="Arial"/>
            </a:endParaRPr>
          </a:p>
        </p:txBody>
      </p:sp>
      <p:sp>
        <p:nvSpPr>
          <p:cNvPr id="496" name="CustomShape 6"/>
          <p:cNvSpPr/>
          <p:nvPr/>
        </p:nvSpPr>
        <p:spPr>
          <a:xfrm>
            <a:off x="5582160" y="3069000"/>
            <a:ext cx="5214960" cy="5108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IN" sz="1000" spc="-1" strike="noStrike">
                <a:solidFill>
                  <a:srgbClr val="000000"/>
                </a:solidFill>
                <a:latin typeface="Arial"/>
                <a:ea typeface="DejaVu Sans"/>
              </a:rPr>
              <a:t>**Please include both principal and interest outstanding for loans </a:t>
            </a:r>
            <a:endParaRPr b="0" lang="en-IN" sz="1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476</TotalTime>
  <Application>LibreOffice/7.0.3.1$Windows_X86_64 LibreOffice_project/d7547858d014d4cf69878db179d326fc3483e082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2020-12-28T15:56:14Z</dcterms:created>
  <dc:creator/>
  <dc:description/>
  <dc:language>en-IN</dc:language>
  <cp:lastModifiedBy/>
  <dcterms:modified xsi:type="dcterms:W3CDTF">2021-01-30T15:14:19Z</dcterms:modified>
  <cp:revision>73</cp:revision>
  <dc:subject/>
  <dc:title>Beehive</dc:title>
</cp:coreProperties>
</file>