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4" r:id="rId3"/>
    <p:sldId id="312" r:id="rId4"/>
    <p:sldId id="343" r:id="rId5"/>
    <p:sldId id="345" r:id="rId6"/>
    <p:sldId id="349" r:id="rId7"/>
    <p:sldId id="346" r:id="rId8"/>
    <p:sldId id="347" r:id="rId9"/>
    <p:sldId id="348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32" r:id="rId18"/>
    <p:sldId id="314" r:id="rId19"/>
    <p:sldId id="316" r:id="rId20"/>
    <p:sldId id="300" r:id="rId21"/>
  </p:sldIdLst>
  <p:sldSz cx="9144000" cy="6858000" type="screen4x3"/>
  <p:notesSz cx="75692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38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sh.tolani hersh.tolani" initials="h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75B2F"/>
    <a:srgbClr val="1A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>
      <p:cViewPr varScale="1">
        <p:scale>
          <a:sx n="64" d="100"/>
          <a:sy n="64" d="100"/>
        </p:scale>
        <p:origin x="6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3222"/>
        <p:guide pos="23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7464" y="6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/>
          <a:lstStyle>
            <a:lvl1pPr algn="r">
              <a:defRPr sz="1300"/>
            </a:lvl1pPr>
          </a:lstStyle>
          <a:p>
            <a:fld id="{835B6D26-4051-46F3-8707-34121EB3E358}" type="datetimeFigureOut">
              <a:rPr lang="en-US" smtClean="0"/>
              <a:pPr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16588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7464" y="9716588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 anchor="b"/>
          <a:lstStyle>
            <a:lvl1pPr algn="r">
              <a:defRPr sz="1300"/>
            </a:lvl1pPr>
          </a:lstStyle>
          <a:p>
            <a:fld id="{51B13018-C263-40FF-8FD1-7B310B34D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7464" y="6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/>
          <a:lstStyle>
            <a:lvl1pPr algn="r">
              <a:defRPr sz="1300"/>
            </a:lvl1pPr>
          </a:lstStyle>
          <a:p>
            <a:fld id="{1C040208-9B29-4EC9-BC44-C5FA8583278A}" type="datetimeFigureOut">
              <a:rPr lang="en-US" smtClean="0"/>
              <a:pPr/>
              <a:t>11/30/2019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06" tIns="49853" rIns="99706" bIns="498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920" y="4859185"/>
            <a:ext cx="6055360" cy="4603433"/>
          </a:xfrm>
          <a:prstGeom prst="rect">
            <a:avLst/>
          </a:prstGeom>
        </p:spPr>
        <p:txBody>
          <a:bodyPr vert="horz" lIns="99706" tIns="49853" rIns="99706" bIns="498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16588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7464" y="9716588"/>
            <a:ext cx="3279986" cy="511493"/>
          </a:xfrm>
          <a:prstGeom prst="rect">
            <a:avLst/>
          </a:prstGeom>
        </p:spPr>
        <p:txBody>
          <a:bodyPr vert="horz" lIns="99706" tIns="49853" rIns="99706" bIns="49853" rtlCol="0" anchor="b"/>
          <a:lstStyle>
            <a:lvl1pPr algn="r">
              <a:defRPr sz="1300"/>
            </a:lvl1pPr>
          </a:lstStyle>
          <a:p>
            <a:fld id="{54EA2727-F430-43D4-A71A-C769D52C57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3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6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5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1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2727-F430-43D4-A71A-C769D52C572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53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952996" y="636960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23" y="1202772"/>
            <a:ext cx="8599642" cy="4351338"/>
          </a:xfrm>
          <a:prstGeom prst="rect">
            <a:avLst/>
          </a:prstGeom>
        </p:spPr>
        <p:txBody>
          <a:bodyPr/>
          <a:lstStyle>
            <a:lvl1pPr marL="211021" indent="-211021">
              <a:buClr>
                <a:srgbClr val="FF0000"/>
              </a:buClr>
              <a:buFont typeface="Wingdings" panose="05000000000000000000" pitchFamily="2" charset="2"/>
              <a:buChar char="§"/>
              <a:defRPr>
                <a:solidFill>
                  <a:srgbClr val="002060"/>
                </a:solidFill>
              </a:defRPr>
            </a:lvl1pPr>
            <a:lvl2pPr marL="633062" indent="-211021">
              <a:buClr>
                <a:srgbClr val="FF0000"/>
              </a:buClr>
              <a:buFont typeface="Wingdings" panose="05000000000000000000" pitchFamily="2" charset="2"/>
              <a:buChar char="§"/>
              <a:defRPr>
                <a:solidFill>
                  <a:srgbClr val="002060"/>
                </a:solidFill>
              </a:defRPr>
            </a:lvl2pPr>
            <a:lvl3pPr marL="1055103" indent="-211021">
              <a:buClr>
                <a:srgbClr val="FF0000"/>
              </a:buClr>
              <a:buFont typeface="Wingdings" panose="05000000000000000000" pitchFamily="2" charset="2"/>
              <a:buChar char="§"/>
              <a:defRPr>
                <a:solidFill>
                  <a:srgbClr val="002060"/>
                </a:solidFill>
              </a:defRPr>
            </a:lvl3pPr>
            <a:lvl4pPr marL="1477145" indent="-211021">
              <a:buClr>
                <a:srgbClr val="FF0000"/>
              </a:buClr>
              <a:buFont typeface="Wingdings" panose="05000000000000000000" pitchFamily="2" charset="2"/>
              <a:buChar char="§"/>
              <a:defRPr>
                <a:solidFill>
                  <a:srgbClr val="002060"/>
                </a:solidFill>
              </a:defRPr>
            </a:lvl4pPr>
            <a:lvl5pPr marL="1899186" indent="-211021">
              <a:buClr>
                <a:srgbClr val="FF0000"/>
              </a:buClr>
              <a:buFont typeface="Wingdings" panose="05000000000000000000" pitchFamily="2" charset="2"/>
              <a:buChar char="§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6400800"/>
            <a:ext cx="5076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Amey</a:t>
            </a:r>
            <a:r>
              <a:rPr lang="en-IN" sz="11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Kulkarni</a:t>
            </a:r>
            <a:endParaRPr lang="en-IN" sz="11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272326" y="6479685"/>
            <a:ext cx="1060764" cy="25796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973C39B-87C1-401C-9A72-DD5DD24F0923}" type="slidenum">
              <a:rPr lang="en-US" sz="83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‹#›</a:t>
            </a:fld>
            <a:r>
              <a:rPr lang="en-US" sz="83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l"/>
            <a:r>
              <a:rPr lang="en-US" sz="1200" dirty="0"/>
              <a:t>  Amey  Kulkarni	</a:t>
            </a:r>
            <a:r>
              <a:rPr lang="en-US" sz="1200" baseline="0" dirty="0"/>
              <a:t>                                                                                                                                                                      </a:t>
            </a:r>
            <a:r>
              <a:rPr lang="en-US" sz="1200" dirty="0"/>
              <a:t>Twitter: @amey153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6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ption.in/stocks/sterlite-technologies-lt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400800"/>
          </a:xfrm>
        </p:spPr>
        <p:txBody>
          <a:bodyPr>
            <a:normAutofit fontScale="90000"/>
          </a:bodyPr>
          <a:lstStyle/>
          <a:p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Mumbai Investors Meet</a:t>
            </a:r>
            <a:br>
              <a:rPr lang="en-US" sz="3600" b="0" dirty="0"/>
            </a:br>
            <a:r>
              <a:rPr lang="en-US" sz="2800" b="0" dirty="0"/>
              <a:t>30</a:t>
            </a:r>
            <a:r>
              <a:rPr lang="en-US" sz="2800" b="0" baseline="30000" dirty="0"/>
              <a:t>th</a:t>
            </a:r>
            <a:r>
              <a:rPr lang="en-US" sz="2800" b="0" dirty="0"/>
              <a:t> Nov-19</a:t>
            </a:r>
            <a:br>
              <a:rPr lang="en-US" sz="2800" b="0" dirty="0"/>
            </a:b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Why I sold Sterlite Tech at a loss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2400" b="0" dirty="0"/>
            </a:br>
            <a:r>
              <a:rPr lang="en-US" sz="2200" b="0" dirty="0"/>
              <a:t>Amey Kulkarni</a:t>
            </a:r>
            <a:br>
              <a:rPr lang="en-US" sz="2200" b="0" dirty="0"/>
            </a:br>
            <a:r>
              <a:rPr lang="en-US" sz="2200" b="0" dirty="0"/>
              <a:t>Candor Investing</a:t>
            </a:r>
            <a:br>
              <a:rPr lang="en-US" sz="2200" b="0" dirty="0"/>
            </a:br>
            <a:r>
              <a:rPr lang="en-US" sz="2200" b="0" dirty="0"/>
              <a:t>amey.kulkarni@candorinvesting.com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E9B6E-D1B9-4749-807D-A4E7C4892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8205"/>
          <a:stretch/>
        </p:blipFill>
        <p:spPr>
          <a:xfrm>
            <a:off x="1600200" y="1828800"/>
            <a:ext cx="5943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na Optical Fiber prices">
            <a:extLst>
              <a:ext uri="{FF2B5EF4-FFF2-40B4-BE49-F238E27FC236}">
                <a16:creationId xmlns:a16="http://schemas.microsoft.com/office/drawing/2014/main" id="{89860D56-5F6E-4855-A06B-10E952A7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00800" cy="52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Price stabilization was inevitable</a:t>
            </a:r>
          </a:p>
        </p:txBody>
      </p:sp>
    </p:spTree>
    <p:extLst>
      <p:ext uri="{BB962C8B-B14F-4D97-AF65-F5344CB8AC3E}">
        <p14:creationId xmlns:p14="http://schemas.microsoft.com/office/powerpoint/2010/main" val="84979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Management says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9B966-2D8C-49D6-9D1D-7FF3B72B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028700"/>
            <a:ext cx="857707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But what was happening in China?</a:t>
            </a:r>
          </a:p>
        </p:txBody>
      </p:sp>
      <p:pic>
        <p:nvPicPr>
          <p:cNvPr id="7170" name="Picture 2" descr="YOFC Mar19 results - results">
            <a:extLst>
              <a:ext uri="{FF2B5EF4-FFF2-40B4-BE49-F238E27FC236}">
                <a16:creationId xmlns:a16="http://schemas.microsoft.com/office/drawing/2014/main" id="{E8B6C13E-58DF-40EE-9786-72EE11CE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066800"/>
            <a:ext cx="7362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OFC Mar19 results - commentary">
            <a:extLst>
              <a:ext uri="{FF2B5EF4-FFF2-40B4-BE49-F238E27FC236}">
                <a16:creationId xmlns:a16="http://schemas.microsoft.com/office/drawing/2014/main" id="{49ED3CA6-BCC9-4844-9D92-3B08AE89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1" y="3609975"/>
            <a:ext cx="8126277" cy="23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And what does the largest player CORNING say?</a:t>
            </a:r>
          </a:p>
        </p:txBody>
      </p:sp>
      <p:pic>
        <p:nvPicPr>
          <p:cNvPr id="9218" name="Picture 2" descr="Slowdown 1 - Corning Con Call">
            <a:extLst>
              <a:ext uri="{FF2B5EF4-FFF2-40B4-BE49-F238E27FC236}">
                <a16:creationId xmlns:a16="http://schemas.microsoft.com/office/drawing/2014/main" id="{2CBB0AD2-9EDB-4F61-9A3E-B15BBF53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4" y="1107398"/>
            <a:ext cx="83019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owdown 2 - Corning Con Call">
            <a:extLst>
              <a:ext uri="{FF2B5EF4-FFF2-40B4-BE49-F238E27FC236}">
                <a16:creationId xmlns:a16="http://schemas.microsoft.com/office/drawing/2014/main" id="{EF0E55EF-99AC-4C9C-B800-1F2E31BE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9" y="3909934"/>
            <a:ext cx="81252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And it spreads to India</a:t>
            </a:r>
          </a:p>
        </p:txBody>
      </p:sp>
      <p:pic>
        <p:nvPicPr>
          <p:cNvPr id="10242" name="Picture 2" descr="Aksh defaults on Debt">
            <a:extLst>
              <a:ext uri="{FF2B5EF4-FFF2-40B4-BE49-F238E27FC236}">
                <a16:creationId xmlns:a16="http://schemas.microsoft.com/office/drawing/2014/main" id="{49E7859E-DDF6-4457-91D9-C3746DB0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" y="1143000"/>
            <a:ext cx="9004412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Is the negativity built in the price?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0DD3E0-84DA-47A1-BCED-0E1939E69862}"/>
              </a:ext>
            </a:extLst>
          </p:cNvPr>
          <p:cNvSpPr/>
          <p:nvPr/>
        </p:nvSpPr>
        <p:spPr>
          <a:xfrm>
            <a:off x="190500" y="1027837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As on 20.08.2019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Market Cap = Rs 5,410 </a:t>
            </a:r>
            <a:r>
              <a:rPr lang="en-US" sz="2400" dirty="0" err="1">
                <a:latin typeface="+mj-lt"/>
              </a:rPr>
              <a:t>Crs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Total Debt = Rs 2,067 </a:t>
            </a:r>
            <a:r>
              <a:rPr lang="en-US" sz="2400" dirty="0" err="1">
                <a:latin typeface="+mj-lt"/>
              </a:rPr>
              <a:t>Crs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Enterprise Value (EV) = Rs 7,477 </a:t>
            </a:r>
            <a:r>
              <a:rPr lang="en-US" sz="2400" dirty="0" err="1">
                <a:latin typeface="+mj-lt"/>
              </a:rPr>
              <a:t>Crs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Sales (12M trailing) = Rs 5,642 </a:t>
            </a:r>
            <a:r>
              <a:rPr lang="en-US" sz="2400" dirty="0" err="1">
                <a:latin typeface="+mj-lt"/>
              </a:rPr>
              <a:t>Crs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Operating Margins (12M trailing) = 21%</a:t>
            </a:r>
          </a:p>
          <a:p>
            <a:endParaRPr lang="en-US" sz="2400" dirty="0">
              <a:solidFill>
                <a:srgbClr val="595959"/>
              </a:solidFill>
              <a:latin typeface="+mj-lt"/>
            </a:endParaRPr>
          </a:p>
          <a:p>
            <a:r>
              <a:rPr lang="en-US" sz="2400" dirty="0">
                <a:latin typeface="+mj-lt"/>
              </a:rPr>
              <a:t>In my opinion, the operating margins could reduce to anywhere between 12% to 15%</a:t>
            </a:r>
          </a:p>
          <a:p>
            <a:r>
              <a:rPr lang="en-US" sz="2400" dirty="0">
                <a:latin typeface="+mj-lt"/>
              </a:rPr>
              <a:t>Assuming 15% operating margins,</a:t>
            </a:r>
          </a:p>
          <a:p>
            <a:r>
              <a:rPr lang="en-US" sz="2400" dirty="0">
                <a:latin typeface="+mj-lt"/>
              </a:rPr>
              <a:t>Operating Profits (Est) = Rs 846 </a:t>
            </a:r>
            <a:r>
              <a:rPr lang="en-US" sz="2400" dirty="0" err="1">
                <a:latin typeface="+mj-lt"/>
              </a:rPr>
              <a:t>Crs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EBIT (Est) = Rs 627 </a:t>
            </a:r>
            <a:r>
              <a:rPr lang="en-US" sz="2400" dirty="0" err="1">
                <a:latin typeface="+mj-lt"/>
              </a:rPr>
              <a:t>Crs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Thus, Sterlite Tech is trading at a valuation of</a:t>
            </a:r>
          </a:p>
          <a:p>
            <a:r>
              <a:rPr lang="en-US" sz="2400" dirty="0">
                <a:latin typeface="+mj-lt"/>
              </a:rPr>
              <a:t>EV/EBIT (Est) = 7477/627 = 12</a:t>
            </a:r>
          </a:p>
        </p:txBody>
      </p:sp>
    </p:spTree>
    <p:extLst>
      <p:ext uri="{BB962C8B-B14F-4D97-AF65-F5344CB8AC3E}">
        <p14:creationId xmlns:p14="http://schemas.microsoft.com/office/powerpoint/2010/main" val="41235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DF6FAF-B23C-4C98-B9AA-DFC8E002DDE5}"/>
              </a:ext>
            </a:extLst>
          </p:cNvPr>
          <p:cNvSpPr/>
          <p:nvPr/>
        </p:nvSpPr>
        <p:spPr>
          <a:xfrm>
            <a:off x="0" y="-18738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Is the negativity built in the price?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0DD3E0-84DA-47A1-BCED-0E1939E69862}"/>
              </a:ext>
            </a:extLst>
          </p:cNvPr>
          <p:cNvSpPr/>
          <p:nvPr/>
        </p:nvSpPr>
        <p:spPr>
          <a:xfrm>
            <a:off x="190500" y="1027837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If the operating margins reduce to 12%,</a:t>
            </a:r>
          </a:p>
          <a:p>
            <a:r>
              <a:rPr lang="en-US" sz="2400" dirty="0">
                <a:latin typeface="+mj-lt"/>
              </a:rPr>
              <a:t>Operating Profits (Est) = Rs 677 </a:t>
            </a:r>
            <a:r>
              <a:rPr lang="en-US" sz="2400" dirty="0" err="1">
                <a:latin typeface="+mj-lt"/>
              </a:rPr>
              <a:t>Crs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EBIT (Est) = Rs 458 </a:t>
            </a:r>
            <a:r>
              <a:rPr lang="en-US" sz="2400" dirty="0" err="1">
                <a:latin typeface="+mj-lt"/>
              </a:rPr>
              <a:t>Crs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EV/EBIT (Est) = 7477/458 = 16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a commodity industry, with supply outstripping demand, </a:t>
            </a:r>
            <a:r>
              <a:rPr lang="en-US" sz="2400" b="1" dirty="0">
                <a:latin typeface="+mj-lt"/>
              </a:rPr>
              <a:t>expectation of demand de-growth and falling prices a valuation of EV/EBIT of 12 seems expensive.</a:t>
            </a:r>
          </a:p>
        </p:txBody>
      </p:sp>
    </p:spTree>
    <p:extLst>
      <p:ext uri="{BB962C8B-B14F-4D97-AF65-F5344CB8AC3E}">
        <p14:creationId xmlns:p14="http://schemas.microsoft.com/office/powerpoint/2010/main" val="393439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Sterlite Tech admits – decline in CAPEX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D9EFB-0421-4ADD-99F0-C7809F50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66800"/>
            <a:ext cx="789080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Fiber demand – reduced after 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2224E-4513-4641-8608-377041A5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990600"/>
            <a:ext cx="8821381" cy="73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E4F50-4BD0-4742-ADFD-00B5E19DF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876527"/>
            <a:ext cx="8543494" cy="4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Demand degrowth – pressure on pricing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63424-DA38-4B2D-A781-ABE3B007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4" y="2743200"/>
            <a:ext cx="7999332" cy="1600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1A841-30FD-4E5D-98E0-B06C8C328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2" y="1143000"/>
            <a:ext cx="318872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4D709-3AF1-4945-9790-AFCC05224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08" y="1143000"/>
            <a:ext cx="3321628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21D3A-CDE6-4711-B371-F15207644E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1"/>
          <a:stretch/>
        </p:blipFill>
        <p:spPr>
          <a:xfrm>
            <a:off x="572334" y="4933322"/>
            <a:ext cx="8021169" cy="743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0945A-2B09-4202-A494-778B7BD7A9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7"/>
          <a:stretch/>
        </p:blipFill>
        <p:spPr>
          <a:xfrm>
            <a:off x="572334" y="5676899"/>
            <a:ext cx="8021169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Why did I invest in Sterlite Tech?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221310" y="838200"/>
            <a:ext cx="8742994" cy="5486400"/>
          </a:xfrm>
        </p:spPr>
        <p:txBody>
          <a:bodyPr>
            <a:normAutofit/>
          </a:bodyPr>
          <a:lstStyle/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31EC9-2BDD-46A9-A540-5B4994E74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7" y="894413"/>
            <a:ext cx="8115799" cy="54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381000"/>
            <a:ext cx="7886700" cy="6096001"/>
          </a:xfrm>
        </p:spPr>
        <p:txBody>
          <a:bodyPr anchor="ctr">
            <a:normAutofit/>
          </a:bodyPr>
          <a:lstStyle/>
          <a:p>
            <a:r>
              <a:rPr lang="en-US" sz="5300" b="0" dirty="0"/>
              <a:t>THANK YOU</a:t>
            </a:r>
            <a:br>
              <a:rPr lang="en-US" sz="5300" b="0" dirty="0"/>
            </a:br>
            <a:r>
              <a:rPr lang="en-US" sz="2400" b="0" dirty="0"/>
              <a:t>amey.Kulkarni@candorinvesting.com</a:t>
            </a:r>
            <a:endParaRPr lang="en-US" sz="53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Why did I invest in Sterlite Tech?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221310" y="838200"/>
            <a:ext cx="8742994" cy="5486400"/>
          </a:xfrm>
        </p:spPr>
        <p:txBody>
          <a:bodyPr>
            <a:normAutofit/>
          </a:bodyPr>
          <a:lstStyle/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DDD7A6D-8C86-4DAB-B785-36F640162AC6}"/>
              </a:ext>
            </a:extLst>
          </p:cNvPr>
          <p:cNvSpPr txBox="1">
            <a:spLocks/>
          </p:cNvSpPr>
          <p:nvPr/>
        </p:nvSpPr>
        <p:spPr>
          <a:xfrm>
            <a:off x="200503" y="914400"/>
            <a:ext cx="8742994" cy="5486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11021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Sterlite Tech is one of the largest manufacturers of optical fiber preform in the world. There are only about 10 manufacturers of the preform core.</a:t>
            </a: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Sales Growth (3 </a:t>
            </a:r>
            <a:r>
              <a:rPr lang="en-US" sz="2400" b="1" dirty="0" err="1">
                <a:solidFill>
                  <a:srgbClr val="0070C0"/>
                </a:solidFill>
              </a:rPr>
              <a:t>yr</a:t>
            </a:r>
            <a:r>
              <a:rPr lang="en-US" sz="2400" b="1" dirty="0">
                <a:solidFill>
                  <a:srgbClr val="0070C0"/>
                </a:solidFill>
              </a:rPr>
              <a:t>) = 34%</a:t>
            </a: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Profit Growth (3 </a:t>
            </a:r>
            <a:r>
              <a:rPr lang="en-US" sz="2400" b="1" dirty="0" err="1">
                <a:solidFill>
                  <a:srgbClr val="0070C0"/>
                </a:solidFill>
              </a:rPr>
              <a:t>yr</a:t>
            </a:r>
            <a:r>
              <a:rPr lang="en-US" sz="2400" b="1" dirty="0">
                <a:solidFill>
                  <a:srgbClr val="0070C0"/>
                </a:solidFill>
              </a:rPr>
              <a:t>) = 54%</a:t>
            </a: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Sterlite Tech has increased optical fiber capacity from 10 Mn </a:t>
            </a:r>
            <a:r>
              <a:rPr lang="en-US" sz="2400" dirty="0" err="1">
                <a:solidFill>
                  <a:schemeClr val="tx1"/>
                </a:solidFill>
              </a:rPr>
              <a:t>fkm</a:t>
            </a:r>
            <a:r>
              <a:rPr lang="en-US" sz="2400" dirty="0">
                <a:solidFill>
                  <a:schemeClr val="tx1"/>
                </a:solidFill>
              </a:rPr>
              <a:t> in 2010 to 50 Mn </a:t>
            </a:r>
            <a:r>
              <a:rPr lang="en-US" sz="2400" dirty="0" err="1">
                <a:solidFill>
                  <a:schemeClr val="tx1"/>
                </a:solidFill>
              </a:rPr>
              <a:t>fkm</a:t>
            </a:r>
            <a:r>
              <a:rPr lang="en-US" sz="2400" dirty="0">
                <a:solidFill>
                  <a:schemeClr val="tx1"/>
                </a:solidFill>
              </a:rPr>
              <a:t> in 2019.</a:t>
            </a: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Fiber optic demand is a secular growth story.</a:t>
            </a: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57188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good balanced analysis of Sterlite Tech may be found here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https://finception.in/stocks/sterlite-technologies-ltd/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A0FB70-B769-4DED-AA2D-69A7C6AF57A8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But then this happened</a:t>
            </a:r>
          </a:p>
        </p:txBody>
      </p:sp>
      <p:pic>
        <p:nvPicPr>
          <p:cNvPr id="1026" name="Picture 2" descr="Stock Price - Sterlite Tech">
            <a:extLst>
              <a:ext uri="{FF2B5EF4-FFF2-40B4-BE49-F238E27FC236}">
                <a16:creationId xmlns:a16="http://schemas.microsoft.com/office/drawing/2014/main" id="{903D729B-A8A4-4052-9A49-12F29800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" y="876300"/>
            <a:ext cx="832712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1402E-C1DF-469D-93B0-CB8DBCA2AA2B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Let us start our investigations</a:t>
            </a:r>
          </a:p>
        </p:txBody>
      </p:sp>
      <p:pic>
        <p:nvPicPr>
          <p:cNvPr id="5122" name="Picture 2" descr="Competition Risks - AR sterlite">
            <a:extLst>
              <a:ext uri="{FF2B5EF4-FFF2-40B4-BE49-F238E27FC236}">
                <a16:creationId xmlns:a16="http://schemas.microsoft.com/office/drawing/2014/main" id="{1830A555-9EAA-4AAD-80EE-B75E0792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6629400" cy="4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B5EDE-1DC4-4167-AB78-ADD262929A86}"/>
              </a:ext>
            </a:extLst>
          </p:cNvPr>
          <p:cNvSpPr txBox="1"/>
          <p:nvPr/>
        </p:nvSpPr>
        <p:spPr>
          <a:xfrm>
            <a:off x="533400" y="1066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Extract from - Annual Report 2017</a:t>
            </a:r>
          </a:p>
        </p:txBody>
      </p:sp>
    </p:spTree>
    <p:extLst>
      <p:ext uri="{BB962C8B-B14F-4D97-AF65-F5344CB8AC3E}">
        <p14:creationId xmlns:p14="http://schemas.microsoft.com/office/powerpoint/2010/main" val="329240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Business Model Risks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221310" y="838200"/>
            <a:ext cx="8742994" cy="5486400"/>
          </a:xfrm>
        </p:spPr>
        <p:txBody>
          <a:bodyPr>
            <a:normAutofit/>
          </a:bodyPr>
          <a:lstStyle/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None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  <a:p>
            <a:pPr marL="465138" lvl="1" indent="-450850">
              <a:buClrTx/>
              <a:buFont typeface="Arial" pitchFamily="34" charset="0"/>
              <a:buChar char="•"/>
            </a:pP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DDD7A6D-8C86-4DAB-B785-36F640162AC6}"/>
              </a:ext>
            </a:extLst>
          </p:cNvPr>
          <p:cNvSpPr txBox="1">
            <a:spLocks/>
          </p:cNvSpPr>
          <p:nvPr/>
        </p:nvSpPr>
        <p:spPr>
          <a:xfrm>
            <a:off x="179696" y="881921"/>
            <a:ext cx="8742994" cy="5486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11021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33062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055103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477145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99186" indent="-211021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optical fiber market is highly competitive</a:t>
            </a:r>
          </a:p>
          <a:p>
            <a:pPr marL="357188" lvl="1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barriers for capacity expansion by existing players.</a:t>
            </a:r>
          </a:p>
          <a:p>
            <a:pPr marL="357188" lvl="1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Sterlite Tech is a price taker</a:t>
            </a:r>
          </a:p>
          <a:p>
            <a:pPr marL="357188" lvl="1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way it was trying to overcome this problem was by aggressive capacity expansion</a:t>
            </a:r>
          </a:p>
          <a:p>
            <a:pPr marL="357188" lvl="1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But, so was everyone else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1402E-C1DF-469D-93B0-CB8DBCA2AA2B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Global capacity expansion</a:t>
            </a:r>
          </a:p>
        </p:txBody>
      </p:sp>
      <p:pic>
        <p:nvPicPr>
          <p:cNvPr id="4098" name="Picture 2" descr="Corning opens new Manufacturing facility">
            <a:extLst>
              <a:ext uri="{FF2B5EF4-FFF2-40B4-BE49-F238E27FC236}">
                <a16:creationId xmlns:a16="http://schemas.microsoft.com/office/drawing/2014/main" id="{247AD138-B7D6-4A62-BE8C-7749CFBC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436"/>
            <a:ext cx="91440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rukawa to expand capacity">
            <a:extLst>
              <a:ext uri="{FF2B5EF4-FFF2-40B4-BE49-F238E27FC236}">
                <a16:creationId xmlns:a16="http://schemas.microsoft.com/office/drawing/2014/main" id="{2D55C489-E3F8-400C-92B6-3B278CD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429000"/>
            <a:ext cx="89439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1402E-C1DF-469D-93B0-CB8DBCA2AA2B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But then this happened</a:t>
            </a:r>
          </a:p>
        </p:txBody>
      </p:sp>
      <p:pic>
        <p:nvPicPr>
          <p:cNvPr id="3076" name="Picture 4" descr="Shin Itsu expands capacity in Japan &amp;amp; China">
            <a:extLst>
              <a:ext uri="{FF2B5EF4-FFF2-40B4-BE49-F238E27FC236}">
                <a16:creationId xmlns:a16="http://schemas.microsoft.com/office/drawing/2014/main" id="{1C5A0AD2-8072-4DBA-8BC8-1FB3FF5A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2CDD11-15DF-4ED3-A0B1-F89BEE86D2A4}"/>
              </a:ext>
            </a:extLst>
          </p:cNvPr>
          <p:cNvSpPr/>
          <p:nvPr/>
        </p:nvSpPr>
        <p:spPr>
          <a:xfrm>
            <a:off x="457200" y="459647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bril-text-1"/>
              </a:rPr>
              <a:t>“In a commodity business, demand increase happens gradually, supply increase happens in jumps (steps).”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1402E-C1DF-469D-93B0-CB8DBCA2AA2B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sz="3200" dirty="0">
                <a:solidFill>
                  <a:schemeClr val="bg1"/>
                </a:solidFill>
                <a:latin typeface="+mj-lt"/>
              </a:rPr>
              <a:t>But then this happened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403C3-3282-434E-9649-86FF21AF8B8B}"/>
              </a:ext>
            </a:extLst>
          </p:cNvPr>
          <p:cNvSpPr/>
          <p:nvPr/>
        </p:nvSpPr>
        <p:spPr>
          <a:xfrm>
            <a:off x="152400" y="9906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When demand outstrips supply making the business very profitable for the existing players, they start by expanding capacities.</a:t>
            </a:r>
            <a:br>
              <a:rPr lang="en-US" sz="2400" dirty="0">
                <a:latin typeface="+mj-lt"/>
              </a:rPr>
            </a:br>
            <a:r>
              <a:rPr lang="en-US" sz="2400" b="1" dirty="0">
                <a:latin typeface="+mj-lt"/>
              </a:rPr>
              <a:t>This is what happened in 2017 and 2018.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All players make healthy profits and typically this phase is characterized by faster increase in profits than revenues. (as seen in the financials of Sterlite Tech from 2016).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New capacity comes online in large chunks and a day comes when supply again becomes larger than demand.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Prices collapse and many of the weak players start losing money and the leveraged ones start going bankrupt.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takes years for the demand to again outstrip the supply and for the prices to rise and become profitable for most/all players in the industry.</a:t>
            </a:r>
            <a:endParaRPr lang="en-US" sz="2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3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350</Words>
  <Application>Microsoft Office PowerPoint</Application>
  <PresentationFormat>On-screen Show (4:3)</PresentationFormat>
  <Paragraphs>67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abril-text-1</vt:lpstr>
      <vt:lpstr>Arial</vt:lpstr>
      <vt:lpstr>Calibri</vt:lpstr>
      <vt:lpstr>Tahoma</vt:lpstr>
      <vt:lpstr>Wingdings</vt:lpstr>
      <vt:lpstr>Office Theme</vt:lpstr>
      <vt:lpstr>  Mumbai Investors Meet 30th Nov-19       Why I sold Sterlite Tech at a loss   Amey Kulkarni Candor Investing amey.kulkarni@candorinvesting.com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amey.Kulkarni@candorinvesting.com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Models Examples from Indian Public Markets    Amey A Kulkarni Founder, Candor Investing amey153@gmail.com</dc:title>
  <dc:creator>AAK</dc:creator>
  <cp:lastModifiedBy>Dell</cp:lastModifiedBy>
  <cp:revision>696</cp:revision>
  <dcterms:created xsi:type="dcterms:W3CDTF">2006-08-16T00:00:00Z</dcterms:created>
  <dcterms:modified xsi:type="dcterms:W3CDTF">2019-11-30T06:38:28Z</dcterms:modified>
</cp:coreProperties>
</file>