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17"/>
  </p:notesMasterIdLst>
  <p:sldIdLst>
    <p:sldId id="256" r:id="rId5"/>
    <p:sldId id="257" r:id="rId6"/>
    <p:sldId id="260" r:id="rId7"/>
    <p:sldId id="258" r:id="rId8"/>
    <p:sldId id="261" r:id="rId9"/>
    <p:sldId id="268" r:id="rId10"/>
    <p:sldId id="264" r:id="rId11"/>
    <p:sldId id="262" r:id="rId12"/>
    <p:sldId id="263" r:id="rId13"/>
    <p:sldId id="265" r:id="rId14"/>
    <p:sldId id="267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2" autoAdjust="0"/>
    <p:restoredTop sz="94660"/>
  </p:normalViewPr>
  <p:slideViewPr>
    <p:cSldViewPr>
      <p:cViewPr varScale="1">
        <p:scale>
          <a:sx n="69" d="100"/>
          <a:sy n="69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CA262-C586-452D-9FAC-F89C40CD252E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B7C59-F9FF-40AC-8CED-4A6D47444F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56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B7C59-F9FF-40AC-8CED-4A6D47444F6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9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27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86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24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24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36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37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6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56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651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287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147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162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9553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198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2315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2369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617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63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723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791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2285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113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215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310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495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9623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73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2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078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26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9806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4223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6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BEDFA5-4931-4CE7-8DA4-D14C1C9C7FC5}" type="datetimeFigureOut">
              <a:rPr lang="en-US" smtClean="0"/>
              <a:t>9/23/2016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C702C2-9E17-4A19-90C0-7995898B085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2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001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BEDFA5-4931-4CE7-8DA4-D14C1C9C7FC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9/23/2016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C702C2-9E17-4A19-90C0-7995898B085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788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8" y="2729345"/>
            <a:ext cx="6400800" cy="3182391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en-US" sz="2400" dirty="0" smtClean="0">
                <a:solidFill>
                  <a:srgbClr val="FFFF00"/>
                </a:solidFill>
                <a:latin typeface="Constantia" pitchFamily="18" charset="0"/>
              </a:rPr>
              <a:t>Lost my father in 1988 so financial position not strong.</a:t>
            </a:r>
          </a:p>
          <a:p>
            <a:pPr marL="457200" indent="-457200" algn="l">
              <a:buFontTx/>
              <a:buChar char="-"/>
            </a:pPr>
            <a:r>
              <a:rPr lang="en-US" sz="2400" dirty="0" smtClean="0">
                <a:solidFill>
                  <a:srgbClr val="FFFF00"/>
                </a:solidFill>
                <a:latin typeface="Constantia" pitchFamily="18" charset="0"/>
              </a:rPr>
              <a:t>Started in college through IPO routes</a:t>
            </a:r>
          </a:p>
          <a:p>
            <a:pPr marL="457200" indent="-457200" algn="l">
              <a:buFontTx/>
              <a:buChar char="-"/>
            </a:pPr>
            <a:r>
              <a:rPr lang="en-US" sz="2400" dirty="0" smtClean="0">
                <a:solidFill>
                  <a:srgbClr val="FFFF00"/>
                </a:solidFill>
                <a:latin typeface="Constantia" pitchFamily="18" charset="0"/>
              </a:rPr>
              <a:t>Timing was not good but with </a:t>
            </a:r>
            <a:r>
              <a:rPr lang="en-US" sz="2400" dirty="0" smtClean="0">
                <a:solidFill>
                  <a:srgbClr val="FFFF00"/>
                </a:solidFill>
                <a:latin typeface="Constantia" pitchFamily="18" charset="0"/>
              </a:rPr>
              <a:t>limited </a:t>
            </a:r>
            <a:r>
              <a:rPr lang="en-US" sz="2400" dirty="0" smtClean="0">
                <a:solidFill>
                  <a:srgbClr val="FFFF00"/>
                </a:solidFill>
                <a:latin typeface="Constantia" pitchFamily="18" charset="0"/>
              </a:rPr>
              <a:t>funds it was the best options</a:t>
            </a:r>
          </a:p>
          <a:p>
            <a:pPr marL="457200" indent="-457200" algn="l">
              <a:buFontTx/>
              <a:buChar char="-"/>
            </a:pPr>
            <a:r>
              <a:rPr lang="en-US" sz="2400" dirty="0" smtClean="0">
                <a:solidFill>
                  <a:srgbClr val="FFFF00"/>
                </a:solidFill>
                <a:latin typeface="Constantia" pitchFamily="18" charset="0"/>
              </a:rPr>
              <a:t>- Had not much inkling about market then so paid lot of tuition fees</a:t>
            </a:r>
          </a:p>
          <a:p>
            <a:pPr marL="457200" indent="-457200" algn="l">
              <a:buFontTx/>
              <a:buChar char="-"/>
            </a:pPr>
            <a:endParaRPr lang="en-US" sz="20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marL="457200" indent="-457200" algn="l">
              <a:buFontTx/>
              <a:buChar char="-"/>
            </a:pPr>
            <a:endParaRPr lang="en-US" sz="20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marL="457200" indent="-457200" algn="l">
              <a:buFontTx/>
              <a:buChar char="-"/>
            </a:pPr>
            <a:endParaRPr lang="en-US" sz="20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marL="457200" indent="-457200" algn="l">
              <a:buFontTx/>
              <a:buChar char="-"/>
            </a:pPr>
            <a:endParaRPr lang="en-US" sz="2000" dirty="0" smtClean="0"/>
          </a:p>
          <a:p>
            <a:pPr marL="457200" indent="-457200" algn="just">
              <a:buFontTx/>
              <a:buChar char="-"/>
            </a:pPr>
            <a:endParaRPr lang="en-US" sz="2000" dirty="0" smtClean="0"/>
          </a:p>
          <a:p>
            <a:pPr marL="457200" indent="-457200">
              <a:buFontTx/>
              <a:buChar char="-"/>
            </a:pPr>
            <a:endParaRPr lang="en-US" sz="2000" dirty="0" smtClean="0"/>
          </a:p>
          <a:p>
            <a:pPr marL="457200" indent="-457200">
              <a:buFontTx/>
              <a:buChar char="-"/>
            </a:pPr>
            <a:endParaRPr lang="en-US" sz="2000" dirty="0" smtClean="0"/>
          </a:p>
          <a:p>
            <a:pPr marL="457200" indent="-457200">
              <a:buFontTx/>
              <a:buChar char="-"/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479633" y="76200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39117" y="768927"/>
            <a:ext cx="662283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Investment Journey</a:t>
            </a:r>
          </a:p>
          <a:p>
            <a:pPr algn="ctr"/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Of </a:t>
            </a:r>
            <a:r>
              <a:rPr lang="en-US" sz="5400" b="1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Vivek</a:t>
            </a:r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Gautam</a:t>
            </a:r>
            <a:endParaRPr lang="en-US" sz="5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780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851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Essential Qualities For a Good Investor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04655"/>
            <a:ext cx="7854696" cy="3948545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Master  your emotions.90% of successful investing is controlling your emotions.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Get rid of all distractions that promote short term thinking  like </a:t>
            </a:r>
            <a:r>
              <a:rPr lang="en-US" dirty="0" err="1" smtClean="0">
                <a:solidFill>
                  <a:srgbClr val="FFFF00"/>
                </a:solidFill>
              </a:rPr>
              <a:t>TV,Politics,Noises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like views on economy, </a:t>
            </a:r>
            <a:r>
              <a:rPr lang="en-US" dirty="0" smtClean="0">
                <a:solidFill>
                  <a:srgbClr val="FFFF00"/>
                </a:solidFill>
              </a:rPr>
              <a:t>watching your positions every second of trading day and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Watching &amp; getting impacted by prices </a:t>
            </a:r>
            <a:r>
              <a:rPr lang="en-US" dirty="0">
                <a:solidFill>
                  <a:srgbClr val="FFFF00"/>
                </a:solidFill>
              </a:rPr>
              <a:t>of </a:t>
            </a:r>
            <a:r>
              <a:rPr lang="en-US" dirty="0" err="1">
                <a:solidFill>
                  <a:srgbClr val="FFFF00"/>
                </a:solidFill>
              </a:rPr>
              <a:t>scrips</a:t>
            </a:r>
            <a:r>
              <a:rPr lang="en-US" dirty="0">
                <a:solidFill>
                  <a:srgbClr val="FFFF00"/>
                </a:solidFill>
              </a:rPr>
              <a:t> going up which </a:t>
            </a:r>
            <a:r>
              <a:rPr lang="en-US" dirty="0" smtClean="0">
                <a:solidFill>
                  <a:srgbClr val="FFFF00"/>
                </a:solidFill>
              </a:rPr>
              <a:t>you </a:t>
            </a:r>
            <a:r>
              <a:rPr lang="en-US" dirty="0">
                <a:solidFill>
                  <a:srgbClr val="FFFF00"/>
                </a:solidFill>
              </a:rPr>
              <a:t>are never going to buy 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Strive to have friends that are better then you morally ,financially  &amp; try to rise to their level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Be wrong as fast as you can </a:t>
            </a:r>
            <a:r>
              <a:rPr lang="en-US" dirty="0" err="1" smtClean="0">
                <a:solidFill>
                  <a:srgbClr val="FFFF00"/>
                </a:solidFill>
              </a:rPr>
              <a:t>ie</a:t>
            </a:r>
            <a:r>
              <a:rPr lang="en-US" dirty="0" smtClean="0">
                <a:solidFill>
                  <a:srgbClr val="FFFF00"/>
                </a:solidFill>
              </a:rPr>
              <a:t> avoid big losses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Have the conviction to hold 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Inactivity pays a lot in this profession.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Take </a:t>
            </a:r>
            <a:r>
              <a:rPr lang="en-US" dirty="0" err="1" smtClean="0">
                <a:solidFill>
                  <a:srgbClr val="FFFF00"/>
                </a:solidFill>
              </a:rPr>
              <a:t>decisions.Scared</a:t>
            </a:r>
            <a:r>
              <a:rPr lang="en-US" dirty="0" smtClean="0">
                <a:solidFill>
                  <a:srgbClr val="FFFF00"/>
                </a:solidFill>
              </a:rPr>
              <a:t> money doesn’t make any money.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ROCE &amp; scalability are 2 mantras of  big wealth creation.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90% is management,9% business &amp; 1%  other  </a:t>
            </a:r>
            <a:r>
              <a:rPr lang="en-US" dirty="0" err="1" smtClean="0">
                <a:solidFill>
                  <a:srgbClr val="FFFF00"/>
                </a:solidFill>
              </a:rPr>
              <a:t>everything.Phil</a:t>
            </a:r>
            <a:r>
              <a:rPr lang="en-US" dirty="0" smtClean="0">
                <a:solidFill>
                  <a:srgbClr val="FFFF00"/>
                </a:solidFill>
              </a:rPr>
              <a:t> Fisher.</a:t>
            </a: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829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851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Essential Qualities For a Good Investor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04655"/>
            <a:ext cx="7854696" cy="3948545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Overtime </a:t>
            </a:r>
            <a:r>
              <a:rPr lang="en-US" dirty="0" err="1" smtClean="0">
                <a:solidFill>
                  <a:srgbClr val="FFFF00"/>
                </a:solidFill>
              </a:rPr>
              <a:t>cos</a:t>
            </a:r>
            <a:r>
              <a:rPr lang="en-US" dirty="0" smtClean="0">
                <a:solidFill>
                  <a:srgbClr val="FFFF00"/>
                </a:solidFill>
              </a:rPr>
              <a:t> like humans get the reputation they deserve.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Main losses comes from buying low quality </a:t>
            </a:r>
            <a:r>
              <a:rPr lang="en-US" dirty="0" err="1" smtClean="0">
                <a:solidFill>
                  <a:srgbClr val="FFFF00"/>
                </a:solidFill>
              </a:rPr>
              <a:t>scrips</a:t>
            </a:r>
            <a:r>
              <a:rPr lang="en-US" dirty="0" smtClean="0">
                <a:solidFill>
                  <a:srgbClr val="FFFF00"/>
                </a:solidFill>
              </a:rPr>
              <a:t> at time of </a:t>
            </a:r>
            <a:r>
              <a:rPr lang="en-US" dirty="0" err="1" smtClean="0">
                <a:solidFill>
                  <a:srgbClr val="FFFF00"/>
                </a:solidFill>
              </a:rPr>
              <a:t>favourable</a:t>
            </a:r>
            <a:r>
              <a:rPr lang="en-US" dirty="0" smtClean="0">
                <a:solidFill>
                  <a:srgbClr val="FFFF00"/>
                </a:solidFill>
              </a:rPr>
              <a:t> business conditions.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Owner operator management make better decisions as their  </a:t>
            </a:r>
            <a:r>
              <a:rPr lang="en-US" dirty="0" err="1" smtClean="0">
                <a:solidFill>
                  <a:srgbClr val="FFFF00"/>
                </a:solidFill>
              </a:rPr>
              <a:t>networth</a:t>
            </a:r>
            <a:r>
              <a:rPr lang="en-US" dirty="0" smtClean="0">
                <a:solidFill>
                  <a:srgbClr val="FFFF00"/>
                </a:solidFill>
              </a:rPr>
              <a:t> is on line.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Most </a:t>
            </a:r>
            <a:r>
              <a:rPr lang="en-US" dirty="0" err="1" smtClean="0">
                <a:solidFill>
                  <a:srgbClr val="FFFF00"/>
                </a:solidFill>
              </a:rPr>
              <a:t>multibaggers</a:t>
            </a:r>
            <a:r>
              <a:rPr lang="en-US" dirty="0" smtClean="0">
                <a:solidFill>
                  <a:srgbClr val="FFFF00"/>
                </a:solidFill>
              </a:rPr>
              <a:t> will </a:t>
            </a:r>
            <a:r>
              <a:rPr lang="en-US" dirty="0" err="1" smtClean="0">
                <a:solidFill>
                  <a:srgbClr val="FFFF00"/>
                </a:solidFill>
              </a:rPr>
              <a:t>hv</a:t>
            </a:r>
            <a:r>
              <a:rPr lang="en-US" dirty="0" smtClean="0">
                <a:solidFill>
                  <a:srgbClr val="FFFF00"/>
                </a:solidFill>
              </a:rPr>
              <a:t> long period of consolidations. Old stakeholders  gets bored &amp; sell out.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Find a mentor who is 10 steps ahead of </a:t>
            </a:r>
            <a:r>
              <a:rPr lang="en-US" dirty="0" err="1" smtClean="0">
                <a:solidFill>
                  <a:srgbClr val="FFFF00"/>
                </a:solidFill>
              </a:rPr>
              <a:t>you.He</a:t>
            </a:r>
            <a:r>
              <a:rPr lang="en-US" dirty="0" smtClean="0">
                <a:solidFill>
                  <a:srgbClr val="FFFF00"/>
                </a:solidFill>
              </a:rPr>
              <a:t> has already achieved today what you want to achieve 10-15 years down the time .Find them reach out to them &amp; learn from them.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Allocate a good amount  at least of minimum ticket size.</a:t>
            </a: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382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851648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DISCLAIMER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04655"/>
            <a:ext cx="7854696" cy="3948545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FFFF00"/>
                </a:solidFill>
              </a:rPr>
              <a:t>•</a:t>
            </a:r>
            <a:r>
              <a:rPr lang="en-US" sz="2400" dirty="0">
                <a:solidFill>
                  <a:srgbClr val="FFFF00"/>
                </a:solidFill>
              </a:rPr>
              <a:t>It is safe to assume that I am personally invested in any stock ideas that might be referred to in the presentation. My views will be biased. This is NOT a stock recommendation. Kindly do your own due diligence and/or consult a registered investment advisor before making any investment decisions</a:t>
            </a:r>
            <a:r>
              <a:rPr lang="en-US" dirty="0"/>
              <a:t>. </a:t>
            </a: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900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37174"/>
            <a:ext cx="7854696" cy="3886200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Read Rich Dad Poor Dad so was convinced of not to be afraid of taking    leverage .Said it will take years to save 10 </a:t>
            </a:r>
            <a:r>
              <a:rPr lang="en-US" dirty="0" err="1" smtClean="0">
                <a:solidFill>
                  <a:srgbClr val="FFFF00"/>
                </a:solidFill>
              </a:rPr>
              <a:t>lacs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dirty="0" smtClean="0">
                <a:solidFill>
                  <a:srgbClr val="FFFF00"/>
                </a:solidFill>
              </a:rPr>
              <a:t>&amp; </a:t>
            </a:r>
            <a:r>
              <a:rPr lang="en-US" dirty="0" smtClean="0">
                <a:solidFill>
                  <a:srgbClr val="FFFF00"/>
                </a:solidFill>
              </a:rPr>
              <a:t>then invest  but u can straightaway take  10 lac loan &amp; invest.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Imp point is to earn more than the interest you are giving on loan.</a:t>
            </a:r>
          </a:p>
          <a:p>
            <a:pPr marL="457200" indent="-457200" algn="l">
              <a:buFontTx/>
              <a:buChar char="-"/>
            </a:pPr>
            <a:r>
              <a:rPr lang="en-US" dirty="0">
                <a:solidFill>
                  <a:srgbClr val="FFFF00"/>
                </a:solidFill>
              </a:rPr>
              <a:t>Tried to network with knowledgeable &amp; helpful friends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When </a:t>
            </a:r>
            <a:r>
              <a:rPr lang="en-US" dirty="0" err="1" smtClean="0">
                <a:solidFill>
                  <a:srgbClr val="FFFF00"/>
                </a:solidFill>
              </a:rPr>
              <a:t>Maruti</a:t>
            </a:r>
            <a:r>
              <a:rPr lang="en-US" dirty="0" smtClean="0">
                <a:solidFill>
                  <a:srgbClr val="FFFF00"/>
                </a:solidFill>
              </a:rPr>
              <a:t> IPO came in 2003 I had only 2 Lac </a:t>
            </a:r>
            <a:r>
              <a:rPr lang="en-US" dirty="0" err="1" smtClean="0">
                <a:solidFill>
                  <a:srgbClr val="FFFF00"/>
                </a:solidFill>
              </a:rPr>
              <a:t>Rs</a:t>
            </a:r>
            <a:r>
              <a:rPr lang="en-US" dirty="0" smtClean="0">
                <a:solidFill>
                  <a:srgbClr val="FFFF00"/>
                </a:solidFill>
              </a:rPr>
              <a:t> a friend told about financing being done by IDBI Bank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Thanks to leverage  I opened 7 </a:t>
            </a:r>
            <a:r>
              <a:rPr lang="en-US" dirty="0" err="1" smtClean="0">
                <a:solidFill>
                  <a:srgbClr val="FFFF00"/>
                </a:solidFill>
              </a:rPr>
              <a:t>demat</a:t>
            </a:r>
            <a:r>
              <a:rPr lang="en-US" dirty="0" smtClean="0">
                <a:solidFill>
                  <a:srgbClr val="FFFF00"/>
                </a:solidFill>
              </a:rPr>
              <a:t> accounts in family members name  &amp; was able to get firm allotment of 7000 </a:t>
            </a:r>
            <a:r>
              <a:rPr lang="en-US" dirty="0" err="1" smtClean="0">
                <a:solidFill>
                  <a:srgbClr val="FFFF00"/>
                </a:solidFill>
              </a:rPr>
              <a:t>Maruti</a:t>
            </a:r>
            <a:r>
              <a:rPr lang="en-US" dirty="0" smtClean="0">
                <a:solidFill>
                  <a:srgbClr val="FFFF00"/>
                </a:solidFill>
              </a:rPr>
              <a:t> shares instead of 1000 odd with my own money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Same friend introduced  me to a new HDFC Bank product LAS and </a:t>
            </a:r>
            <a:r>
              <a:rPr lang="en-US" dirty="0" err="1" smtClean="0">
                <a:solidFill>
                  <a:srgbClr val="FFFF00"/>
                </a:solidFill>
              </a:rPr>
              <a:t>Maruti</a:t>
            </a:r>
            <a:r>
              <a:rPr lang="en-US" dirty="0" smtClean="0">
                <a:solidFill>
                  <a:srgbClr val="FFFF00"/>
                </a:solidFill>
              </a:rPr>
              <a:t> shares   pledged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TCS IPO came in 2004 &amp; applied for full 25 </a:t>
            </a:r>
            <a:r>
              <a:rPr lang="en-US" dirty="0" err="1" smtClean="0">
                <a:solidFill>
                  <a:srgbClr val="FFFF00"/>
                </a:solidFill>
              </a:rPr>
              <a:t>lacs</a:t>
            </a:r>
            <a:r>
              <a:rPr lang="en-US" dirty="0" smtClean="0">
                <a:solidFill>
                  <a:srgbClr val="FFFF00"/>
                </a:solidFill>
              </a:rPr>
              <a:t>  using LAS &amp; leverage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One needs some big bets  like TCS &amp; </a:t>
            </a:r>
            <a:r>
              <a:rPr lang="en-US" dirty="0" err="1" smtClean="0">
                <a:solidFill>
                  <a:srgbClr val="FFFF00"/>
                </a:solidFill>
              </a:rPr>
              <a:t>Maruti</a:t>
            </a:r>
            <a:r>
              <a:rPr lang="en-US" dirty="0" smtClean="0">
                <a:solidFill>
                  <a:srgbClr val="FFFF00"/>
                </a:solidFill>
              </a:rPr>
              <a:t> for me to change the course of your life</a:t>
            </a:r>
            <a:endParaRPr lang="en-US" dirty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the </a:t>
            </a:r>
            <a:r>
              <a:rPr lang="en-US" dirty="0">
                <a:solidFill>
                  <a:srgbClr val="FFFF00"/>
                </a:solidFill>
              </a:rPr>
              <a:t>journey started &amp; </a:t>
            </a:r>
            <a:r>
              <a:rPr lang="en-US" dirty="0" smtClean="0">
                <a:solidFill>
                  <a:srgbClr val="FFFF00"/>
                </a:solidFill>
              </a:rPr>
              <a:t>continues  </a:t>
            </a:r>
            <a:r>
              <a:rPr lang="en-US" dirty="0">
                <a:solidFill>
                  <a:srgbClr val="FFFF00"/>
                </a:solidFill>
              </a:rPr>
              <a:t>till date </a:t>
            </a:r>
          </a:p>
          <a:p>
            <a:pPr marL="457200" indent="-457200" algn="l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22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37174"/>
            <a:ext cx="7854696" cy="38862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But net effect of applying in so many IPOs  &amp; </a:t>
            </a:r>
            <a:r>
              <a:rPr lang="en-US" dirty="0" err="1" smtClean="0">
                <a:solidFill>
                  <a:srgbClr val="FFFF00"/>
                </a:solidFill>
              </a:rPr>
              <a:t>mkt</a:t>
            </a:r>
            <a:r>
              <a:rPr lang="en-US" dirty="0" smtClean="0">
                <a:solidFill>
                  <a:srgbClr val="FFFF00"/>
                </a:solidFill>
              </a:rPr>
              <a:t> purchases was my PF appeared like a  zoo with nearly 50-60 holdings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Came in contact with TED &amp; made him my mentor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Reduced my holdings from 50-60 to around 10-12 &amp; performance of PF  started improving </a:t>
            </a:r>
            <a:r>
              <a:rPr lang="en-US" dirty="0" smtClean="0">
                <a:solidFill>
                  <a:srgbClr val="FFFF00"/>
                </a:solidFill>
              </a:rPr>
              <a:t>automatically</a:t>
            </a: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Also discovered </a:t>
            </a:r>
            <a:r>
              <a:rPr lang="en-US" dirty="0" err="1" smtClean="0">
                <a:solidFill>
                  <a:srgbClr val="FFFF00"/>
                </a:solidFill>
              </a:rPr>
              <a:t>Valuepickr</a:t>
            </a:r>
            <a:r>
              <a:rPr lang="en-US" dirty="0" smtClean="0">
                <a:solidFill>
                  <a:srgbClr val="FFFF00"/>
                </a:solidFill>
              </a:rPr>
              <a:t> &amp; what a discovery! 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Learnt allocation most important and took big bets on quality small cap stocks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51031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25237"/>
            <a:ext cx="7851648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Learnings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38400"/>
            <a:ext cx="7854696" cy="457199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smtClean="0"/>
              <a:t>-      </a:t>
            </a:r>
            <a:r>
              <a:rPr lang="en-US" dirty="0" smtClean="0">
                <a:solidFill>
                  <a:srgbClr val="FFFF00"/>
                </a:solidFill>
              </a:rPr>
              <a:t>Don’t be afraid to take leverage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Important part is  where you are putting leverage money to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 used it mainly  for IPOs  till the market boomed till 2010 till Coal India IPO </a:t>
            </a:r>
          </a:p>
          <a:p>
            <a:pPr marL="457200" indent="-457200" algn="l">
              <a:buFontTx/>
              <a:buChar char="-"/>
            </a:pPr>
            <a:r>
              <a:rPr lang="en-US" dirty="0">
                <a:solidFill>
                  <a:srgbClr val="FFFF00"/>
                </a:solidFill>
              </a:rPr>
              <a:t>It helps you to bet big in buying immediately  without  being forced to sell some thing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Don’t overdo it but one can have leverage  max till 115-120% of your PF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Though leverage has worked for me it’s a double edge sword. So first build experience and confidence and then try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Have a mentor who has already reached a place where you want to reach in 10-15 years.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Ignore  non achievers with a negative mindset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Invest in networking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Scuttlebutt most important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Speak to management after doing lot of homework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Invest in concentrated manner as then you know the story better then others</a:t>
            </a: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0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066800"/>
            <a:ext cx="7854696" cy="5555673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Have a 3-5 year POV for any stock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Temperament &amp; patience most important for any successful stock investor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Try to find undiscovered quality small /midcap  co whose </a:t>
            </a:r>
            <a:r>
              <a:rPr lang="en-US" dirty="0" err="1" smtClean="0">
                <a:solidFill>
                  <a:srgbClr val="FFFF00"/>
                </a:solidFill>
              </a:rPr>
              <a:t>opp</a:t>
            </a:r>
            <a:r>
              <a:rPr lang="en-US" dirty="0" smtClean="0">
                <a:solidFill>
                  <a:srgbClr val="FFFF00"/>
                </a:solidFill>
              </a:rPr>
              <a:t> size is large , low PE stock &amp; zero </a:t>
            </a:r>
            <a:r>
              <a:rPr lang="en-US" dirty="0" err="1" smtClean="0">
                <a:solidFill>
                  <a:srgbClr val="FFFF00"/>
                </a:solidFill>
              </a:rPr>
              <a:t>instl</a:t>
            </a:r>
            <a:r>
              <a:rPr lang="en-US" dirty="0" smtClean="0">
                <a:solidFill>
                  <a:srgbClr val="FFFF00"/>
                </a:solidFill>
              </a:rPr>
              <a:t> holding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When both EPS &amp; PE rises you find a big </a:t>
            </a:r>
            <a:r>
              <a:rPr lang="en-US" dirty="0" err="1" smtClean="0">
                <a:solidFill>
                  <a:srgbClr val="FFFF00"/>
                </a:solidFill>
              </a:rPr>
              <a:t>multibagger.Eg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Avanti,Mayur,Astral,Aurobindo,GWR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etc</a:t>
            </a: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IPOs are </a:t>
            </a:r>
            <a:r>
              <a:rPr lang="en-US" dirty="0" smtClean="0">
                <a:solidFill>
                  <a:srgbClr val="FFFF00"/>
                </a:solidFill>
              </a:rPr>
              <a:t> not always Its Probably Overpriced  but fertile </a:t>
            </a:r>
            <a:r>
              <a:rPr lang="en-US" dirty="0" smtClean="0">
                <a:solidFill>
                  <a:srgbClr val="FFFF00"/>
                </a:solidFill>
              </a:rPr>
              <a:t>ground for finding such gems and buy on listing </a:t>
            </a:r>
            <a:r>
              <a:rPr lang="en-US" dirty="0" err="1" smtClean="0">
                <a:solidFill>
                  <a:srgbClr val="FFFF00"/>
                </a:solidFill>
              </a:rPr>
              <a:t>inspite</a:t>
            </a:r>
            <a:r>
              <a:rPr lang="en-US" dirty="0" smtClean="0">
                <a:solidFill>
                  <a:srgbClr val="FFFF00"/>
                </a:solidFill>
              </a:rPr>
              <a:t> of  biases against them .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Repco,JFL,Thyrocare,Syngene,VRL,Alkem</a:t>
            </a:r>
            <a:r>
              <a:rPr lang="en-US" dirty="0" smtClean="0">
                <a:solidFill>
                  <a:srgbClr val="FFFF00"/>
                </a:solidFill>
              </a:rPr>
              <a:t> ,</a:t>
            </a:r>
            <a:r>
              <a:rPr lang="en-US" dirty="0" err="1" smtClean="0">
                <a:solidFill>
                  <a:srgbClr val="FFFF00"/>
                </a:solidFill>
              </a:rPr>
              <a:t>Equitas,Ujjivan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,Advance Enzymes </a:t>
            </a:r>
            <a:r>
              <a:rPr lang="en-US" dirty="0" err="1" smtClean="0">
                <a:solidFill>
                  <a:srgbClr val="FFFF00"/>
                </a:solidFill>
              </a:rPr>
              <a:t>etc</a:t>
            </a: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Study DRHPs  beforehand &amp; bet big on listing or thru </a:t>
            </a:r>
            <a:r>
              <a:rPr lang="en-US" dirty="0" smtClean="0">
                <a:solidFill>
                  <a:srgbClr val="FFFF00"/>
                </a:solidFill>
              </a:rPr>
              <a:t>GMP like </a:t>
            </a:r>
            <a:r>
              <a:rPr lang="en-US" dirty="0" err="1" smtClean="0">
                <a:solidFill>
                  <a:srgbClr val="FFFF00"/>
                </a:solidFill>
              </a:rPr>
              <a:t>NSE,PNBHFL,Varun</a:t>
            </a:r>
            <a:r>
              <a:rPr lang="en-US" dirty="0" smtClean="0">
                <a:solidFill>
                  <a:srgbClr val="FFFF00"/>
                </a:solidFill>
              </a:rPr>
              <a:t> Beverages .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above IPOs too </a:t>
            </a: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Have a minimum ticket size allocation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Average on upside once co executes forgetting price </a:t>
            </a:r>
            <a:r>
              <a:rPr lang="en-US" dirty="0" err="1" smtClean="0">
                <a:solidFill>
                  <a:srgbClr val="FFFF00"/>
                </a:solidFill>
              </a:rPr>
              <a:t>anchoring.Eg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Shilpa</a:t>
            </a:r>
            <a:r>
              <a:rPr lang="en-US" dirty="0" smtClean="0">
                <a:solidFill>
                  <a:srgbClr val="FFFF00"/>
                </a:solidFill>
              </a:rPr>
              <a:t>/ </a:t>
            </a:r>
            <a:r>
              <a:rPr lang="en-US" dirty="0" err="1" smtClean="0">
                <a:solidFill>
                  <a:srgbClr val="FFFF00"/>
                </a:solidFill>
              </a:rPr>
              <a:t>Repco</a:t>
            </a:r>
            <a:r>
              <a:rPr lang="en-US" dirty="0" smtClean="0">
                <a:solidFill>
                  <a:srgbClr val="FFFF00"/>
                </a:solidFill>
              </a:rPr>
              <a:t>  I bought 32 times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Invest </a:t>
            </a:r>
            <a:r>
              <a:rPr lang="en-US" dirty="0" err="1" smtClean="0">
                <a:solidFill>
                  <a:srgbClr val="FFFF00"/>
                </a:solidFill>
              </a:rPr>
              <a:t>opp</a:t>
            </a:r>
            <a:r>
              <a:rPr lang="en-US" dirty="0" smtClean="0">
                <a:solidFill>
                  <a:srgbClr val="FFFF00"/>
                </a:solidFill>
              </a:rPr>
              <a:t> are like buses there is always another one </a:t>
            </a:r>
            <a:r>
              <a:rPr lang="en-US" dirty="0" err="1" smtClean="0">
                <a:solidFill>
                  <a:srgbClr val="FFFF00"/>
                </a:solidFill>
              </a:rPr>
              <a:t>coming.You</a:t>
            </a:r>
            <a:r>
              <a:rPr lang="en-US" dirty="0" smtClean="0">
                <a:solidFill>
                  <a:srgbClr val="FFFF00"/>
                </a:solidFill>
              </a:rPr>
              <a:t> don’t have to  get on everyone of them.</a:t>
            </a: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5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51648" cy="117763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When to Sell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38400"/>
            <a:ext cx="7854696" cy="4571999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Learn </a:t>
            </a:r>
            <a:r>
              <a:rPr lang="en-US" dirty="0">
                <a:solidFill>
                  <a:srgbClr val="FFFF00"/>
                </a:solidFill>
              </a:rPr>
              <a:t>the art of selling &amp; </a:t>
            </a:r>
            <a:r>
              <a:rPr lang="en-US" dirty="0" smtClean="0">
                <a:solidFill>
                  <a:srgbClr val="FFFF00"/>
                </a:solidFill>
              </a:rPr>
              <a:t>Sell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When you </a:t>
            </a:r>
            <a:r>
              <a:rPr lang="en-US" dirty="0">
                <a:solidFill>
                  <a:srgbClr val="FFFF00"/>
                </a:solidFill>
              </a:rPr>
              <a:t>find something better  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I sold </a:t>
            </a:r>
            <a:r>
              <a:rPr lang="en-US" dirty="0" err="1" smtClean="0">
                <a:solidFill>
                  <a:srgbClr val="FFFF00"/>
                </a:solidFill>
              </a:rPr>
              <a:t>Icici</a:t>
            </a:r>
            <a:r>
              <a:rPr lang="en-US" dirty="0" smtClean="0">
                <a:solidFill>
                  <a:srgbClr val="FFFF00"/>
                </a:solidFill>
              </a:rPr>
              <a:t> Bank @1300-1400 pre bonus in 2013 into Astral@60-100.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When  </a:t>
            </a:r>
            <a:r>
              <a:rPr lang="en-US" dirty="0">
                <a:solidFill>
                  <a:srgbClr val="FFFF00"/>
                </a:solidFill>
              </a:rPr>
              <a:t>story changes </a:t>
            </a:r>
            <a:r>
              <a:rPr lang="en-US" dirty="0" smtClean="0">
                <a:solidFill>
                  <a:srgbClr val="FFFF00"/>
                </a:solidFill>
              </a:rPr>
              <a:t>.Sold BOB on imminent arrival of new CMD in 2013.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Due to  overvaluation .Converted Astral@400 &amp; 60 PE to Control Print@240 in July 15.Recently converted Page Ind@13000 into Indigo@765 &amp; then to  Manappuram@40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Due to  </a:t>
            </a:r>
            <a:r>
              <a:rPr lang="en-US" dirty="0">
                <a:solidFill>
                  <a:srgbClr val="FFFF00"/>
                </a:solidFill>
              </a:rPr>
              <a:t>unethical </a:t>
            </a:r>
            <a:r>
              <a:rPr lang="en-US" dirty="0" err="1">
                <a:solidFill>
                  <a:srgbClr val="FFFF00"/>
                </a:solidFill>
              </a:rPr>
              <a:t>behaviour</a:t>
            </a:r>
            <a:r>
              <a:rPr lang="en-US" dirty="0" smtClean="0">
                <a:solidFill>
                  <a:srgbClr val="FFFF00"/>
                </a:solidFill>
              </a:rPr>
              <a:t>, or management incompetence 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sold PFS in May 2015 due to NPA recognition issues &amp; converted into GWR @190-200.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You sell when moat &amp; growth are </a:t>
            </a:r>
            <a:r>
              <a:rPr lang="en-US" dirty="0" err="1" smtClean="0">
                <a:solidFill>
                  <a:srgbClr val="FFFF00"/>
                </a:solidFill>
              </a:rPr>
              <a:t>gone.Eg</a:t>
            </a:r>
            <a:r>
              <a:rPr lang="en-US" dirty="0" smtClean="0">
                <a:solidFill>
                  <a:srgbClr val="FFFF00"/>
                </a:solidFill>
              </a:rPr>
              <a:t>  Telecom cos. </a:t>
            </a:r>
          </a:p>
          <a:p>
            <a:pPr marL="457200" indent="-457200" algn="l">
              <a:buFontTx/>
              <a:buChar char="-"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21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854696" cy="4939145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Prepare a check list before buying a stock  &amp; try to adhere  it.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My check list comprise of :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Ethical Promoter who wont shortchange minority Shareholders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Mine 80% bet is on people manning the organization essentially investing on entrepreneur.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Big opportunity size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Good ROCE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Low valuation specially </a:t>
            </a:r>
            <a:r>
              <a:rPr lang="en-US" dirty="0" err="1" smtClean="0">
                <a:solidFill>
                  <a:srgbClr val="FFFF00"/>
                </a:solidFill>
              </a:rPr>
              <a:t>marketcap</a:t>
            </a:r>
            <a:r>
              <a:rPr lang="en-US" dirty="0" smtClean="0">
                <a:solidFill>
                  <a:srgbClr val="FFFF00"/>
                </a:solidFill>
              </a:rPr>
              <a:t> &amp; PE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CAGR expected to be in range of </a:t>
            </a:r>
            <a:r>
              <a:rPr lang="en-US" dirty="0" err="1" smtClean="0">
                <a:solidFill>
                  <a:srgbClr val="FFFF00"/>
                </a:solidFill>
              </a:rPr>
              <a:t>atleast</a:t>
            </a:r>
            <a:r>
              <a:rPr lang="en-US" dirty="0" smtClean="0">
                <a:solidFill>
                  <a:srgbClr val="FFFF00"/>
                </a:solidFill>
              </a:rPr>
              <a:t> 20-25%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First gen entrepreneur  with fire in belly to grow but not recklessly &amp;  he should have execution track record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High promoter stake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Low debt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Leader in its own segment which is expanding fast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Prepare  a short note on stock  highlighting your investment thesis  </a:t>
            </a: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58083" y="709044"/>
            <a:ext cx="313133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Checklist</a:t>
            </a:r>
            <a:endParaRPr lang="en-US" sz="32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45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11382"/>
            <a:ext cx="7851648" cy="9559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Mistakes Made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2473"/>
            <a:ext cx="7854696" cy="3740727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Buying / Selling on impulse without due diligence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Losing patience and selling out too soon 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Sold </a:t>
            </a:r>
            <a:r>
              <a:rPr lang="en-US" dirty="0" err="1" smtClean="0">
                <a:solidFill>
                  <a:srgbClr val="FFFF00"/>
                </a:solidFill>
              </a:rPr>
              <a:t>Indocount</a:t>
            </a:r>
            <a:r>
              <a:rPr lang="en-US" dirty="0" smtClean="0">
                <a:solidFill>
                  <a:srgbClr val="FFFF00"/>
                </a:solidFill>
              </a:rPr>
              <a:t> at 10% gain at 80 </a:t>
            </a:r>
            <a:r>
              <a:rPr lang="en-US" dirty="0" err="1" smtClean="0">
                <a:solidFill>
                  <a:srgbClr val="FFFF00"/>
                </a:solidFill>
              </a:rPr>
              <a:t>Rs</a:t>
            </a:r>
            <a:r>
              <a:rPr lang="en-US" dirty="0" smtClean="0">
                <a:solidFill>
                  <a:srgbClr val="FFFF00"/>
                </a:solidFill>
              </a:rPr>
              <a:t> &amp; TVS </a:t>
            </a:r>
            <a:r>
              <a:rPr lang="en-US" dirty="0" err="1" smtClean="0">
                <a:solidFill>
                  <a:srgbClr val="FFFF00"/>
                </a:solidFill>
              </a:rPr>
              <a:t>Tyres</a:t>
            </a:r>
            <a:r>
              <a:rPr lang="en-US" dirty="0" smtClean="0">
                <a:solidFill>
                  <a:srgbClr val="FFFF00"/>
                </a:solidFill>
              </a:rPr>
              <a:t> @1100 last year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Buying without doing homework leading to low conviction 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Price </a:t>
            </a:r>
            <a:r>
              <a:rPr lang="en-US" dirty="0" err="1" smtClean="0">
                <a:solidFill>
                  <a:srgbClr val="FFFF00"/>
                </a:solidFill>
              </a:rPr>
              <a:t>anchoring.First</a:t>
            </a:r>
            <a:r>
              <a:rPr lang="en-US" dirty="0" smtClean="0">
                <a:solidFill>
                  <a:srgbClr val="FFFF00"/>
                </a:solidFill>
              </a:rPr>
              <a:t> saw Ajanta </a:t>
            </a:r>
            <a:r>
              <a:rPr lang="en-US" dirty="0" err="1" smtClean="0">
                <a:solidFill>
                  <a:srgbClr val="FFFF00"/>
                </a:solidFill>
              </a:rPr>
              <a:t>Pharma</a:t>
            </a:r>
            <a:r>
              <a:rPr lang="en-US" dirty="0" smtClean="0">
                <a:solidFill>
                  <a:srgbClr val="FFFF00"/>
                </a:solidFill>
              </a:rPr>
              <a:t> @60 </a:t>
            </a:r>
            <a:r>
              <a:rPr lang="en-US" dirty="0" err="1" smtClean="0">
                <a:solidFill>
                  <a:srgbClr val="FFFF00"/>
                </a:solidFill>
              </a:rPr>
              <a:t>Rs</a:t>
            </a:r>
            <a:r>
              <a:rPr lang="en-US" dirty="0" smtClean="0">
                <a:solidFill>
                  <a:srgbClr val="FFFF00"/>
                </a:solidFill>
              </a:rPr>
              <a:t> &amp; didn’t buy it  for long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Not selling </a:t>
            </a:r>
            <a:r>
              <a:rPr lang="en-US" dirty="0" err="1" smtClean="0">
                <a:solidFill>
                  <a:srgbClr val="FFFF00"/>
                </a:solidFill>
              </a:rPr>
              <a:t>inspite</a:t>
            </a:r>
            <a:r>
              <a:rPr lang="en-US" dirty="0" smtClean="0">
                <a:solidFill>
                  <a:srgbClr val="FFFF00"/>
                </a:solidFill>
              </a:rPr>
              <a:t> of seeing co </a:t>
            </a:r>
            <a:r>
              <a:rPr lang="en-US" dirty="0" err="1" smtClean="0">
                <a:solidFill>
                  <a:srgbClr val="FFFF00"/>
                </a:solidFill>
              </a:rPr>
              <a:t>perf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ormance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deteriorating.Eg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dirty="0" err="1" smtClean="0">
                <a:solidFill>
                  <a:srgbClr val="FFFF00"/>
                </a:solidFill>
              </a:rPr>
              <a:t>NHPC,Ramky</a:t>
            </a: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Having too many stocks in your PF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Having preconceived Biases. 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NBCC/ </a:t>
            </a:r>
            <a:r>
              <a:rPr lang="en-US" dirty="0" err="1" smtClean="0">
                <a:solidFill>
                  <a:srgbClr val="FFFF00"/>
                </a:solidFill>
              </a:rPr>
              <a:t>Canfin</a:t>
            </a:r>
            <a:r>
              <a:rPr lang="en-US" dirty="0" smtClean="0">
                <a:solidFill>
                  <a:srgbClr val="FFFF00"/>
                </a:solidFill>
              </a:rPr>
              <a:t> &amp; bias against  </a:t>
            </a:r>
            <a:r>
              <a:rPr lang="en-US" dirty="0" err="1" smtClean="0">
                <a:solidFill>
                  <a:srgbClr val="FFFF00"/>
                </a:solidFill>
              </a:rPr>
              <a:t>govt</a:t>
            </a:r>
            <a:r>
              <a:rPr lang="en-US" dirty="0" smtClean="0">
                <a:solidFill>
                  <a:srgbClr val="FFFF00"/>
                </a:solidFill>
              </a:rPr>
              <a:t>/PSU </a:t>
            </a:r>
            <a:r>
              <a:rPr lang="en-US" dirty="0" err="1" smtClean="0">
                <a:solidFill>
                  <a:srgbClr val="FFFF00"/>
                </a:solidFill>
              </a:rPr>
              <a:t>cos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Applying in junk IPOs with listing gain perspective .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Ramky@445/</a:t>
            </a:r>
            <a:r>
              <a:rPr lang="en-US" dirty="0" err="1" smtClean="0">
                <a:solidFill>
                  <a:srgbClr val="FFFF00"/>
                </a:solidFill>
              </a:rPr>
              <a:t>Tijaria</a:t>
            </a:r>
            <a:r>
              <a:rPr lang="en-US" dirty="0" smtClean="0">
                <a:solidFill>
                  <a:srgbClr val="FFFF00"/>
                </a:solidFill>
              </a:rPr>
              <a:t> @ 60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Not betting big </a:t>
            </a:r>
            <a:r>
              <a:rPr lang="en-US" dirty="0" err="1" smtClean="0">
                <a:solidFill>
                  <a:srgbClr val="FFFF00"/>
                </a:solidFill>
              </a:rPr>
              <a:t>inspite</a:t>
            </a:r>
            <a:r>
              <a:rPr lang="en-US" dirty="0" smtClean="0">
                <a:solidFill>
                  <a:srgbClr val="FFFF00"/>
                </a:solidFill>
              </a:rPr>
              <a:t> of doing  homework &amp;  having </a:t>
            </a:r>
            <a:r>
              <a:rPr lang="en-US" dirty="0" err="1" smtClean="0">
                <a:solidFill>
                  <a:srgbClr val="FFFF00"/>
                </a:solidFill>
              </a:rPr>
              <a:t>conviction.Eg</a:t>
            </a:r>
            <a:r>
              <a:rPr lang="en-US" dirty="0" smtClean="0">
                <a:solidFill>
                  <a:srgbClr val="FFFF00"/>
                </a:solidFill>
              </a:rPr>
              <a:t> Bajaj Finance Ltd/</a:t>
            </a:r>
            <a:r>
              <a:rPr lang="en-US" dirty="0" err="1" smtClean="0">
                <a:solidFill>
                  <a:srgbClr val="FFFF00"/>
                </a:solidFill>
              </a:rPr>
              <a:t>Garware</a:t>
            </a:r>
            <a:r>
              <a:rPr lang="en-US" dirty="0" smtClean="0">
                <a:solidFill>
                  <a:srgbClr val="FFFF00"/>
                </a:solidFill>
              </a:rPr>
              <a:t> Wall Ropes 2 recent examples</a:t>
            </a: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34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851648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Patterns of Big Winners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2473"/>
            <a:ext cx="7854696" cy="3740727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High promoter stake of </a:t>
            </a:r>
            <a:r>
              <a:rPr lang="en-US" dirty="0" err="1" smtClean="0">
                <a:solidFill>
                  <a:srgbClr val="FFFF00"/>
                </a:solidFill>
              </a:rPr>
              <a:t>atleast</a:t>
            </a:r>
            <a:r>
              <a:rPr lang="en-US" dirty="0" smtClean="0">
                <a:solidFill>
                  <a:srgbClr val="FFFF00"/>
                </a:solidFill>
              </a:rPr>
              <a:t> 55-70%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First gen entrepreneur with fire in belly and burning desire to succeed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Has a support network  of  his community  and advisors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Well educated and preferably  in right age  bracket of 40s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Leader in niche market which itself is expanding fast 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Manappuram,Ujjivan,Avanti,Indigo,Repco,NHL</a:t>
            </a: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Story changing with change in management or advent of dynamic 2</a:t>
            </a:r>
            <a:r>
              <a:rPr lang="en-US" baseline="30000" dirty="0" smtClean="0">
                <a:solidFill>
                  <a:srgbClr val="FFFF00"/>
                </a:solidFill>
              </a:rPr>
              <a:t>nd</a:t>
            </a:r>
            <a:r>
              <a:rPr lang="en-US" dirty="0" smtClean="0">
                <a:solidFill>
                  <a:srgbClr val="FFFF00"/>
                </a:solidFill>
              </a:rPr>
              <a:t> generation  &amp; Promoter 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dirty="0" err="1" smtClean="0">
                <a:solidFill>
                  <a:srgbClr val="FFFF00"/>
                </a:solidFill>
              </a:rPr>
              <a:t>Premco,Canfin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First listing in sector courtesy IPOs like </a:t>
            </a:r>
            <a:r>
              <a:rPr lang="en-US" dirty="0" err="1" smtClean="0">
                <a:solidFill>
                  <a:srgbClr val="FFFF00"/>
                </a:solidFill>
              </a:rPr>
              <a:t>Equitas,Ujjiivan,Advance</a:t>
            </a:r>
            <a:r>
              <a:rPr lang="en-US" dirty="0" smtClean="0">
                <a:solidFill>
                  <a:srgbClr val="FFFF00"/>
                </a:solidFill>
              </a:rPr>
              <a:t> Enzymes,,</a:t>
            </a:r>
            <a:r>
              <a:rPr lang="en-US" dirty="0" err="1" smtClean="0">
                <a:solidFill>
                  <a:srgbClr val="FFFF00"/>
                </a:solidFill>
              </a:rPr>
              <a:t>Teamlease,Quickheal,Bharat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Matrimoney</a:t>
            </a:r>
            <a:r>
              <a:rPr lang="en-US" dirty="0" smtClean="0">
                <a:solidFill>
                  <a:srgbClr val="FFFF00"/>
                </a:solidFill>
              </a:rPr>
              <a:t>, NSE,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Low market cap </a:t>
            </a:r>
            <a:r>
              <a:rPr lang="en-US" dirty="0" err="1" smtClean="0">
                <a:solidFill>
                  <a:srgbClr val="FFFF00"/>
                </a:solidFill>
              </a:rPr>
              <a:t>vs</a:t>
            </a:r>
            <a:r>
              <a:rPr lang="en-US" dirty="0" smtClean="0">
                <a:solidFill>
                  <a:srgbClr val="FFFF00"/>
                </a:solidFill>
              </a:rPr>
              <a:t> big </a:t>
            </a:r>
            <a:r>
              <a:rPr lang="en-US" dirty="0" err="1" smtClean="0">
                <a:solidFill>
                  <a:srgbClr val="FFFF00"/>
                </a:solidFill>
              </a:rPr>
              <a:t>opp</a:t>
            </a:r>
            <a:r>
              <a:rPr lang="en-US" dirty="0" smtClean="0">
                <a:solidFill>
                  <a:srgbClr val="FFFF00"/>
                </a:solidFill>
              </a:rPr>
              <a:t> size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Investment already made by PE players   </a:t>
            </a:r>
            <a:r>
              <a:rPr lang="en-US" dirty="0" err="1" smtClean="0">
                <a:solidFill>
                  <a:srgbClr val="FFFF00"/>
                </a:solidFill>
              </a:rPr>
              <a:t>Eg</a:t>
            </a:r>
            <a:r>
              <a:rPr lang="en-US" dirty="0" smtClean="0">
                <a:solidFill>
                  <a:srgbClr val="FFFF00"/>
                </a:solidFill>
              </a:rPr>
              <a:t>  like in Satin Credit &amp; savvy investors  &amp; </a:t>
            </a:r>
            <a:r>
              <a:rPr lang="en-US" dirty="0" err="1" smtClean="0">
                <a:solidFill>
                  <a:srgbClr val="FFFF00"/>
                </a:solidFill>
              </a:rPr>
              <a:t>Ashish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kacholia</a:t>
            </a:r>
            <a:r>
              <a:rPr lang="en-US" dirty="0" smtClean="0">
                <a:solidFill>
                  <a:srgbClr val="FFFF00"/>
                </a:solidFill>
              </a:rPr>
              <a:t>  /Vijay </a:t>
            </a:r>
            <a:r>
              <a:rPr lang="en-US" dirty="0" err="1" smtClean="0">
                <a:solidFill>
                  <a:srgbClr val="FFFF00"/>
                </a:solidFill>
              </a:rPr>
              <a:t>Kedia</a:t>
            </a:r>
            <a:r>
              <a:rPr lang="en-US" dirty="0" smtClean="0">
                <a:solidFill>
                  <a:srgbClr val="FFFF00"/>
                </a:solidFill>
              </a:rPr>
              <a:t>  .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Go through  </a:t>
            </a:r>
            <a:r>
              <a:rPr lang="en-US" dirty="0" err="1" smtClean="0">
                <a:solidFill>
                  <a:srgbClr val="FFFF00"/>
                </a:solidFill>
              </a:rPr>
              <a:t>qtrly</a:t>
            </a:r>
            <a:r>
              <a:rPr lang="en-US" dirty="0" smtClean="0">
                <a:solidFill>
                  <a:srgbClr val="FFFF00"/>
                </a:solidFill>
              </a:rPr>
              <a:t> shareholding pattern on BSE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rgbClr val="FFFF00"/>
                </a:solidFill>
              </a:rPr>
              <a:t>Tailwinds for sectors like  MFI ,</a:t>
            </a:r>
            <a:r>
              <a:rPr lang="en-US" dirty="0" err="1" smtClean="0">
                <a:solidFill>
                  <a:srgbClr val="FFFF00"/>
                </a:solidFill>
              </a:rPr>
              <a:t>NBFCs,currently</a:t>
            </a: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085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597</TotalTime>
  <Words>1333</Words>
  <Application>Microsoft Office PowerPoint</Application>
  <PresentationFormat>On-screen Show (4:3)</PresentationFormat>
  <Paragraphs>135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Flow</vt:lpstr>
      <vt:lpstr>1_Flow</vt:lpstr>
      <vt:lpstr>2_Flow</vt:lpstr>
      <vt:lpstr>3_Flow</vt:lpstr>
      <vt:lpstr>PowerPoint Presentation</vt:lpstr>
      <vt:lpstr>PowerPoint Presentation</vt:lpstr>
      <vt:lpstr>PowerPoint Presentation</vt:lpstr>
      <vt:lpstr>Learnings</vt:lpstr>
      <vt:lpstr>PowerPoint Presentation</vt:lpstr>
      <vt:lpstr>When to Sell</vt:lpstr>
      <vt:lpstr>PowerPoint Presentation</vt:lpstr>
      <vt:lpstr>Mistakes Made </vt:lpstr>
      <vt:lpstr>Patterns of Big Winners</vt:lpstr>
      <vt:lpstr>Essential Qualities For a Good Investor</vt:lpstr>
      <vt:lpstr>Essential Qualities For a Good Investor</vt:lpstr>
      <vt:lpstr>DISCLAIMER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JOURNEY</dc:title>
  <dc:creator>Vivek</dc:creator>
  <cp:lastModifiedBy>Vivek</cp:lastModifiedBy>
  <cp:revision>103</cp:revision>
  <dcterms:created xsi:type="dcterms:W3CDTF">2015-12-24T16:55:09Z</dcterms:created>
  <dcterms:modified xsi:type="dcterms:W3CDTF">2016-09-23T15:39:39Z</dcterms:modified>
</cp:coreProperties>
</file>