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8" r:id="rId5"/>
    <p:sldId id="269" r:id="rId6"/>
    <p:sldId id="257" r:id="rId7"/>
    <p:sldId id="270" r:id="rId8"/>
    <p:sldId id="265" r:id="rId9"/>
    <p:sldId id="266" r:id="rId10"/>
    <p:sldId id="262" r:id="rId11"/>
    <p:sldId id="26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105D1-2ECC-42DB-B36B-46D4CC6DD0F1}"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105D1-2ECC-42DB-B36B-46D4CC6DD0F1}"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105D1-2ECC-42DB-B36B-46D4CC6DD0F1}"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105D1-2ECC-42DB-B36B-46D4CC6DD0F1}"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105D1-2ECC-42DB-B36B-46D4CC6DD0F1}" type="datetimeFigureOut">
              <a:rPr lang="en-US" smtClean="0"/>
              <a:pPr/>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3105D1-2ECC-42DB-B36B-46D4CC6DD0F1}"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3105D1-2ECC-42DB-B36B-46D4CC6DD0F1}" type="datetimeFigureOut">
              <a:rPr lang="en-US" smtClean="0"/>
              <a:pPr/>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3105D1-2ECC-42DB-B36B-46D4CC6DD0F1}" type="datetimeFigureOut">
              <a:rPr lang="en-US" smtClean="0"/>
              <a:pPr/>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105D1-2ECC-42DB-B36B-46D4CC6DD0F1}" type="datetimeFigureOut">
              <a:rPr lang="en-US" smtClean="0"/>
              <a:pPr/>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105D1-2ECC-42DB-B36B-46D4CC6DD0F1}"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105D1-2ECC-42DB-B36B-46D4CC6DD0F1}" type="datetimeFigureOut">
              <a:rPr lang="en-US" smtClean="0"/>
              <a:pPr/>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49EA-9B4A-460D-AA2A-F87989E72A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105D1-2ECC-42DB-B36B-46D4CC6DD0F1}" type="datetimeFigureOut">
              <a:rPr lang="en-US" smtClean="0"/>
              <a:pPr/>
              <a:t>9/1/2018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349EA-9B4A-460D-AA2A-F87989E72A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s://aceinvestortrader.wordpress.com/2015/07/13/shri-keshav-cements-infra-cementing-your-portfolio/" TargetMode="External"/><Relationship Id="rId2" Type="http://schemas.openxmlformats.org/officeDocument/2006/relationships/hyperlink" Target="http://equitybulls.com/admin/news2006/news_det.asp?id=213395" TargetMode="External"/><Relationship Id="rId1" Type="http://schemas.openxmlformats.org/officeDocument/2006/relationships/slideLayout" Target="../slideLayouts/slideLayout2.xml"/><Relationship Id="rId5" Type="http://schemas.openxmlformats.org/officeDocument/2006/relationships/hyperlink" Target="https://www.indiaratings.co.in/PressRelease?pressReleaseID=32584&amp;title=India-Ratings-Revises-Shri-Keshav-Cements-and-Infra%E2%80%99s-Outlook-to-Negative%3B-Affirms-%E2%80%98IND-BBB-%E2%80%99" TargetMode="External"/><Relationship Id="rId4" Type="http://schemas.openxmlformats.org/officeDocument/2006/relationships/hyperlink" Target="https://www.indiaratings.co.in/PressRelease?pressReleaseID=29783&amp;title=India-Ratings-Assigns-Shri-Keshav-Cements-and-Infra-%E2%80%98IND-BBB-%E2%80%99%3B-Outlook-Stab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470025"/>
          </a:xfrm>
        </p:spPr>
        <p:txBody>
          <a:bodyPr>
            <a:normAutofit/>
          </a:bodyPr>
          <a:lstStyle/>
          <a:p>
            <a:r>
              <a:rPr lang="en-US" dirty="0" err="1" smtClean="0"/>
              <a:t>Shri</a:t>
            </a:r>
            <a:r>
              <a:rPr lang="en-US" dirty="0" smtClean="0"/>
              <a:t> </a:t>
            </a:r>
            <a:r>
              <a:rPr lang="en-US" dirty="0" err="1" smtClean="0"/>
              <a:t>Keshav</a:t>
            </a:r>
            <a:r>
              <a:rPr lang="en-US" dirty="0" smtClean="0"/>
              <a:t> Cement Ltd</a:t>
            </a:r>
            <a:r>
              <a:rPr lang="en-US" dirty="0" smtClean="0"/>
              <a:t/>
            </a:r>
            <a:br>
              <a:rPr lang="en-US" dirty="0" smtClean="0"/>
            </a:br>
            <a:r>
              <a:rPr lang="en-US" sz="2000" dirty="0" smtClean="0"/>
              <a:t>Multi fold </a:t>
            </a:r>
            <a:r>
              <a:rPr lang="en-US" sz="2000" dirty="0" err="1" smtClean="0"/>
              <a:t>Capex</a:t>
            </a:r>
            <a:endParaRPr lang="en-US" sz="2000" dirty="0"/>
          </a:p>
        </p:txBody>
      </p:sp>
      <p:sp>
        <p:nvSpPr>
          <p:cNvPr id="3" name="Subtitle 2"/>
          <p:cNvSpPr>
            <a:spLocks noGrp="1"/>
          </p:cNvSpPr>
          <p:nvPr>
            <p:ph type="subTitle" idx="1"/>
          </p:nvPr>
        </p:nvSpPr>
        <p:spPr>
          <a:xfrm>
            <a:off x="1447800" y="1600200"/>
            <a:ext cx="6400800" cy="1752600"/>
          </a:xfrm>
        </p:spPr>
        <p:txBody>
          <a:bodyPr/>
          <a:lstStyle/>
          <a:p>
            <a:r>
              <a:rPr lang="en-US" dirty="0" smtClean="0"/>
              <a:t>Pure </a:t>
            </a:r>
            <a:r>
              <a:rPr lang="en-US" dirty="0" err="1" smtClean="0"/>
              <a:t>Capex</a:t>
            </a:r>
            <a:r>
              <a:rPr lang="en-US" dirty="0" smtClean="0"/>
              <a:t> Play</a:t>
            </a:r>
            <a:endParaRPr lang="en-US" dirty="0"/>
          </a:p>
        </p:txBody>
      </p:sp>
      <p:pic>
        <p:nvPicPr>
          <p:cNvPr id="10242" name="Picture 2" descr="Related image"/>
          <p:cNvPicPr>
            <a:picLocks noChangeAspect="1" noChangeArrowheads="1"/>
          </p:cNvPicPr>
          <p:nvPr/>
        </p:nvPicPr>
        <p:blipFill>
          <a:blip r:embed="rId2"/>
          <a:srcRect/>
          <a:stretch>
            <a:fillRect/>
          </a:stretch>
        </p:blipFill>
        <p:spPr bwMode="auto">
          <a:xfrm>
            <a:off x="3429000" y="2590800"/>
            <a:ext cx="2400300" cy="19526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Negative Aspects</a:t>
            </a:r>
            <a:endParaRPr lang="en-US" dirty="0"/>
          </a:p>
        </p:txBody>
      </p:sp>
      <p:sp>
        <p:nvSpPr>
          <p:cNvPr id="3" name="Content Placeholder 2"/>
          <p:cNvSpPr>
            <a:spLocks noGrp="1"/>
          </p:cNvSpPr>
          <p:nvPr>
            <p:ph idx="1"/>
          </p:nvPr>
        </p:nvSpPr>
        <p:spPr/>
        <p:txBody>
          <a:bodyPr>
            <a:normAutofit/>
          </a:bodyPr>
          <a:lstStyle/>
          <a:p>
            <a:pPr>
              <a:buNone/>
            </a:pPr>
            <a:r>
              <a:rPr lang="en-US" sz="1600" dirty="0" smtClean="0"/>
              <a:t>Pros</a:t>
            </a:r>
          </a:p>
          <a:p>
            <a:r>
              <a:rPr lang="en-US" sz="1600" dirty="0" smtClean="0"/>
              <a:t>Consistent Related Party Transactions since years, having loans worth 17 </a:t>
            </a:r>
            <a:r>
              <a:rPr lang="en-US" sz="1600" dirty="0" err="1" smtClean="0"/>
              <a:t>crores</a:t>
            </a:r>
            <a:r>
              <a:rPr lang="en-US" sz="1600" dirty="0" smtClean="0"/>
              <a:t> approx currently with decent interest rates (10% or more)</a:t>
            </a:r>
          </a:p>
          <a:p>
            <a:pPr>
              <a:buNone/>
            </a:pPr>
            <a:endParaRPr lang="en-US" sz="1600" dirty="0" smtClean="0"/>
          </a:p>
          <a:p>
            <a:r>
              <a:rPr lang="en-US" sz="1600" dirty="0" smtClean="0"/>
              <a:t>the company has </a:t>
            </a:r>
            <a:r>
              <a:rPr lang="en-US" sz="1600" dirty="0" smtClean="0"/>
              <a:t>taken 3 months more than market expectations for </a:t>
            </a:r>
            <a:r>
              <a:rPr lang="en-US" sz="1600" dirty="0" err="1" smtClean="0"/>
              <a:t>capex</a:t>
            </a:r>
            <a:r>
              <a:rPr lang="en-US" sz="1600" dirty="0" smtClean="0"/>
              <a:t> completion of phase 1 which resulted outlook turn negative from stable in </a:t>
            </a:r>
            <a:r>
              <a:rPr lang="en-US" sz="1600" dirty="0" err="1" smtClean="0"/>
              <a:t>Ind</a:t>
            </a:r>
            <a:r>
              <a:rPr lang="en-US" sz="1600" dirty="0" smtClean="0"/>
              <a:t>-RA ratings BBB-</a:t>
            </a:r>
          </a:p>
          <a:p>
            <a:pPr>
              <a:buNone/>
            </a:pPr>
            <a:r>
              <a:rPr lang="en-US" sz="1600" dirty="0" smtClean="0"/>
              <a:t>However</a:t>
            </a:r>
          </a:p>
          <a:p>
            <a:pPr>
              <a:buNone/>
            </a:pPr>
            <a:r>
              <a:rPr lang="en-US" sz="1600" dirty="0" smtClean="0"/>
              <a:t>	‘</a:t>
            </a:r>
            <a:r>
              <a:rPr lang="en-US" sz="1600" dirty="0" smtClean="0"/>
              <a:t>Improved </a:t>
            </a:r>
            <a:r>
              <a:rPr lang="en-US" sz="1600" dirty="0" smtClean="0"/>
              <a:t>capacity </a:t>
            </a:r>
            <a:r>
              <a:rPr lang="en-US" sz="1600" dirty="0" err="1" smtClean="0"/>
              <a:t>utilisation</a:t>
            </a:r>
            <a:r>
              <a:rPr lang="en-US" sz="1600" dirty="0" smtClean="0"/>
              <a:t> through the additional facilities leading to an improvement in the revenues and EBITDA margin thereby providing visibility of financial leverage reducing below 3x by FY19 would lead to the Outlook being revised back to Stable. </a:t>
            </a:r>
            <a:r>
              <a:rPr lang="en-US" sz="1600" dirty="0" smtClean="0"/>
              <a:t>’</a:t>
            </a:r>
          </a:p>
          <a:p>
            <a:pPr>
              <a:buNone/>
            </a:pPr>
            <a:endParaRPr lang="en-US" sz="1600" dirty="0" smtClean="0"/>
          </a:p>
          <a:p>
            <a:r>
              <a:rPr lang="en-US" sz="1600" dirty="0" smtClean="0"/>
              <a:t>Yearly maintenance </a:t>
            </a:r>
            <a:r>
              <a:rPr lang="en-US" sz="1600" dirty="0" err="1" smtClean="0"/>
              <a:t>capex</a:t>
            </a:r>
            <a:r>
              <a:rPr lang="en-US" sz="1600" dirty="0" smtClean="0"/>
              <a:t> averaged about 1.5-2 </a:t>
            </a:r>
            <a:r>
              <a:rPr lang="en-US" sz="1600" dirty="0" err="1" smtClean="0"/>
              <a:t>crores</a:t>
            </a:r>
            <a:r>
              <a:rPr lang="en-US" sz="1600" dirty="0" smtClean="0"/>
              <a:t> since last 7 years</a:t>
            </a:r>
          </a:p>
          <a:p>
            <a:pPr>
              <a:buNone/>
            </a:pPr>
            <a:endParaRPr lang="en-US" sz="1600" dirty="0" smtClean="0"/>
          </a:p>
          <a:p>
            <a:endParaRPr lang="en-US" sz="1600" dirty="0" smtClean="0"/>
          </a:p>
          <a:p>
            <a:endParaRPr lang="en-US"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Report highlights</a:t>
            </a:r>
            <a:endParaRPr lang="en-US" dirty="0"/>
          </a:p>
        </p:txBody>
      </p:sp>
      <p:pic>
        <p:nvPicPr>
          <p:cNvPr id="24578" name="Picture 2"/>
          <p:cNvPicPr>
            <a:picLocks noGrp="1" noChangeAspect="1" noChangeArrowheads="1"/>
          </p:cNvPicPr>
          <p:nvPr>
            <p:ph idx="1"/>
          </p:nvPr>
        </p:nvPicPr>
        <p:blipFill>
          <a:blip r:embed="rId2"/>
          <a:srcRect/>
          <a:stretch>
            <a:fillRect/>
          </a:stretch>
        </p:blipFill>
        <p:spPr bwMode="auto">
          <a:xfrm>
            <a:off x="762000" y="1371600"/>
            <a:ext cx="6086475" cy="581025"/>
          </a:xfrm>
          <a:prstGeom prst="rect">
            <a:avLst/>
          </a:prstGeom>
          <a:noFill/>
          <a:ln w="9525">
            <a:noFill/>
            <a:miter lim="800000"/>
            <a:headEnd/>
            <a:tailEnd/>
          </a:ln>
          <a:effectLst/>
        </p:spPr>
      </p:pic>
      <p:pic>
        <p:nvPicPr>
          <p:cNvPr id="24579" name="Picture 3"/>
          <p:cNvPicPr>
            <a:picLocks noChangeAspect="1" noChangeArrowheads="1"/>
          </p:cNvPicPr>
          <p:nvPr/>
        </p:nvPicPr>
        <p:blipFill>
          <a:blip r:embed="rId3"/>
          <a:srcRect/>
          <a:stretch>
            <a:fillRect/>
          </a:stretch>
        </p:blipFill>
        <p:spPr bwMode="auto">
          <a:xfrm>
            <a:off x="762000" y="2133600"/>
            <a:ext cx="3286125" cy="161925"/>
          </a:xfrm>
          <a:prstGeom prst="rect">
            <a:avLst/>
          </a:prstGeom>
          <a:noFill/>
          <a:ln w="9525">
            <a:noFill/>
            <a:miter lim="800000"/>
            <a:headEnd/>
            <a:tailEnd/>
          </a:ln>
          <a:effectLst/>
        </p:spPr>
      </p:pic>
      <p:pic>
        <p:nvPicPr>
          <p:cNvPr id="24580" name="Picture 4"/>
          <p:cNvPicPr>
            <a:picLocks noChangeAspect="1" noChangeArrowheads="1"/>
          </p:cNvPicPr>
          <p:nvPr/>
        </p:nvPicPr>
        <p:blipFill>
          <a:blip r:embed="rId4"/>
          <a:srcRect/>
          <a:stretch>
            <a:fillRect/>
          </a:stretch>
        </p:blipFill>
        <p:spPr bwMode="auto">
          <a:xfrm>
            <a:off x="838200" y="2438400"/>
            <a:ext cx="5553075" cy="103822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http://</a:t>
            </a:r>
            <a:r>
              <a:rPr lang="en-US" dirty="0" smtClean="0">
                <a:hlinkClick r:id="rId2"/>
              </a:rPr>
              <a:t>equitybulls.com/admin/news2006/news_det.asp?id=213395</a:t>
            </a:r>
            <a:endParaRPr lang="en-US" dirty="0" smtClean="0"/>
          </a:p>
          <a:p>
            <a:r>
              <a:rPr lang="en-US" dirty="0" smtClean="0"/>
              <a:t> </a:t>
            </a:r>
            <a:r>
              <a:rPr lang="en-US" dirty="0" smtClean="0">
                <a:hlinkClick r:id="rId3"/>
              </a:rPr>
              <a:t>https://aceinvestortrader.wordpress.com/2015/07/13/shri-keshav-cements-infra-cementing-your-portfolio</a:t>
            </a:r>
            <a:r>
              <a:rPr lang="en-US" dirty="0" smtClean="0">
                <a:hlinkClick r:id="rId3"/>
              </a:rPr>
              <a:t>/</a:t>
            </a:r>
            <a:endParaRPr lang="en-US" dirty="0" smtClean="0"/>
          </a:p>
          <a:p>
            <a:r>
              <a:rPr lang="en-US" dirty="0" smtClean="0">
                <a:hlinkClick r:id="rId4"/>
              </a:rPr>
              <a:t>https://www.indiaratings.co.in/PressRelease?pressReleaseID=29783&amp;title=India-Ratings-Assigns-Shri-Keshav-Cements-and-Infra-%E2%80%98IND-BBB-%</a:t>
            </a:r>
            <a:r>
              <a:rPr lang="en-US" dirty="0" smtClean="0">
                <a:hlinkClick r:id="rId4"/>
              </a:rPr>
              <a:t>E2%80%99%3B-Outlook-Stable</a:t>
            </a:r>
            <a:endParaRPr lang="en-US" dirty="0" smtClean="0"/>
          </a:p>
          <a:p>
            <a:r>
              <a:rPr lang="en-US" dirty="0" smtClean="0">
                <a:hlinkClick r:id="rId5"/>
              </a:rPr>
              <a:t>https://www.indiaratings.co.in/PressRelease?pressReleaseID=32584&amp;title=India-Ratings-Revises-Shri-Keshav-Cements-and-Infra%E2%80%99s-Outlook-to-Negative%3B-Affirms-%E2%80%98IND-BBB-%</a:t>
            </a:r>
            <a:r>
              <a:rPr lang="en-US" dirty="0" smtClean="0">
                <a:hlinkClick r:id="rId5"/>
              </a:rPr>
              <a:t>E2%80%99</a:t>
            </a:r>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of </a:t>
            </a:r>
            <a:r>
              <a:rPr lang="en-US" dirty="0" smtClean="0"/>
              <a:t>choosing</a:t>
            </a:r>
            <a:endParaRPr lang="en-US" dirty="0"/>
          </a:p>
        </p:txBody>
      </p:sp>
      <p:sp>
        <p:nvSpPr>
          <p:cNvPr id="3" name="Content Placeholder 2"/>
          <p:cNvSpPr>
            <a:spLocks noGrp="1"/>
          </p:cNvSpPr>
          <p:nvPr>
            <p:ph idx="1"/>
          </p:nvPr>
        </p:nvSpPr>
        <p:spPr/>
        <p:txBody>
          <a:bodyPr>
            <a:normAutofit/>
          </a:bodyPr>
          <a:lstStyle/>
          <a:p>
            <a:pPr>
              <a:buNone/>
            </a:pPr>
            <a:endParaRPr lang="en-US" sz="1600" dirty="0" smtClean="0"/>
          </a:p>
          <a:p>
            <a:r>
              <a:rPr lang="en-US" sz="1600" dirty="0" smtClean="0"/>
              <a:t>Much awaited </a:t>
            </a:r>
            <a:r>
              <a:rPr lang="en-US" sz="1600" dirty="0" err="1" smtClean="0"/>
              <a:t>Capex</a:t>
            </a:r>
            <a:r>
              <a:rPr lang="en-US" sz="1600" dirty="0" smtClean="0"/>
              <a:t> (announced in 2013, started in 2017 partially) is going live </a:t>
            </a:r>
          </a:p>
          <a:p>
            <a:r>
              <a:rPr lang="en-US" sz="1600" dirty="0" smtClean="0"/>
              <a:t>Details</a:t>
            </a:r>
          </a:p>
          <a:p>
            <a:pPr lvl="1"/>
            <a:r>
              <a:rPr lang="en-US" sz="1600" dirty="0" smtClean="0"/>
              <a:t>Current operating capacity – 450TPD (Plant 1 250 + Plant 2 200)</a:t>
            </a:r>
          </a:p>
          <a:p>
            <a:pPr lvl="1"/>
            <a:r>
              <a:rPr lang="en-US" sz="1600" dirty="0" err="1" smtClean="0"/>
              <a:t>Capex</a:t>
            </a:r>
            <a:r>
              <a:rPr lang="en-US" sz="1600" dirty="0" smtClean="0"/>
              <a:t> completed in Feb – Plant 2 upgraded from 200TPD to 750TPD</a:t>
            </a:r>
          </a:p>
          <a:p>
            <a:pPr>
              <a:buNone/>
            </a:pPr>
            <a:endParaRPr lang="en-US" sz="1600" dirty="0" smtClean="0"/>
          </a:p>
          <a:p>
            <a:pPr>
              <a:buNone/>
            </a:pPr>
            <a:endParaRPr lang="en-US" sz="1600" dirty="0"/>
          </a:p>
        </p:txBody>
      </p:sp>
      <p:sp>
        <p:nvSpPr>
          <p:cNvPr id="4" name="Title 1"/>
          <p:cNvSpPr txBox="1">
            <a:spLocks/>
          </p:cNvSpPr>
          <p:nvPr/>
        </p:nvSpPr>
        <p:spPr>
          <a:xfrm>
            <a:off x="609600" y="4953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dirty="0" smtClean="0">
                <a:ln>
                  <a:noFill/>
                </a:ln>
                <a:solidFill>
                  <a:srgbClr val="00B050"/>
                </a:solidFill>
                <a:effectLst/>
                <a:uLnTx/>
                <a:uFillTx/>
                <a:latin typeface="+mj-lt"/>
                <a:ea typeface="+mj-ea"/>
                <a:cs typeface="+mj-cs"/>
              </a:rPr>
              <a:t>Market Cap of 46.63 </a:t>
            </a:r>
            <a:r>
              <a:rPr kumimoji="0" lang="en-US" sz="2000" b="0" i="1" u="none" strike="noStrike" kern="1200" cap="none" spc="0" normalizeH="0" baseline="0" noProof="0" dirty="0" err="1" smtClean="0">
                <a:ln>
                  <a:noFill/>
                </a:ln>
                <a:solidFill>
                  <a:srgbClr val="00B050"/>
                </a:solidFill>
                <a:effectLst/>
                <a:uLnTx/>
                <a:uFillTx/>
                <a:latin typeface="+mj-lt"/>
                <a:ea typeface="+mj-ea"/>
                <a:cs typeface="+mj-cs"/>
              </a:rPr>
              <a:t>crore</a:t>
            </a:r>
            <a:r>
              <a:rPr kumimoji="0" lang="en-US" sz="2000" b="0" i="1" u="none" strike="noStrike" kern="1200" cap="none" spc="0" normalizeH="0" baseline="0" noProof="0" dirty="0" smtClean="0">
                <a:ln>
                  <a:noFill/>
                </a:ln>
                <a:solidFill>
                  <a:srgbClr val="00B050"/>
                </a:solidFill>
                <a:effectLst/>
                <a:uLnTx/>
                <a:uFillTx/>
                <a:latin typeface="+mj-lt"/>
                <a:ea typeface="+mj-ea"/>
                <a:cs typeface="+mj-cs"/>
              </a:rPr>
              <a:t> as of 31</a:t>
            </a:r>
            <a:r>
              <a:rPr kumimoji="0" lang="en-US" sz="2000" b="0" i="1" u="none" strike="noStrike" kern="1200" cap="none" spc="0" normalizeH="0" baseline="30000" noProof="0" dirty="0" smtClean="0">
                <a:ln>
                  <a:noFill/>
                </a:ln>
                <a:solidFill>
                  <a:srgbClr val="00B050"/>
                </a:solidFill>
                <a:effectLst/>
                <a:uLnTx/>
                <a:uFillTx/>
                <a:latin typeface="+mj-lt"/>
                <a:ea typeface="+mj-ea"/>
                <a:cs typeface="+mj-cs"/>
              </a:rPr>
              <a:t>st</a:t>
            </a:r>
            <a:r>
              <a:rPr kumimoji="0" lang="en-US" sz="2000" b="0" i="1" u="none" strike="noStrike" kern="1200" cap="none" spc="0" normalizeH="0" baseline="0" noProof="0" dirty="0" smtClean="0">
                <a:ln>
                  <a:noFill/>
                </a:ln>
                <a:solidFill>
                  <a:srgbClr val="00B050"/>
                </a:solidFill>
                <a:effectLst/>
                <a:uLnTx/>
                <a:uFillTx/>
                <a:latin typeface="+mj-lt"/>
                <a:ea typeface="+mj-ea"/>
                <a:cs typeface="+mj-cs"/>
              </a:rPr>
              <a:t> Aug</a:t>
            </a:r>
            <a:r>
              <a:rPr kumimoji="0" lang="en-US" sz="2000" b="0" i="1" u="none" strike="noStrike" kern="1200" cap="none" spc="0" normalizeH="0" noProof="0" dirty="0" smtClean="0">
                <a:ln>
                  <a:noFill/>
                </a:ln>
                <a:solidFill>
                  <a:srgbClr val="00B050"/>
                </a:solidFill>
                <a:effectLst/>
                <a:uLnTx/>
                <a:uFillTx/>
                <a:latin typeface="+mj-lt"/>
                <a:ea typeface="+mj-ea"/>
                <a:cs typeface="+mj-cs"/>
              </a:rPr>
              <a:t> 2018</a:t>
            </a:r>
            <a:endParaRPr kumimoji="0" lang="en-US" sz="2000" b="0" i="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Shree </a:t>
            </a:r>
            <a:r>
              <a:rPr lang="en-US" dirty="0" err="1" smtClean="0"/>
              <a:t>Keshav</a:t>
            </a:r>
            <a:r>
              <a:rPr lang="en-US" dirty="0" smtClean="0"/>
              <a:t> Cement</a:t>
            </a:r>
            <a:endParaRPr lang="en-US" dirty="0"/>
          </a:p>
        </p:txBody>
      </p:sp>
      <p:sp>
        <p:nvSpPr>
          <p:cNvPr id="3" name="Content Placeholder 2"/>
          <p:cNvSpPr>
            <a:spLocks noGrp="1"/>
          </p:cNvSpPr>
          <p:nvPr>
            <p:ph idx="1"/>
          </p:nvPr>
        </p:nvSpPr>
        <p:spPr/>
        <p:txBody>
          <a:bodyPr>
            <a:normAutofit/>
          </a:bodyPr>
          <a:lstStyle/>
          <a:p>
            <a:r>
              <a:rPr lang="en-US" sz="1600" dirty="0" smtClean="0"/>
              <a:t>Shree </a:t>
            </a:r>
            <a:r>
              <a:rPr lang="en-US" sz="1600" dirty="0" err="1" smtClean="0"/>
              <a:t>Keshav</a:t>
            </a:r>
            <a:r>
              <a:rPr lang="en-US" sz="1600" dirty="0" smtClean="0"/>
              <a:t> Cement Infra Ltd. Is a reputed group manufacturing </a:t>
            </a:r>
            <a:r>
              <a:rPr lang="en-US" sz="1600" dirty="0" err="1" smtClean="0"/>
              <a:t>Keshav</a:t>
            </a:r>
            <a:r>
              <a:rPr lang="en-US" sz="1600" dirty="0" smtClean="0"/>
              <a:t> </a:t>
            </a:r>
            <a:r>
              <a:rPr lang="en-US" sz="1600" dirty="0" smtClean="0"/>
              <a:t>Cement</a:t>
            </a:r>
          </a:p>
          <a:p>
            <a:r>
              <a:rPr lang="en-US" sz="1600" dirty="0" smtClean="0"/>
              <a:t>The </a:t>
            </a:r>
            <a:r>
              <a:rPr lang="en-US" sz="1600" dirty="0" smtClean="0"/>
              <a:t>Company is engaged in </a:t>
            </a:r>
            <a:r>
              <a:rPr lang="en-US" sz="1600" dirty="0" smtClean="0"/>
              <a:t>manufacturing </a:t>
            </a:r>
            <a:r>
              <a:rPr lang="en-US" sz="1600" dirty="0" smtClean="0"/>
              <a:t>and </a:t>
            </a:r>
            <a:r>
              <a:rPr lang="en-US" sz="1600" dirty="0" smtClean="0"/>
              <a:t>trading </a:t>
            </a:r>
            <a:r>
              <a:rPr lang="en-US" sz="1600" dirty="0" smtClean="0"/>
              <a:t>of </a:t>
            </a:r>
            <a:r>
              <a:rPr lang="en-US" sz="1600" dirty="0" smtClean="0"/>
              <a:t>cement within </a:t>
            </a:r>
            <a:r>
              <a:rPr lang="en-US" sz="1600" dirty="0" smtClean="0"/>
              <a:t>the states </a:t>
            </a:r>
            <a:r>
              <a:rPr lang="en-US" sz="1600" dirty="0" smtClean="0"/>
              <a:t>of </a:t>
            </a:r>
            <a:r>
              <a:rPr lang="en-US" sz="1600" dirty="0" smtClean="0"/>
              <a:t>K</a:t>
            </a:r>
            <a:r>
              <a:rPr lang="en-US" sz="1600" dirty="0" smtClean="0"/>
              <a:t>arnataka Goa and Maharashtra </a:t>
            </a:r>
          </a:p>
          <a:p>
            <a:r>
              <a:rPr lang="en-US" sz="1600" dirty="0" smtClean="0"/>
              <a:t>Besides they also do petrol pump activities and trading of coke in small proportion</a:t>
            </a:r>
          </a:p>
          <a:p>
            <a:pPr>
              <a:buNone/>
            </a:pPr>
            <a:endParaRPr lang="en-US" sz="1600" dirty="0" smtClean="0"/>
          </a:p>
          <a:p>
            <a:endParaRPr lang="en-US" sz="1600" dirty="0" smtClean="0"/>
          </a:p>
          <a:p>
            <a:pPr>
              <a:buNone/>
            </a:pPr>
            <a:endParaRPr lang="en-US" sz="1600" dirty="0" smtClean="0"/>
          </a:p>
          <a:p>
            <a:pPr>
              <a:buNone/>
            </a:pPr>
            <a:r>
              <a:rPr lang="en-US" sz="1600" dirty="0" smtClean="0"/>
              <a:t>Related Parties</a:t>
            </a:r>
          </a:p>
          <a:p>
            <a:pPr>
              <a:buFontTx/>
              <a:buChar char="-"/>
            </a:pPr>
            <a:r>
              <a:rPr lang="en-US" sz="1600" dirty="0" err="1" smtClean="0"/>
              <a:t>Katwa</a:t>
            </a:r>
            <a:r>
              <a:rPr lang="en-US" sz="1600" dirty="0" smtClean="0"/>
              <a:t> </a:t>
            </a:r>
            <a:r>
              <a:rPr lang="en-US" sz="1600" dirty="0" err="1" smtClean="0"/>
              <a:t>Infotech</a:t>
            </a:r>
            <a:r>
              <a:rPr lang="en-US" sz="1600" dirty="0" smtClean="0"/>
              <a:t> Ltd. (KIL) is a medical transcription unit engaged in providing services to American Hospitals and Clinics</a:t>
            </a:r>
            <a:r>
              <a:rPr lang="en-US" sz="1600" dirty="0" smtClean="0"/>
              <a:t>.</a:t>
            </a:r>
          </a:p>
          <a:p>
            <a:pPr>
              <a:buFontTx/>
              <a:buChar char="-"/>
            </a:pPr>
            <a:r>
              <a:rPr lang="en-US" sz="1600" dirty="0" err="1" smtClean="0"/>
              <a:t>Katwa</a:t>
            </a:r>
            <a:r>
              <a:rPr lang="en-US" sz="1600" dirty="0" smtClean="0"/>
              <a:t> </a:t>
            </a:r>
            <a:r>
              <a:rPr lang="en-US" sz="1600" dirty="0" err="1" smtClean="0"/>
              <a:t>Finlease</a:t>
            </a:r>
            <a:r>
              <a:rPr lang="en-US" sz="1600" dirty="0" smtClean="0"/>
              <a:t> Limited incorporated in 1995, commenced its business of hire purchase finance for automobiles in </a:t>
            </a:r>
            <a:r>
              <a:rPr lang="en-US" sz="1600" dirty="0" smtClean="0"/>
              <a:t>1996</a:t>
            </a:r>
          </a:p>
          <a:p>
            <a:pPr>
              <a:buFontTx/>
              <a:buChar char="-"/>
            </a:pPr>
            <a:r>
              <a:rPr lang="en-US" sz="1600" dirty="0" err="1" smtClean="0"/>
              <a:t>Katwa</a:t>
            </a:r>
            <a:r>
              <a:rPr lang="en-US" sz="1600" dirty="0" smtClean="0"/>
              <a:t> Construction Co. Ltd. is engaged in construction of luxurious flats targeting NRI’s. This company is proposed to be merged with the flagship KCIL soon</a:t>
            </a:r>
            <a:endParaRPr lang="en-US" sz="1600" dirty="0" smtClean="0"/>
          </a:p>
          <a:p>
            <a:pPr>
              <a:buNone/>
            </a:pPr>
            <a:endParaRPr lang="en-US" sz="1600" dirty="0"/>
          </a:p>
        </p:txBody>
      </p:sp>
      <p:sp>
        <p:nvSpPr>
          <p:cNvPr id="4" name="Title 1"/>
          <p:cNvSpPr txBox="1">
            <a:spLocks/>
          </p:cNvSpPr>
          <p:nvPr/>
        </p:nvSpPr>
        <p:spPr>
          <a:xfrm>
            <a:off x="609600" y="4953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0" i="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Statement</a:t>
            </a:r>
            <a:endParaRPr lang="en-US" dirty="0"/>
          </a:p>
        </p:txBody>
      </p:sp>
      <p:sp>
        <p:nvSpPr>
          <p:cNvPr id="6" name="TextBox 5"/>
          <p:cNvSpPr txBox="1"/>
          <p:nvPr/>
        </p:nvSpPr>
        <p:spPr>
          <a:xfrm>
            <a:off x="533400" y="990600"/>
            <a:ext cx="8610600" cy="215444"/>
          </a:xfrm>
          <a:prstGeom prst="rect">
            <a:avLst/>
          </a:prstGeom>
          <a:noFill/>
        </p:spPr>
        <p:txBody>
          <a:bodyPr wrap="square" rtlCol="0">
            <a:spAutoFit/>
          </a:bodyPr>
          <a:lstStyle/>
          <a:p>
            <a:pPr algn="r"/>
            <a:r>
              <a:rPr lang="en-US" sz="800" dirty="0" smtClean="0"/>
              <a:t>Amount in Rs </a:t>
            </a:r>
            <a:r>
              <a:rPr lang="en-US" sz="800" dirty="0" err="1" smtClean="0"/>
              <a:t>Crores</a:t>
            </a:r>
            <a:r>
              <a:rPr lang="en-US" sz="800" dirty="0" smtClean="0"/>
              <a:t> for Income Statement</a:t>
            </a:r>
            <a:endParaRPr lang="en-US" sz="800" dirty="0"/>
          </a:p>
        </p:txBody>
      </p:sp>
      <p:pic>
        <p:nvPicPr>
          <p:cNvPr id="25602" name="Picture 2"/>
          <p:cNvPicPr>
            <a:picLocks noChangeAspect="1" noChangeArrowheads="1"/>
          </p:cNvPicPr>
          <p:nvPr/>
        </p:nvPicPr>
        <p:blipFill>
          <a:blip r:embed="rId2"/>
          <a:srcRect/>
          <a:stretch>
            <a:fillRect/>
          </a:stretch>
        </p:blipFill>
        <p:spPr bwMode="auto">
          <a:xfrm>
            <a:off x="685800" y="1371600"/>
            <a:ext cx="7915275" cy="2124075"/>
          </a:xfrm>
          <a:prstGeom prst="rect">
            <a:avLst/>
          </a:prstGeom>
          <a:noFill/>
          <a:ln w="9525">
            <a:noFill/>
            <a:miter lim="800000"/>
            <a:headEnd/>
            <a:tailEnd/>
          </a:ln>
          <a:effectLst/>
        </p:spPr>
      </p:pic>
      <p:pic>
        <p:nvPicPr>
          <p:cNvPr id="25605" name="Picture 5"/>
          <p:cNvPicPr>
            <a:picLocks noChangeAspect="1" noChangeArrowheads="1"/>
          </p:cNvPicPr>
          <p:nvPr/>
        </p:nvPicPr>
        <p:blipFill>
          <a:blip r:embed="rId3"/>
          <a:srcRect/>
          <a:stretch>
            <a:fillRect/>
          </a:stretch>
        </p:blipFill>
        <p:spPr bwMode="auto">
          <a:xfrm>
            <a:off x="685800" y="3733800"/>
            <a:ext cx="7915275" cy="771525"/>
          </a:xfrm>
          <a:prstGeom prst="rect">
            <a:avLst/>
          </a:prstGeom>
          <a:noFill/>
          <a:ln w="9525">
            <a:noFill/>
            <a:miter lim="800000"/>
            <a:headEnd/>
            <a:tailEnd/>
          </a:ln>
          <a:effectLst/>
        </p:spPr>
      </p:pic>
      <p:pic>
        <p:nvPicPr>
          <p:cNvPr id="25607" name="Picture 7"/>
          <p:cNvPicPr>
            <a:picLocks noChangeAspect="1" noChangeArrowheads="1"/>
          </p:cNvPicPr>
          <p:nvPr/>
        </p:nvPicPr>
        <p:blipFill>
          <a:blip r:embed="rId4"/>
          <a:srcRect/>
          <a:stretch>
            <a:fillRect/>
          </a:stretch>
        </p:blipFill>
        <p:spPr bwMode="auto">
          <a:xfrm>
            <a:off x="685800" y="4495800"/>
            <a:ext cx="7896225" cy="2095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Sheet</a:t>
            </a:r>
            <a:endParaRPr lang="en-US" dirty="0"/>
          </a:p>
        </p:txBody>
      </p:sp>
      <p:pic>
        <p:nvPicPr>
          <p:cNvPr id="4" name="Picture 4"/>
          <p:cNvPicPr>
            <a:picLocks noChangeAspect="1" noChangeArrowheads="1"/>
          </p:cNvPicPr>
          <p:nvPr/>
        </p:nvPicPr>
        <p:blipFill>
          <a:blip r:embed="rId2"/>
          <a:srcRect/>
          <a:stretch>
            <a:fillRect/>
          </a:stretch>
        </p:blipFill>
        <p:spPr bwMode="auto">
          <a:xfrm>
            <a:off x="1066800" y="3276600"/>
            <a:ext cx="7124700" cy="2971800"/>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1066800" y="1295400"/>
            <a:ext cx="7162800" cy="1752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6564868"/>
            <a:ext cx="8610600" cy="369332"/>
          </a:xfrm>
          <a:prstGeom prst="rect">
            <a:avLst/>
          </a:prstGeom>
          <a:noFill/>
        </p:spPr>
        <p:txBody>
          <a:bodyPr wrap="square" rtlCol="0">
            <a:spAutoFit/>
          </a:bodyPr>
          <a:lstStyle/>
          <a:p>
            <a:r>
              <a:rPr lang="en-US" dirty="0" smtClean="0"/>
              <a:t>Source: Company Financials, </a:t>
            </a:r>
            <a:r>
              <a:rPr lang="en-US" dirty="0" err="1" smtClean="0"/>
              <a:t>Ind</a:t>
            </a:r>
            <a:r>
              <a:rPr lang="en-US" dirty="0" smtClean="0"/>
              <a:t>-Ra </a:t>
            </a:r>
            <a:endParaRPr lang="en-US" dirty="0"/>
          </a:p>
        </p:txBody>
      </p:sp>
      <p:sp>
        <p:nvSpPr>
          <p:cNvPr id="2" name="Title 1"/>
          <p:cNvSpPr>
            <a:spLocks noGrp="1"/>
          </p:cNvSpPr>
          <p:nvPr>
            <p:ph type="title"/>
          </p:nvPr>
        </p:nvSpPr>
        <p:spPr>
          <a:xfrm>
            <a:off x="457200" y="-228600"/>
            <a:ext cx="8229600" cy="1143000"/>
          </a:xfrm>
        </p:spPr>
        <p:txBody>
          <a:bodyPr/>
          <a:lstStyle/>
          <a:p>
            <a:r>
              <a:rPr lang="en-US" dirty="0" smtClean="0"/>
              <a:t>Coverage and Leverage calculations</a:t>
            </a:r>
            <a:endParaRPr lang="en-US" dirty="0"/>
          </a:p>
        </p:txBody>
      </p:sp>
      <p:graphicFrame>
        <p:nvGraphicFramePr>
          <p:cNvPr id="8" name="Table 7"/>
          <p:cNvGraphicFramePr>
            <a:graphicFrameLocks noGrp="1"/>
          </p:cNvGraphicFramePr>
          <p:nvPr/>
        </p:nvGraphicFramePr>
        <p:xfrm>
          <a:off x="1981200" y="685800"/>
          <a:ext cx="4959350" cy="3186110"/>
        </p:xfrm>
        <a:graphic>
          <a:graphicData uri="http://schemas.openxmlformats.org/drawingml/2006/table">
            <a:tbl>
              <a:tblPr/>
              <a:tblGrid>
                <a:gridCol w="3120030"/>
                <a:gridCol w="367864"/>
                <a:gridCol w="367864"/>
                <a:gridCol w="367864"/>
                <a:gridCol w="367864"/>
                <a:gridCol w="367864"/>
              </a:tblGrid>
              <a:tr h="368918">
                <a:tc>
                  <a:txBody>
                    <a:bodyPr/>
                    <a:lstStyle/>
                    <a:p>
                      <a:pPr algn="l" fontAlgn="ctr"/>
                      <a:r>
                        <a:rPr lang="en-US" sz="1000" b="1" i="0" u="none" strike="noStrike" dirty="0" err="1">
                          <a:solidFill>
                            <a:srgbClr val="000000"/>
                          </a:solidFill>
                          <a:latin typeface="Times New Roman"/>
                        </a:rPr>
                        <a:t>Shri</a:t>
                      </a:r>
                      <a:r>
                        <a:rPr lang="en-US" sz="1000" b="1" i="0" u="none" strike="noStrike" dirty="0">
                          <a:solidFill>
                            <a:srgbClr val="000000"/>
                          </a:solidFill>
                          <a:latin typeface="Times New Roman"/>
                        </a:rPr>
                        <a:t> </a:t>
                      </a:r>
                      <a:r>
                        <a:rPr lang="en-US" sz="1000" b="1" i="0" u="none" strike="noStrike" dirty="0" err="1">
                          <a:solidFill>
                            <a:srgbClr val="000000"/>
                          </a:solidFill>
                          <a:latin typeface="Times New Roman"/>
                        </a:rPr>
                        <a:t>Keshav</a:t>
                      </a:r>
                      <a:r>
                        <a:rPr lang="en-US" sz="1000" b="1" i="0" u="none" strike="noStrike" dirty="0">
                          <a:solidFill>
                            <a:srgbClr val="000000"/>
                          </a:solidFill>
                          <a:latin typeface="Times New Roman"/>
                        </a:rPr>
                        <a:t> Cements and Infra Limited (INR million)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smtClean="0">
                          <a:solidFill>
                            <a:srgbClr val="000000"/>
                          </a:solidFill>
                          <a:latin typeface="Times New Roman"/>
                        </a:rPr>
                        <a:t>FY18</a:t>
                      </a:r>
                      <a:endParaRPr lang="en-US" sz="1000" b="1"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latin typeface="Times New Roman"/>
                        </a:rPr>
                        <a:t>FY17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latin typeface="Times New Roman"/>
                        </a:rPr>
                        <a:t>FY16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Times New Roman"/>
                        </a:rPr>
                        <a:t>FY15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Times New Roman"/>
                        </a:rPr>
                        <a:t>FY14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1" i="0" u="none" strike="noStrike">
                          <a:solidFill>
                            <a:srgbClr val="000000"/>
                          </a:solidFill>
                          <a:latin typeface="Times New Roman"/>
                        </a:rPr>
                        <a:t>Summary Income Statement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1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dirty="0">
                          <a:solidFill>
                            <a:srgbClr val="000000"/>
                          </a:solidFill>
                          <a:latin typeface="Times New Roman"/>
                        </a:rPr>
                        <a:t>Gross revenue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521</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504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554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510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482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   Revenue growth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3.4</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Operating EBITDA (before income from associates)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73.7</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107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112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108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   Operating EBITDA margin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0" i="0" u="none" strike="noStrike" dirty="0" smtClean="0">
                          <a:solidFill>
                            <a:srgbClr val="000000"/>
                          </a:solidFill>
                          <a:latin typeface="Times New Roman"/>
                        </a:rPr>
                        <a:t>14.2</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0" i="0" u="none" strike="noStrike" dirty="0">
                          <a:solidFill>
                            <a:srgbClr val="000000"/>
                          </a:solidFill>
                          <a:latin typeface="Times New Roman"/>
                        </a:rPr>
                        <a:t>21.2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0" i="0" u="none" strike="noStrike" dirty="0">
                          <a:solidFill>
                            <a:srgbClr val="000000"/>
                          </a:solidFill>
                          <a:latin typeface="Times New Roman"/>
                        </a:rPr>
                        <a:t>22.7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0" i="0" u="none" strike="noStrike">
                          <a:solidFill>
                            <a:srgbClr val="000000"/>
                          </a:solidFill>
                          <a:latin typeface="Times New Roman"/>
                        </a:rPr>
                        <a:t>21.9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0" i="0" u="none" strike="noStrike" dirty="0">
                          <a:solidFill>
                            <a:srgbClr val="000000"/>
                          </a:solidFill>
                          <a:latin typeface="Times New Roman"/>
                        </a:rPr>
                        <a:t>22.4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34766">
                <a:tc>
                  <a:txBody>
                    <a:bodyPr/>
                    <a:lstStyle/>
                    <a:p>
                      <a:pPr algn="l" fontAlgn="ctr"/>
                      <a:r>
                        <a:rPr lang="en-US" sz="1000" b="0" i="0" u="none" strike="noStrike" dirty="0">
                          <a:solidFill>
                            <a:srgbClr val="000000"/>
                          </a:solidFill>
                          <a:latin typeface="Times New Roman"/>
                        </a:rPr>
                        <a:t>Operating EBITDAR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73.7</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107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112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   Operating EBITDAR margin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14.2</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21.2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22.7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21.9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22.4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Operating EBIT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11.8</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   Operating EBIT margin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2.3</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Gross interest expense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8.9</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Pre-tax income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2.9</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766">
                <a:tc>
                  <a:txBody>
                    <a:bodyPr/>
                    <a:lstStyle/>
                    <a:p>
                      <a:pPr algn="l" fontAlgn="ctr"/>
                      <a:r>
                        <a:rPr lang="en-US" sz="1000" b="0" i="0" u="none" strike="noStrike">
                          <a:solidFill>
                            <a:srgbClr val="000000"/>
                          </a:solidFill>
                          <a:latin typeface="Times New Roman"/>
                        </a:rPr>
                        <a:t>Net income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Times New Roman"/>
                        </a:rPr>
                        <a:t>-17.2</a:t>
                      </a:r>
                      <a:endParaRPr lang="en-US" sz="1000" b="0" i="0" u="none" strike="noStrike" dirty="0">
                        <a:solidFill>
                          <a:srgbClr val="00000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29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1" name="Picture 1"/>
          <p:cNvPicPr>
            <a:picLocks noChangeAspect="1" noChangeArrowheads="1"/>
          </p:cNvPicPr>
          <p:nvPr/>
        </p:nvPicPr>
        <p:blipFill>
          <a:blip r:embed="rId2"/>
          <a:srcRect/>
          <a:stretch>
            <a:fillRect/>
          </a:stretch>
        </p:blipFill>
        <p:spPr bwMode="auto">
          <a:xfrm>
            <a:off x="1962150" y="3990975"/>
            <a:ext cx="5048250" cy="26384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Balance Sheet Summary India Ratings</a:t>
            </a:r>
            <a:endParaRPr lang="en-US" dirty="0"/>
          </a:p>
        </p:txBody>
      </p:sp>
      <p:graphicFrame>
        <p:nvGraphicFramePr>
          <p:cNvPr id="5" name="Table 4"/>
          <p:cNvGraphicFramePr>
            <a:graphicFrameLocks noGrp="1"/>
          </p:cNvGraphicFramePr>
          <p:nvPr/>
        </p:nvGraphicFramePr>
        <p:xfrm>
          <a:off x="1905000" y="1143000"/>
          <a:ext cx="5054600" cy="2800350"/>
        </p:xfrm>
        <a:graphic>
          <a:graphicData uri="http://schemas.openxmlformats.org/drawingml/2006/table">
            <a:tbl>
              <a:tblPr/>
              <a:tblGrid>
                <a:gridCol w="2616200"/>
                <a:gridCol w="609600"/>
                <a:gridCol w="609600"/>
                <a:gridCol w="609600"/>
                <a:gridCol w="609600"/>
              </a:tblGrid>
              <a:tr h="200025">
                <a:tc>
                  <a:txBody>
                    <a:bodyPr/>
                    <a:lstStyle/>
                    <a:p>
                      <a:pPr algn="l" fontAlgn="ctr"/>
                      <a:r>
                        <a:rPr lang="en-US" sz="900" b="1" i="0" u="none" strike="noStrike" dirty="0">
                          <a:solidFill>
                            <a:srgbClr val="000000"/>
                          </a:solidFill>
                          <a:latin typeface="Times New Roman"/>
                        </a:rPr>
                        <a:t>Summary Balance Sheet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900" b="1" i="0" u="none" strike="noStrike">
                          <a:solidFill>
                            <a:srgbClr val="000000"/>
                          </a:solidFill>
                          <a:latin typeface="Times New Roman"/>
                        </a:rPr>
                        <a:t>FY18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r" fontAlgn="ctr"/>
                      <a:r>
                        <a:rPr lang="en-US" sz="900" b="1" i="0" u="none" strike="noStrike">
                          <a:solidFill>
                            <a:srgbClr val="000000"/>
                          </a:solidFill>
                          <a:latin typeface="Times New Roman"/>
                        </a:rPr>
                        <a:t>FY17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r" fontAlgn="ctr"/>
                      <a:r>
                        <a:rPr lang="en-US" sz="900" b="1" i="0" u="none" strike="noStrike">
                          <a:solidFill>
                            <a:srgbClr val="000000"/>
                          </a:solidFill>
                          <a:latin typeface="Times New Roman"/>
                        </a:rPr>
                        <a:t>FY16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r" fontAlgn="ctr"/>
                      <a:r>
                        <a:rPr lang="en-US" sz="900" b="1" i="0" u="none" strike="noStrike">
                          <a:solidFill>
                            <a:srgbClr val="000000"/>
                          </a:solidFill>
                          <a:latin typeface="Times New Roman"/>
                        </a:rPr>
                        <a:t>FY15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00025">
                <a:tc>
                  <a:txBody>
                    <a:bodyPr/>
                    <a:lstStyle/>
                    <a:p>
                      <a:pPr algn="l" fontAlgn="ctr"/>
                      <a:r>
                        <a:rPr lang="en-US" sz="900" b="0" i="0" u="none" strike="noStrike">
                          <a:solidFill>
                            <a:srgbClr val="000000"/>
                          </a:solidFill>
                          <a:latin typeface="Times New Roman"/>
                        </a:rPr>
                        <a:t>Cash &amp; Equivalents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Working Capital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Accounts Receivable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Inventory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Accounts Payable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Total Debt with Equity Credit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1546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644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335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Short-Term Debt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572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Long-Term Senior Secured Debt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974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398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Long-Term Senior Secured Debt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dirty="0">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Long-Term Subordinated Debt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Other Debt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   Equity Credit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l" fontAlgn="ctr"/>
                      <a:r>
                        <a:rPr lang="en-US" sz="900" b="0" i="0" u="none" strike="noStrike">
                          <a:solidFill>
                            <a:srgbClr val="000000"/>
                          </a:solidFill>
                          <a:latin typeface="Times New Roman"/>
                        </a:rPr>
                        <a:t>Total Adjusted Debt with Equity Credit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1546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644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a:solidFill>
                            <a:srgbClr val="000000"/>
                          </a:solidFill>
                          <a:latin typeface="Times New Roman"/>
                        </a:rPr>
                        <a:t>274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900" b="0" i="0" u="none" strike="noStrike" dirty="0">
                          <a:solidFill>
                            <a:srgbClr val="000000"/>
                          </a:solidFill>
                          <a:latin typeface="Times New Roman"/>
                        </a:rPr>
                        <a:t>335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a:t>
            </a:r>
            <a:endParaRPr lang="en-US" dirty="0"/>
          </a:p>
        </p:txBody>
      </p:sp>
      <p:sp>
        <p:nvSpPr>
          <p:cNvPr id="3" name="Content Placeholder 2"/>
          <p:cNvSpPr>
            <a:spLocks noGrp="1"/>
          </p:cNvSpPr>
          <p:nvPr>
            <p:ph idx="1"/>
          </p:nvPr>
        </p:nvSpPr>
        <p:spPr/>
        <p:txBody>
          <a:bodyPr>
            <a:normAutofit/>
          </a:bodyPr>
          <a:lstStyle/>
          <a:p>
            <a:pPr>
              <a:buFontTx/>
              <a:buChar char="-"/>
            </a:pPr>
            <a:r>
              <a:rPr lang="en-US" sz="1600" dirty="0" err="1" smtClean="0"/>
              <a:t>Shri</a:t>
            </a:r>
            <a:r>
              <a:rPr lang="en-US" sz="1600" dirty="0" smtClean="0"/>
              <a:t> </a:t>
            </a:r>
            <a:r>
              <a:rPr lang="en-US" sz="1600" dirty="0" err="1" smtClean="0"/>
              <a:t>Keshav</a:t>
            </a:r>
            <a:r>
              <a:rPr lang="en-US" sz="1600" dirty="0" smtClean="0"/>
              <a:t> Cements took over the ailing – </a:t>
            </a:r>
            <a:r>
              <a:rPr lang="en-US" sz="1600" dirty="0" err="1" smtClean="0"/>
              <a:t>Sangam</a:t>
            </a:r>
            <a:r>
              <a:rPr lang="en-US" sz="1600" dirty="0" smtClean="0"/>
              <a:t> Cements from KSFC and </a:t>
            </a:r>
            <a:r>
              <a:rPr lang="en-US" sz="1600" dirty="0" err="1" smtClean="0"/>
              <a:t>Shri</a:t>
            </a:r>
            <a:r>
              <a:rPr lang="en-US" sz="1600" dirty="0" smtClean="0"/>
              <a:t> </a:t>
            </a:r>
            <a:r>
              <a:rPr lang="en-US" sz="1600" dirty="0" smtClean="0"/>
              <a:t>Quality</a:t>
            </a:r>
          </a:p>
          <a:p>
            <a:pPr>
              <a:buNone/>
            </a:pPr>
            <a:r>
              <a:rPr lang="en-US" sz="1600" dirty="0" smtClean="0"/>
              <a:t>	</a:t>
            </a:r>
            <a:r>
              <a:rPr lang="en-US" sz="1600" dirty="0" smtClean="0"/>
              <a:t>Cements </a:t>
            </a:r>
            <a:r>
              <a:rPr lang="en-US" sz="1600" dirty="0" smtClean="0"/>
              <a:t>Ltd from IDBI and turned around those sick units into profitable </a:t>
            </a:r>
            <a:r>
              <a:rPr lang="en-US" sz="1600" dirty="0" smtClean="0"/>
              <a:t>entities</a:t>
            </a:r>
          </a:p>
          <a:p>
            <a:pPr>
              <a:buNone/>
            </a:pPr>
            <a:r>
              <a:rPr lang="en-US" sz="1600" dirty="0" smtClean="0"/>
              <a:t>- 	Company </a:t>
            </a:r>
            <a:r>
              <a:rPr lang="en-US" sz="1600" dirty="0" smtClean="0"/>
              <a:t>has </a:t>
            </a:r>
            <a:r>
              <a:rPr lang="en-US" sz="1600" b="1" dirty="0" smtClean="0"/>
              <a:t>paid </a:t>
            </a:r>
            <a:r>
              <a:rPr lang="en-US" sz="1600" b="1" dirty="0" smtClean="0"/>
              <a:t>dividends</a:t>
            </a:r>
            <a:r>
              <a:rPr lang="en-US" sz="1600" dirty="0" smtClean="0"/>
              <a:t>, whenever distributing wealth to shareholders has made more sense than </a:t>
            </a:r>
            <a:r>
              <a:rPr lang="en-US" sz="1600" dirty="0" err="1" smtClean="0"/>
              <a:t>capex</a:t>
            </a:r>
            <a:endParaRPr lang="en-US" sz="1600" dirty="0" smtClean="0"/>
          </a:p>
          <a:p>
            <a:pPr>
              <a:buFontTx/>
              <a:buChar char="-"/>
            </a:pPr>
            <a:r>
              <a:rPr lang="en-US" sz="1600" b="1" dirty="0" smtClean="0"/>
              <a:t>The </a:t>
            </a:r>
            <a:r>
              <a:rPr lang="en-US" sz="1600" b="1" dirty="0" smtClean="0"/>
              <a:t>promoter holding has also increased to more than 67.8% in the </a:t>
            </a:r>
            <a:r>
              <a:rPr lang="en-US" sz="1600" b="1" dirty="0" smtClean="0"/>
              <a:t>during 2012-15 (nothing has been pledged till date)</a:t>
            </a:r>
          </a:p>
          <a:p>
            <a:pPr>
              <a:buFontTx/>
              <a:buChar char="-"/>
            </a:pPr>
            <a:r>
              <a:rPr lang="en-US" sz="1600" b="1" dirty="0" err="1" smtClean="0"/>
              <a:t>Capex</a:t>
            </a:r>
            <a:r>
              <a:rPr lang="en-US" sz="1600" b="1" dirty="0" smtClean="0"/>
              <a:t> completed 200TPD to 750TPD for plant 2 in Feb. More in progress with target 3000 TPD in total (Currently financials reflect 450TPD capacity)</a:t>
            </a:r>
          </a:p>
          <a:p>
            <a:pPr>
              <a:buFontTx/>
              <a:buChar char="-"/>
            </a:pPr>
            <a:r>
              <a:rPr lang="en-US" sz="1600" b="1" dirty="0" smtClean="0"/>
              <a:t>20MW Solar Power Plant for captive use (already showing effects on operating parameters in June quarter)</a:t>
            </a:r>
          </a:p>
          <a:p>
            <a:pPr>
              <a:buFontTx/>
              <a:buChar char="-"/>
            </a:pPr>
            <a:r>
              <a:rPr lang="en-US" sz="1600" b="1" dirty="0" smtClean="0"/>
              <a:t>Cement Demand Likely to Improve in FY18: </a:t>
            </a:r>
            <a:r>
              <a:rPr lang="en-US" sz="1600" dirty="0" err="1" smtClean="0"/>
              <a:t>Ind</a:t>
            </a:r>
            <a:r>
              <a:rPr lang="en-US" sz="1600" dirty="0" smtClean="0"/>
              <a:t>-Ra expects the cement industry to grow 4%-6% during FY18. Absence of any significant incremental capacity additions in the market is expected to increase capacity </a:t>
            </a:r>
            <a:r>
              <a:rPr lang="en-US" sz="1600" dirty="0" err="1" smtClean="0"/>
              <a:t>utilisation</a:t>
            </a:r>
            <a:r>
              <a:rPr lang="en-US" sz="1600" dirty="0" smtClean="0"/>
              <a:t> rates in the coming years. </a:t>
            </a:r>
          </a:p>
          <a:p>
            <a:pPr>
              <a:buFontTx/>
              <a:buChar char="-"/>
            </a:pPr>
            <a:r>
              <a:rPr lang="en-US" sz="1600" dirty="0" smtClean="0"/>
              <a:t>A </a:t>
            </a:r>
            <a:r>
              <a:rPr lang="en-US" sz="1600" dirty="0" err="1" smtClean="0"/>
              <a:t>favourable</a:t>
            </a:r>
            <a:r>
              <a:rPr lang="en-US" sz="1600" dirty="0" smtClean="0"/>
              <a:t> monsoon, which can increase rural demand, and government’s initiatives (such as Housing for All and thrust on infrastructure activities) are expected to improve cement demand post FY18.</a:t>
            </a:r>
          </a:p>
          <a:p>
            <a:pPr>
              <a:buFontTx/>
              <a:buChar char="-"/>
            </a:pPr>
            <a:endParaRPr lang="en-US" sz="1600" b="1" dirty="0" smtClean="0"/>
          </a:p>
          <a:p>
            <a:pPr>
              <a:buNone/>
            </a:pPr>
            <a:endParaRPr lang="en-US" sz="1600" dirty="0" smtClean="0"/>
          </a:p>
        </p:txBody>
      </p:sp>
      <p:sp>
        <p:nvSpPr>
          <p:cNvPr id="4" name="Title 1"/>
          <p:cNvSpPr txBox="1">
            <a:spLocks/>
          </p:cNvSpPr>
          <p:nvPr/>
        </p:nvSpPr>
        <p:spPr>
          <a:xfrm>
            <a:off x="609600" y="4953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0" i="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Operating </a:t>
            </a:r>
            <a:r>
              <a:rPr lang="en-US" dirty="0" err="1" smtClean="0"/>
              <a:t>Efficieny</a:t>
            </a:r>
            <a:r>
              <a:rPr lang="en-US" dirty="0" smtClean="0"/>
              <a:t> of </a:t>
            </a:r>
            <a:r>
              <a:rPr lang="en-US" dirty="0" err="1" smtClean="0"/>
              <a:t>Keshav</a:t>
            </a:r>
            <a:r>
              <a:rPr lang="en-US" dirty="0" smtClean="0"/>
              <a:t> Cements</a:t>
            </a:r>
            <a:endParaRPr lang="en-US" dirty="0"/>
          </a:p>
        </p:txBody>
      </p:sp>
      <p:sp>
        <p:nvSpPr>
          <p:cNvPr id="3" name="Content Placeholder 2"/>
          <p:cNvSpPr>
            <a:spLocks noGrp="1"/>
          </p:cNvSpPr>
          <p:nvPr>
            <p:ph idx="1"/>
          </p:nvPr>
        </p:nvSpPr>
        <p:spPr/>
        <p:txBody>
          <a:bodyPr>
            <a:normAutofit/>
          </a:bodyPr>
          <a:lstStyle/>
          <a:p>
            <a:pPr>
              <a:buNone/>
            </a:pPr>
            <a:r>
              <a:rPr lang="en-US" sz="1600" b="1" dirty="0" smtClean="0"/>
              <a:t>Parameters as of Nov 2017</a:t>
            </a:r>
          </a:p>
          <a:p>
            <a:pPr>
              <a:buFontTx/>
              <a:buChar char="-"/>
            </a:pPr>
            <a:r>
              <a:rPr lang="en-US" sz="1600" dirty="0" err="1" smtClean="0"/>
              <a:t>Realisation</a:t>
            </a:r>
            <a:r>
              <a:rPr lang="en-US" sz="1600" dirty="0" smtClean="0"/>
              <a:t> Revenue </a:t>
            </a:r>
            <a:r>
              <a:rPr lang="en-US" sz="1600" dirty="0" smtClean="0"/>
              <a:t>Per </a:t>
            </a:r>
            <a:r>
              <a:rPr lang="en-US" sz="1600" dirty="0" err="1" smtClean="0"/>
              <a:t>tonne</a:t>
            </a:r>
            <a:r>
              <a:rPr lang="en-US" sz="1600" dirty="0" smtClean="0"/>
              <a:t> – 5191</a:t>
            </a:r>
          </a:p>
          <a:p>
            <a:pPr>
              <a:buFontTx/>
              <a:buChar char="-"/>
            </a:pPr>
            <a:r>
              <a:rPr lang="en-US" sz="1600" dirty="0" smtClean="0"/>
              <a:t>EBITDA per </a:t>
            </a:r>
            <a:r>
              <a:rPr lang="en-US" sz="1600" dirty="0" err="1" smtClean="0"/>
              <a:t>tonne</a:t>
            </a:r>
            <a:r>
              <a:rPr lang="en-US" sz="1600" dirty="0" smtClean="0"/>
              <a:t> of INR1,103-1,398 </a:t>
            </a:r>
            <a:r>
              <a:rPr lang="en-US" sz="1600" dirty="0" smtClean="0"/>
              <a:t>– operates in nearby areas</a:t>
            </a:r>
          </a:p>
          <a:p>
            <a:pPr>
              <a:buNone/>
            </a:pPr>
            <a:r>
              <a:rPr lang="en-US" sz="1600" dirty="0" smtClean="0"/>
              <a:t>	</a:t>
            </a:r>
            <a:r>
              <a:rPr lang="en-US" sz="1600" dirty="0" smtClean="0"/>
              <a:t>(</a:t>
            </a:r>
            <a:r>
              <a:rPr lang="en-US" sz="1600" dirty="0" smtClean="0"/>
              <a:t>during FY15-FY17 due to low freight cost of INR27-152, resulting </a:t>
            </a:r>
            <a:r>
              <a:rPr lang="en-US" sz="1600" b="1" dirty="0" smtClean="0"/>
              <a:t>from lower average lead distance of 250kms between the company’s plants and market</a:t>
            </a:r>
            <a:r>
              <a:rPr lang="en-US" sz="1600" dirty="0" smtClean="0"/>
              <a:t>. </a:t>
            </a:r>
            <a:r>
              <a:rPr lang="en-US" sz="1600" i="1" dirty="0" err="1" smtClean="0">
                <a:solidFill>
                  <a:srgbClr val="FF0000"/>
                </a:solidFill>
              </a:rPr>
              <a:t>Ind</a:t>
            </a:r>
            <a:r>
              <a:rPr lang="en-US" sz="1600" i="1" dirty="0" smtClean="0">
                <a:solidFill>
                  <a:srgbClr val="FF0000"/>
                </a:solidFill>
              </a:rPr>
              <a:t>-Ra expects EBITDA per </a:t>
            </a:r>
            <a:r>
              <a:rPr lang="en-US" sz="1600" i="1" dirty="0" err="1" smtClean="0">
                <a:solidFill>
                  <a:srgbClr val="FF0000"/>
                </a:solidFill>
              </a:rPr>
              <a:t>tonne</a:t>
            </a:r>
            <a:r>
              <a:rPr lang="en-US" sz="1600" i="1" dirty="0" smtClean="0">
                <a:solidFill>
                  <a:srgbClr val="FF0000"/>
                </a:solidFill>
              </a:rPr>
              <a:t> to remain at around INR1,133 in FY18 owing to stable </a:t>
            </a:r>
            <a:r>
              <a:rPr lang="en-US" sz="1600" i="1" dirty="0" err="1" smtClean="0">
                <a:solidFill>
                  <a:srgbClr val="FF0000"/>
                </a:solidFill>
              </a:rPr>
              <a:t>realisation</a:t>
            </a:r>
            <a:r>
              <a:rPr lang="en-US" sz="1600" dirty="0" smtClean="0"/>
              <a:t>)</a:t>
            </a:r>
          </a:p>
          <a:p>
            <a:pPr>
              <a:buFontTx/>
              <a:buChar char="-"/>
            </a:pPr>
            <a:r>
              <a:rPr lang="en-US" sz="1600" dirty="0" smtClean="0"/>
              <a:t>Interest coverage (operating EBITDA/gross interest expense) remained between 2.4x and 3.8x during FY14-FY17 (FY17: 3.4x, FY16: 3.8x). </a:t>
            </a:r>
            <a:endParaRPr lang="en-US" sz="1600" dirty="0" smtClean="0"/>
          </a:p>
          <a:p>
            <a:pPr>
              <a:buNone/>
            </a:pPr>
            <a:endParaRPr lang="en-US" sz="1600" dirty="0" smtClean="0"/>
          </a:p>
          <a:p>
            <a:pPr>
              <a:buNone/>
            </a:pPr>
            <a:r>
              <a:rPr lang="en-US" sz="1600" b="1" dirty="0" smtClean="0"/>
              <a:t>Negative</a:t>
            </a:r>
          </a:p>
          <a:p>
            <a:pPr>
              <a:buFontTx/>
              <a:buChar char="-"/>
            </a:pPr>
            <a:r>
              <a:rPr lang="en-US" sz="1600" dirty="0" smtClean="0"/>
              <a:t>Net leverage (total adjusted net debt/operating EBITDAR) deteriorated to 5.5x in FY17 (FY14: 3.7x) due to debt-led </a:t>
            </a:r>
            <a:r>
              <a:rPr lang="en-US" sz="1600" dirty="0" err="1" smtClean="0"/>
              <a:t>capex</a:t>
            </a:r>
            <a:r>
              <a:rPr lang="en-US" sz="1600" dirty="0" smtClean="0"/>
              <a:t>. </a:t>
            </a:r>
            <a:r>
              <a:rPr lang="en-US" sz="1600" dirty="0" err="1" smtClean="0"/>
              <a:t>Ind</a:t>
            </a:r>
            <a:r>
              <a:rPr lang="en-US" sz="1600" dirty="0" smtClean="0"/>
              <a:t>-Ra expects leverage to improve and remain below 3x from FY18 onwards with incremental EBITDA from capacity additions and absence of major debt-led </a:t>
            </a:r>
            <a:r>
              <a:rPr lang="en-US" sz="1600" dirty="0" err="1" smtClean="0"/>
              <a:t>capex</a:t>
            </a:r>
            <a:r>
              <a:rPr lang="en-US" sz="1600" dirty="0" smtClean="0"/>
              <a:t> plan.</a:t>
            </a:r>
            <a:endParaRPr lang="en-US" sz="16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554</Words>
  <Application>Microsoft Office PowerPoint</Application>
  <PresentationFormat>On-screen Show (4:3)</PresentationFormat>
  <Paragraphs>208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Shri Keshav Cement Ltd Multi fold Capex</vt:lpstr>
      <vt:lpstr>Rationale of choosing</vt:lpstr>
      <vt:lpstr>Shree Keshav Cement</vt:lpstr>
      <vt:lpstr>Income Statement</vt:lpstr>
      <vt:lpstr>Balance Sheet</vt:lpstr>
      <vt:lpstr>Coverage and Leverage calculations</vt:lpstr>
      <vt:lpstr>Balance Sheet Summary India Ratings</vt:lpstr>
      <vt:lpstr>Salient Features</vt:lpstr>
      <vt:lpstr>Operating Efficieny of Keshav Cements</vt:lpstr>
      <vt:lpstr>Negative Aspects</vt:lpstr>
      <vt:lpstr>Annual Report highlights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NGL Finechem</dc:title>
  <dc:creator>compaq</dc:creator>
  <cp:lastModifiedBy>compaq</cp:lastModifiedBy>
  <cp:revision>79</cp:revision>
  <dcterms:created xsi:type="dcterms:W3CDTF">2017-11-11T06:54:19Z</dcterms:created>
  <dcterms:modified xsi:type="dcterms:W3CDTF">2018-09-02T06:53:49Z</dcterms:modified>
</cp:coreProperties>
</file>