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4" r:id="rId1"/>
  </p:sldMasterIdLst>
  <p:notesMasterIdLst>
    <p:notesMasterId r:id="rId14"/>
  </p:notesMasterIdLst>
  <p:sldIdLst>
    <p:sldId id="256" r:id="rId2"/>
    <p:sldId id="263" r:id="rId3"/>
    <p:sldId id="264" r:id="rId4"/>
    <p:sldId id="273" r:id="rId5"/>
    <p:sldId id="265" r:id="rId6"/>
    <p:sldId id="278" r:id="rId7"/>
    <p:sldId id="266" r:id="rId8"/>
    <p:sldId id="272" r:id="rId9"/>
    <p:sldId id="275" r:id="rId10"/>
    <p:sldId id="276" r:id="rId11"/>
    <p:sldId id="268" r:id="rId12"/>
    <p:sldId id="277"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8" autoAdjust="0"/>
    <p:restoredTop sz="86420" autoAdjust="0"/>
  </p:normalViewPr>
  <p:slideViewPr>
    <p:cSldViewPr>
      <p:cViewPr varScale="1">
        <p:scale>
          <a:sx n="63" d="100"/>
          <a:sy n="63" d="100"/>
        </p:scale>
        <p:origin x="-136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4B06CCE8-8FAB-41E0-BCD0-B797767D14E4}" type="datetimeFigureOut">
              <a:rPr lang="en-US"/>
              <a:pPr>
                <a:defRPr/>
              </a:pPr>
              <a:t>9/29/2018</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AF57B93A-3C50-46A3-B16B-879A696DB3C0}" type="slidenum">
              <a:rPr lang="en-US"/>
              <a:pPr>
                <a:defRPr/>
              </a:pPr>
              <a:t>‹#›</a:t>
            </a:fld>
            <a:endParaRPr lang="en-US" dirty="0"/>
          </a:p>
        </p:txBody>
      </p:sp>
    </p:spTree>
    <p:extLst>
      <p:ext uri="{BB962C8B-B14F-4D97-AF65-F5344CB8AC3E}">
        <p14:creationId xmlns:p14="http://schemas.microsoft.com/office/powerpoint/2010/main" val="1935795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pPr>
              <a:defRPr/>
            </a:pPr>
            <a:fld id="{AF57B93A-3C50-46A3-B16B-879A696DB3C0}" type="slidenum">
              <a:rPr lang="en-US" smtClean="0"/>
              <a:pPr>
                <a:defRPr/>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B04ED5-5309-4517-9B2A-9456ECBD5F74}" type="slidenum">
              <a:rPr lang="en-US" smtClean="0"/>
              <a:pPr fontAlgn="base">
                <a:spcBef>
                  <a:spcPct val="0"/>
                </a:spcBef>
                <a:spcAft>
                  <a:spcPct val="0"/>
                </a:spcAft>
                <a:defRPr/>
              </a:pPr>
              <a:t>9</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B04ED5-5309-4517-9B2A-9456ECBD5F74}" type="slidenum">
              <a:rPr lang="en-US" smtClean="0"/>
              <a:pPr fontAlgn="base">
                <a:spcBef>
                  <a:spcPct val="0"/>
                </a:spcBef>
                <a:spcAft>
                  <a:spcPct val="0"/>
                </a:spcAft>
                <a:defRPr/>
              </a:pPr>
              <a:t>11</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2"/>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2459F0ED-7151-4CF7-8BFE-331C8C3739F4}" type="datetimeFigureOut">
              <a:rPr lang="en-US" smtClean="0"/>
              <a:pPr>
                <a:defRPr/>
              </a:pPr>
              <a:t>9/29/2018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8CFD710-FFEF-4D98-AE2F-82777804B4A0}" type="slidenum">
              <a:rPr lang="en-US" smtClean="0"/>
              <a:pPr>
                <a:defRPr/>
              </a:pPr>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8ECA0509-BDEA-4AE0-8A11-1F5A25DAB08A}" type="datetimeFigureOut">
              <a:rPr lang="en-US" smtClean="0"/>
              <a:pPr>
                <a:defRPr/>
              </a:pPr>
              <a:t>9/29/2018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87ACA3FE-421D-4122-B976-4D52D28C2A9E}"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22C0AFE1-7740-48C0-8691-34E3C61A761D}" type="datetimeFigureOut">
              <a:rPr lang="en-US" smtClean="0"/>
              <a:pPr>
                <a:defRPr/>
              </a:pPr>
              <a:t>9/29/2018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B8B0C6DF-F1C4-4D36-8E38-AACF667E74F5}"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ADC5170-1E71-47F2-8ECD-7E9D27A4DB23}" type="datetimeFigureOut">
              <a:rPr lang="en-US" smtClean="0"/>
              <a:pPr>
                <a:defRPr/>
              </a:pPr>
              <a:t>9/29/2018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E3F85C48-E6C0-4A26-B264-194B1C10EB08}"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1"/>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6"/>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C5711F82-CAA1-4EE1-9322-7D874CD01B50}" type="datetimeFigureOut">
              <a:rPr lang="en-US" smtClean="0"/>
              <a:pPr>
                <a:defRPr/>
              </a:pPr>
              <a:t>9/29/2018</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8FA8FB9-62E2-4EAE-A9BC-462EB6EF046F}" type="slidenum">
              <a:rPr lang="en-US" smtClean="0"/>
              <a:pPr>
                <a:defRPr/>
              </a:pPr>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2F3B91CB-E75E-404E-8DC7-E5CDABF1B168}" type="datetimeFigureOut">
              <a:rPr lang="en-US" smtClean="0"/>
              <a:pPr>
                <a:defRPr/>
              </a:pPr>
              <a:t>9/29/2018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6B66D45-97D1-4882-BD62-7016698757A8}"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5FABC242-2EF6-4A51-80A9-00D6AFE9C0B9}" type="datetimeFigureOut">
              <a:rPr lang="en-US" smtClean="0"/>
              <a:pPr>
                <a:defRPr/>
              </a:pPr>
              <a:t>9/29/2018</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B7DD8873-7B49-4F34-B2F8-2E4B6A02C93F}" type="slidenum">
              <a:rPr lang="en-US" smtClean="0"/>
              <a:pPr>
                <a:defRPr/>
              </a:pPr>
              <a:t>‹#›</a:t>
            </a:fld>
            <a:endParaRPr lang="en-US" dirty="0"/>
          </a:p>
        </p:txBody>
      </p:sp>
      <p:cxnSp>
        <p:nvCxnSpPr>
          <p:cNvPr id="11" name="Straight Connector 10"/>
          <p:cNvCxnSpPr/>
          <p:nvPr/>
        </p:nvCxnSpPr>
        <p:spPr>
          <a:xfrm rot="5400000">
            <a:off x="2217817" y="4045823"/>
            <a:ext cx="4709160" cy="795"/>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7CF95B4F-0B02-4F8D-9F76-AF062C4027B0}" type="datetimeFigureOut">
              <a:rPr lang="en-US" smtClean="0"/>
              <a:pPr>
                <a:defRPr/>
              </a:pPr>
              <a:t>9/29/2018</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A274A6C0-63CF-4776-8985-6A8420D78D1A}"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65A886F-8A64-45FD-A962-8509D4CA00D9}" type="datetimeFigureOut">
              <a:rPr lang="en-US" smtClean="0"/>
              <a:pPr>
                <a:defRPr/>
              </a:pPr>
              <a:t>9/29/2018</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E53DE534-2578-4E0A-BB59-FA230609B2F4}"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4"/>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B878CBD0-78B4-4F06-AC3A-6E54E20F9B16}" type="datetimeFigureOut">
              <a:rPr lang="en-US" smtClean="0"/>
              <a:pPr>
                <a:defRPr/>
              </a:pPr>
              <a:t>9/29/2018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B96EEA5A-B797-4CCD-9D6F-8271618D4C6F}" type="slidenum">
              <a:rPr lang="en-US" smtClean="0"/>
              <a:pPr>
                <a:defRPr/>
              </a:pPr>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1" y="838203"/>
            <a:ext cx="5904391"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69CDD962-A7FA-4685-B17B-96497AB8681D}" type="datetimeFigureOut">
              <a:rPr lang="en-US" smtClean="0"/>
              <a:pPr>
                <a:defRPr/>
              </a:pPr>
              <a:t>9/29/2018</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11DD0AC1-C3E5-4C71-9260-AD86959D9EC5}"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8364B2F8-11B9-410B-9FEB-7375071DCF06}" type="datetimeFigureOut">
              <a:rPr lang="en-US" smtClean="0"/>
              <a:pPr>
                <a:defRPr/>
              </a:pPr>
              <a:t>9/29/2018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6E5EDCBA-44C0-4DCB-BB7B-A3420BE22427}"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forum.valuepickr.com/t/arrow-greentech-old-name-arrow-coated-products-anybody-tracking/323/6?u=dd1474" TargetMode="External"/><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Layout" Target="../slideLayouts/slideLayout2.xml"/><Relationship Id="rId1" Type="http://schemas.openxmlformats.org/officeDocument/2006/relationships/themeOverride" Target="../theme/themeOverride1.xml"/><Relationship Id="rId5" Type="http://schemas.openxmlformats.org/officeDocument/2006/relationships/hyperlink" Target="https://patents.google.com/patent/US9421575B2/en?oq=9421575" TargetMode="External"/><Relationship Id="rId4" Type="http://schemas.openxmlformats.org/officeDocument/2006/relationships/hyperlink" Target="https://worldwide.espacenet.com/searchResults?search=06766258.5&amp;DB=EPODOC&amp;submitted=true&amp;locale=en_EP&amp;ST=singleline&amp;compact=false&amp;DB=EPODOC&amp;query=06766258.5"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My experiment with investing in FY18</a:t>
            </a:r>
            <a:endParaRPr dirty="0"/>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2"/>
              <a:buNone/>
              <a:defRPr/>
            </a:pPr>
            <a:r>
              <a:rPr lang="en-US" dirty="0" smtClean="0"/>
              <a:t>Presented by :</a:t>
            </a:r>
          </a:p>
          <a:p>
            <a:pPr eaLnBrk="1" fontAlgn="auto" hangingPunct="1">
              <a:spcAft>
                <a:spcPts val="0"/>
              </a:spcAft>
              <a:buFont typeface="Wingdings 2"/>
              <a:buNone/>
              <a:defRPr/>
            </a:pPr>
            <a:r>
              <a:rPr lang="en-US" dirty="0" smtClean="0"/>
              <a:t>Dhiraj Dave</a:t>
            </a:r>
          </a:p>
          <a:p>
            <a:pPr eaLnBrk="1" fontAlgn="auto" hangingPunct="1">
              <a:spcAft>
                <a:spcPts val="0"/>
              </a:spcAft>
              <a:buFont typeface="Wingdings 2"/>
              <a:buNone/>
              <a:defRPr/>
            </a:pPr>
            <a:r>
              <a:rPr lang="en-US" sz="1600" dirty="0" smtClean="0"/>
              <a:t>July 25-29, 2018</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44408" y="417496"/>
            <a:ext cx="864096" cy="77925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idx="4294967295"/>
          </p:nvPr>
        </p:nvSpPr>
        <p:spPr>
          <a:xfrm>
            <a:off x="462096" y="1447802"/>
            <a:ext cx="8229600" cy="4678363"/>
          </a:xfrm>
        </p:spPr>
        <p:txBody>
          <a:bodyPr/>
          <a:lstStyle/>
          <a:p>
            <a:pPr algn="just">
              <a:buBlip>
                <a:blip r:embed="rId2"/>
              </a:buBlip>
            </a:pPr>
            <a:r>
              <a:rPr lang="en-US" dirty="0" smtClean="0"/>
              <a:t>Price continue decline from </a:t>
            </a:r>
            <a:r>
              <a:rPr lang="en-US" dirty="0">
                <a:latin typeface="Rupee Foradian" pitchFamily="34" charset="0"/>
              </a:rPr>
              <a:t>`</a:t>
            </a:r>
            <a:r>
              <a:rPr lang="en-US" dirty="0" smtClean="0"/>
              <a:t> 341 in March 28 2018 to </a:t>
            </a:r>
            <a:r>
              <a:rPr lang="en-US" dirty="0" smtClean="0">
                <a:latin typeface="Rupee Foradian" pitchFamily="34" charset="0"/>
              </a:rPr>
              <a:t>`</a:t>
            </a:r>
            <a:r>
              <a:rPr lang="en-US" dirty="0" smtClean="0"/>
              <a:t> 81 on July 5 2018.</a:t>
            </a:r>
          </a:p>
          <a:p>
            <a:pPr algn="just">
              <a:buBlip>
                <a:blip r:embed="rId2"/>
              </a:buBlip>
            </a:pPr>
            <a:r>
              <a:rPr lang="en-US" dirty="0" smtClean="0"/>
              <a:t>March 2018 Results was disaster</a:t>
            </a:r>
          </a:p>
          <a:p>
            <a:pPr algn="just">
              <a:buBlip>
                <a:blip r:embed="rId2"/>
              </a:buBlip>
            </a:pPr>
            <a:endParaRPr lang="en-US" dirty="0" smtClean="0"/>
          </a:p>
          <a:p>
            <a:pPr eaLnBrk="1" hangingPunct="1">
              <a:buBlip>
                <a:blip r:embed="rId2"/>
              </a:buBlip>
            </a:pPr>
            <a:endParaRPr lang="en-US" dirty="0" smtClean="0"/>
          </a:p>
          <a:p>
            <a:pPr marL="274320" lvl="1" indent="0" eaLnBrk="1" hangingPunct="1">
              <a:buNone/>
            </a:pPr>
            <a:endParaRPr lang="en-US" dirty="0" smtClean="0"/>
          </a:p>
        </p:txBody>
      </p:sp>
      <p:sp>
        <p:nvSpPr>
          <p:cNvPr id="3" name="Title 2"/>
          <p:cNvSpPr>
            <a:spLocks noGrp="1"/>
          </p:cNvSpPr>
          <p:nvPr>
            <p:ph type="title" idx="4294967295"/>
          </p:nvPr>
        </p:nvSpPr>
        <p:spPr>
          <a:xfrm>
            <a:off x="446856" y="152400"/>
            <a:ext cx="8229600" cy="1219200"/>
          </a:xfrm>
        </p:spPr>
        <p:txBody>
          <a:bodyPr/>
          <a:lstStyle/>
          <a:p>
            <a:pPr eaLnBrk="1" fontAlgn="auto" hangingPunct="1">
              <a:spcAft>
                <a:spcPts val="0"/>
              </a:spcAft>
              <a:defRPr/>
            </a:pPr>
            <a:r>
              <a:rPr lang="en-US" dirty="0" smtClean="0"/>
              <a:t>Development Post Sell</a:t>
            </a:r>
            <a:endParaRPr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706" y="2682845"/>
            <a:ext cx="7924750" cy="1754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3556" y="4725144"/>
            <a:ext cx="840105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4751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6856" y="152400"/>
            <a:ext cx="8229600" cy="1219200"/>
          </a:xfrm>
        </p:spPr>
        <p:txBody>
          <a:bodyPr/>
          <a:lstStyle/>
          <a:p>
            <a:pPr eaLnBrk="1" fontAlgn="auto" hangingPunct="1">
              <a:spcAft>
                <a:spcPts val="0"/>
              </a:spcAft>
              <a:defRPr/>
            </a:pPr>
            <a:r>
              <a:rPr lang="en-US" dirty="0" smtClean="0"/>
              <a:t>Learning</a:t>
            </a:r>
            <a:endParaRPr dirty="0"/>
          </a:p>
        </p:txBody>
      </p:sp>
      <p:sp>
        <p:nvSpPr>
          <p:cNvPr id="3" name="Text Placeholder 2"/>
          <p:cNvSpPr>
            <a:spLocks noGrp="1"/>
          </p:cNvSpPr>
          <p:nvPr>
            <p:ph type="body" idx="4294967295"/>
          </p:nvPr>
        </p:nvSpPr>
        <p:spPr>
          <a:xfrm>
            <a:off x="446856" y="1447802"/>
            <a:ext cx="8229600" cy="4678363"/>
          </a:xfrm>
        </p:spPr>
        <p:txBody>
          <a:bodyPr>
            <a:normAutofit lnSpcReduction="10000"/>
          </a:bodyPr>
          <a:lstStyle/>
          <a:p>
            <a:pPr algn="just">
              <a:buBlip>
                <a:blip r:embed="rId3"/>
              </a:buBlip>
              <a:defRPr/>
            </a:pPr>
            <a:r>
              <a:rPr lang="en-US" dirty="0" smtClean="0"/>
              <a:t>While like the story, due to non availability of critical information i.e. real innovator in the company, did not made core holding and taken only small position with maximum allocation of 1%. That saved from incurring major loss</a:t>
            </a:r>
          </a:p>
          <a:p>
            <a:pPr algn="just">
              <a:buBlip>
                <a:blip r:embed="rId3"/>
              </a:buBlip>
              <a:defRPr/>
            </a:pPr>
            <a:r>
              <a:rPr lang="en-US" dirty="0" smtClean="0"/>
              <a:t>Scuttlebutt is an art. Need to learn same</a:t>
            </a:r>
          </a:p>
          <a:p>
            <a:pPr algn="just">
              <a:buBlip>
                <a:blip r:embed="rId3"/>
              </a:buBlip>
              <a:defRPr/>
            </a:pPr>
            <a:r>
              <a:rPr lang="en-US" dirty="0" smtClean="0"/>
              <a:t>Risk is fear and contingent rewards are greed. While first part of statement is truth, second part has more hope and leap of faith</a:t>
            </a:r>
          </a:p>
          <a:p>
            <a:pPr algn="just">
              <a:buBlip>
                <a:blip r:embed="rId3"/>
              </a:buBlip>
              <a:defRPr/>
            </a:pPr>
            <a:r>
              <a:rPr lang="en-US" dirty="0" smtClean="0"/>
              <a:t>Closely watch the company. At appropriate price, may be good optionality in future. The company is paying tax, dividend and has genuine patents. No debt funded expansion and limited existence risk. </a:t>
            </a:r>
          </a:p>
          <a:p>
            <a:pPr>
              <a:buBlip>
                <a:blip r:embed="rId3"/>
              </a:buBlip>
              <a:defRPr/>
            </a:pPr>
            <a:endParaRPr lang="en-US" dirty="0" smtClean="0"/>
          </a:p>
          <a:p>
            <a:pPr>
              <a:buBlip>
                <a:blip r:embed="rId3"/>
              </a:buBlip>
              <a:defRP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Disclaimer</a:t>
            </a:r>
            <a:endParaRPr lang="en-US" dirty="0"/>
          </a:p>
        </p:txBody>
      </p:sp>
      <p:sp>
        <p:nvSpPr>
          <p:cNvPr id="3" name="Content Placeholder 2"/>
          <p:cNvSpPr>
            <a:spLocks noGrp="1"/>
          </p:cNvSpPr>
          <p:nvPr>
            <p:ph idx="1"/>
          </p:nvPr>
        </p:nvSpPr>
        <p:spPr/>
        <p:txBody>
          <a:bodyPr/>
          <a:lstStyle/>
          <a:p>
            <a:pPr algn="just">
              <a:buBlip>
                <a:blip r:embed="rId2"/>
              </a:buBlip>
              <a:defRPr/>
            </a:pPr>
            <a:r>
              <a:rPr lang="en-US" dirty="0" smtClean="0"/>
              <a:t>The name of companies in this presentation are more for learning purpose. The presenter experience is also contributed to his limited understanding, wrong entry/exit price and lack of detail working.</a:t>
            </a:r>
          </a:p>
          <a:p>
            <a:pPr algn="just">
              <a:buBlip>
                <a:blip r:embed="rId2"/>
              </a:buBlip>
              <a:defRPr/>
            </a:pPr>
            <a:r>
              <a:rPr lang="en-US" dirty="0" smtClean="0"/>
              <a:t>Reader shall take his/her own due diligence before making any investment</a:t>
            </a:r>
          </a:p>
          <a:p>
            <a:pPr algn="just">
              <a:buBlip>
                <a:blip r:embed="rId2"/>
              </a:buBlip>
              <a:defRPr/>
            </a:pPr>
            <a:r>
              <a:rPr lang="en-US" dirty="0" smtClean="0"/>
              <a:t>The presenter may again invest in company in case he find risk return profile are favourable to his understanding. </a:t>
            </a:r>
          </a:p>
          <a:p>
            <a:pPr algn="just">
              <a:buBlip>
                <a:blip r:embed="rId2"/>
              </a:buBlip>
              <a:defRPr/>
            </a:pPr>
            <a:r>
              <a:rPr lang="en-US" dirty="0" smtClean="0"/>
              <a:t>The presenter reserve his “Right to be wrong”.</a:t>
            </a:r>
            <a:endParaRPr lang="en-US" dirty="0"/>
          </a:p>
        </p:txBody>
      </p:sp>
    </p:spTree>
    <p:extLst>
      <p:ext uri="{BB962C8B-B14F-4D97-AF65-F5344CB8AC3E}">
        <p14:creationId xmlns:p14="http://schemas.microsoft.com/office/powerpoint/2010/main" val="3085403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7544" y="152400"/>
            <a:ext cx="8229600" cy="1219200"/>
          </a:xfrm>
        </p:spPr>
        <p:txBody>
          <a:bodyPr/>
          <a:lstStyle/>
          <a:p>
            <a:pPr eaLnBrk="1" fontAlgn="auto" hangingPunct="1">
              <a:spcAft>
                <a:spcPts val="0"/>
              </a:spcAft>
              <a:defRPr/>
            </a:pPr>
            <a:r>
              <a:rPr lang="en-US" dirty="0" smtClean="0"/>
              <a:t>Key Learning</a:t>
            </a:r>
            <a:endParaRPr dirty="0"/>
          </a:p>
        </p:txBody>
      </p:sp>
      <p:sp>
        <p:nvSpPr>
          <p:cNvPr id="3" name="Text Placeholder 2"/>
          <p:cNvSpPr>
            <a:spLocks noGrp="1"/>
          </p:cNvSpPr>
          <p:nvPr>
            <p:ph type="body" idx="4294967295"/>
          </p:nvPr>
        </p:nvSpPr>
        <p:spPr>
          <a:xfrm>
            <a:off x="467544" y="1447802"/>
            <a:ext cx="8229600" cy="4678363"/>
          </a:xfrm>
        </p:spPr>
        <p:txBody>
          <a:bodyPr>
            <a:normAutofit lnSpcReduction="10000"/>
          </a:bodyPr>
          <a:lstStyle/>
          <a:p>
            <a:pPr eaLnBrk="1" fontAlgn="auto" hangingPunct="1">
              <a:spcAft>
                <a:spcPts val="0"/>
              </a:spcAft>
              <a:buBlip>
                <a:blip r:embed="rId3"/>
              </a:buBlip>
              <a:defRPr/>
            </a:pPr>
            <a:r>
              <a:rPr lang="en-US" dirty="0" smtClean="0"/>
              <a:t>Arrow Greentech</a:t>
            </a:r>
            <a:endParaRPr lang="en-US" dirty="0"/>
          </a:p>
          <a:p>
            <a:pPr lvl="1">
              <a:buBlip>
                <a:blip r:embed="rId3"/>
              </a:buBlip>
              <a:defRPr/>
            </a:pPr>
            <a:r>
              <a:rPr lang="en-US" dirty="0" smtClean="0"/>
              <a:t>Avoid hope and growth story</a:t>
            </a:r>
          </a:p>
          <a:p>
            <a:pPr lvl="1">
              <a:buBlip>
                <a:blip r:embed="rId3"/>
              </a:buBlip>
              <a:defRPr/>
            </a:pPr>
            <a:r>
              <a:rPr lang="en-US" dirty="0" smtClean="0"/>
              <a:t>Control grid</a:t>
            </a:r>
          </a:p>
          <a:p>
            <a:pPr lvl="1">
              <a:buBlip>
                <a:blip r:embed="rId3"/>
              </a:buBlip>
              <a:defRPr/>
            </a:pPr>
            <a:r>
              <a:rPr lang="en-US" dirty="0" smtClean="0"/>
              <a:t>Ignore action of other market participant</a:t>
            </a:r>
          </a:p>
          <a:p>
            <a:pPr>
              <a:buBlip>
                <a:blip r:embed="rId3"/>
              </a:buBlip>
              <a:defRPr/>
            </a:pPr>
            <a:r>
              <a:rPr lang="en-US" dirty="0" smtClean="0"/>
              <a:t>Faze 3</a:t>
            </a:r>
          </a:p>
          <a:p>
            <a:pPr lvl="1">
              <a:buBlip>
                <a:blip r:embed="rId3"/>
              </a:buBlip>
              <a:defRPr/>
            </a:pPr>
            <a:r>
              <a:rPr lang="en-US" dirty="0" smtClean="0"/>
              <a:t>Trade shall not become investment</a:t>
            </a:r>
          </a:p>
          <a:p>
            <a:pPr lvl="1">
              <a:buBlip>
                <a:blip r:embed="rId3"/>
              </a:buBlip>
              <a:defRPr/>
            </a:pPr>
            <a:r>
              <a:rPr lang="en-US" dirty="0" smtClean="0"/>
              <a:t>Turn around are difficult to achieve</a:t>
            </a:r>
          </a:p>
          <a:p>
            <a:pPr lvl="1">
              <a:buBlip>
                <a:blip r:embed="rId3"/>
              </a:buBlip>
              <a:defRPr/>
            </a:pPr>
            <a:r>
              <a:rPr lang="en-US" dirty="0" smtClean="0"/>
              <a:t>If projection are not met, ACT</a:t>
            </a:r>
          </a:p>
          <a:p>
            <a:pPr>
              <a:buBlip>
                <a:blip r:embed="rId3"/>
              </a:buBlip>
              <a:defRPr/>
            </a:pPr>
            <a:r>
              <a:rPr lang="en-US" dirty="0" smtClean="0"/>
              <a:t>Premco Global</a:t>
            </a:r>
          </a:p>
          <a:p>
            <a:pPr lvl="1" algn="just">
              <a:buBlip>
                <a:blip r:embed="rId3"/>
              </a:buBlip>
              <a:defRPr/>
            </a:pPr>
            <a:r>
              <a:rPr lang="en-US" dirty="0" smtClean="0"/>
              <a:t>Illiquidity is kind of leverage, friend in bull market and enemy in bear market</a:t>
            </a:r>
          </a:p>
          <a:p>
            <a:pPr lvl="1" algn="just">
              <a:buBlip>
                <a:blip r:embed="rId3"/>
              </a:buBlip>
              <a:defRPr/>
            </a:pPr>
            <a:r>
              <a:rPr lang="en-US" dirty="0" smtClean="0"/>
              <a:t>Provide development time for investment. Despite 6 quarter non-performance continue to hold stock in hope of recovery</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446856" y="1447802"/>
            <a:ext cx="8229600" cy="4678363"/>
          </a:xfrm>
        </p:spPr>
        <p:txBody>
          <a:bodyPr>
            <a:normAutofit/>
          </a:bodyPr>
          <a:lstStyle/>
          <a:p>
            <a:pPr eaLnBrk="1" fontAlgn="auto" hangingPunct="1">
              <a:spcAft>
                <a:spcPts val="0"/>
              </a:spcAft>
              <a:buBlip>
                <a:blip r:embed="rId2"/>
              </a:buBlip>
              <a:defRPr/>
            </a:pPr>
            <a:r>
              <a:rPr lang="en-US" dirty="0" smtClean="0"/>
              <a:t>Concern about conduct of business and management were already highlighted</a:t>
            </a:r>
          </a:p>
          <a:p>
            <a:pPr>
              <a:buBlip>
                <a:blip r:embed="rId2"/>
              </a:buBlip>
              <a:defRPr/>
            </a:pPr>
            <a:r>
              <a:rPr lang="en-US" dirty="0">
                <a:hlinkClick r:id="rId3"/>
              </a:rPr>
              <a:t>http://</a:t>
            </a:r>
            <a:r>
              <a:rPr lang="en-US" dirty="0" smtClean="0">
                <a:hlinkClick r:id="rId3"/>
              </a:rPr>
              <a:t>forum.valuepickr.com/t/arrow-greentech-old-name-arrow-coated-products-anybody-tracking/323/6?u=dd1474</a:t>
            </a:r>
            <a:endParaRPr lang="en-US" dirty="0" smtClean="0"/>
          </a:p>
          <a:p>
            <a:pPr>
              <a:buBlip>
                <a:blip r:embed="rId2"/>
              </a:buBlip>
              <a:defRPr/>
            </a:pPr>
            <a:r>
              <a:rPr lang="en-US" dirty="0" smtClean="0"/>
              <a:t>Was tracking company for almost year (Bought tracking position) in March 2016</a:t>
            </a:r>
          </a:p>
          <a:p>
            <a:pPr>
              <a:buBlip>
                <a:blip r:embed="rId2"/>
              </a:buBlip>
              <a:defRPr/>
            </a:pPr>
            <a:r>
              <a:rPr lang="en-US" dirty="0" smtClean="0"/>
              <a:t>Read a research report on the company in September 2017</a:t>
            </a:r>
          </a:p>
          <a:p>
            <a:pPr>
              <a:buBlip>
                <a:blip r:embed="rId2"/>
              </a:buBlip>
              <a:defRPr/>
            </a:pPr>
            <a:r>
              <a:rPr lang="en-US" dirty="0" smtClean="0"/>
              <a:t>Attended AGM of the company in Mumbai in September 2017</a:t>
            </a:r>
          </a:p>
        </p:txBody>
      </p:sp>
      <p:sp>
        <p:nvSpPr>
          <p:cNvPr id="3" name="Title 2"/>
          <p:cNvSpPr>
            <a:spLocks noGrp="1"/>
          </p:cNvSpPr>
          <p:nvPr>
            <p:ph type="title" idx="4294967295"/>
          </p:nvPr>
        </p:nvSpPr>
        <p:spPr>
          <a:xfrm>
            <a:off x="446856" y="152400"/>
            <a:ext cx="8229600" cy="1219200"/>
          </a:xfrm>
        </p:spPr>
        <p:txBody>
          <a:bodyPr/>
          <a:lstStyle/>
          <a:p>
            <a:pPr eaLnBrk="1" fontAlgn="auto" hangingPunct="1">
              <a:spcAft>
                <a:spcPts val="0"/>
              </a:spcAft>
              <a:defRPr/>
            </a:pPr>
            <a:r>
              <a:rPr lang="en-US" dirty="0" smtClean="0"/>
              <a:t>Case: Arrow Greentech</a:t>
            </a: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446856" y="1447802"/>
            <a:ext cx="8229600" cy="4678363"/>
          </a:xfrm>
        </p:spPr>
        <p:txBody>
          <a:bodyPr>
            <a:normAutofit/>
          </a:bodyPr>
          <a:lstStyle/>
          <a:p>
            <a:pPr>
              <a:buBlip>
                <a:blip r:embed="rId2"/>
              </a:buBlip>
              <a:defRPr/>
            </a:pPr>
            <a:r>
              <a:rPr lang="en-US" dirty="0" smtClean="0"/>
              <a:t>Positive points:</a:t>
            </a:r>
          </a:p>
          <a:p>
            <a:pPr lvl="1">
              <a:buBlip>
                <a:blip r:embed="rId2"/>
              </a:buBlip>
              <a:defRPr/>
            </a:pPr>
            <a:r>
              <a:rPr lang="en-US" dirty="0" smtClean="0"/>
              <a:t>The company manufactured water soluble films which has have many end usage. The product was mostly exported to UK for which the company has entered into royalty agreement</a:t>
            </a:r>
          </a:p>
          <a:p>
            <a:pPr lvl="1">
              <a:buBlip>
                <a:blip r:embed="rId2"/>
              </a:buBlip>
              <a:defRPr/>
            </a:pPr>
            <a:endParaRPr lang="en-US" dirty="0" smtClean="0"/>
          </a:p>
        </p:txBody>
      </p:sp>
      <p:sp>
        <p:nvSpPr>
          <p:cNvPr id="3" name="Title 2"/>
          <p:cNvSpPr>
            <a:spLocks noGrp="1"/>
          </p:cNvSpPr>
          <p:nvPr>
            <p:ph type="title" idx="4294967295"/>
          </p:nvPr>
        </p:nvSpPr>
        <p:spPr>
          <a:xfrm>
            <a:off x="446856" y="152400"/>
            <a:ext cx="8229600" cy="1219200"/>
          </a:xfrm>
        </p:spPr>
        <p:txBody>
          <a:bodyPr>
            <a:normAutofit/>
          </a:bodyPr>
          <a:lstStyle/>
          <a:p>
            <a:pPr eaLnBrk="1" fontAlgn="auto" hangingPunct="1">
              <a:spcAft>
                <a:spcPts val="0"/>
              </a:spcAft>
              <a:defRPr/>
            </a:pPr>
            <a:r>
              <a:rPr lang="en-US" dirty="0" smtClean="0"/>
              <a:t>Arrow Greentech: IP commercialised</a:t>
            </a:r>
            <a:endParaRPr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20328" y="3009771"/>
            <a:ext cx="5251872" cy="2914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6856" y="152400"/>
            <a:ext cx="8229600" cy="1219200"/>
          </a:xfrm>
        </p:spPr>
        <p:txBody>
          <a:bodyPr>
            <a:normAutofit fontScale="90000"/>
          </a:bodyPr>
          <a:lstStyle/>
          <a:p>
            <a:pPr eaLnBrk="1" fontAlgn="auto" hangingPunct="1">
              <a:spcAft>
                <a:spcPts val="0"/>
              </a:spcAft>
              <a:defRPr/>
            </a:pPr>
            <a:r>
              <a:rPr lang="en-US" dirty="0" smtClean="0"/>
              <a:t>Arrow Greentech: Patent file in US/EU</a:t>
            </a:r>
            <a:endParaRPr dirty="0"/>
          </a:p>
        </p:txBody>
      </p:sp>
      <p:sp>
        <p:nvSpPr>
          <p:cNvPr id="3" name="Text Placeholder 2"/>
          <p:cNvSpPr>
            <a:spLocks noGrp="1"/>
          </p:cNvSpPr>
          <p:nvPr>
            <p:ph type="body" idx="4294967295"/>
          </p:nvPr>
        </p:nvSpPr>
        <p:spPr>
          <a:xfrm>
            <a:off x="446856" y="1447802"/>
            <a:ext cx="8229600" cy="4678363"/>
          </a:xfrm>
        </p:spPr>
        <p:txBody>
          <a:bodyPr>
            <a:normAutofit/>
          </a:bodyPr>
          <a:lstStyle/>
          <a:p>
            <a:pPr>
              <a:buBlip>
                <a:blip r:embed="rId2"/>
              </a:buBlip>
              <a:defRPr/>
            </a:pPr>
            <a:endParaRPr lang="en-US"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7544" y="1417832"/>
            <a:ext cx="7387357" cy="4829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Link for Patents</a:t>
            </a:r>
            <a:endParaRPr lang="en-US" dirty="0"/>
          </a:p>
        </p:txBody>
      </p:sp>
      <p:sp>
        <p:nvSpPr>
          <p:cNvPr id="3" name="Content Placeholder 2"/>
          <p:cNvSpPr>
            <a:spLocks noGrp="1"/>
          </p:cNvSpPr>
          <p:nvPr>
            <p:ph idx="1"/>
          </p:nvPr>
        </p:nvSpPr>
        <p:spPr/>
        <p:txBody>
          <a:bodyPr>
            <a:normAutofit lnSpcReduction="10000"/>
          </a:bodyPr>
          <a:lstStyle/>
          <a:p>
            <a:pPr algn="just">
              <a:buBlip>
                <a:blip r:embed="rId3"/>
              </a:buBlip>
            </a:pPr>
            <a:r>
              <a:rPr lang="en-US" dirty="0" smtClean="0"/>
              <a:t>EU Patent office:</a:t>
            </a:r>
          </a:p>
          <a:p>
            <a:pPr marL="0" indent="0" algn="just">
              <a:buNone/>
            </a:pPr>
            <a:r>
              <a:rPr lang="en-US" dirty="0">
                <a:hlinkClick r:id="rId4"/>
              </a:rPr>
              <a:t>https://</a:t>
            </a:r>
            <a:r>
              <a:rPr lang="en-US" dirty="0" smtClean="0">
                <a:hlinkClick r:id="rId4"/>
              </a:rPr>
              <a:t>worldwide.espacenet.com/searchResults?search=06766258.5&amp;DB=EPODOC&amp;submitted=true&amp;locale=en_EP&amp;ST=singleline&amp;compact=false&amp;DB=EPODOC&amp;query=06766258.5</a:t>
            </a:r>
            <a:endParaRPr lang="en-US" dirty="0" smtClean="0"/>
          </a:p>
          <a:p>
            <a:pPr marL="0" indent="0" algn="just">
              <a:buNone/>
            </a:pPr>
            <a:endParaRPr lang="en-US" dirty="0" smtClean="0"/>
          </a:p>
          <a:p>
            <a:pPr algn="just">
              <a:buBlip>
                <a:blip r:embed="rId3"/>
              </a:buBlip>
            </a:pPr>
            <a:r>
              <a:rPr lang="en-US" dirty="0" smtClean="0"/>
              <a:t>US Patent office:</a:t>
            </a:r>
          </a:p>
          <a:p>
            <a:pPr marL="0" indent="0" algn="just">
              <a:buNone/>
            </a:pPr>
            <a:r>
              <a:rPr lang="en-US" dirty="0" smtClean="0"/>
              <a:t>Search from Google patent on enclosed link with Patent No 9421575 </a:t>
            </a:r>
          </a:p>
          <a:p>
            <a:pPr marL="0" indent="0" algn="just">
              <a:buNone/>
            </a:pPr>
            <a:r>
              <a:rPr lang="en-US" dirty="0">
                <a:hlinkClick r:id="rId5"/>
              </a:rPr>
              <a:t>https://</a:t>
            </a:r>
            <a:r>
              <a:rPr lang="en-US" dirty="0" smtClean="0">
                <a:hlinkClick r:id="rId5"/>
              </a:rPr>
              <a:t>patents.google.com/patent/US9421575B2/en?oq=9421575</a:t>
            </a:r>
            <a:endParaRPr lang="en-US" dirty="0" smtClean="0"/>
          </a:p>
          <a:p>
            <a:pPr marL="0" indent="0" algn="just">
              <a:buNone/>
            </a:pPr>
            <a:r>
              <a:rPr lang="en-US" dirty="0"/>
              <a:t>https://patents.google.com/?assignee=%22Arrow+Greentech%22&amp;oq=%22Arrow+Greentech%22</a:t>
            </a:r>
          </a:p>
          <a:p>
            <a:pPr marL="0" indent="0" algn="just">
              <a:buNone/>
            </a:pPr>
            <a:endParaRPr lang="en-US" dirty="0"/>
          </a:p>
          <a:p>
            <a:endParaRPr lang="en-US" dirty="0"/>
          </a:p>
        </p:txBody>
      </p:sp>
    </p:spTree>
    <p:extLst>
      <p:ext uri="{BB962C8B-B14F-4D97-AF65-F5344CB8AC3E}">
        <p14:creationId xmlns:p14="http://schemas.microsoft.com/office/powerpoint/2010/main" val="291974315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Placeholder 1"/>
          <p:cNvSpPr>
            <a:spLocks noGrp="1"/>
          </p:cNvSpPr>
          <p:nvPr>
            <p:ph type="body" idx="4294967295"/>
          </p:nvPr>
        </p:nvSpPr>
        <p:spPr>
          <a:xfrm>
            <a:off x="446856" y="1447802"/>
            <a:ext cx="8229600" cy="4678363"/>
          </a:xfrm>
        </p:spPr>
        <p:txBody>
          <a:bodyPr>
            <a:normAutofit lnSpcReduction="10000"/>
          </a:bodyPr>
          <a:lstStyle/>
          <a:p>
            <a:pPr algn="just" eaLnBrk="1" hangingPunct="1">
              <a:buBlip>
                <a:blip r:embed="rId2"/>
              </a:buBlip>
            </a:pPr>
            <a:r>
              <a:rPr lang="en-US" dirty="0" smtClean="0"/>
              <a:t>Checked authenticity about operations of the company, checked on PF office data about employee</a:t>
            </a:r>
          </a:p>
          <a:p>
            <a:pPr algn="just" eaLnBrk="1" hangingPunct="1">
              <a:buBlip>
                <a:blip r:embed="rId2"/>
              </a:buBlip>
            </a:pPr>
            <a:r>
              <a:rPr lang="en-US" dirty="0" smtClean="0"/>
              <a:t>Also got a link detailed dispute between Income tax and company providing comfort about genuineness of </a:t>
            </a:r>
            <a:r>
              <a:rPr lang="en-US" dirty="0" smtClean="0"/>
              <a:t>business</a:t>
            </a:r>
          </a:p>
          <a:p>
            <a:pPr marL="0" indent="0" algn="just">
              <a:buNone/>
            </a:pPr>
            <a:r>
              <a:rPr lang="en-US" dirty="0" smtClean="0"/>
              <a:t>https</a:t>
            </a:r>
            <a:r>
              <a:rPr lang="en-US" dirty="0"/>
              <a:t>://indiankanoon.org/doc/150721164/</a:t>
            </a:r>
            <a:endParaRPr lang="en-US" dirty="0" smtClean="0"/>
          </a:p>
          <a:p>
            <a:pPr algn="just" eaLnBrk="1" hangingPunct="1">
              <a:buBlip>
                <a:blip r:embed="rId2"/>
              </a:buBlip>
            </a:pPr>
            <a:r>
              <a:rPr lang="en-US" dirty="0" smtClean="0"/>
              <a:t>Filed suit against NU Therapeutics, acquired by Shilpa Medicare claiming infringement of Arrow’s patent in Delhi High Court in December 2015</a:t>
            </a:r>
          </a:p>
          <a:p>
            <a:pPr algn="just" eaLnBrk="1" hangingPunct="1">
              <a:buBlip>
                <a:blip r:embed="rId2"/>
              </a:buBlip>
            </a:pPr>
            <a:r>
              <a:rPr lang="en-US" dirty="0" smtClean="0"/>
              <a:t>Got a positive feedback on the company from a friend</a:t>
            </a:r>
          </a:p>
          <a:p>
            <a:pPr algn="just">
              <a:buBlip>
                <a:blip r:embed="rId2"/>
              </a:buBlip>
            </a:pPr>
            <a:r>
              <a:rPr lang="en-US" dirty="0"/>
              <a:t>“Familiarity </a:t>
            </a:r>
            <a:r>
              <a:rPr lang="en-US" dirty="0" err="1" smtClean="0"/>
              <a:t>biase</a:t>
            </a:r>
            <a:r>
              <a:rPr lang="en-US" dirty="0"/>
              <a:t>” Visited </a:t>
            </a:r>
            <a:r>
              <a:rPr lang="en-US" dirty="0" smtClean="0"/>
              <a:t>AGM and used cleaning products of company which improved confidence. </a:t>
            </a:r>
          </a:p>
          <a:p>
            <a:pPr marL="274320" lvl="1" indent="0" eaLnBrk="1" hangingPunct="1">
              <a:buNone/>
            </a:pPr>
            <a:endParaRPr lang="en-US" dirty="0" smtClean="0"/>
          </a:p>
        </p:txBody>
      </p:sp>
      <p:sp>
        <p:nvSpPr>
          <p:cNvPr id="3" name="Title 2"/>
          <p:cNvSpPr>
            <a:spLocks noGrp="1"/>
          </p:cNvSpPr>
          <p:nvPr>
            <p:ph type="title" idx="4294967295"/>
          </p:nvPr>
        </p:nvSpPr>
        <p:spPr>
          <a:xfrm>
            <a:off x="446856" y="152400"/>
            <a:ext cx="8229600" cy="1219200"/>
          </a:xfrm>
        </p:spPr>
        <p:txBody>
          <a:bodyPr/>
          <a:lstStyle/>
          <a:p>
            <a:pPr eaLnBrk="1" fontAlgn="auto" hangingPunct="1">
              <a:spcAft>
                <a:spcPts val="0"/>
              </a:spcAft>
              <a:defRPr/>
            </a:pPr>
            <a:r>
              <a:rPr lang="en-US" dirty="0" smtClean="0"/>
              <a:t>Other points</a:t>
            </a:r>
            <a:endParaRP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4294967295"/>
          </p:nvPr>
        </p:nvSpPr>
        <p:spPr>
          <a:xfrm>
            <a:off x="446856" y="1447802"/>
            <a:ext cx="8229600" cy="4678363"/>
          </a:xfrm>
        </p:spPr>
        <p:txBody>
          <a:bodyPr>
            <a:normAutofit fontScale="92500" lnSpcReduction="20000"/>
          </a:bodyPr>
          <a:lstStyle/>
          <a:p>
            <a:pPr marL="548640" indent="-457200" algn="just">
              <a:buClr>
                <a:schemeClr val="accent2">
                  <a:shade val="75000"/>
                </a:schemeClr>
              </a:buClr>
              <a:buBlip>
                <a:blip r:embed="rId2"/>
              </a:buBlip>
              <a:defRPr/>
            </a:pPr>
            <a:r>
              <a:rPr lang="en-US" dirty="0" smtClean="0"/>
              <a:t>There was no view about brain behind various patent filed by the company. No clue about real brain behind the research efforts. Neither board member, nor employee appear to have that capability</a:t>
            </a:r>
          </a:p>
          <a:p>
            <a:pPr marL="548640" indent="-457200" algn="just">
              <a:buClr>
                <a:schemeClr val="accent2">
                  <a:shade val="75000"/>
                </a:schemeClr>
              </a:buClr>
              <a:buBlip>
                <a:blip r:embed="rId2"/>
              </a:buBlip>
              <a:defRPr/>
            </a:pPr>
            <a:r>
              <a:rPr lang="en-US" dirty="0" smtClean="0"/>
              <a:t>Commercial value of patent registered. Also the counterparty with whom the company has signed royalty agreement were also unknown and small</a:t>
            </a:r>
            <a:endParaRPr lang="en-US" dirty="0"/>
          </a:p>
          <a:p>
            <a:pPr marL="548640" indent="-457200" algn="just">
              <a:buClr>
                <a:schemeClr val="accent2">
                  <a:shade val="75000"/>
                </a:schemeClr>
              </a:buClr>
              <a:buBlip>
                <a:blip r:embed="rId2"/>
              </a:buBlip>
              <a:defRPr/>
            </a:pPr>
            <a:r>
              <a:rPr lang="en-US" dirty="0" smtClean="0"/>
              <a:t>One of the large HNI Param Capital exited from the company with almost on gain from investment. On Jan 12, 2015, invested at around </a:t>
            </a:r>
            <a:r>
              <a:rPr lang="en-US" dirty="0" smtClean="0">
                <a:latin typeface="Rupee Foradian" pitchFamily="34" charset="0"/>
              </a:rPr>
              <a:t>`</a:t>
            </a:r>
            <a:r>
              <a:rPr lang="en-US" dirty="0" smtClean="0"/>
              <a:t> 505 and exited in September 2017 (price around </a:t>
            </a:r>
            <a:r>
              <a:rPr lang="en-US" dirty="0" smtClean="0">
                <a:latin typeface="Rupee Foradian" pitchFamily="34" charset="0"/>
              </a:rPr>
              <a:t>` </a:t>
            </a:r>
            <a:r>
              <a:rPr lang="en-US" dirty="0" smtClean="0"/>
              <a:t>580-600). However, in June 2017 quarter, DSP Blackrock Microcap MF took around 5% stake in the company. Param Capital group was holding around 2% stake while DSP Blackrock acquired around 4-5% stake in the company.</a:t>
            </a:r>
          </a:p>
          <a:p>
            <a:pPr marL="91440" indent="0" algn="just">
              <a:buClr>
                <a:schemeClr val="accent2">
                  <a:shade val="75000"/>
                </a:schemeClr>
              </a:buClr>
              <a:buNone/>
              <a:defRPr/>
            </a:pPr>
            <a:endParaRPr lang="en-US" dirty="0"/>
          </a:p>
        </p:txBody>
      </p:sp>
      <p:sp>
        <p:nvSpPr>
          <p:cNvPr id="3" name="Title 2"/>
          <p:cNvSpPr>
            <a:spLocks noGrp="1"/>
          </p:cNvSpPr>
          <p:nvPr>
            <p:ph type="title" idx="4294967295"/>
          </p:nvPr>
        </p:nvSpPr>
        <p:spPr>
          <a:xfrm>
            <a:off x="446856" y="152400"/>
            <a:ext cx="8229600" cy="1219200"/>
          </a:xfrm>
        </p:spPr>
        <p:txBody>
          <a:bodyPr/>
          <a:lstStyle/>
          <a:p>
            <a:pPr eaLnBrk="1" fontAlgn="auto" hangingPunct="1">
              <a:spcAft>
                <a:spcPts val="0"/>
              </a:spcAft>
              <a:defRPr/>
            </a:pPr>
            <a:r>
              <a:rPr lang="en-US" dirty="0" smtClean="0"/>
              <a:t>Risk factors ignored</a:t>
            </a:r>
            <a:endParaRP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46856" y="152400"/>
            <a:ext cx="8229600" cy="1219200"/>
          </a:xfrm>
        </p:spPr>
        <p:txBody>
          <a:bodyPr/>
          <a:lstStyle/>
          <a:p>
            <a:pPr eaLnBrk="1" fontAlgn="auto" hangingPunct="1">
              <a:spcAft>
                <a:spcPts val="0"/>
              </a:spcAft>
              <a:defRPr/>
            </a:pPr>
            <a:r>
              <a:rPr lang="en-US" dirty="0" smtClean="0"/>
              <a:t>Trigger to Sales</a:t>
            </a:r>
            <a:endParaRPr dirty="0"/>
          </a:p>
        </p:txBody>
      </p:sp>
      <p:sp>
        <p:nvSpPr>
          <p:cNvPr id="3" name="Text Placeholder 2"/>
          <p:cNvSpPr>
            <a:spLocks noGrp="1"/>
          </p:cNvSpPr>
          <p:nvPr>
            <p:ph type="body" idx="4294967295"/>
          </p:nvPr>
        </p:nvSpPr>
        <p:spPr>
          <a:xfrm>
            <a:off x="446856" y="1447802"/>
            <a:ext cx="8229600" cy="4678363"/>
          </a:xfrm>
        </p:spPr>
        <p:txBody>
          <a:bodyPr>
            <a:normAutofit/>
          </a:bodyPr>
          <a:lstStyle/>
          <a:p>
            <a:pPr algn="just">
              <a:buBlip>
                <a:blip r:embed="rId3"/>
              </a:buBlip>
              <a:defRPr/>
            </a:pPr>
            <a:r>
              <a:rPr lang="en-US" dirty="0" smtClean="0"/>
              <a:t>Constant decline in share price </a:t>
            </a:r>
          </a:p>
          <a:p>
            <a:pPr algn="just">
              <a:buBlip>
                <a:blip r:embed="rId3"/>
              </a:buBlip>
              <a:defRPr/>
            </a:pPr>
            <a:endParaRPr lang="en-US" dirty="0" smtClean="0"/>
          </a:p>
          <a:p>
            <a:pPr>
              <a:buBlip>
                <a:blip r:embed="rId3"/>
              </a:buBlip>
              <a:defRPr/>
            </a:pPr>
            <a:endParaRPr lang="en-US" dirty="0"/>
          </a:p>
          <a:p>
            <a:pPr>
              <a:buBlip>
                <a:blip r:embed="rId3"/>
              </a:buBlip>
              <a:defRPr/>
            </a:pPr>
            <a:endParaRPr lang="en-US" dirty="0" smtClean="0"/>
          </a:p>
          <a:p>
            <a:pPr>
              <a:buBlip>
                <a:blip r:embed="rId3"/>
              </a:buBlip>
              <a:defRPr/>
            </a:pPr>
            <a:endParaRPr lang="en-US" dirty="0"/>
          </a:p>
          <a:p>
            <a:pPr>
              <a:buBlip>
                <a:blip r:embed="rId3"/>
              </a:buBlip>
              <a:defRPr/>
            </a:pPr>
            <a:endParaRPr lang="en-US" dirty="0" smtClean="0"/>
          </a:p>
          <a:p>
            <a:pPr>
              <a:buBlip>
                <a:blip r:embed="rId3"/>
              </a:buBlip>
              <a:defRPr/>
            </a:pPr>
            <a:endParaRPr lang="en-US" dirty="0"/>
          </a:p>
          <a:p>
            <a:pPr>
              <a:buBlip>
                <a:blip r:embed="rId3"/>
              </a:buBlip>
              <a:defRPr/>
            </a:pPr>
            <a:r>
              <a:rPr lang="en-US" dirty="0" smtClean="0"/>
              <a:t>Update from presentation in February 2018.</a:t>
            </a:r>
          </a:p>
          <a:p>
            <a:pPr>
              <a:buBlip>
                <a:blip r:embed="rId3"/>
              </a:buBlip>
              <a:defRPr/>
            </a:pPr>
            <a:endParaRPr lang="en-US" dirty="0" smtClean="0"/>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1916832"/>
            <a:ext cx="4963840" cy="2406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Arrow Connector 6"/>
          <p:cNvCxnSpPr/>
          <p:nvPr/>
        </p:nvCxnSpPr>
        <p:spPr>
          <a:xfrm>
            <a:off x="1475656" y="2780928"/>
            <a:ext cx="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979712" y="3119988"/>
            <a:ext cx="0" cy="381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5292080" y="3284984"/>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5580112" y="3119988"/>
            <a:ext cx="0" cy="6690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4991050"/>
            <a:ext cx="7340302" cy="17931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0050" y="2409825"/>
            <a:ext cx="8343900"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6405372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themeOverride>
</file>

<file path=docProps/app.xml><?xml version="1.0" encoding="utf-8"?>
<Properties xmlns="http://schemas.openxmlformats.org/officeDocument/2006/extended-properties" xmlns:vt="http://schemas.openxmlformats.org/officeDocument/2006/docPropsVTypes">
  <Template/>
  <TotalTime>1605</TotalTime>
  <Words>680</Words>
  <Application>Microsoft Office PowerPoint</Application>
  <PresentationFormat>On-screen Show (4:3)</PresentationFormat>
  <Paragraphs>71</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Clarity</vt:lpstr>
      <vt:lpstr>My experiment with investing in FY18</vt:lpstr>
      <vt:lpstr>Key Learning</vt:lpstr>
      <vt:lpstr>Case: Arrow Greentech</vt:lpstr>
      <vt:lpstr>Arrow Greentech: IP commercialised</vt:lpstr>
      <vt:lpstr>Arrow Greentech: Patent file in US/EU</vt:lpstr>
      <vt:lpstr>Link for Patents</vt:lpstr>
      <vt:lpstr>Other points</vt:lpstr>
      <vt:lpstr>Risk factors ignored</vt:lpstr>
      <vt:lpstr>Trigger to Sales</vt:lpstr>
      <vt:lpstr>Development Post Sell</vt:lpstr>
      <vt:lpstr>Learning</vt:lpstr>
      <vt:lpstr>Disclaimer</vt:lpstr>
    </vt:vector>
  </TitlesOfParts>
  <Company>Comp Care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Reading between the line s</dc:title>
  <dc:creator>Dhiraj</dc:creator>
  <cp:lastModifiedBy>Dhiraj</cp:lastModifiedBy>
  <cp:revision>88</cp:revision>
  <cp:lastPrinted>2012-11-10T09:56:43Z</cp:lastPrinted>
  <dcterms:created xsi:type="dcterms:W3CDTF">2010-07-17T06:22:06Z</dcterms:created>
  <dcterms:modified xsi:type="dcterms:W3CDTF">2018-09-29T07:08:28Z</dcterms:modified>
</cp:coreProperties>
</file>