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5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7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na\Desktop\Ankit%20Stocks\Anup%20Engineering\Financials_Anup%20Engineering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44225721784776"/>
          <c:y val="7.1600335084691838E-2"/>
          <c:w val="0.81122681539807528"/>
          <c:h val="0.572151738405353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'Chart Exports'!$F$5</c:f>
              <c:strCache>
                <c:ptCount val="1"/>
                <c:pt idx="0">
                  <c:v> Revenue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-2.7777777777777779E-3"/>
                  <c:y val="0.106296957527069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0.120161778074078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Exports'!$G$4:$O$4</c:f>
              <c:strCache>
                <c:ptCount val="7"/>
                <c:pt idx="0">
                  <c:v>FY13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  <c:pt idx="6">
                  <c:v>FY19</c:v>
                </c:pt>
              </c:strCache>
            </c:strRef>
          </c:cat>
          <c:val>
            <c:numRef>
              <c:f>'Chart Exports'!$G$5:$O$5</c:f>
              <c:numCache>
                <c:formatCode>_ * #,##0_ ;_ * \-#,##0_ ;_ * "-"??_ ;_ @_ </c:formatCode>
                <c:ptCount val="7"/>
                <c:pt idx="0">
                  <c:v>73.447051500000001</c:v>
                </c:pt>
                <c:pt idx="1">
                  <c:v>104.5951556</c:v>
                </c:pt>
                <c:pt idx="2">
                  <c:v>136.09256550000001</c:v>
                </c:pt>
                <c:pt idx="3">
                  <c:v>133.71911560000001</c:v>
                </c:pt>
                <c:pt idx="4">
                  <c:v>167.71710619999999</c:v>
                </c:pt>
                <c:pt idx="5">
                  <c:v>221.8074076</c:v>
                </c:pt>
                <c:pt idx="6">
                  <c:v>242.99189999999999</c:v>
                </c:pt>
              </c:numCache>
            </c:numRef>
          </c:val>
        </c:ser>
        <c:ser>
          <c:idx val="1"/>
          <c:order val="1"/>
          <c:tx>
            <c:strRef>
              <c:f>'Chart Exports'!$F$6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'Chart Exports'!$G$4:$O$4</c:f>
              <c:strCache>
                <c:ptCount val="7"/>
                <c:pt idx="0">
                  <c:v>FY13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  <c:pt idx="6">
                  <c:v>FY19</c:v>
                </c:pt>
              </c:strCache>
            </c:strRef>
          </c:cat>
          <c:val>
            <c:numRef>
              <c:f>'Chart Exports'!$G$6:$O$6</c:f>
            </c:numRef>
          </c:val>
        </c:ser>
        <c:ser>
          <c:idx val="2"/>
          <c:order val="2"/>
          <c:tx>
            <c:strRef>
              <c:f>'Chart Exports'!$F$7</c:f>
              <c:strCache>
                <c:ptCount val="1"/>
                <c:pt idx="0">
                  <c:v>Raw Material Expenses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'Chart Exports'!$G$4:$O$4</c:f>
              <c:strCache>
                <c:ptCount val="7"/>
                <c:pt idx="0">
                  <c:v>FY13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  <c:pt idx="6">
                  <c:v>FY19</c:v>
                </c:pt>
              </c:strCache>
            </c:strRef>
          </c:cat>
          <c:val>
            <c:numRef>
              <c:f>'Chart Exports'!$G$7:$O$7</c:f>
            </c:numRef>
          </c:val>
        </c:ser>
        <c:ser>
          <c:idx val="3"/>
          <c:order val="3"/>
          <c:tx>
            <c:strRef>
              <c:f>'Chart Exports'!$F$8</c:f>
              <c:strCache>
                <c:ptCount val="1"/>
                <c:pt idx="0">
                  <c:v>Gross Profit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'Chart Exports'!$G$4:$O$4</c:f>
              <c:strCache>
                <c:ptCount val="7"/>
                <c:pt idx="0">
                  <c:v>FY13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  <c:pt idx="6">
                  <c:v>FY19</c:v>
                </c:pt>
              </c:strCache>
            </c:strRef>
          </c:cat>
          <c:val>
            <c:numRef>
              <c:f>'Chart Exports'!$G$8:$O$8</c:f>
            </c:numRef>
          </c:val>
        </c:ser>
        <c:ser>
          <c:idx val="4"/>
          <c:order val="4"/>
          <c:tx>
            <c:strRef>
              <c:f>'Chart Exports'!$F$9</c:f>
              <c:strCache>
                <c:ptCount val="1"/>
                <c:pt idx="0">
                  <c:v>Employee Benefit Expenses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'Chart Exports'!$G$4:$O$4</c:f>
              <c:strCache>
                <c:ptCount val="7"/>
                <c:pt idx="0">
                  <c:v>FY13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  <c:pt idx="6">
                  <c:v>FY19</c:v>
                </c:pt>
              </c:strCache>
            </c:strRef>
          </c:cat>
          <c:val>
            <c:numRef>
              <c:f>'Chart Exports'!$G$9:$O$9</c:f>
            </c:numRef>
          </c:val>
        </c:ser>
        <c:ser>
          <c:idx val="5"/>
          <c:order val="5"/>
          <c:tx>
            <c:strRef>
              <c:f>'Chart Exports'!$F$10</c:f>
              <c:strCache>
                <c:ptCount val="1"/>
                <c:pt idx="0">
                  <c:v>Other Expenses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'Chart Exports'!$G$4:$O$4</c:f>
              <c:strCache>
                <c:ptCount val="7"/>
                <c:pt idx="0">
                  <c:v>FY13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  <c:pt idx="6">
                  <c:v>FY19</c:v>
                </c:pt>
              </c:strCache>
            </c:strRef>
          </c:cat>
          <c:val>
            <c:numRef>
              <c:f>'Chart Exports'!$G$10:$O$10</c:f>
            </c:numRef>
          </c:val>
        </c:ser>
        <c:ser>
          <c:idx val="6"/>
          <c:order val="6"/>
          <c:tx>
            <c:strRef>
              <c:f>'Chart Exports'!$F$11</c:f>
              <c:strCache>
                <c:ptCount val="1"/>
                <c:pt idx="0">
                  <c:v>EBITDA 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'Chart Exports'!$G$4:$O$4</c:f>
              <c:strCache>
                <c:ptCount val="7"/>
                <c:pt idx="0">
                  <c:v>FY13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  <c:pt idx="6">
                  <c:v>FY19</c:v>
                </c:pt>
              </c:strCache>
            </c:strRef>
          </c:cat>
          <c:val>
            <c:numRef>
              <c:f>'Chart Exports'!$G$11:$O$11</c:f>
            </c:numRef>
          </c:val>
        </c:ser>
        <c:ser>
          <c:idx val="7"/>
          <c:order val="7"/>
          <c:tx>
            <c:strRef>
              <c:f>'Chart Exports'!$F$12</c:f>
              <c:strCache>
                <c:ptCount val="1"/>
                <c:pt idx="0">
                  <c:v>Finance Cost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'Chart Exports'!$G$4:$O$4</c:f>
              <c:strCache>
                <c:ptCount val="7"/>
                <c:pt idx="0">
                  <c:v>FY13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  <c:pt idx="6">
                  <c:v>FY19</c:v>
                </c:pt>
              </c:strCache>
            </c:strRef>
          </c:cat>
          <c:val>
            <c:numRef>
              <c:f>'Chart Exports'!$G$12:$O$12</c:f>
            </c:numRef>
          </c:val>
        </c:ser>
        <c:ser>
          <c:idx val="8"/>
          <c:order val="8"/>
          <c:tx>
            <c:strRef>
              <c:f>'Chart Exports'!$F$13</c:f>
              <c:strCache>
                <c:ptCount val="1"/>
                <c:pt idx="0">
                  <c:v>Depreciation 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'Chart Exports'!$G$4:$O$4</c:f>
              <c:strCache>
                <c:ptCount val="7"/>
                <c:pt idx="0">
                  <c:v>FY13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  <c:pt idx="6">
                  <c:v>FY19</c:v>
                </c:pt>
              </c:strCache>
            </c:strRef>
          </c:cat>
          <c:val>
            <c:numRef>
              <c:f>'Chart Exports'!$G$13:$O$13</c:f>
            </c:numRef>
          </c:val>
        </c:ser>
        <c:ser>
          <c:idx val="9"/>
          <c:order val="9"/>
          <c:tx>
            <c:strRef>
              <c:f>'Chart Exports'!$F$14</c:f>
              <c:strCache>
                <c:ptCount val="1"/>
                <c:pt idx="0">
                  <c:v>Other income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'Chart Exports'!$G$4:$O$4</c:f>
              <c:strCache>
                <c:ptCount val="7"/>
                <c:pt idx="0">
                  <c:v>FY13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  <c:pt idx="6">
                  <c:v>FY19</c:v>
                </c:pt>
              </c:strCache>
            </c:strRef>
          </c:cat>
          <c:val>
            <c:numRef>
              <c:f>'Chart Exports'!$G$14:$O$14</c:f>
            </c:numRef>
          </c:val>
        </c:ser>
        <c:ser>
          <c:idx val="10"/>
          <c:order val="10"/>
          <c:tx>
            <c:strRef>
              <c:f>'Chart Exports'!$F$15</c:f>
              <c:strCache>
                <c:ptCount val="1"/>
                <c:pt idx="0">
                  <c:v>PBT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'Chart Exports'!$G$4:$O$4</c:f>
              <c:strCache>
                <c:ptCount val="7"/>
                <c:pt idx="0">
                  <c:v>FY13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  <c:pt idx="6">
                  <c:v>FY19</c:v>
                </c:pt>
              </c:strCache>
            </c:strRef>
          </c:cat>
          <c:val>
            <c:numRef>
              <c:f>'Chart Exports'!$G$15:$O$15</c:f>
            </c:numRef>
          </c:val>
        </c:ser>
        <c:ser>
          <c:idx val="11"/>
          <c:order val="11"/>
          <c:tx>
            <c:strRef>
              <c:f>'Chart Exports'!$F$16</c:f>
              <c:strCache>
                <c:ptCount val="1"/>
                <c:pt idx="0">
                  <c:v>Taxes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'Chart Exports'!$G$4:$O$4</c:f>
              <c:strCache>
                <c:ptCount val="7"/>
                <c:pt idx="0">
                  <c:v>FY13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  <c:pt idx="6">
                  <c:v>FY19</c:v>
                </c:pt>
              </c:strCache>
            </c:strRef>
          </c:cat>
          <c:val>
            <c:numRef>
              <c:f>'Chart Exports'!$G$16:$O$16</c:f>
            </c:numRef>
          </c:val>
        </c:ser>
        <c:ser>
          <c:idx val="12"/>
          <c:order val="12"/>
          <c:tx>
            <c:strRef>
              <c:f>'Chart Exports'!$F$17</c:f>
              <c:strCache>
                <c:ptCount val="1"/>
                <c:pt idx="0">
                  <c:v>Expenses related to earlier years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'Chart Exports'!$G$4:$O$4</c:f>
              <c:strCache>
                <c:ptCount val="7"/>
                <c:pt idx="0">
                  <c:v>FY13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  <c:pt idx="6">
                  <c:v>FY19</c:v>
                </c:pt>
              </c:strCache>
            </c:strRef>
          </c:cat>
          <c:val>
            <c:numRef>
              <c:f>'Chart Exports'!$G$17:$O$17</c:f>
            </c:numRef>
          </c:val>
        </c:ser>
        <c:ser>
          <c:idx val="13"/>
          <c:order val="13"/>
          <c:tx>
            <c:strRef>
              <c:f>'Chart Exports'!$F$18</c:f>
              <c:strCache>
                <c:ptCount val="1"/>
                <c:pt idx="0">
                  <c:v>PAT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Exports'!$G$4:$O$4</c:f>
              <c:strCache>
                <c:ptCount val="7"/>
                <c:pt idx="0">
                  <c:v>FY13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  <c:pt idx="6">
                  <c:v>FY19</c:v>
                </c:pt>
              </c:strCache>
            </c:strRef>
          </c:cat>
          <c:val>
            <c:numRef>
              <c:f>'Chart Exports'!$G$18:$O$18</c:f>
              <c:numCache>
                <c:formatCode>_ * #,##0_ ;_ * \-#,##0_ ;_ * "-"??_ ;_ @_ </c:formatCode>
                <c:ptCount val="7"/>
                <c:pt idx="0">
                  <c:v>4.9399675000000034</c:v>
                </c:pt>
                <c:pt idx="1">
                  <c:v>11.255341400000002</c:v>
                </c:pt>
                <c:pt idx="2">
                  <c:v>18.149812900000011</c:v>
                </c:pt>
                <c:pt idx="3">
                  <c:v>24.01350140000001</c:v>
                </c:pt>
                <c:pt idx="4">
                  <c:v>31.831334799999993</c:v>
                </c:pt>
                <c:pt idx="5">
                  <c:v>42.428965600000005</c:v>
                </c:pt>
                <c:pt idx="6">
                  <c:v>41.985899999999972</c:v>
                </c:pt>
              </c:numCache>
            </c:numRef>
          </c:val>
        </c:ser>
        <c:ser>
          <c:idx val="14"/>
          <c:order val="14"/>
          <c:tx>
            <c:strRef>
              <c:f>'Chart Exports'!$F$19</c:f>
              <c:strCache>
                <c:ptCount val="1"/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'Chart Exports'!$G$4:$O$4</c:f>
              <c:strCache>
                <c:ptCount val="7"/>
                <c:pt idx="0">
                  <c:v>FY13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  <c:pt idx="6">
                  <c:v>FY19</c:v>
                </c:pt>
              </c:strCache>
            </c:strRef>
          </c:cat>
          <c:val>
            <c:numRef>
              <c:f>'Chart Exports'!$G$19:$O$19</c:f>
            </c:numRef>
          </c:val>
        </c:ser>
        <c:ser>
          <c:idx val="15"/>
          <c:order val="15"/>
          <c:tx>
            <c:strRef>
              <c:f>'Chart Exports'!$F$20</c:f>
              <c:strCache>
                <c:ptCount val="1"/>
                <c:pt idx="0">
                  <c:v>Gross Profit Margin (%)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'Chart Exports'!$G$4:$O$4</c:f>
              <c:strCache>
                <c:ptCount val="7"/>
                <c:pt idx="0">
                  <c:v>FY13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  <c:pt idx="6">
                  <c:v>FY19</c:v>
                </c:pt>
              </c:strCache>
            </c:strRef>
          </c:cat>
          <c:val>
            <c:numRef>
              <c:f>'Chart Exports'!$G$20:$O$20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143743760"/>
        <c:axId val="-143744304"/>
      </c:barChart>
      <c:lineChart>
        <c:grouping val="standard"/>
        <c:varyColors val="0"/>
        <c:ser>
          <c:idx val="16"/>
          <c:order val="16"/>
          <c:tx>
            <c:strRef>
              <c:f>'Chart Exports'!$F$21</c:f>
              <c:strCache>
                <c:ptCount val="1"/>
                <c:pt idx="0">
                  <c:v>EBITDA Margin (%)</c:v>
                </c:pt>
              </c:strCache>
            </c:strRef>
          </c:tx>
          <c:spPr>
            <a:ln w="2857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7222222222222221E-2"/>
                  <c:y val="-9.70537438290632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2777777777777778E-2"/>
                  <c:y val="-7.3945709584048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6666666666666666E-2"/>
                  <c:y val="-8.3188923282054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2777777777777729E-2"/>
                  <c:y val="-4.6216068490030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1111111111111213E-2"/>
                  <c:y val="-5.5459282188036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2777777777777674E-2"/>
                  <c:y val="-6.9324102735045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6.3888888888888884E-2"/>
                  <c:y val="-4.6216068490030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Exports'!$G$4:$O$4</c:f>
              <c:strCache>
                <c:ptCount val="7"/>
                <c:pt idx="0">
                  <c:v>FY13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  <c:pt idx="6">
                  <c:v>FY19</c:v>
                </c:pt>
              </c:strCache>
            </c:strRef>
          </c:cat>
          <c:val>
            <c:numRef>
              <c:f>'Chart Exports'!$G$21:$O$21</c:f>
              <c:numCache>
                <c:formatCode>0.00</c:formatCode>
                <c:ptCount val="7"/>
                <c:pt idx="0">
                  <c:v>13.762752069087488</c:v>
                </c:pt>
                <c:pt idx="1">
                  <c:v>18.388064523324825</c:v>
                </c:pt>
                <c:pt idx="2">
                  <c:v>22.325269854656391</c:v>
                </c:pt>
                <c:pt idx="3">
                  <c:v>27.693649358835575</c:v>
                </c:pt>
                <c:pt idx="4">
                  <c:v>28.363263639472457</c:v>
                </c:pt>
                <c:pt idx="5">
                  <c:v>23.762417211534103</c:v>
                </c:pt>
                <c:pt idx="6">
                  <c:v>26.312276252829815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43738320"/>
        <c:axId val="-143735600"/>
      </c:lineChart>
      <c:catAx>
        <c:axId val="-143743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3744304"/>
        <c:crosses val="autoZero"/>
        <c:auto val="1"/>
        <c:lblAlgn val="ctr"/>
        <c:lblOffset val="100"/>
        <c:noMultiLvlLbl val="0"/>
      </c:catAx>
      <c:valAx>
        <c:axId val="-143744304"/>
        <c:scaling>
          <c:orientation val="minMax"/>
        </c:scaling>
        <c:delete val="0"/>
        <c:axPos val="l"/>
        <c:numFmt formatCode="_ * #,##0_ ;_ * \-#,##0_ ;_ * &quot;-&quot;??_ ;_ 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en-US"/>
          </a:p>
        </c:txPr>
        <c:crossAx val="-143743760"/>
        <c:crosses val="autoZero"/>
        <c:crossBetween val="between"/>
      </c:valAx>
      <c:valAx>
        <c:axId val="-143735600"/>
        <c:scaling>
          <c:orientation val="minMax"/>
        </c:scaling>
        <c:delete val="0"/>
        <c:axPos val="r"/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3738320"/>
        <c:crosses val="max"/>
        <c:crossBetween val="between"/>
        <c:majorUnit val="4"/>
      </c:valAx>
      <c:catAx>
        <c:axId val="-1437383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437356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1992563429571"/>
          <c:y val="0.72449276280143271"/>
          <c:w val="0.69293460192475942"/>
          <c:h val="6.4855269159731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0.18854</cdr:x>
      <cdr:y>0.80965</cdr:y>
    </cdr:from>
    <cdr:to>
      <cdr:x>0.84271</cdr:x>
      <cdr:y>0.98123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2013" y="2706888"/>
          <a:ext cx="2990850" cy="5736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IN" sz="1200" b="1" dirty="0"/>
            <a:t>Revenue 6 Year CAGR - 22%</a:t>
          </a:r>
        </a:p>
        <a:p xmlns:a="http://schemas.openxmlformats.org/drawingml/2006/main">
          <a:r>
            <a:rPr lang="en-IN" sz="1200" b="1" dirty="0"/>
            <a:t>EBITDA 6 Year CAGR - 36%</a:t>
          </a:r>
        </a:p>
        <a:p xmlns:a="http://schemas.openxmlformats.org/drawingml/2006/main">
          <a:r>
            <a:rPr lang="en-IN" sz="1200" b="1" dirty="0"/>
            <a:t>PAT 6 Year</a:t>
          </a:r>
          <a:r>
            <a:rPr lang="en-IN" sz="1200" b="1" baseline="0" dirty="0"/>
            <a:t> CAGR - 43%</a:t>
          </a:r>
          <a:endParaRPr lang="en-IN" sz="12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3E59-0832-47FD-BC5B-C3929C484723}" type="datetimeFigureOut">
              <a:rPr lang="en-IN" smtClean="0"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8505-B06C-4193-8E7C-935DE9E156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7940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3E59-0832-47FD-BC5B-C3929C484723}" type="datetimeFigureOut">
              <a:rPr lang="en-IN" smtClean="0"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8505-B06C-4193-8E7C-935DE9E156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5213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3E59-0832-47FD-BC5B-C3929C484723}" type="datetimeFigureOut">
              <a:rPr lang="en-IN" smtClean="0"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8505-B06C-4193-8E7C-935DE9E156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697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3E59-0832-47FD-BC5B-C3929C484723}" type="datetimeFigureOut">
              <a:rPr lang="en-IN" smtClean="0"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8505-B06C-4193-8E7C-935DE9E156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3074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3E59-0832-47FD-BC5B-C3929C484723}" type="datetimeFigureOut">
              <a:rPr lang="en-IN" smtClean="0"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8505-B06C-4193-8E7C-935DE9E156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7312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3E59-0832-47FD-BC5B-C3929C484723}" type="datetimeFigureOut">
              <a:rPr lang="en-IN" smtClean="0"/>
              <a:t>25-06-2019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8505-B06C-4193-8E7C-935DE9E156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0582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3E59-0832-47FD-BC5B-C3929C484723}" type="datetimeFigureOut">
              <a:rPr lang="en-IN" smtClean="0"/>
              <a:t>25-06-2019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8505-B06C-4193-8E7C-935DE9E156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8185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3E59-0832-47FD-BC5B-C3929C484723}" type="datetimeFigureOut">
              <a:rPr lang="en-IN" smtClean="0"/>
              <a:t>25-06-2019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8505-B06C-4193-8E7C-935DE9E156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384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3E59-0832-47FD-BC5B-C3929C484723}" type="datetimeFigureOut">
              <a:rPr lang="en-IN" smtClean="0"/>
              <a:t>25-06-2019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8505-B06C-4193-8E7C-935DE9E156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331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3E59-0832-47FD-BC5B-C3929C484723}" type="datetimeFigureOut">
              <a:rPr lang="en-IN" smtClean="0"/>
              <a:t>25-06-2019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8505-B06C-4193-8E7C-935DE9E156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2043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3E59-0832-47FD-BC5B-C3929C484723}" type="datetimeFigureOut">
              <a:rPr lang="en-IN" smtClean="0"/>
              <a:t>25-06-2019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8505-B06C-4193-8E7C-935DE9E156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929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C3E59-0832-47FD-BC5B-C3929C484723}" type="datetimeFigureOut">
              <a:rPr lang="en-IN" smtClean="0"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A8505-B06C-4193-8E7C-935DE9E156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412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4231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IN" dirty="0" err="1" smtClean="0">
                <a:latin typeface="Book Antiqua" panose="02040602050305030304" pitchFamily="18" charset="0"/>
              </a:rPr>
              <a:t>ValuePickr</a:t>
            </a:r>
            <a:r>
              <a:rPr lang="en-IN" dirty="0" smtClean="0">
                <a:latin typeface="Book Antiqua" panose="02040602050305030304" pitchFamily="18" charset="0"/>
              </a:rPr>
              <a:t> 2019</a:t>
            </a:r>
            <a:br>
              <a:rPr lang="en-IN" dirty="0" smtClean="0">
                <a:latin typeface="Book Antiqua" panose="02040602050305030304" pitchFamily="18" charset="0"/>
              </a:rPr>
            </a:br>
            <a:r>
              <a:rPr lang="en-IN" dirty="0" smtClean="0">
                <a:latin typeface="Book Antiqua" panose="02040602050305030304" pitchFamily="18" charset="0"/>
              </a:rPr>
              <a:t>Stock Idea Presentation</a:t>
            </a:r>
            <a:r>
              <a:rPr lang="en-IN" b="1" dirty="0" smtClean="0">
                <a:latin typeface="Book Antiqua" panose="02040602050305030304" pitchFamily="18" charset="0"/>
              </a:rPr>
              <a:t/>
            </a:r>
            <a:br>
              <a:rPr lang="en-IN" b="1" dirty="0" smtClean="0">
                <a:latin typeface="Book Antiqua" panose="02040602050305030304" pitchFamily="18" charset="0"/>
              </a:rPr>
            </a:br>
            <a:r>
              <a:rPr lang="en-IN" b="1" dirty="0">
                <a:latin typeface="Book Antiqua" panose="02040602050305030304" pitchFamily="18" charset="0"/>
              </a:rPr>
              <a:t/>
            </a:r>
            <a:br>
              <a:rPr lang="en-IN" b="1" dirty="0">
                <a:latin typeface="Book Antiqua" panose="02040602050305030304" pitchFamily="18" charset="0"/>
              </a:rPr>
            </a:br>
            <a:r>
              <a:rPr lang="en-IN" b="1" dirty="0" err="1" smtClean="0">
                <a:latin typeface="Book Antiqua" panose="02040602050305030304" pitchFamily="18" charset="0"/>
              </a:rPr>
              <a:t>Anup</a:t>
            </a:r>
            <a:r>
              <a:rPr lang="en-IN" b="1" dirty="0" smtClean="0">
                <a:latin typeface="Book Antiqua" panose="02040602050305030304" pitchFamily="18" charset="0"/>
              </a:rPr>
              <a:t> Engineering Ltd</a:t>
            </a:r>
            <a:endParaRPr lang="en-IN" b="1" dirty="0"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en-IN" dirty="0" smtClean="0">
              <a:latin typeface="Book Antiqua" panose="02040602050305030304" pitchFamily="18" charset="0"/>
            </a:endParaRPr>
          </a:p>
          <a:p>
            <a:pPr algn="r"/>
            <a:endParaRPr lang="en-IN" dirty="0">
              <a:latin typeface="Book Antiqua" panose="02040602050305030304" pitchFamily="18" charset="0"/>
            </a:endParaRPr>
          </a:p>
          <a:p>
            <a:pPr algn="r"/>
            <a:endParaRPr lang="en-IN" dirty="0" smtClean="0">
              <a:latin typeface="Book Antiqua" panose="02040602050305030304" pitchFamily="18" charset="0"/>
            </a:endParaRPr>
          </a:p>
          <a:p>
            <a:pPr algn="r"/>
            <a:r>
              <a:rPr lang="en-IN" dirty="0" smtClean="0">
                <a:latin typeface="Book Antiqua" panose="02040602050305030304" pitchFamily="18" charset="0"/>
              </a:rPr>
              <a:t>- </a:t>
            </a:r>
            <a:r>
              <a:rPr lang="en-IN" dirty="0" err="1" smtClean="0">
                <a:latin typeface="Book Antiqua" panose="02040602050305030304" pitchFamily="18" charset="0"/>
              </a:rPr>
              <a:t>Ankit</a:t>
            </a:r>
            <a:r>
              <a:rPr lang="en-IN" dirty="0" smtClean="0">
                <a:latin typeface="Book Antiqua" panose="02040602050305030304" pitchFamily="18" charset="0"/>
              </a:rPr>
              <a:t> Gupta</a:t>
            </a:r>
            <a:endParaRPr lang="en-IN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22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ook Antiqua" panose="02040602050305030304" pitchFamily="18" charset="0"/>
              </a:rPr>
              <a:t>What is attractive about the company? </a:t>
            </a:r>
            <a:endParaRPr lang="en-IN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>
                <a:latin typeface="Book Antiqua" panose="02040602050305030304" pitchFamily="18" charset="0"/>
              </a:rPr>
              <a:t>Large industry size globally – new orders expected from all round the globe to improve efficiencies and cleaner fuels from refineries – Euro VI and BS VI implementation.</a:t>
            </a:r>
          </a:p>
          <a:p>
            <a:pPr algn="just"/>
            <a:r>
              <a:rPr lang="en-IN" dirty="0" smtClean="0">
                <a:latin typeface="Book Antiqua" panose="02040602050305030304" pitchFamily="18" charset="0"/>
              </a:rPr>
              <a:t>Valuation – 42 </a:t>
            </a:r>
            <a:r>
              <a:rPr lang="en-IN" dirty="0" err="1" smtClean="0">
                <a:latin typeface="Book Antiqua" panose="02040602050305030304" pitchFamily="18" charset="0"/>
              </a:rPr>
              <a:t>crore</a:t>
            </a:r>
            <a:r>
              <a:rPr lang="en-IN" dirty="0" smtClean="0">
                <a:latin typeface="Book Antiqua" panose="02040602050305030304" pitchFamily="18" charset="0"/>
              </a:rPr>
              <a:t> PAT reported in FY19 and market capitalisation of around 500 </a:t>
            </a:r>
            <a:r>
              <a:rPr lang="en-IN" dirty="0" err="1" smtClean="0">
                <a:latin typeface="Book Antiqua" panose="02040602050305030304" pitchFamily="18" charset="0"/>
              </a:rPr>
              <a:t>crore</a:t>
            </a:r>
            <a:r>
              <a:rPr lang="en-IN" dirty="0" smtClean="0">
                <a:latin typeface="Book Antiqua" panose="02040602050305030304" pitchFamily="18" charset="0"/>
              </a:rPr>
              <a:t> currently. Healthy growth expected in revenues and PAT in FY20</a:t>
            </a:r>
          </a:p>
          <a:p>
            <a:pPr algn="just"/>
            <a:r>
              <a:rPr lang="en-IN" dirty="0" smtClean="0">
                <a:latin typeface="Book Antiqua" panose="02040602050305030304" pitchFamily="18" charset="0"/>
              </a:rPr>
              <a:t>Attractive industry dynamics with many players reporting attractive gross margins </a:t>
            </a:r>
          </a:p>
          <a:p>
            <a:pPr algn="just"/>
            <a:r>
              <a:rPr lang="en-IN" dirty="0" smtClean="0">
                <a:latin typeface="Book Antiqua" panose="02040602050305030304" pitchFamily="18" charset="0"/>
              </a:rPr>
              <a:t>Net cash balance sheet  </a:t>
            </a:r>
            <a:endParaRPr lang="en-IN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37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ook Antiqua" panose="02040602050305030304" pitchFamily="18" charset="0"/>
              </a:rPr>
              <a:t>Key Risks</a:t>
            </a:r>
            <a:endParaRPr lang="en-IN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>
                <a:latin typeface="Book Antiqua" panose="02040602050305030304" pitchFamily="18" charset="0"/>
              </a:rPr>
              <a:t>Lumpy </a:t>
            </a:r>
            <a:r>
              <a:rPr lang="en-IN" dirty="0" smtClean="0">
                <a:latin typeface="Book Antiqua" panose="02040602050305030304" pitchFamily="18" charset="0"/>
              </a:rPr>
              <a:t>business – less visibility of revenue beyond one year </a:t>
            </a:r>
          </a:p>
          <a:p>
            <a:pPr algn="just"/>
            <a:r>
              <a:rPr lang="en-IN" dirty="0" smtClean="0">
                <a:latin typeface="Book Antiqua" panose="02040602050305030304" pitchFamily="18" charset="0"/>
              </a:rPr>
              <a:t>Largely dependent on oil &amp; gas segment</a:t>
            </a:r>
          </a:p>
          <a:p>
            <a:pPr algn="just"/>
            <a:r>
              <a:rPr lang="en-IN" dirty="0" smtClean="0">
                <a:latin typeface="Book Antiqua" panose="02040602050305030304" pitchFamily="18" charset="0"/>
              </a:rPr>
              <a:t>Peak margins – Track record of having margins in the range of 24 – 28% over the past 5 years </a:t>
            </a:r>
          </a:p>
          <a:p>
            <a:pPr algn="just"/>
            <a:r>
              <a:rPr lang="en-IN" dirty="0" smtClean="0">
                <a:latin typeface="Book Antiqua" panose="02040602050305030304" pitchFamily="18" charset="0"/>
              </a:rPr>
              <a:t>Working capital intensive operations</a:t>
            </a:r>
          </a:p>
          <a:p>
            <a:pPr algn="just"/>
            <a:r>
              <a:rPr lang="en-IN" dirty="0" smtClean="0">
                <a:latin typeface="Book Antiqua" panose="02040602050305030304" pitchFamily="18" charset="0"/>
              </a:rPr>
              <a:t>Risk of CEO leaving the company </a:t>
            </a:r>
            <a:endParaRPr lang="en-IN" dirty="0" smtClean="0">
              <a:latin typeface="Book Antiqua" panose="02040602050305030304" pitchFamily="18" charset="0"/>
            </a:endParaRPr>
          </a:p>
          <a:p>
            <a:pPr algn="just"/>
            <a:r>
              <a:rPr lang="en-IN" dirty="0">
                <a:latin typeface="Book Antiqua" panose="02040602050305030304" pitchFamily="18" charset="0"/>
              </a:rPr>
              <a:t>Rs.40 </a:t>
            </a:r>
            <a:r>
              <a:rPr lang="en-IN" dirty="0" err="1">
                <a:latin typeface="Book Antiqua" panose="02040602050305030304" pitchFamily="18" charset="0"/>
              </a:rPr>
              <a:t>crore</a:t>
            </a:r>
            <a:r>
              <a:rPr lang="en-IN" dirty="0">
                <a:latin typeface="Book Antiqua" panose="02040602050305030304" pitchFamily="18" charset="0"/>
              </a:rPr>
              <a:t> of loans &amp; advances extended to </a:t>
            </a:r>
            <a:r>
              <a:rPr lang="en-IN" dirty="0" err="1">
                <a:latin typeface="Book Antiqua" panose="02040602050305030304" pitchFamily="18" charset="0"/>
              </a:rPr>
              <a:t>Arvind</a:t>
            </a:r>
            <a:r>
              <a:rPr lang="en-IN" dirty="0">
                <a:latin typeface="Book Antiqua" panose="02040602050305030304" pitchFamily="18" charset="0"/>
              </a:rPr>
              <a:t> Ltd (interest bearing though)</a:t>
            </a:r>
          </a:p>
          <a:p>
            <a:pPr marL="0" indent="0" algn="just">
              <a:buNone/>
            </a:pPr>
            <a:endParaRPr lang="en-IN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05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ook Antiqua" panose="02040602050305030304" pitchFamily="18" charset="0"/>
              </a:rPr>
              <a:t>Brief Financials – Profit and loss &amp; ratios </a:t>
            </a:r>
            <a:endParaRPr lang="en-IN" dirty="0">
              <a:latin typeface="Book Antiqua" panose="020406020503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9847996" cy="4819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4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45031"/>
            <a:ext cx="10515600" cy="1325563"/>
          </a:xfrm>
        </p:spPr>
        <p:txBody>
          <a:bodyPr/>
          <a:lstStyle/>
          <a:p>
            <a:r>
              <a:rPr lang="en-IN" dirty="0" smtClean="0">
                <a:latin typeface="Book Antiqua" panose="02040602050305030304" pitchFamily="18" charset="0"/>
              </a:rPr>
              <a:t>Brief Financials – Balance Sheet &amp; Ratios</a:t>
            </a:r>
            <a:endParaRPr lang="en-IN" dirty="0">
              <a:latin typeface="Book Antiqua" panose="0204060205030503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967" y="761959"/>
            <a:ext cx="10740787" cy="6096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71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 smtClean="0"/>
          </a:p>
          <a:p>
            <a:pPr marL="0" indent="0" algn="ctr">
              <a:buNone/>
            </a:pPr>
            <a:r>
              <a:rPr lang="en-IN" sz="4000" dirty="0" smtClean="0">
                <a:latin typeface="Book Antiqua" panose="02040602050305030304" pitchFamily="18" charset="0"/>
              </a:rPr>
              <a:t>Thank You</a:t>
            </a:r>
            <a:endParaRPr lang="en-IN" sz="4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92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07486"/>
            <a:ext cx="11877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Book Antiqua" panose="02040602050305030304" pitchFamily="18" charset="0"/>
                <a:cs typeface="Calibri" panose="020F0502020204030204" pitchFamily="34" charset="0"/>
              </a:rPr>
              <a:t>Disclaimer</a:t>
            </a:r>
            <a:endParaRPr lang="en-US" sz="2800" b="1" dirty="0">
              <a:latin typeface="Book Antiqua" panose="02040602050305030304" pitchFamily="18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4085" y="2082800"/>
            <a:ext cx="106045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The stock discussion is not a recommendation.</a:t>
            </a:r>
          </a:p>
          <a:p>
            <a:endParaRPr lang="en-US" dirty="0" smtClean="0">
              <a:latin typeface="Book Antiqua" panose="02040602050305030304" pitchFamily="18" charset="0"/>
            </a:endParaRPr>
          </a:p>
          <a:p>
            <a:r>
              <a:rPr lang="en-US" dirty="0" smtClean="0">
                <a:latin typeface="Book Antiqua" panose="02040602050305030304" pitchFamily="18" charset="0"/>
              </a:rPr>
              <a:t>I am not a registered SEBI analyst or an adviser.</a:t>
            </a:r>
          </a:p>
          <a:p>
            <a:endParaRPr lang="en-US" dirty="0" smtClean="0">
              <a:latin typeface="Book Antiqua" panose="02040602050305030304" pitchFamily="18" charset="0"/>
            </a:endParaRPr>
          </a:p>
          <a:p>
            <a:r>
              <a:rPr lang="en-US" dirty="0" smtClean="0">
                <a:latin typeface="Book Antiqua" panose="02040602050305030304" pitchFamily="18" charset="0"/>
              </a:rPr>
              <a:t>I am biased as I and my family hold the stock </a:t>
            </a:r>
          </a:p>
        </p:txBody>
      </p:sp>
    </p:spTree>
    <p:extLst>
      <p:ext uri="{BB962C8B-B14F-4D97-AF65-F5344CB8AC3E}">
        <p14:creationId xmlns:p14="http://schemas.microsoft.com/office/powerpoint/2010/main" val="315988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ook Antiqua" panose="02040602050305030304" pitchFamily="18" charset="0"/>
              </a:rPr>
              <a:t>What does the company do?</a:t>
            </a:r>
            <a:endParaRPr lang="en-IN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30017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>
                <a:latin typeface="Book Antiqua" panose="02040602050305030304" pitchFamily="18" charset="0"/>
              </a:rPr>
              <a:t>The company was demerged from </a:t>
            </a:r>
            <a:r>
              <a:rPr lang="en-IN" dirty="0" err="1" smtClean="0">
                <a:latin typeface="Book Antiqua" panose="02040602050305030304" pitchFamily="18" charset="0"/>
              </a:rPr>
              <a:t>Arvind</a:t>
            </a:r>
            <a:r>
              <a:rPr lang="en-IN" dirty="0" smtClean="0">
                <a:latin typeface="Book Antiqua" panose="02040602050305030304" pitchFamily="18" charset="0"/>
              </a:rPr>
              <a:t> Ltd and listed on stock exchanges in March, 2019 </a:t>
            </a:r>
          </a:p>
          <a:p>
            <a:pPr algn="just"/>
            <a:r>
              <a:rPr lang="en-IN" dirty="0" smtClean="0">
                <a:latin typeface="Book Antiqua" panose="02040602050305030304" pitchFamily="18" charset="0"/>
              </a:rPr>
              <a:t>Engaged in design and fabrication of process equipment including heat exchangers (80 – 90%), </a:t>
            </a:r>
            <a:r>
              <a:rPr lang="en-US" dirty="0">
                <a:latin typeface="Book Antiqua" panose="02040602050305030304" pitchFamily="18" charset="0"/>
              </a:rPr>
              <a:t>pressure vessels, centrifuges, columns/towers and small </a:t>
            </a:r>
            <a:r>
              <a:rPr lang="en-US" dirty="0" smtClean="0">
                <a:latin typeface="Book Antiqua" panose="02040602050305030304" pitchFamily="18" charset="0"/>
              </a:rPr>
              <a:t>reactors</a:t>
            </a:r>
          </a:p>
          <a:p>
            <a:pPr algn="just"/>
            <a:r>
              <a:rPr lang="en-US" dirty="0" smtClean="0">
                <a:latin typeface="Book Antiqua" panose="02040602050305030304" pitchFamily="18" charset="0"/>
              </a:rPr>
              <a:t>Heat exchangers are used to transfer heat or cooling from one liquid to another. </a:t>
            </a:r>
            <a:endParaRPr lang="en-US" dirty="0">
              <a:latin typeface="Book Antiqua" panose="02040602050305030304" pitchFamily="18" charset="0"/>
            </a:endParaRPr>
          </a:p>
          <a:p>
            <a:pPr algn="just"/>
            <a:r>
              <a:rPr lang="en-US" dirty="0" smtClean="0">
                <a:latin typeface="Book Antiqua" panose="02040602050305030304" pitchFamily="18" charset="0"/>
              </a:rPr>
              <a:t>Key industries served – oil &amp; gas refineries, fertilizers, chemicals, pharmaceuticals, food and other allied industries </a:t>
            </a:r>
          </a:p>
          <a:p>
            <a:pPr algn="just"/>
            <a:r>
              <a:rPr lang="en-US" dirty="0" smtClean="0">
                <a:latin typeface="Book Antiqua" panose="02040602050305030304" pitchFamily="18" charset="0"/>
              </a:rPr>
              <a:t>Technical </a:t>
            </a:r>
            <a:r>
              <a:rPr lang="en-US" dirty="0">
                <a:latin typeface="Book Antiqua" panose="02040602050305030304" pitchFamily="18" charset="0"/>
              </a:rPr>
              <a:t>collaboration with </a:t>
            </a:r>
            <a:r>
              <a:rPr lang="en-US" dirty="0" err="1">
                <a:latin typeface="Book Antiqua" panose="02040602050305030304" pitchFamily="18" charset="0"/>
              </a:rPr>
              <a:t>Lummus</a:t>
            </a:r>
            <a:r>
              <a:rPr lang="en-US" dirty="0">
                <a:latin typeface="Book Antiqua" panose="02040602050305030304" pitchFamily="18" charset="0"/>
              </a:rPr>
              <a:t> Technology for special High Efficiency Heat Exchangers (</a:t>
            </a:r>
            <a:r>
              <a:rPr lang="en-US" dirty="0" err="1">
                <a:latin typeface="Book Antiqua" panose="02040602050305030304" pitchFamily="18" charset="0"/>
              </a:rPr>
              <a:t>Helixchanger</a:t>
            </a:r>
            <a:r>
              <a:rPr lang="en-US" dirty="0">
                <a:latin typeface="Book Antiqua" panose="02040602050305030304" pitchFamily="18" charset="0"/>
              </a:rPr>
              <a:t>)</a:t>
            </a:r>
            <a:endParaRPr lang="en-IN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08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ook Antiqua" panose="02040602050305030304" pitchFamily="18" charset="0"/>
              </a:rPr>
              <a:t>Product Profile </a:t>
            </a:r>
            <a:endParaRPr lang="en-IN" dirty="0"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65576" y="6469039"/>
            <a:ext cx="2947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i="1" dirty="0" smtClean="0"/>
              <a:t>Source: </a:t>
            </a:r>
            <a:r>
              <a:rPr lang="en-IN" i="1" dirty="0" err="1" smtClean="0"/>
              <a:t>Anup’s</a:t>
            </a:r>
            <a:r>
              <a:rPr lang="en-IN" i="1" dirty="0" smtClean="0"/>
              <a:t> Presentation</a:t>
            </a:r>
            <a:endParaRPr lang="en-IN" i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322" y="1533549"/>
            <a:ext cx="8830102" cy="4630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29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ook Antiqua" panose="02040602050305030304" pitchFamily="18" charset="0"/>
              </a:rPr>
              <a:t>About the industry </a:t>
            </a:r>
            <a:endParaRPr lang="en-IN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7135"/>
            <a:ext cx="10515600" cy="4351338"/>
          </a:xfrm>
        </p:spPr>
        <p:txBody>
          <a:bodyPr/>
          <a:lstStyle/>
          <a:p>
            <a:r>
              <a:rPr lang="en-IN" sz="2000" dirty="0" smtClean="0">
                <a:latin typeface="Book Antiqua" panose="02040602050305030304" pitchFamily="18" charset="0"/>
              </a:rPr>
              <a:t>Heat exchanger is a USD 21 billion industry globally – used to increase efficiencies </a:t>
            </a:r>
          </a:p>
          <a:p>
            <a:r>
              <a:rPr lang="en-IN" sz="2000" dirty="0" smtClean="0">
                <a:latin typeface="Book Antiqua" panose="02040602050305030304" pitchFamily="18" charset="0"/>
              </a:rPr>
              <a:t>Largest players in the industry include: - Alfa Laval (&gt;30% market share), </a:t>
            </a:r>
            <a:r>
              <a:rPr lang="en-IN" sz="2000" dirty="0" err="1" smtClean="0">
                <a:latin typeface="Book Antiqua" panose="02040602050305030304" pitchFamily="18" charset="0"/>
              </a:rPr>
              <a:t>Kelvion</a:t>
            </a:r>
            <a:r>
              <a:rPr lang="en-IN" sz="2000" dirty="0" smtClean="0">
                <a:latin typeface="Book Antiqua" panose="02040602050305030304" pitchFamily="18" charset="0"/>
              </a:rPr>
              <a:t> (Germany), Hisaka (Japan), SPX Flow/APV (US), SWEP (US)</a:t>
            </a:r>
          </a:p>
          <a:p>
            <a:r>
              <a:rPr lang="en-IN" sz="2000" dirty="0" smtClean="0">
                <a:latin typeface="Book Antiqua" panose="02040602050305030304" pitchFamily="18" charset="0"/>
              </a:rPr>
              <a:t>High profitability margins with many companies reporting gross margins of more than 45%. Alfa Laval has EBITDA margins of 14 – 15% while its Indian subsidiary also has EBITDA margins of 19%.</a:t>
            </a:r>
          </a:p>
          <a:p>
            <a:r>
              <a:rPr lang="en-IN" sz="2000" dirty="0" smtClean="0">
                <a:latin typeface="Book Antiqua" panose="02040602050305030304" pitchFamily="18" charset="0"/>
              </a:rPr>
              <a:t>Threat of competition from emerging markets:</a:t>
            </a:r>
            <a:endParaRPr lang="en-IN" sz="2000" dirty="0">
              <a:latin typeface="Book Antiqua" panose="02040602050305030304" pitchFamily="18" charset="0"/>
            </a:endParaRPr>
          </a:p>
          <a:p>
            <a:pPr lvl="1"/>
            <a:endParaRPr lang="en-IN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347" y="3862987"/>
            <a:ext cx="6373504" cy="278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21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ook Antiqua" panose="02040602050305030304" pitchFamily="18" charset="0"/>
              </a:rPr>
              <a:t>Transformation journey of the company </a:t>
            </a:r>
            <a:endParaRPr lang="en-IN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5330588" cy="469800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IN" dirty="0" smtClean="0">
                <a:latin typeface="Book Antiqua" panose="02040602050305030304" pitchFamily="18" charset="0"/>
              </a:rPr>
              <a:t>Despite being in the industry since 1972, the transformation journey of the company started after company’s current CEO, </a:t>
            </a:r>
            <a:r>
              <a:rPr lang="en-IN" dirty="0" err="1" smtClean="0">
                <a:latin typeface="Book Antiqua" panose="02040602050305030304" pitchFamily="18" charset="0"/>
              </a:rPr>
              <a:t>Mr.</a:t>
            </a:r>
            <a:r>
              <a:rPr lang="en-IN" dirty="0" smtClean="0">
                <a:latin typeface="Book Antiqua" panose="02040602050305030304" pitchFamily="18" charset="0"/>
              </a:rPr>
              <a:t> Rishi </a:t>
            </a:r>
            <a:r>
              <a:rPr lang="en-IN" dirty="0" err="1" smtClean="0">
                <a:latin typeface="Book Antiqua" panose="02040602050305030304" pitchFamily="18" charset="0"/>
              </a:rPr>
              <a:t>Roop</a:t>
            </a:r>
            <a:r>
              <a:rPr lang="en-IN" dirty="0" smtClean="0">
                <a:latin typeface="Book Antiqua" panose="02040602050305030304" pitchFamily="18" charset="0"/>
              </a:rPr>
              <a:t> Kapoor joined the company in 2010. He is an IIT </a:t>
            </a:r>
            <a:r>
              <a:rPr lang="en-IN" dirty="0" err="1" smtClean="0">
                <a:latin typeface="Book Antiqua" panose="02040602050305030304" pitchFamily="18" charset="0"/>
              </a:rPr>
              <a:t>Roorkee</a:t>
            </a:r>
            <a:r>
              <a:rPr lang="en-IN" dirty="0" smtClean="0">
                <a:latin typeface="Book Antiqua" panose="02040602050305030304" pitchFamily="18" charset="0"/>
              </a:rPr>
              <a:t> pass out and had experience in Godrej &amp; Boyce for over a decade.</a:t>
            </a:r>
          </a:p>
          <a:p>
            <a:pPr algn="just"/>
            <a:r>
              <a:rPr lang="en-IN" dirty="0" err="1" smtClean="0">
                <a:latin typeface="Book Antiqua" panose="02040602050305030304" pitchFamily="18" charset="0"/>
              </a:rPr>
              <a:t>Lalbhai</a:t>
            </a:r>
            <a:r>
              <a:rPr lang="en-IN" dirty="0" smtClean="0">
                <a:latin typeface="Book Antiqua" panose="02040602050305030304" pitchFamily="18" charset="0"/>
              </a:rPr>
              <a:t> family is not involved in day to day operations of the company and the company is professionally managed </a:t>
            </a:r>
          </a:p>
          <a:p>
            <a:pPr algn="just"/>
            <a:r>
              <a:rPr lang="en-IN" dirty="0" smtClean="0">
                <a:latin typeface="Book Antiqua" panose="02040602050305030304" pitchFamily="18" charset="0"/>
              </a:rPr>
              <a:t>The company has become a net cash company during the past few years and generates healthy cash flows </a:t>
            </a:r>
          </a:p>
          <a:p>
            <a:pPr marL="0" indent="0">
              <a:buNone/>
            </a:pPr>
            <a:r>
              <a:rPr lang="en-IN" dirty="0" smtClean="0"/>
              <a:t> </a:t>
            </a:r>
          </a:p>
          <a:p>
            <a:endParaRPr lang="en-IN" dirty="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1133913"/>
              </p:ext>
            </p:extLst>
          </p:nvPr>
        </p:nvGraphicFramePr>
        <p:xfrm>
          <a:off x="6473588" y="1953194"/>
          <a:ext cx="5045122" cy="3978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995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2356"/>
          </a:xfrm>
        </p:spPr>
        <p:txBody>
          <a:bodyPr>
            <a:normAutofit/>
          </a:bodyPr>
          <a:lstStyle/>
          <a:p>
            <a:r>
              <a:rPr lang="en-IN" sz="3200" dirty="0" smtClean="0">
                <a:latin typeface="Book Antiqua" panose="02040602050305030304" pitchFamily="18" charset="0"/>
              </a:rPr>
              <a:t>What led to the transformation?</a:t>
            </a:r>
            <a:endParaRPr lang="en-IN" sz="32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482"/>
            <a:ext cx="10515600" cy="541816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IN" sz="1600" dirty="0" smtClean="0">
                <a:latin typeface="Book Antiqua" panose="02040602050305030304" pitchFamily="18" charset="0"/>
              </a:rPr>
              <a:t>Increasing market reach with increasing  exports </a:t>
            </a:r>
          </a:p>
          <a:p>
            <a:endParaRPr lang="en-IN" sz="1600" dirty="0" smtClean="0">
              <a:latin typeface="Book Antiqua" panose="02040602050305030304" pitchFamily="18" charset="0"/>
            </a:endParaRPr>
          </a:p>
          <a:p>
            <a:r>
              <a:rPr lang="en-IN" sz="1600" dirty="0" smtClean="0">
                <a:latin typeface="Book Antiqua" panose="02040602050305030304" pitchFamily="18" charset="0"/>
              </a:rPr>
              <a:t>Empanelment with large EPC players </a:t>
            </a:r>
          </a:p>
          <a:p>
            <a:pPr lvl="1"/>
            <a:r>
              <a:rPr lang="en-IN" sz="1600" dirty="0" smtClean="0">
                <a:latin typeface="Book Antiqua" panose="02040602050305030304" pitchFamily="18" charset="0"/>
              </a:rPr>
              <a:t>Even approved for global projects </a:t>
            </a:r>
          </a:p>
          <a:p>
            <a:pPr marL="0" indent="0">
              <a:buNone/>
            </a:pPr>
            <a:endParaRPr lang="en-IN" sz="1600" dirty="0" smtClean="0">
              <a:latin typeface="Book Antiqua" panose="0204060205030503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IN" sz="1600" dirty="0" smtClean="0">
                <a:latin typeface="Book Antiqua" panose="02040602050305030304" pitchFamily="18" charset="0"/>
              </a:rPr>
              <a:t>Improving designing and manufacturing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1600" dirty="0" smtClean="0">
                <a:latin typeface="Book Antiqua" panose="02040602050305030304" pitchFamily="18" charset="0"/>
              </a:rPr>
              <a:t>    capabilities – one of the rare companies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1600" dirty="0">
                <a:latin typeface="Book Antiqua" panose="02040602050305030304" pitchFamily="18" charset="0"/>
              </a:rPr>
              <a:t> </a:t>
            </a:r>
            <a:r>
              <a:rPr lang="en-IN" sz="1600" dirty="0" smtClean="0">
                <a:latin typeface="Book Antiqua" panose="02040602050305030304" pitchFamily="18" charset="0"/>
              </a:rPr>
              <a:t>   with entire range of metal processing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1600" dirty="0">
                <a:latin typeface="Book Antiqua" panose="02040602050305030304" pitchFamily="18" charset="0"/>
              </a:rPr>
              <a:t> </a:t>
            </a:r>
            <a:r>
              <a:rPr lang="en-IN" sz="1600" dirty="0" smtClean="0">
                <a:latin typeface="Book Antiqua" panose="02040602050305030304" pitchFamily="18" charset="0"/>
              </a:rPr>
              <a:t>   capabilities under one roof</a:t>
            </a:r>
          </a:p>
          <a:p>
            <a:pPr>
              <a:spcBef>
                <a:spcPts val="0"/>
              </a:spcBef>
            </a:pPr>
            <a:endParaRPr lang="en-IN" sz="1600" dirty="0" smtClean="0">
              <a:latin typeface="Book Antiqua" panose="02040602050305030304" pitchFamily="18" charset="0"/>
            </a:endParaRPr>
          </a:p>
          <a:p>
            <a:pPr>
              <a:spcBef>
                <a:spcPts val="0"/>
              </a:spcBef>
            </a:pPr>
            <a:endParaRPr lang="en-IN" sz="1600" dirty="0" smtClean="0">
              <a:latin typeface="Book Antiqua" panose="02040602050305030304" pitchFamily="18" charset="0"/>
            </a:endParaRPr>
          </a:p>
          <a:p>
            <a:pPr>
              <a:spcBef>
                <a:spcPts val="0"/>
              </a:spcBef>
            </a:pPr>
            <a:endParaRPr lang="en-IN" sz="1600" dirty="0">
              <a:latin typeface="Book Antiqua" panose="02040602050305030304" pitchFamily="18" charset="0"/>
            </a:endParaRPr>
          </a:p>
          <a:p>
            <a:pPr>
              <a:spcBef>
                <a:spcPts val="0"/>
              </a:spcBef>
            </a:pPr>
            <a:endParaRPr lang="en-IN" sz="1600" dirty="0">
              <a:latin typeface="Book Antiqua" panose="02040602050305030304" pitchFamily="18" charset="0"/>
            </a:endParaRPr>
          </a:p>
          <a:p>
            <a:pPr>
              <a:spcBef>
                <a:spcPts val="0"/>
              </a:spcBef>
            </a:pPr>
            <a:r>
              <a:rPr lang="en-IN" sz="1600" dirty="0" smtClean="0">
                <a:latin typeface="Book Antiqua" panose="02040602050305030304" pitchFamily="18" charset="0"/>
              </a:rPr>
              <a:t>Increasing complexity and weight of the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 smtClean="0">
                <a:latin typeface="Book Antiqua" panose="02040602050305030304" pitchFamily="18" charset="0"/>
              </a:rPr>
              <a:t>    product manufactured</a:t>
            </a:r>
          </a:p>
          <a:p>
            <a:pPr marL="0" indent="0">
              <a:spcBef>
                <a:spcPts val="0"/>
              </a:spcBef>
              <a:buNone/>
            </a:pPr>
            <a:endParaRPr lang="en-IN" sz="1600" dirty="0">
              <a:latin typeface="Book Antiqua" panose="0204060205030503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IN" sz="1600" dirty="0" smtClean="0">
              <a:latin typeface="Book Antiqua" panose="02040602050305030304" pitchFamily="18" charset="0"/>
            </a:endParaRPr>
          </a:p>
          <a:p>
            <a:pPr>
              <a:spcBef>
                <a:spcPts val="0"/>
              </a:spcBef>
            </a:pPr>
            <a:r>
              <a:rPr lang="en-IN" sz="1600" dirty="0" smtClean="0">
                <a:latin typeface="Book Antiqua" panose="02040602050305030304" pitchFamily="18" charset="0"/>
              </a:rPr>
              <a:t>Sticking to deadlines and avoided paying liquidated damages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600" dirty="0">
                <a:latin typeface="Book Antiqua" panose="02040602050305030304" pitchFamily="18" charset="0"/>
              </a:rPr>
              <a:t> </a:t>
            </a:r>
            <a:r>
              <a:rPr lang="en-IN" sz="1600" dirty="0" smtClean="0">
                <a:latin typeface="Book Antiqua" panose="02040602050305030304" pitchFamily="18" charset="0"/>
              </a:rPr>
              <a:t>   - Gained confidence of customers leading to repeat buys</a:t>
            </a:r>
            <a:endParaRPr lang="en-IN" sz="1600" dirty="0">
              <a:latin typeface="Book Antiqua" panose="0204060205030503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IN" sz="2400" dirty="0" smtClean="0">
              <a:latin typeface="Book Antiqua" panose="0204060205030503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IN" sz="2400" dirty="0" smtClean="0">
              <a:latin typeface="Book Antiqua" panose="0204060205030503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9920" y="2309838"/>
            <a:ext cx="5445458" cy="27084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7959" y="5018248"/>
            <a:ext cx="4363217" cy="16409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9903" y="1337482"/>
            <a:ext cx="570547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85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ook Antiqua" panose="02040602050305030304" pitchFamily="18" charset="0"/>
              </a:rPr>
              <a:t>Peers </a:t>
            </a:r>
            <a:endParaRPr lang="en-IN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/>
          </a:bodyPr>
          <a:lstStyle/>
          <a:p>
            <a:r>
              <a:rPr lang="en-IN" sz="2000" dirty="0" smtClean="0">
                <a:latin typeface="Book Antiqua" panose="02040602050305030304" pitchFamily="18" charset="0"/>
              </a:rPr>
              <a:t>Pure play companies like Patel </a:t>
            </a:r>
            <a:r>
              <a:rPr lang="en-IN" sz="2000" dirty="0" err="1" smtClean="0">
                <a:latin typeface="Book Antiqua" panose="02040602050305030304" pitchFamily="18" charset="0"/>
              </a:rPr>
              <a:t>Airtemp</a:t>
            </a:r>
            <a:r>
              <a:rPr lang="en-IN" sz="2000" dirty="0" smtClean="0">
                <a:latin typeface="Book Antiqua" panose="02040602050305030304" pitchFamily="18" charset="0"/>
              </a:rPr>
              <a:t> and </a:t>
            </a:r>
            <a:r>
              <a:rPr lang="en-IN" sz="2000" dirty="0" err="1" smtClean="0">
                <a:latin typeface="Book Antiqua" panose="02040602050305030304" pitchFamily="18" charset="0"/>
              </a:rPr>
              <a:t>Tema</a:t>
            </a:r>
            <a:r>
              <a:rPr lang="en-IN" sz="2000" dirty="0" smtClean="0">
                <a:latin typeface="Book Antiqua" panose="02040602050305030304" pitchFamily="18" charset="0"/>
              </a:rPr>
              <a:t> India &amp; large capital good companies like L&amp;T, ISGEC and </a:t>
            </a:r>
            <a:r>
              <a:rPr lang="en-IN" sz="2000" dirty="0" err="1" smtClean="0">
                <a:latin typeface="Book Antiqua" panose="02040602050305030304" pitchFamily="18" charset="0"/>
              </a:rPr>
              <a:t>Thermax</a:t>
            </a:r>
            <a:r>
              <a:rPr lang="en-IN" sz="2000" dirty="0" smtClean="0">
                <a:latin typeface="Book Antiqua" panose="02040602050305030304" pitchFamily="18" charset="0"/>
              </a:rPr>
              <a:t>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n-IN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n-IN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n-IN" dirty="0" smtClean="0">
              <a:latin typeface="Book Antiqua" panose="02040602050305030304" pitchFamily="18" charset="0"/>
            </a:endParaRPr>
          </a:p>
          <a:p>
            <a:r>
              <a:rPr lang="en-IN" sz="2200" dirty="0" err="1" smtClean="0">
                <a:latin typeface="Book Antiqua" panose="02040602050305030304" pitchFamily="18" charset="0"/>
              </a:rPr>
              <a:t>Anup</a:t>
            </a:r>
            <a:r>
              <a:rPr lang="en-IN" sz="2200" dirty="0" smtClean="0">
                <a:latin typeface="Book Antiqua" panose="02040602050305030304" pitchFamily="18" charset="0"/>
              </a:rPr>
              <a:t> has highest margins amongst its peers and even better than much larger and diversified player – One interesting thing to note is the healthy GM of pure play heat exchanger </a:t>
            </a:r>
            <a:r>
              <a:rPr lang="en-IN" sz="2200" dirty="0" err="1" smtClean="0">
                <a:latin typeface="Book Antiqua" panose="02040602050305030304" pitchFamily="18" charset="0"/>
              </a:rPr>
              <a:t>cos</a:t>
            </a:r>
            <a:endParaRPr lang="en-IN" sz="2200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n-IN" dirty="0">
              <a:latin typeface="Book Antiqua" panose="0204060205030503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525" y="2930831"/>
            <a:ext cx="7260609" cy="1438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5134" y="2930831"/>
            <a:ext cx="361950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62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ook Antiqua" panose="02040602050305030304" pitchFamily="18" charset="0"/>
              </a:rPr>
              <a:t>Way forward </a:t>
            </a:r>
            <a:endParaRPr lang="en-IN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624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en-IN" dirty="0" smtClean="0">
                <a:latin typeface="Book Antiqua" panose="02040602050305030304" pitchFamily="18" charset="0"/>
              </a:rPr>
              <a:t>All time high order book of the company – 300 </a:t>
            </a:r>
            <a:r>
              <a:rPr lang="en-IN" dirty="0" err="1" smtClean="0">
                <a:latin typeface="Book Antiqua" panose="02040602050305030304" pitchFamily="18" charset="0"/>
              </a:rPr>
              <a:t>crore</a:t>
            </a:r>
            <a:r>
              <a:rPr lang="en-IN" dirty="0" smtClean="0">
                <a:latin typeface="Book Antiqua" panose="02040602050305030304" pitchFamily="18" charset="0"/>
              </a:rPr>
              <a:t> by end of FY19 – largely from domestic market </a:t>
            </a:r>
          </a:p>
          <a:p>
            <a:pPr algn="just">
              <a:spcBef>
                <a:spcPts val="0"/>
              </a:spcBef>
            </a:pPr>
            <a:endParaRPr lang="en-IN" dirty="0">
              <a:latin typeface="Book Antiqua" panose="0204060205030503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IN" dirty="0" smtClean="0">
                <a:latin typeface="Book Antiqua" panose="02040602050305030304" pitchFamily="18" charset="0"/>
              </a:rPr>
              <a:t>Expanding capacities – Target to spend 150 </a:t>
            </a:r>
            <a:r>
              <a:rPr lang="en-IN" dirty="0" err="1" smtClean="0">
                <a:latin typeface="Book Antiqua" panose="02040602050305030304" pitchFamily="18" charset="0"/>
              </a:rPr>
              <a:t>crore</a:t>
            </a:r>
            <a:r>
              <a:rPr lang="en-IN" dirty="0" smtClean="0">
                <a:latin typeface="Book Antiqua" panose="02040602050305030304" pitchFamily="18" charset="0"/>
              </a:rPr>
              <a:t> in </a:t>
            </a:r>
            <a:r>
              <a:rPr lang="en-IN" dirty="0" err="1" smtClean="0">
                <a:latin typeface="Book Antiqua" panose="02040602050305030304" pitchFamily="18" charset="0"/>
              </a:rPr>
              <a:t>capex</a:t>
            </a:r>
            <a:r>
              <a:rPr lang="en-IN" dirty="0" smtClean="0">
                <a:latin typeface="Book Antiqua" panose="02040602050305030304" pitchFamily="18" charset="0"/>
              </a:rPr>
              <a:t> for brownfield capacity in </a:t>
            </a:r>
            <a:r>
              <a:rPr lang="en-IN" dirty="0" err="1" smtClean="0">
                <a:latin typeface="Book Antiqua" panose="02040602050305030304" pitchFamily="18" charset="0"/>
              </a:rPr>
              <a:t>Odhav</a:t>
            </a:r>
            <a:r>
              <a:rPr lang="en-IN" dirty="0" smtClean="0">
                <a:latin typeface="Book Antiqua" panose="02040602050305030304" pitchFamily="18" charset="0"/>
              </a:rPr>
              <a:t>, Ahmedabad and greenfield capacity at </a:t>
            </a:r>
            <a:r>
              <a:rPr lang="en-IN" dirty="0" err="1" smtClean="0">
                <a:latin typeface="Book Antiqua" panose="02040602050305030304" pitchFamily="18" charset="0"/>
              </a:rPr>
              <a:t>Kheda</a:t>
            </a:r>
            <a:r>
              <a:rPr lang="en-IN" dirty="0" smtClean="0">
                <a:latin typeface="Book Antiqua" panose="02040602050305030304" pitchFamily="18" charset="0"/>
              </a:rPr>
              <a:t> – 40 </a:t>
            </a:r>
            <a:r>
              <a:rPr lang="en-IN" dirty="0" err="1" smtClean="0">
                <a:latin typeface="Book Antiqua" panose="02040602050305030304" pitchFamily="18" charset="0"/>
              </a:rPr>
              <a:t>kms</a:t>
            </a:r>
            <a:r>
              <a:rPr lang="en-IN" dirty="0" smtClean="0">
                <a:latin typeface="Book Antiqua" panose="02040602050305030304" pitchFamily="18" charset="0"/>
              </a:rPr>
              <a:t> from Ahmedabad – to be funded through internal accruals</a:t>
            </a:r>
          </a:p>
          <a:p>
            <a:pPr>
              <a:spcBef>
                <a:spcPts val="0"/>
              </a:spcBef>
            </a:pPr>
            <a:endParaRPr lang="en-IN" dirty="0" smtClean="0">
              <a:latin typeface="Book Antiqua" panose="02040602050305030304" pitchFamily="18" charset="0"/>
            </a:endParaRPr>
          </a:p>
          <a:p>
            <a:pPr>
              <a:spcBef>
                <a:spcPts val="0"/>
              </a:spcBef>
            </a:pPr>
            <a:r>
              <a:rPr lang="en-IN" dirty="0" smtClean="0">
                <a:latin typeface="Book Antiqua" panose="02040602050305030304" pitchFamily="18" charset="0"/>
              </a:rPr>
              <a:t> Looking for further technological tie ups to enhance capabilities </a:t>
            </a:r>
          </a:p>
          <a:p>
            <a:pPr>
              <a:spcBef>
                <a:spcPts val="0"/>
              </a:spcBef>
            </a:pPr>
            <a:endParaRPr lang="en-IN" dirty="0">
              <a:latin typeface="Book Antiqua" panose="02040602050305030304" pitchFamily="18" charset="0"/>
            </a:endParaRPr>
          </a:p>
          <a:p>
            <a:pPr>
              <a:spcBef>
                <a:spcPts val="0"/>
              </a:spcBef>
            </a:pPr>
            <a:r>
              <a:rPr lang="en-IN" dirty="0" smtClean="0">
                <a:latin typeface="Book Antiqua" panose="02040602050305030304" pitchFamily="18" charset="0"/>
              </a:rPr>
              <a:t>Targeting 30% growth in revenue in FY20 and 1000 </a:t>
            </a:r>
            <a:r>
              <a:rPr lang="en-IN" dirty="0" err="1" smtClean="0">
                <a:latin typeface="Book Antiqua" panose="02040602050305030304" pitchFamily="18" charset="0"/>
              </a:rPr>
              <a:t>crore</a:t>
            </a:r>
            <a:r>
              <a:rPr lang="en-IN" dirty="0" smtClean="0">
                <a:latin typeface="Book Antiqua" panose="02040602050305030304" pitchFamily="18" charset="0"/>
              </a:rPr>
              <a:t> over then next 4 – 5 years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6469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721</Words>
  <Application>Microsoft Office PowerPoint</Application>
  <PresentationFormat>Widescreen</PresentationFormat>
  <Paragraphs>95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Book Antiqua</vt:lpstr>
      <vt:lpstr>Calibri</vt:lpstr>
      <vt:lpstr>Calibri Light</vt:lpstr>
      <vt:lpstr>Office Theme</vt:lpstr>
      <vt:lpstr>ValuePickr 2019 Stock Idea Presentation  Anup Engineering Ltd</vt:lpstr>
      <vt:lpstr>PowerPoint Presentation</vt:lpstr>
      <vt:lpstr>What does the company do?</vt:lpstr>
      <vt:lpstr>Product Profile </vt:lpstr>
      <vt:lpstr>About the industry </vt:lpstr>
      <vt:lpstr>Transformation journey of the company </vt:lpstr>
      <vt:lpstr>What led to the transformation?</vt:lpstr>
      <vt:lpstr>Peers </vt:lpstr>
      <vt:lpstr>Way forward </vt:lpstr>
      <vt:lpstr>What is attractive about the company? </vt:lpstr>
      <vt:lpstr>Key Risks</vt:lpstr>
      <vt:lpstr>Brief Financials – Profit and loss &amp; ratios </vt:lpstr>
      <vt:lpstr>Brief Financials – Balance Sheet &amp; Ratios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Bena</dc:creator>
  <cp:lastModifiedBy>Bena</cp:lastModifiedBy>
  <cp:revision>28</cp:revision>
  <dcterms:created xsi:type="dcterms:W3CDTF">2019-06-12T07:11:46Z</dcterms:created>
  <dcterms:modified xsi:type="dcterms:W3CDTF">2019-06-25T08:37:08Z</dcterms:modified>
</cp:coreProperties>
</file>