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72" r:id="rId4"/>
    <p:sldId id="270" r:id="rId5"/>
    <p:sldId id="259" r:id="rId6"/>
    <p:sldId id="271" r:id="rId7"/>
    <p:sldId id="264" r:id="rId8"/>
    <p:sldId id="260" r:id="rId9"/>
    <p:sldId id="265" r:id="rId10"/>
    <p:sldId id="266" r:id="rId11"/>
    <p:sldId id="267" r:id="rId12"/>
    <p:sldId id="268" r:id="rId13"/>
    <p:sldId id="269" r:id="rId14"/>
    <p:sldId id="273" r:id="rId15"/>
    <p:sldId id="27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5"/>
  </p:normalViewPr>
  <p:slideViewPr>
    <p:cSldViewPr>
      <p:cViewPr>
        <p:scale>
          <a:sx n="100" d="100"/>
          <a:sy n="100" d="100"/>
        </p:scale>
        <p:origin x="-946"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drawings/_rels/vmlDrawing2.vml.rels><?xml version="1.0" encoding="UTF-8" standalone="yes"?>
<Relationships xmlns="http://schemas.openxmlformats.org/package/2006/relationships"><Relationship Id="rId1" Type="http://schemas.openxmlformats.org/officeDocument/2006/relationships/image" Target="NULL"/></Relationships>
</file>

<file path=ppt/drawings/_rels/vmlDrawing3.vml.rels><?xml version="1.0" encoding="UTF-8" standalone="yes"?>
<Relationships xmlns="http://schemas.openxmlformats.org/package/2006/relationships"><Relationship Id="rId1" Type="http://schemas.openxmlformats.org/officeDocument/2006/relationships/image" Target="NUL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8D5719-B190-42AB-9DD0-A5855ADEED7F}" type="datetimeFigureOut">
              <a:rPr lang="en-CA" smtClean="0"/>
              <a:t>16/01/2019</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F45071-D941-4D29-BC1E-10CE8929F5F4}" type="slidenum">
              <a:rPr lang="en-CA" smtClean="0"/>
              <a:t>‹#›</a:t>
            </a:fld>
            <a:endParaRPr lang="en-CA"/>
          </a:p>
        </p:txBody>
      </p:sp>
    </p:spTree>
    <p:extLst>
      <p:ext uri="{BB962C8B-B14F-4D97-AF65-F5344CB8AC3E}">
        <p14:creationId xmlns:p14="http://schemas.microsoft.com/office/powerpoint/2010/main" val="4037454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98F45071-D941-4D29-BC1E-10CE8929F5F4}" type="slidenum">
              <a:rPr lang="en-CA" smtClean="0"/>
              <a:t>4</a:t>
            </a:fld>
            <a:endParaRPr lang="en-CA"/>
          </a:p>
        </p:txBody>
      </p:sp>
    </p:spTree>
    <p:extLst>
      <p:ext uri="{BB962C8B-B14F-4D97-AF65-F5344CB8AC3E}">
        <p14:creationId xmlns:p14="http://schemas.microsoft.com/office/powerpoint/2010/main" val="896702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79513" y="711200"/>
            <a:ext cx="4562475" cy="3421063"/>
          </a:xfrm>
          <a:ln/>
        </p:spPr>
      </p:sp>
      <p:sp>
        <p:nvSpPr>
          <p:cNvPr id="25603" name="Rectangle 3"/>
          <p:cNvSpPr>
            <a:spLocks noGrp="1" noChangeArrowheads="1"/>
          </p:cNvSpPr>
          <p:nvPr>
            <p:ph type="body" idx="1"/>
          </p:nvPr>
        </p:nvSpPr>
        <p:spPr>
          <a:xfrm>
            <a:off x="941595" y="4345775"/>
            <a:ext cx="5040753" cy="4137281"/>
          </a:xfrm>
          <a:noFill/>
          <a:ln/>
        </p:spPr>
        <p:txBody>
          <a:bodyPr/>
          <a:lstStyle/>
          <a:p>
            <a:endParaRPr lang="en-US" dirty="0" smtClean="0">
              <a:latin typeface="Arial" pitchFamily="34" charset="0"/>
            </a:endParaRPr>
          </a:p>
        </p:txBody>
      </p:sp>
    </p:spTree>
    <p:extLst>
      <p:ext uri="{BB962C8B-B14F-4D97-AF65-F5344CB8AC3E}">
        <p14:creationId xmlns:p14="http://schemas.microsoft.com/office/powerpoint/2010/main" val="12272815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79513" y="711200"/>
            <a:ext cx="4562475" cy="3421063"/>
          </a:xfrm>
          <a:ln/>
        </p:spPr>
      </p:sp>
      <p:sp>
        <p:nvSpPr>
          <p:cNvPr id="25603" name="Rectangle 3"/>
          <p:cNvSpPr>
            <a:spLocks noGrp="1" noChangeArrowheads="1"/>
          </p:cNvSpPr>
          <p:nvPr>
            <p:ph type="body" idx="1"/>
          </p:nvPr>
        </p:nvSpPr>
        <p:spPr>
          <a:xfrm>
            <a:off x="941595" y="4345775"/>
            <a:ext cx="5040753" cy="4137281"/>
          </a:xfrm>
          <a:noFill/>
          <a:ln/>
        </p:spPr>
        <p:txBody>
          <a:bodyPr/>
          <a:lstStyle/>
          <a:p>
            <a:endParaRPr lang="en-US" dirty="0" smtClean="0">
              <a:latin typeface="Arial" pitchFamily="34" charset="0"/>
            </a:endParaRPr>
          </a:p>
        </p:txBody>
      </p:sp>
    </p:spTree>
    <p:extLst>
      <p:ext uri="{BB962C8B-B14F-4D97-AF65-F5344CB8AC3E}">
        <p14:creationId xmlns:p14="http://schemas.microsoft.com/office/powerpoint/2010/main" val="1227281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79513" y="711200"/>
            <a:ext cx="4562475" cy="3421063"/>
          </a:xfrm>
          <a:ln/>
        </p:spPr>
      </p:sp>
      <p:sp>
        <p:nvSpPr>
          <p:cNvPr id="25603" name="Rectangle 3"/>
          <p:cNvSpPr>
            <a:spLocks noGrp="1" noChangeArrowheads="1"/>
          </p:cNvSpPr>
          <p:nvPr>
            <p:ph type="body" idx="1"/>
          </p:nvPr>
        </p:nvSpPr>
        <p:spPr>
          <a:xfrm>
            <a:off x="941595" y="4345775"/>
            <a:ext cx="5040753" cy="4137281"/>
          </a:xfrm>
          <a:noFill/>
          <a:ln/>
        </p:spPr>
        <p:txBody>
          <a:bodyPr/>
          <a:lstStyle/>
          <a:p>
            <a:endParaRPr lang="en-US" dirty="0" smtClean="0">
              <a:latin typeface="Arial" pitchFamily="34" charset="0"/>
            </a:endParaRPr>
          </a:p>
        </p:txBody>
      </p:sp>
    </p:spTree>
    <p:extLst>
      <p:ext uri="{BB962C8B-B14F-4D97-AF65-F5344CB8AC3E}">
        <p14:creationId xmlns:p14="http://schemas.microsoft.com/office/powerpoint/2010/main" val="1227281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F4F3AF-99E5-4E63-B13E-5ECEA1CD0B07}" type="slidenum">
              <a:rPr lang="en-US" smtClean="0"/>
              <a:pPr/>
              <a:t>13</a:t>
            </a:fld>
            <a:endParaRPr lang="en-US" dirty="0"/>
          </a:p>
        </p:txBody>
      </p:sp>
    </p:spTree>
    <p:extLst>
      <p:ext uri="{BB962C8B-B14F-4D97-AF65-F5344CB8AC3E}">
        <p14:creationId xmlns:p14="http://schemas.microsoft.com/office/powerpoint/2010/main" val="518898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E529716D-6233-4083-BAAF-8B7BA2C6D46B}" type="datetimeFigureOut">
              <a:rPr lang="en-CA" smtClean="0"/>
              <a:t>16/01/2019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0BC7-2262-4C08-972C-4BF1F816B59B}" type="slidenum">
              <a:rPr lang="en-CA" smtClean="0"/>
              <a:t>‹#›</a:t>
            </a:fld>
            <a:endParaRPr lang="en-CA"/>
          </a:p>
        </p:txBody>
      </p:sp>
    </p:spTree>
    <p:extLst>
      <p:ext uri="{BB962C8B-B14F-4D97-AF65-F5344CB8AC3E}">
        <p14:creationId xmlns:p14="http://schemas.microsoft.com/office/powerpoint/2010/main" val="2544395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529716D-6233-4083-BAAF-8B7BA2C6D46B}" type="datetimeFigureOut">
              <a:rPr lang="en-CA" smtClean="0"/>
              <a:t>16/01/2019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0BC7-2262-4C08-972C-4BF1F816B59B}" type="slidenum">
              <a:rPr lang="en-CA" smtClean="0"/>
              <a:t>‹#›</a:t>
            </a:fld>
            <a:endParaRPr lang="en-CA"/>
          </a:p>
        </p:txBody>
      </p:sp>
    </p:spTree>
    <p:extLst>
      <p:ext uri="{BB962C8B-B14F-4D97-AF65-F5344CB8AC3E}">
        <p14:creationId xmlns:p14="http://schemas.microsoft.com/office/powerpoint/2010/main" val="107316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529716D-6233-4083-BAAF-8B7BA2C6D46B}" type="datetimeFigureOut">
              <a:rPr lang="en-CA" smtClean="0"/>
              <a:t>16/01/2019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0BC7-2262-4C08-972C-4BF1F816B59B}" type="slidenum">
              <a:rPr lang="en-CA" smtClean="0"/>
              <a:t>‹#›</a:t>
            </a:fld>
            <a:endParaRPr lang="en-CA"/>
          </a:p>
        </p:txBody>
      </p:sp>
    </p:spTree>
    <p:extLst>
      <p:ext uri="{BB962C8B-B14F-4D97-AF65-F5344CB8AC3E}">
        <p14:creationId xmlns:p14="http://schemas.microsoft.com/office/powerpoint/2010/main" val="4155130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with Subtitle Only">
    <p:spTree>
      <p:nvGrpSpPr>
        <p:cNvPr id="1" name=""/>
        <p:cNvGrpSpPr/>
        <p:nvPr/>
      </p:nvGrpSpPr>
      <p:grpSpPr>
        <a:xfrm>
          <a:off x="0" y="0"/>
          <a:ext cx="0" cy="0"/>
          <a:chOff x="0" y="0"/>
          <a:chExt cx="0" cy="0"/>
        </a:xfrm>
      </p:grpSpPr>
      <p:sp>
        <p:nvSpPr>
          <p:cNvPr id="5" name="Title 1"/>
          <p:cNvSpPr>
            <a:spLocks noGrp="1"/>
          </p:cNvSpPr>
          <p:nvPr>
            <p:ph type="title"/>
          </p:nvPr>
        </p:nvSpPr>
        <p:spPr>
          <a:xfrm>
            <a:off x="391887" y="227014"/>
            <a:ext cx="8356826" cy="515936"/>
          </a:xfrm>
        </p:spPr>
        <p:txBody>
          <a:bodyPr>
            <a:noAutofit/>
          </a:bodyPr>
          <a:lstStyle/>
          <a:p>
            <a:r>
              <a:rPr lang="en-US" smtClean="0"/>
              <a:t>Click to edit Master title style</a:t>
            </a:r>
            <a:endParaRPr lang="en-US" dirty="0"/>
          </a:p>
        </p:txBody>
      </p:sp>
      <p:sp>
        <p:nvSpPr>
          <p:cNvPr id="6" name="Text Placeholder 10"/>
          <p:cNvSpPr>
            <a:spLocks noGrp="1"/>
          </p:cNvSpPr>
          <p:nvPr>
            <p:ph type="body" sz="quarter" idx="12" hasCustomPrompt="1"/>
          </p:nvPr>
        </p:nvSpPr>
        <p:spPr>
          <a:xfrm>
            <a:off x="395288" y="695326"/>
            <a:ext cx="8353425" cy="665162"/>
          </a:xfrm>
        </p:spPr>
        <p:txBody>
          <a:bodyPr>
            <a:noAutofit/>
          </a:bodyPr>
          <a:lstStyle>
            <a:lvl1pPr marL="0" indent="0">
              <a:buNone/>
              <a:defRPr sz="2000">
                <a:solidFill>
                  <a:schemeClr val="accent5"/>
                </a:solidFill>
              </a:defRPr>
            </a:lvl1pPr>
            <a:lvl2pPr>
              <a:buNone/>
              <a:defRPr sz="2000">
                <a:solidFill>
                  <a:schemeClr val="accent1"/>
                </a:solidFill>
              </a:defRPr>
            </a:lvl2pPr>
            <a:lvl3pPr>
              <a:buNone/>
              <a:defRPr sz="2000">
                <a:solidFill>
                  <a:schemeClr val="accent1"/>
                </a:solidFill>
              </a:defRPr>
            </a:lvl3pPr>
            <a:lvl4pPr>
              <a:buNone/>
              <a:defRPr sz="2000">
                <a:solidFill>
                  <a:schemeClr val="accent1"/>
                </a:solidFill>
              </a:defRPr>
            </a:lvl4pPr>
            <a:lvl5pPr>
              <a:buNone/>
              <a:defRPr sz="2000">
                <a:solidFill>
                  <a:schemeClr val="accent1"/>
                </a:solidFill>
              </a:defRPr>
            </a:lvl5pPr>
          </a:lstStyle>
          <a:p>
            <a:pPr lvl="0"/>
            <a:r>
              <a:rPr lang="en-US" smtClean="0"/>
              <a:t>Type subtitle</a:t>
            </a:r>
          </a:p>
        </p:txBody>
      </p:sp>
      <p:sp>
        <p:nvSpPr>
          <p:cNvPr id="10" name="Date Placeholder 9"/>
          <p:cNvSpPr>
            <a:spLocks noGrp="1"/>
          </p:cNvSpPr>
          <p:nvPr>
            <p:ph type="dt" sz="half" idx="13"/>
          </p:nvPr>
        </p:nvSpPr>
        <p:spPr/>
        <p:txBody>
          <a:bodyPr/>
          <a:lstStyle/>
          <a:p>
            <a:r>
              <a:rPr lang="en-US" smtClean="0"/>
              <a:t>January-2011</a:t>
            </a:r>
            <a:endParaRPr lang="en-US" dirty="0"/>
          </a:p>
        </p:txBody>
      </p:sp>
      <p:sp>
        <p:nvSpPr>
          <p:cNvPr id="11" name="Slide Number Placeholder 10"/>
          <p:cNvSpPr>
            <a:spLocks noGrp="1"/>
          </p:cNvSpPr>
          <p:nvPr>
            <p:ph type="sldNum" sz="quarter" idx="14"/>
          </p:nvPr>
        </p:nvSpPr>
        <p:spPr/>
        <p:txBody>
          <a:bodyPr/>
          <a:lstStyle/>
          <a:p>
            <a:fld id="{328AA9C7-BFB6-46B6-809D-382BACFC0733}" type="slidenum">
              <a:rPr lang="en-US" smtClean="0"/>
              <a:pPr/>
              <a:t>‹#›</a:t>
            </a:fld>
            <a:endParaRPr lang="en-US" dirty="0"/>
          </a:p>
        </p:txBody>
      </p:sp>
      <p:sp>
        <p:nvSpPr>
          <p:cNvPr id="12" name="Footer Placeholder 11"/>
          <p:cNvSpPr>
            <a:spLocks noGrp="1"/>
          </p:cNvSpPr>
          <p:nvPr>
            <p:ph type="ftr" sz="quarter" idx="15"/>
          </p:nvPr>
        </p:nvSpPr>
        <p:spPr/>
        <p:txBody>
          <a:bodyPr/>
          <a:lstStyle/>
          <a:p>
            <a:r>
              <a:rPr lang="en-US" smtClean="0"/>
              <a:t>Ready-made slide library</a:t>
            </a:r>
            <a:endParaRPr lang="en-US" dirty="0"/>
          </a:p>
        </p:txBody>
      </p:sp>
    </p:spTree>
    <p:extLst>
      <p:ext uri="{BB962C8B-B14F-4D97-AF65-F5344CB8AC3E}">
        <p14:creationId xmlns:p14="http://schemas.microsoft.com/office/powerpoint/2010/main" val="587565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E529716D-6233-4083-BAAF-8B7BA2C6D46B}" type="datetimeFigureOut">
              <a:rPr lang="en-CA" smtClean="0"/>
              <a:t>16/01/2019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0BC7-2262-4C08-972C-4BF1F816B59B}" type="slidenum">
              <a:rPr lang="en-CA" smtClean="0"/>
              <a:t>‹#›</a:t>
            </a:fld>
            <a:endParaRPr lang="en-CA"/>
          </a:p>
        </p:txBody>
      </p:sp>
    </p:spTree>
    <p:extLst>
      <p:ext uri="{BB962C8B-B14F-4D97-AF65-F5344CB8AC3E}">
        <p14:creationId xmlns:p14="http://schemas.microsoft.com/office/powerpoint/2010/main" val="3246890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29716D-6233-4083-BAAF-8B7BA2C6D46B}" type="datetimeFigureOut">
              <a:rPr lang="en-CA" smtClean="0"/>
              <a:t>16/01/2019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0BC7-2262-4C08-972C-4BF1F816B59B}" type="slidenum">
              <a:rPr lang="en-CA" smtClean="0"/>
              <a:t>‹#›</a:t>
            </a:fld>
            <a:endParaRPr lang="en-CA"/>
          </a:p>
        </p:txBody>
      </p:sp>
    </p:spTree>
    <p:extLst>
      <p:ext uri="{BB962C8B-B14F-4D97-AF65-F5344CB8AC3E}">
        <p14:creationId xmlns:p14="http://schemas.microsoft.com/office/powerpoint/2010/main" val="2026805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E529716D-6233-4083-BAAF-8B7BA2C6D46B}" type="datetimeFigureOut">
              <a:rPr lang="en-CA" smtClean="0"/>
              <a:t>16/01/2019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C7D0BC7-2262-4C08-972C-4BF1F816B59B}" type="slidenum">
              <a:rPr lang="en-CA" smtClean="0"/>
              <a:t>‹#›</a:t>
            </a:fld>
            <a:endParaRPr lang="en-CA"/>
          </a:p>
        </p:txBody>
      </p:sp>
    </p:spTree>
    <p:extLst>
      <p:ext uri="{BB962C8B-B14F-4D97-AF65-F5344CB8AC3E}">
        <p14:creationId xmlns:p14="http://schemas.microsoft.com/office/powerpoint/2010/main" val="2441130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E529716D-6233-4083-BAAF-8B7BA2C6D46B}" type="datetimeFigureOut">
              <a:rPr lang="en-CA" smtClean="0"/>
              <a:t>16/01/2019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C7D0BC7-2262-4C08-972C-4BF1F816B59B}" type="slidenum">
              <a:rPr lang="en-CA" smtClean="0"/>
              <a:t>‹#›</a:t>
            </a:fld>
            <a:endParaRPr lang="en-CA"/>
          </a:p>
        </p:txBody>
      </p:sp>
    </p:spTree>
    <p:extLst>
      <p:ext uri="{BB962C8B-B14F-4D97-AF65-F5344CB8AC3E}">
        <p14:creationId xmlns:p14="http://schemas.microsoft.com/office/powerpoint/2010/main" val="3983013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E529716D-6233-4083-BAAF-8B7BA2C6D46B}" type="datetimeFigureOut">
              <a:rPr lang="en-CA" smtClean="0"/>
              <a:t>16/01/2019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C7D0BC7-2262-4C08-972C-4BF1F816B59B}" type="slidenum">
              <a:rPr lang="en-CA" smtClean="0"/>
              <a:t>‹#›</a:t>
            </a:fld>
            <a:endParaRPr lang="en-CA"/>
          </a:p>
        </p:txBody>
      </p:sp>
    </p:spTree>
    <p:extLst>
      <p:ext uri="{BB962C8B-B14F-4D97-AF65-F5344CB8AC3E}">
        <p14:creationId xmlns:p14="http://schemas.microsoft.com/office/powerpoint/2010/main" val="2360476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29716D-6233-4083-BAAF-8B7BA2C6D46B}" type="datetimeFigureOut">
              <a:rPr lang="en-CA" smtClean="0"/>
              <a:t>16/01/2019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C7D0BC7-2262-4C08-972C-4BF1F816B59B}" type="slidenum">
              <a:rPr lang="en-CA" smtClean="0"/>
              <a:t>‹#›</a:t>
            </a:fld>
            <a:endParaRPr lang="en-CA"/>
          </a:p>
        </p:txBody>
      </p:sp>
    </p:spTree>
    <p:extLst>
      <p:ext uri="{BB962C8B-B14F-4D97-AF65-F5344CB8AC3E}">
        <p14:creationId xmlns:p14="http://schemas.microsoft.com/office/powerpoint/2010/main" val="1271608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29716D-6233-4083-BAAF-8B7BA2C6D46B}" type="datetimeFigureOut">
              <a:rPr lang="en-CA" smtClean="0"/>
              <a:t>16/01/2019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C7D0BC7-2262-4C08-972C-4BF1F816B59B}" type="slidenum">
              <a:rPr lang="en-CA" smtClean="0"/>
              <a:t>‹#›</a:t>
            </a:fld>
            <a:endParaRPr lang="en-CA"/>
          </a:p>
        </p:txBody>
      </p:sp>
    </p:spTree>
    <p:extLst>
      <p:ext uri="{BB962C8B-B14F-4D97-AF65-F5344CB8AC3E}">
        <p14:creationId xmlns:p14="http://schemas.microsoft.com/office/powerpoint/2010/main" val="4002712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29716D-6233-4083-BAAF-8B7BA2C6D46B}" type="datetimeFigureOut">
              <a:rPr lang="en-CA" smtClean="0"/>
              <a:t>16/01/2019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C7D0BC7-2262-4C08-972C-4BF1F816B59B}" type="slidenum">
              <a:rPr lang="en-CA" smtClean="0"/>
              <a:t>‹#›</a:t>
            </a:fld>
            <a:endParaRPr lang="en-CA"/>
          </a:p>
        </p:txBody>
      </p:sp>
    </p:spTree>
    <p:extLst>
      <p:ext uri="{BB962C8B-B14F-4D97-AF65-F5344CB8AC3E}">
        <p14:creationId xmlns:p14="http://schemas.microsoft.com/office/powerpoint/2010/main" val="1609200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29716D-6233-4083-BAAF-8B7BA2C6D46B}" type="datetimeFigureOut">
              <a:rPr lang="en-CA" smtClean="0"/>
              <a:t>16/01/2019</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D0BC7-2262-4C08-972C-4BF1F816B59B}" type="slidenum">
              <a:rPr lang="en-CA" smtClean="0"/>
              <a:t>‹#›</a:t>
            </a:fld>
            <a:endParaRPr lang="en-CA"/>
          </a:p>
        </p:txBody>
      </p:sp>
    </p:spTree>
    <p:extLst>
      <p:ext uri="{BB962C8B-B14F-4D97-AF65-F5344CB8AC3E}">
        <p14:creationId xmlns:p14="http://schemas.microsoft.com/office/powerpoint/2010/main" val="3340488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2.xml"/><Relationship Id="rId7" Type="http://schemas.openxmlformats.org/officeDocument/2006/relationships/oleObject" Target="../embeddings/oleObject1.bin"/><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notesSlide" Target="../notesSlides/notesSlide2.xml"/><Relationship Id="rId5" Type="http://schemas.openxmlformats.org/officeDocument/2006/relationships/slideLayout" Target="../slideLayouts/slideLayout12.xml"/><Relationship Id="rId4" Type="http://schemas.openxmlformats.org/officeDocument/2006/relationships/tags" Target="../tags/tag3.xml"/></Relationships>
</file>

<file path=ppt/slides/_rels/slide11.xml.rels><?xml version="1.0" encoding="UTF-8" standalone="yes"?>
<Relationships xmlns="http://schemas.openxmlformats.org/package/2006/relationships"><Relationship Id="rId3" Type="http://schemas.openxmlformats.org/officeDocument/2006/relationships/tags" Target="../tags/tag5.xml"/><Relationship Id="rId7" Type="http://schemas.openxmlformats.org/officeDocument/2006/relationships/oleObject" Target="../embeddings/oleObject2.bin"/><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notesSlide" Target="../notesSlides/notesSlide3.xml"/><Relationship Id="rId5" Type="http://schemas.openxmlformats.org/officeDocument/2006/relationships/slideLayout" Target="../slideLayouts/slideLayout12.xml"/><Relationship Id="rId4" Type="http://schemas.openxmlformats.org/officeDocument/2006/relationships/tags" Target="../tags/tag6.xml"/></Relationships>
</file>

<file path=ppt/slides/_rels/slide12.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oleObject" Target="../embeddings/oleObject3.bin"/><Relationship Id="rId2" Type="http://schemas.openxmlformats.org/officeDocument/2006/relationships/tags" Target="../tags/tag7.xml"/><Relationship Id="rId1" Type="http://schemas.openxmlformats.org/officeDocument/2006/relationships/vmlDrawing" Target="../drawings/vmlDrawing3.vml"/><Relationship Id="rId6" Type="http://schemas.openxmlformats.org/officeDocument/2006/relationships/notesSlide" Target="../notesSlides/notesSlide4.xml"/><Relationship Id="rId5" Type="http://schemas.openxmlformats.org/officeDocument/2006/relationships/slideLayout" Target="../slideLayouts/slideLayout12.xml"/><Relationship Id="rId4" Type="http://schemas.openxmlformats.org/officeDocument/2006/relationships/tags" Target="../tags/tag9.xml"/></Relationships>
</file>

<file path=ppt/slides/_rels/slide13.xml.rels><?xml version="1.0" encoding="UTF-8" standalone="yes"?>
<Relationships xmlns="http://schemas.openxmlformats.org/package/2006/relationships"><Relationship Id="rId8" Type="http://schemas.openxmlformats.org/officeDocument/2006/relationships/tags" Target="../tags/tag17.xml"/><Relationship Id="rId13" Type="http://schemas.openxmlformats.org/officeDocument/2006/relationships/tags" Target="../tags/tag22.xml"/><Relationship Id="rId18" Type="http://schemas.openxmlformats.org/officeDocument/2006/relationships/tags" Target="../tags/tag27.xml"/><Relationship Id="rId26" Type="http://schemas.openxmlformats.org/officeDocument/2006/relationships/tags" Target="../tags/tag35.xml"/><Relationship Id="rId39" Type="http://schemas.openxmlformats.org/officeDocument/2006/relationships/tags" Target="../tags/tag48.xml"/><Relationship Id="rId3" Type="http://schemas.openxmlformats.org/officeDocument/2006/relationships/tags" Target="../tags/tag12.xml"/><Relationship Id="rId21" Type="http://schemas.openxmlformats.org/officeDocument/2006/relationships/tags" Target="../tags/tag30.xml"/><Relationship Id="rId34" Type="http://schemas.openxmlformats.org/officeDocument/2006/relationships/tags" Target="../tags/tag43.xml"/><Relationship Id="rId42" Type="http://schemas.openxmlformats.org/officeDocument/2006/relationships/tags" Target="../tags/tag51.xml"/><Relationship Id="rId7" Type="http://schemas.openxmlformats.org/officeDocument/2006/relationships/tags" Target="../tags/tag16.xml"/><Relationship Id="rId12" Type="http://schemas.openxmlformats.org/officeDocument/2006/relationships/tags" Target="../tags/tag21.xml"/><Relationship Id="rId17" Type="http://schemas.openxmlformats.org/officeDocument/2006/relationships/tags" Target="../tags/tag26.xml"/><Relationship Id="rId25" Type="http://schemas.openxmlformats.org/officeDocument/2006/relationships/tags" Target="../tags/tag34.xml"/><Relationship Id="rId33" Type="http://schemas.openxmlformats.org/officeDocument/2006/relationships/tags" Target="../tags/tag42.xml"/><Relationship Id="rId38" Type="http://schemas.openxmlformats.org/officeDocument/2006/relationships/tags" Target="../tags/tag47.xml"/><Relationship Id="rId2" Type="http://schemas.openxmlformats.org/officeDocument/2006/relationships/tags" Target="../tags/tag11.xml"/><Relationship Id="rId16" Type="http://schemas.openxmlformats.org/officeDocument/2006/relationships/tags" Target="../tags/tag25.xml"/><Relationship Id="rId20" Type="http://schemas.openxmlformats.org/officeDocument/2006/relationships/tags" Target="../tags/tag29.xml"/><Relationship Id="rId29" Type="http://schemas.openxmlformats.org/officeDocument/2006/relationships/tags" Target="../tags/tag38.xml"/><Relationship Id="rId41" Type="http://schemas.openxmlformats.org/officeDocument/2006/relationships/tags" Target="../tags/tag50.xml"/><Relationship Id="rId1" Type="http://schemas.openxmlformats.org/officeDocument/2006/relationships/tags" Target="../tags/tag10.xml"/><Relationship Id="rId6" Type="http://schemas.openxmlformats.org/officeDocument/2006/relationships/tags" Target="../tags/tag15.xml"/><Relationship Id="rId11" Type="http://schemas.openxmlformats.org/officeDocument/2006/relationships/tags" Target="../tags/tag20.xml"/><Relationship Id="rId24" Type="http://schemas.openxmlformats.org/officeDocument/2006/relationships/tags" Target="../tags/tag33.xml"/><Relationship Id="rId32" Type="http://schemas.openxmlformats.org/officeDocument/2006/relationships/tags" Target="../tags/tag41.xml"/><Relationship Id="rId37" Type="http://schemas.openxmlformats.org/officeDocument/2006/relationships/tags" Target="../tags/tag46.xml"/><Relationship Id="rId40" Type="http://schemas.openxmlformats.org/officeDocument/2006/relationships/tags" Target="../tags/tag49.xml"/><Relationship Id="rId45" Type="http://schemas.openxmlformats.org/officeDocument/2006/relationships/notesSlide" Target="../notesSlides/notesSlide5.xml"/><Relationship Id="rId5" Type="http://schemas.openxmlformats.org/officeDocument/2006/relationships/tags" Target="../tags/tag14.xml"/><Relationship Id="rId15" Type="http://schemas.openxmlformats.org/officeDocument/2006/relationships/tags" Target="../tags/tag24.xml"/><Relationship Id="rId23" Type="http://schemas.openxmlformats.org/officeDocument/2006/relationships/tags" Target="../tags/tag32.xml"/><Relationship Id="rId28" Type="http://schemas.openxmlformats.org/officeDocument/2006/relationships/tags" Target="../tags/tag37.xml"/><Relationship Id="rId36" Type="http://schemas.openxmlformats.org/officeDocument/2006/relationships/tags" Target="../tags/tag45.xml"/><Relationship Id="rId10" Type="http://schemas.openxmlformats.org/officeDocument/2006/relationships/tags" Target="../tags/tag19.xml"/><Relationship Id="rId19" Type="http://schemas.openxmlformats.org/officeDocument/2006/relationships/tags" Target="../tags/tag28.xml"/><Relationship Id="rId31" Type="http://schemas.openxmlformats.org/officeDocument/2006/relationships/tags" Target="../tags/tag40.xml"/><Relationship Id="rId44" Type="http://schemas.openxmlformats.org/officeDocument/2006/relationships/slideLayout" Target="../slideLayouts/slideLayout12.xml"/><Relationship Id="rId4" Type="http://schemas.openxmlformats.org/officeDocument/2006/relationships/tags" Target="../tags/tag13.xml"/><Relationship Id="rId9" Type="http://schemas.openxmlformats.org/officeDocument/2006/relationships/tags" Target="../tags/tag18.xml"/><Relationship Id="rId14" Type="http://schemas.openxmlformats.org/officeDocument/2006/relationships/tags" Target="../tags/tag23.xml"/><Relationship Id="rId22" Type="http://schemas.openxmlformats.org/officeDocument/2006/relationships/tags" Target="../tags/tag31.xml"/><Relationship Id="rId27" Type="http://schemas.openxmlformats.org/officeDocument/2006/relationships/tags" Target="../tags/tag36.xml"/><Relationship Id="rId30" Type="http://schemas.openxmlformats.org/officeDocument/2006/relationships/tags" Target="../tags/tag39.xml"/><Relationship Id="rId35" Type="http://schemas.openxmlformats.org/officeDocument/2006/relationships/tags" Target="../tags/tag44.xml"/><Relationship Id="rId43" Type="http://schemas.openxmlformats.org/officeDocument/2006/relationships/tags" Target="../tags/tag5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Specialty Chemicals – Opportunities ahead in India</a:t>
            </a:r>
            <a:endParaRPr lang="en-CA" dirty="0"/>
          </a:p>
        </p:txBody>
      </p:sp>
      <p:sp>
        <p:nvSpPr>
          <p:cNvPr id="3" name="Subtitle 2"/>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2400593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6"/>
          <p:cNvSpPr>
            <a:spLocks noChangeArrowheads="1"/>
          </p:cNvSpPr>
          <p:nvPr/>
        </p:nvSpPr>
        <p:spPr bwMode="auto">
          <a:xfrm>
            <a:off x="2101882" y="2133162"/>
            <a:ext cx="6652507" cy="2058905"/>
          </a:xfrm>
          <a:prstGeom prst="rect">
            <a:avLst/>
          </a:prstGeom>
          <a:noFill/>
          <a:ln w="12700" algn="ctr">
            <a:noFill/>
            <a:miter lim="800000"/>
            <a:headEnd/>
            <a:tailEnd/>
          </a:ln>
          <a:effectLst/>
        </p:spPr>
        <p:txBody>
          <a:bodyPr lIns="0" tIns="91440" rIns="0" bIns="91440"/>
          <a:lstStyle/>
          <a:p>
            <a:pPr defTabSz="900113">
              <a:lnSpc>
                <a:spcPts val="1600"/>
              </a:lnSpc>
              <a:spcBef>
                <a:spcPts val="600"/>
              </a:spcBef>
              <a:buClr>
                <a:schemeClr val="tx1"/>
              </a:buClr>
              <a:buFont typeface="Wingdings" panose="05000000000000000000" pitchFamily="2" charset="2"/>
              <a:buChar char="v"/>
            </a:pPr>
            <a:r>
              <a:rPr lang="en-US" sz="1600" dirty="0" smtClean="0"/>
              <a:t>Top tier specialty chemical player in Benzene derivatives segment </a:t>
            </a:r>
          </a:p>
          <a:p>
            <a:pPr defTabSz="900113">
              <a:lnSpc>
                <a:spcPts val="1600"/>
              </a:lnSpc>
              <a:spcBef>
                <a:spcPts val="600"/>
              </a:spcBef>
              <a:buClr>
                <a:schemeClr val="tx1"/>
              </a:buClr>
              <a:buFont typeface="Wingdings" panose="05000000000000000000" pitchFamily="2" charset="2"/>
              <a:buChar char="v"/>
            </a:pPr>
            <a:r>
              <a:rPr lang="en-US" sz="1600" dirty="0" smtClean="0"/>
              <a:t>Diversified product offerings with 200+ products and 1000+ customers in more than 41 countries</a:t>
            </a:r>
          </a:p>
          <a:p>
            <a:pPr defTabSz="900113">
              <a:lnSpc>
                <a:spcPts val="1600"/>
              </a:lnSpc>
              <a:spcBef>
                <a:spcPts val="600"/>
              </a:spcBef>
              <a:buClr>
                <a:schemeClr val="tx1"/>
              </a:buClr>
              <a:buFont typeface="Wingdings" panose="05000000000000000000" pitchFamily="2" charset="2"/>
              <a:buChar char="v"/>
            </a:pPr>
            <a:r>
              <a:rPr lang="en-US" sz="1600" dirty="0" smtClean="0"/>
              <a:t> Recently won two major long term contracts of value with revenue visibility of </a:t>
            </a:r>
            <a:r>
              <a:rPr lang="en-US" sz="1600" dirty="0" err="1" smtClean="0"/>
              <a:t>Rs</a:t>
            </a:r>
            <a:r>
              <a:rPr lang="en-US" sz="1600" dirty="0" smtClean="0"/>
              <a:t> 9bn per year</a:t>
            </a:r>
          </a:p>
          <a:p>
            <a:pPr defTabSz="900113">
              <a:lnSpc>
                <a:spcPts val="1600"/>
              </a:lnSpc>
              <a:spcBef>
                <a:spcPts val="600"/>
              </a:spcBef>
              <a:buClr>
                <a:schemeClr val="tx1"/>
              </a:buClr>
              <a:buFont typeface="Wingdings" panose="05000000000000000000" pitchFamily="2" charset="2"/>
              <a:buChar char="v"/>
            </a:pPr>
            <a:r>
              <a:rPr lang="en-US" sz="1600" dirty="0" smtClean="0"/>
              <a:t>Follows a Cost plus pricing model and hence is immune to raw material volatility to some extent</a:t>
            </a:r>
          </a:p>
          <a:p>
            <a:pPr defTabSz="900113">
              <a:lnSpc>
                <a:spcPts val="1600"/>
              </a:lnSpc>
              <a:spcBef>
                <a:spcPts val="600"/>
              </a:spcBef>
              <a:buClr>
                <a:schemeClr val="tx1"/>
              </a:buClr>
              <a:buFont typeface="Wingdings" panose="05000000000000000000" pitchFamily="2" charset="2"/>
              <a:buChar char="v"/>
            </a:pPr>
            <a:r>
              <a:rPr lang="en-US" sz="1600" dirty="0" smtClean="0"/>
              <a:t>Foraying into new derivatives such as Toluene</a:t>
            </a:r>
          </a:p>
          <a:p>
            <a:pPr indent="-285750" defTabSz="900113">
              <a:spcBef>
                <a:spcPts val="1500"/>
              </a:spcBef>
              <a:buClr>
                <a:schemeClr val="tx1"/>
              </a:buClr>
              <a:buFont typeface="Wingdings" panose="05000000000000000000" pitchFamily="2" charset="2"/>
              <a:buChar char="v"/>
            </a:pPr>
            <a:endParaRPr lang="en-US" sz="1600" dirty="0"/>
          </a:p>
        </p:txBody>
      </p:sp>
      <p:sp>
        <p:nvSpPr>
          <p:cNvPr id="28" name="Rectangle 6"/>
          <p:cNvSpPr>
            <a:spLocks noChangeArrowheads="1"/>
          </p:cNvSpPr>
          <p:nvPr/>
        </p:nvSpPr>
        <p:spPr bwMode="auto">
          <a:xfrm>
            <a:off x="2093494" y="4242402"/>
            <a:ext cx="6870993" cy="1993983"/>
          </a:xfrm>
          <a:prstGeom prst="rect">
            <a:avLst/>
          </a:prstGeom>
          <a:noFill/>
          <a:ln w="12700" algn="ctr">
            <a:noFill/>
            <a:miter lim="800000"/>
            <a:headEnd/>
            <a:tailEnd/>
          </a:ln>
          <a:effectLst/>
        </p:spPr>
        <p:txBody>
          <a:bodyPr lIns="0" tIns="91440" rIns="0" bIns="91440"/>
          <a:lstStyle/>
          <a:p>
            <a:pPr algn="l" defTabSz="900113">
              <a:lnSpc>
                <a:spcPts val="1600"/>
              </a:lnSpc>
              <a:spcBef>
                <a:spcPts val="600"/>
              </a:spcBef>
              <a:buClr>
                <a:schemeClr val="tx1"/>
              </a:buClr>
              <a:buFont typeface="Wingdings" panose="05000000000000000000" pitchFamily="2" charset="2"/>
              <a:buChar char="v"/>
            </a:pPr>
            <a:r>
              <a:rPr lang="en-US" sz="1600" dirty="0" smtClean="0"/>
              <a:t>One of the largest integrated dye-stuff manufacturer with 25% and 13% domestic market share in  dye intermediates &amp; dye stuff respectively</a:t>
            </a:r>
          </a:p>
          <a:p>
            <a:pPr algn="l" defTabSz="900113">
              <a:lnSpc>
                <a:spcPts val="1600"/>
              </a:lnSpc>
              <a:spcBef>
                <a:spcPts val="600"/>
              </a:spcBef>
              <a:buClr>
                <a:schemeClr val="tx1"/>
              </a:buClr>
              <a:buFont typeface="Wingdings" panose="05000000000000000000" pitchFamily="2" charset="2"/>
              <a:buChar char="v"/>
            </a:pPr>
            <a:r>
              <a:rPr lang="en-US" sz="1600" dirty="0" smtClean="0"/>
              <a:t>Almost debt free company with a major capex completed recently more than doubling the capacity of dye stuff in March ‘2018</a:t>
            </a:r>
          </a:p>
          <a:p>
            <a:pPr algn="l" defTabSz="900113">
              <a:lnSpc>
                <a:spcPts val="1600"/>
              </a:lnSpc>
              <a:spcBef>
                <a:spcPts val="600"/>
              </a:spcBef>
              <a:buClr>
                <a:schemeClr val="tx1"/>
              </a:buClr>
              <a:buFont typeface="Wingdings" panose="05000000000000000000" pitchFamily="2" charset="2"/>
              <a:buChar char="v"/>
            </a:pPr>
            <a:r>
              <a:rPr lang="en-US" sz="1600" dirty="0" smtClean="0"/>
              <a:t>Presence across entire dye stuff value chain reducing dependency on supplier and cost advantage</a:t>
            </a:r>
          </a:p>
          <a:p>
            <a:pPr algn="l" defTabSz="900113">
              <a:lnSpc>
                <a:spcPts val="1600"/>
              </a:lnSpc>
              <a:spcBef>
                <a:spcPts val="600"/>
              </a:spcBef>
              <a:buClr>
                <a:schemeClr val="tx1"/>
              </a:buClr>
              <a:buFont typeface="Wingdings" panose="05000000000000000000" pitchFamily="2" charset="2"/>
              <a:buChar char="v"/>
            </a:pPr>
            <a:r>
              <a:rPr lang="en-US" sz="1600" dirty="0" smtClean="0"/>
              <a:t>Export revenue 45% with sales to 150+ Customers in 45+ Countries</a:t>
            </a:r>
          </a:p>
          <a:p>
            <a:pPr algn="l" defTabSz="900113">
              <a:lnSpc>
                <a:spcPts val="1600"/>
              </a:lnSpc>
              <a:spcBef>
                <a:spcPts val="600"/>
              </a:spcBef>
              <a:buClr>
                <a:schemeClr val="tx1"/>
              </a:buClr>
              <a:buFont typeface="Wingdings" panose="05000000000000000000" pitchFamily="2" charset="2"/>
              <a:buChar char="v"/>
            </a:pPr>
            <a:r>
              <a:rPr lang="en-US" sz="1600" dirty="0" smtClean="0"/>
              <a:t>Debt free company with consistent track record of expansion in growth areas</a:t>
            </a:r>
          </a:p>
          <a:p>
            <a:pPr marL="285750" indent="-285750" algn="l" defTabSz="900113">
              <a:spcBef>
                <a:spcPts val="1500"/>
              </a:spcBef>
              <a:buClr>
                <a:schemeClr val="tx1"/>
              </a:buClr>
              <a:buFont typeface="Wingdings" panose="05000000000000000000" pitchFamily="2" charset="2"/>
              <a:buChar char="v"/>
            </a:pPr>
            <a:endParaRPr lang="en-US" sz="1600" dirty="0" smtClean="0"/>
          </a:p>
          <a:p>
            <a:pPr marL="285750" indent="-285750" algn="l" defTabSz="900113">
              <a:spcBef>
                <a:spcPts val="1500"/>
              </a:spcBef>
              <a:buClr>
                <a:schemeClr val="tx1"/>
              </a:buClr>
              <a:buFont typeface="Wingdings" panose="05000000000000000000" pitchFamily="2" charset="2"/>
              <a:buChar char="v"/>
            </a:pPr>
            <a:endParaRPr lang="en-US" sz="1600" dirty="0"/>
          </a:p>
        </p:txBody>
      </p:sp>
      <p:graphicFrame>
        <p:nvGraphicFramePr>
          <p:cNvPr id="16" name="Object 15"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142" name="think-cell Slide" r:id="rId7" imgW="0" imgH="0" progId="">
                  <p:embed/>
                </p:oleObj>
              </mc:Choice>
              <mc:Fallback>
                <p:oleObj name="think-cell Slide" r:id="rId7" imgW="0" imgH="0" progId="">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 name="Rectangle 12"/>
          <p:cNvSpPr>
            <a:spLocks noChangeArrowheads="1"/>
          </p:cNvSpPr>
          <p:nvPr>
            <p:custDataLst>
              <p:tags r:id="rId3"/>
            </p:custDataLst>
          </p:nvPr>
        </p:nvSpPr>
        <p:spPr bwMode="auto">
          <a:xfrm>
            <a:off x="382453" y="2133239"/>
            <a:ext cx="4112672" cy="4367596"/>
          </a:xfrm>
          <a:prstGeom prst="rect">
            <a:avLst/>
          </a:prstGeom>
          <a:noFill/>
          <a:ln w="12700" algn="ctr">
            <a:noFill/>
            <a:miter lim="800000"/>
            <a:headEnd/>
            <a:tailEnd/>
          </a:ln>
          <a:effectLst/>
        </p:spPr>
        <p:txBody>
          <a:bodyPr lIns="90000" tIns="91440" rIns="90000" bIns="91440"/>
          <a:lstStyle/>
          <a:p>
            <a:pPr algn="l" defTabSz="900113">
              <a:spcBef>
                <a:spcPts val="1500"/>
              </a:spcBef>
              <a:buClr>
                <a:schemeClr val="tx1"/>
              </a:buClr>
              <a:buFont typeface="Wingdings" pitchFamily="2" charset="2"/>
              <a:buNone/>
            </a:pPr>
            <a:endParaRPr lang="en-US" sz="1200" dirty="0"/>
          </a:p>
        </p:txBody>
      </p:sp>
      <p:sp>
        <p:nvSpPr>
          <p:cNvPr id="23" name="Title 22"/>
          <p:cNvSpPr>
            <a:spLocks noGrp="1"/>
          </p:cNvSpPr>
          <p:nvPr>
            <p:ph type="title"/>
            <p:custDataLst>
              <p:tags r:id="rId4"/>
            </p:custDataLst>
          </p:nvPr>
        </p:nvSpPr>
        <p:spPr>
          <a:xfrm>
            <a:off x="382453" y="158750"/>
            <a:ext cx="8356826" cy="515936"/>
          </a:xfrm>
        </p:spPr>
        <p:txBody>
          <a:bodyPr>
            <a:normAutofit fontScale="90000"/>
          </a:bodyPr>
          <a:lstStyle/>
          <a:p>
            <a:pPr algn="l"/>
            <a:r>
              <a:rPr lang="en-US" dirty="0" smtClean="0"/>
              <a:t>Key Players</a:t>
            </a:r>
            <a:endParaRPr lang="en-US" dirty="0"/>
          </a:p>
        </p:txBody>
      </p:sp>
      <p:sp>
        <p:nvSpPr>
          <p:cNvPr id="20" name="Rectangle 3"/>
          <p:cNvSpPr>
            <a:spLocks noChangeArrowheads="1"/>
          </p:cNvSpPr>
          <p:nvPr/>
        </p:nvSpPr>
        <p:spPr bwMode="auto">
          <a:xfrm>
            <a:off x="382588" y="1706344"/>
            <a:ext cx="8363413" cy="3587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r>
              <a:rPr lang="en-US" sz="1400" b="1" dirty="0" smtClean="0">
                <a:solidFill>
                  <a:schemeClr val="bg1"/>
                </a:solidFill>
              </a:rPr>
              <a:t>COLORANTS</a:t>
            </a:r>
          </a:p>
        </p:txBody>
      </p:sp>
      <p:sp>
        <p:nvSpPr>
          <p:cNvPr id="26" name="Rectangle 3"/>
          <p:cNvSpPr>
            <a:spLocks noChangeArrowheads="1"/>
          </p:cNvSpPr>
          <p:nvPr/>
        </p:nvSpPr>
        <p:spPr bwMode="auto">
          <a:xfrm>
            <a:off x="385764" y="4230154"/>
            <a:ext cx="1590726" cy="199398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r>
              <a:rPr lang="en-US" sz="1400" b="1" dirty="0" smtClean="0">
                <a:solidFill>
                  <a:schemeClr val="bg1"/>
                </a:solidFill>
              </a:rPr>
              <a:t>BODAL CHEMICALS</a:t>
            </a:r>
          </a:p>
        </p:txBody>
      </p:sp>
      <p:sp>
        <p:nvSpPr>
          <p:cNvPr id="27" name="Rectangle 3"/>
          <p:cNvSpPr>
            <a:spLocks noChangeArrowheads="1"/>
          </p:cNvSpPr>
          <p:nvPr/>
        </p:nvSpPr>
        <p:spPr bwMode="auto">
          <a:xfrm>
            <a:off x="382453" y="2200275"/>
            <a:ext cx="1590726" cy="197334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r>
              <a:rPr lang="en-US" sz="1400" b="1" dirty="0" smtClean="0">
                <a:solidFill>
                  <a:schemeClr val="bg1"/>
                </a:solidFill>
              </a:rPr>
              <a:t>AARTI INDUSTRIES</a:t>
            </a:r>
          </a:p>
        </p:txBody>
      </p:sp>
    </p:spTree>
    <p:extLst>
      <p:ext uri="{BB962C8B-B14F-4D97-AF65-F5344CB8AC3E}">
        <p14:creationId xmlns:p14="http://schemas.microsoft.com/office/powerpoint/2010/main" val="384153983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6"/>
          <p:cNvSpPr>
            <a:spLocks noChangeArrowheads="1"/>
          </p:cNvSpPr>
          <p:nvPr/>
        </p:nvSpPr>
        <p:spPr bwMode="auto">
          <a:xfrm>
            <a:off x="2043159" y="2149940"/>
            <a:ext cx="6702842" cy="2058905"/>
          </a:xfrm>
          <a:prstGeom prst="rect">
            <a:avLst/>
          </a:prstGeom>
          <a:noFill/>
          <a:ln w="12700" algn="ctr">
            <a:noFill/>
            <a:miter lim="800000"/>
            <a:headEnd/>
            <a:tailEnd/>
          </a:ln>
          <a:effectLst/>
        </p:spPr>
        <p:txBody>
          <a:bodyPr lIns="0" tIns="91440" rIns="0" bIns="91440"/>
          <a:lstStyle/>
          <a:p>
            <a:pPr defTabSz="900113">
              <a:lnSpc>
                <a:spcPts val="1600"/>
              </a:lnSpc>
              <a:buClr>
                <a:schemeClr val="tx1"/>
              </a:buClr>
              <a:buFont typeface="Wingdings" panose="05000000000000000000" pitchFamily="2" charset="2"/>
              <a:buChar char="v"/>
            </a:pPr>
            <a:r>
              <a:rPr lang="en-US" sz="1600" dirty="0" smtClean="0"/>
              <a:t>One of the largest integrated chemicals company with a diversified product portfolio of 1350+ across multiple business segments </a:t>
            </a:r>
          </a:p>
          <a:p>
            <a:pPr defTabSz="900113">
              <a:lnSpc>
                <a:spcPts val="1600"/>
              </a:lnSpc>
              <a:buClr>
                <a:schemeClr val="tx1"/>
              </a:buClr>
              <a:buFont typeface="Wingdings" panose="05000000000000000000" pitchFamily="2" charset="2"/>
              <a:buChar char="v"/>
            </a:pPr>
            <a:r>
              <a:rPr lang="en-US" sz="1600" dirty="0" smtClean="0"/>
              <a:t>Operates primarily through 6 business divisions namely Colorants,      Pharmaceuticals,Agrochemical,Intermediates and Polymers</a:t>
            </a:r>
          </a:p>
          <a:p>
            <a:pPr defTabSz="900113">
              <a:lnSpc>
                <a:spcPts val="1600"/>
              </a:lnSpc>
              <a:buClr>
                <a:schemeClr val="tx1"/>
              </a:buClr>
              <a:buFont typeface="Wingdings" panose="05000000000000000000" pitchFamily="2" charset="2"/>
              <a:buChar char="v"/>
            </a:pPr>
            <a:r>
              <a:rPr lang="en-US" sz="1600" dirty="0" smtClean="0"/>
              <a:t>Undergone major capex of 360cr over last 3 years with focus on significantly expanding it’s base in specialty bulk chemical and specialty polymers</a:t>
            </a:r>
          </a:p>
          <a:p>
            <a:pPr defTabSz="900113">
              <a:lnSpc>
                <a:spcPts val="1600"/>
              </a:lnSpc>
              <a:buClr>
                <a:schemeClr val="tx1"/>
              </a:buClr>
              <a:buFont typeface="Wingdings" panose="05000000000000000000" pitchFamily="2" charset="2"/>
              <a:buChar char="v"/>
            </a:pPr>
            <a:r>
              <a:rPr lang="en-US" sz="1600" dirty="0" smtClean="0"/>
              <a:t>Debt free company with strong management (</a:t>
            </a:r>
            <a:r>
              <a:rPr lang="en-US" sz="1600" dirty="0" err="1" smtClean="0"/>
              <a:t>Lalbhai</a:t>
            </a:r>
            <a:r>
              <a:rPr lang="en-US" sz="1600" dirty="0" smtClean="0"/>
              <a:t> group)</a:t>
            </a:r>
          </a:p>
          <a:p>
            <a:pPr defTabSz="900113">
              <a:lnSpc>
                <a:spcPts val="1600"/>
              </a:lnSpc>
              <a:buClr>
                <a:schemeClr val="tx1"/>
              </a:buClr>
              <a:buFont typeface="Wingdings" panose="05000000000000000000" pitchFamily="2" charset="2"/>
              <a:buChar char="v"/>
            </a:pPr>
            <a:r>
              <a:rPr lang="en-US" sz="1600" dirty="0" smtClean="0"/>
              <a:t>Management targeting 15%+ revenue CAGR in coming years with improving profitability due to sustained effort to launch higher margin products</a:t>
            </a:r>
          </a:p>
          <a:p>
            <a:pPr defTabSz="900113">
              <a:lnSpc>
                <a:spcPts val="1600"/>
              </a:lnSpc>
              <a:spcBef>
                <a:spcPts val="600"/>
              </a:spcBef>
              <a:buClr>
                <a:schemeClr val="tx1"/>
              </a:buClr>
              <a:buFont typeface="Wingdings" panose="05000000000000000000" pitchFamily="2" charset="2"/>
              <a:buChar char="v"/>
            </a:pPr>
            <a:endParaRPr lang="en-US" sz="1600" dirty="0" smtClean="0"/>
          </a:p>
          <a:p>
            <a:pPr defTabSz="900113">
              <a:lnSpc>
                <a:spcPts val="1600"/>
              </a:lnSpc>
              <a:spcBef>
                <a:spcPts val="600"/>
              </a:spcBef>
              <a:buClr>
                <a:schemeClr val="tx1"/>
              </a:buClr>
              <a:buFont typeface="Wingdings" panose="05000000000000000000" pitchFamily="2" charset="2"/>
              <a:buChar char="v"/>
            </a:pPr>
            <a:endParaRPr lang="en-US" sz="1600" dirty="0" smtClean="0"/>
          </a:p>
          <a:p>
            <a:pPr defTabSz="900113">
              <a:spcBef>
                <a:spcPts val="1500"/>
              </a:spcBef>
              <a:buClr>
                <a:schemeClr val="tx1"/>
              </a:buClr>
            </a:pPr>
            <a:endParaRPr lang="en-US" sz="1600" dirty="0"/>
          </a:p>
        </p:txBody>
      </p:sp>
      <p:sp>
        <p:nvSpPr>
          <p:cNvPr id="28" name="Rectangle 6"/>
          <p:cNvSpPr>
            <a:spLocks noChangeArrowheads="1"/>
          </p:cNvSpPr>
          <p:nvPr/>
        </p:nvSpPr>
        <p:spPr bwMode="auto">
          <a:xfrm>
            <a:off x="2060620" y="4213376"/>
            <a:ext cx="6870993" cy="1993983"/>
          </a:xfrm>
          <a:prstGeom prst="rect">
            <a:avLst/>
          </a:prstGeom>
          <a:noFill/>
          <a:ln w="12700" algn="ctr">
            <a:noFill/>
            <a:miter lim="800000"/>
            <a:headEnd/>
            <a:tailEnd/>
          </a:ln>
          <a:effectLst/>
        </p:spPr>
        <p:txBody>
          <a:bodyPr lIns="0" tIns="91440" rIns="0" bIns="91440"/>
          <a:lstStyle/>
          <a:p>
            <a:pPr algn="l" defTabSz="900113">
              <a:lnSpc>
                <a:spcPts val="1800"/>
              </a:lnSpc>
              <a:buClr>
                <a:schemeClr val="tx1"/>
              </a:buClr>
              <a:buFont typeface="Wingdings" panose="05000000000000000000" pitchFamily="2" charset="2"/>
              <a:buChar char="v"/>
            </a:pPr>
            <a:r>
              <a:rPr lang="en-US" sz="1600" dirty="0" smtClean="0"/>
              <a:t>One of India’s largest fragrance and flavor company with market share of 14%+</a:t>
            </a:r>
          </a:p>
          <a:p>
            <a:pPr>
              <a:lnSpc>
                <a:spcPts val="1800"/>
              </a:lnSpc>
              <a:buFont typeface="Wingdings" panose="05000000000000000000" pitchFamily="2" charset="2"/>
              <a:buChar char="v"/>
            </a:pPr>
            <a:r>
              <a:rPr lang="en-US" sz="1600" dirty="0" smtClean="0"/>
              <a:t>Strong </a:t>
            </a:r>
            <a:r>
              <a:rPr lang="en-CA" sz="1600" dirty="0" smtClean="0"/>
              <a:t>relationships </a:t>
            </a:r>
            <a:r>
              <a:rPr lang="en-CA" sz="1600" dirty="0"/>
              <a:t>with fast-growing FMCG companies, high exposure </a:t>
            </a:r>
            <a:r>
              <a:rPr lang="en-CA" sz="1600" dirty="0" smtClean="0"/>
              <a:t>to</a:t>
            </a:r>
          </a:p>
          <a:p>
            <a:pPr>
              <a:lnSpc>
                <a:spcPts val="1800"/>
              </a:lnSpc>
            </a:pPr>
            <a:r>
              <a:rPr lang="en-CA" sz="1600" dirty="0" smtClean="0"/>
              <a:t>  emerging </a:t>
            </a:r>
            <a:r>
              <a:rPr lang="en-CA" sz="1600" dirty="0"/>
              <a:t>geographies </a:t>
            </a:r>
            <a:r>
              <a:rPr lang="en-CA" sz="1600" dirty="0" smtClean="0"/>
              <a:t>&amp; </a:t>
            </a:r>
            <a:r>
              <a:rPr lang="en-CA" sz="1600" dirty="0"/>
              <a:t>product innovation are the key </a:t>
            </a:r>
            <a:r>
              <a:rPr lang="en-CA" sz="1600" dirty="0" smtClean="0"/>
              <a:t>for the </a:t>
            </a:r>
            <a:r>
              <a:rPr lang="en-CA" sz="1600" dirty="0"/>
              <a:t>company’s </a:t>
            </a:r>
            <a:r>
              <a:rPr lang="en-CA" sz="1600" dirty="0" smtClean="0"/>
              <a:t>growth</a:t>
            </a:r>
          </a:p>
          <a:p>
            <a:pPr>
              <a:lnSpc>
                <a:spcPts val="1800"/>
              </a:lnSpc>
              <a:buFont typeface="Wingdings" panose="05000000000000000000" pitchFamily="2" charset="2"/>
              <a:buChar char="v"/>
            </a:pPr>
            <a:r>
              <a:rPr lang="en-CA" sz="1600" dirty="0" smtClean="0"/>
              <a:t>Emerging player in India’s INR 18.8bn flavor market which is dominated by small unorganized players providing huge opportunity for players like SHKL to grow</a:t>
            </a:r>
          </a:p>
          <a:p>
            <a:pPr>
              <a:lnSpc>
                <a:spcPts val="1800"/>
              </a:lnSpc>
              <a:buFont typeface="Wingdings" panose="05000000000000000000" pitchFamily="2" charset="2"/>
              <a:buChar char="v"/>
            </a:pPr>
            <a:r>
              <a:rPr lang="en-CA" sz="1600" dirty="0" smtClean="0"/>
              <a:t>Strategy shift in ingredients and exports business to drive margins – intends to </a:t>
            </a:r>
          </a:p>
          <a:p>
            <a:pPr>
              <a:lnSpc>
                <a:spcPts val="1800"/>
              </a:lnSpc>
            </a:pPr>
            <a:r>
              <a:rPr lang="en-CA" sz="1600" dirty="0" smtClean="0"/>
              <a:t>    shift production to low cost </a:t>
            </a:r>
            <a:r>
              <a:rPr lang="en-CA" sz="1600" dirty="0" err="1" smtClean="0"/>
              <a:t>Vapi</a:t>
            </a:r>
            <a:r>
              <a:rPr lang="en-CA" sz="1600" dirty="0" smtClean="0"/>
              <a:t> facility and outsource production of low </a:t>
            </a:r>
          </a:p>
          <a:p>
            <a:pPr>
              <a:lnSpc>
                <a:spcPts val="1800"/>
              </a:lnSpc>
            </a:pPr>
            <a:r>
              <a:rPr lang="en-CA" sz="1600" dirty="0" smtClean="0"/>
              <a:t>    value items.</a:t>
            </a:r>
          </a:p>
          <a:p>
            <a:pPr marL="285750" indent="-285750">
              <a:lnSpc>
                <a:spcPts val="1920"/>
              </a:lnSpc>
              <a:buFont typeface="Wingdings" panose="05000000000000000000" pitchFamily="2" charset="2"/>
              <a:buChar char="v"/>
            </a:pPr>
            <a:endParaRPr lang="en-CA" sz="1600" dirty="0" smtClean="0"/>
          </a:p>
          <a:p>
            <a:pPr>
              <a:lnSpc>
                <a:spcPts val="1920"/>
              </a:lnSpc>
            </a:pPr>
            <a:r>
              <a:rPr lang="en-CA" sz="1600" dirty="0"/>
              <a:t>	</a:t>
            </a:r>
            <a:endParaRPr lang="en-US" sz="1600" dirty="0" smtClean="0"/>
          </a:p>
          <a:p>
            <a:pPr algn="l" defTabSz="900113">
              <a:spcBef>
                <a:spcPts val="1500"/>
              </a:spcBef>
              <a:buClr>
                <a:schemeClr val="tx1"/>
              </a:buClr>
            </a:pPr>
            <a:endParaRPr lang="en-US" sz="1600" dirty="0" smtClean="0"/>
          </a:p>
          <a:p>
            <a:pPr marL="285750" indent="-285750" algn="l" defTabSz="900113">
              <a:spcBef>
                <a:spcPts val="1500"/>
              </a:spcBef>
              <a:buClr>
                <a:schemeClr val="tx1"/>
              </a:buClr>
              <a:buFont typeface="Wingdings" panose="05000000000000000000" pitchFamily="2" charset="2"/>
              <a:buChar char="v"/>
            </a:pPr>
            <a:endParaRPr lang="en-US" sz="1600" dirty="0"/>
          </a:p>
        </p:txBody>
      </p:sp>
      <p:graphicFrame>
        <p:nvGraphicFramePr>
          <p:cNvPr id="16" name="Object 15"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3169" name="think-cell Slide" r:id="rId7" imgW="0" imgH="0" progId="">
                  <p:embed/>
                </p:oleObj>
              </mc:Choice>
              <mc:Fallback>
                <p:oleObj name="think-cell Slide" r:id="rId7" imgW="0" imgH="0" progId="">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 name="Rectangle 12"/>
          <p:cNvSpPr>
            <a:spLocks noChangeArrowheads="1"/>
          </p:cNvSpPr>
          <p:nvPr>
            <p:custDataLst>
              <p:tags r:id="rId3"/>
            </p:custDataLst>
          </p:nvPr>
        </p:nvSpPr>
        <p:spPr bwMode="auto">
          <a:xfrm>
            <a:off x="382453" y="2133239"/>
            <a:ext cx="4112672" cy="4367596"/>
          </a:xfrm>
          <a:prstGeom prst="rect">
            <a:avLst/>
          </a:prstGeom>
          <a:noFill/>
          <a:ln w="12700" algn="ctr">
            <a:noFill/>
            <a:miter lim="800000"/>
            <a:headEnd/>
            <a:tailEnd/>
          </a:ln>
          <a:effectLst/>
        </p:spPr>
        <p:txBody>
          <a:bodyPr lIns="90000" tIns="91440" rIns="90000" bIns="91440"/>
          <a:lstStyle/>
          <a:p>
            <a:pPr algn="l" defTabSz="900113">
              <a:spcBef>
                <a:spcPts val="1500"/>
              </a:spcBef>
              <a:buClr>
                <a:schemeClr val="tx1"/>
              </a:buClr>
              <a:buFont typeface="Wingdings" pitchFamily="2" charset="2"/>
              <a:buNone/>
            </a:pPr>
            <a:endParaRPr lang="en-US" sz="1200" dirty="0"/>
          </a:p>
        </p:txBody>
      </p:sp>
      <p:sp>
        <p:nvSpPr>
          <p:cNvPr id="23" name="Title 22"/>
          <p:cNvSpPr>
            <a:spLocks noGrp="1"/>
          </p:cNvSpPr>
          <p:nvPr>
            <p:ph type="title"/>
            <p:custDataLst>
              <p:tags r:id="rId4"/>
            </p:custDataLst>
          </p:nvPr>
        </p:nvSpPr>
        <p:spPr>
          <a:xfrm>
            <a:off x="382453" y="158750"/>
            <a:ext cx="8356826" cy="515936"/>
          </a:xfrm>
        </p:spPr>
        <p:txBody>
          <a:bodyPr>
            <a:normAutofit fontScale="90000"/>
          </a:bodyPr>
          <a:lstStyle/>
          <a:p>
            <a:pPr algn="l"/>
            <a:r>
              <a:rPr lang="en-US" dirty="0" smtClean="0"/>
              <a:t>Key Players</a:t>
            </a:r>
            <a:endParaRPr lang="en-US" dirty="0"/>
          </a:p>
        </p:txBody>
      </p:sp>
      <p:sp>
        <p:nvSpPr>
          <p:cNvPr id="20" name="Rectangle 3"/>
          <p:cNvSpPr>
            <a:spLocks noChangeArrowheads="1"/>
          </p:cNvSpPr>
          <p:nvPr/>
        </p:nvSpPr>
        <p:spPr bwMode="auto">
          <a:xfrm>
            <a:off x="382588" y="1706343"/>
            <a:ext cx="8363413" cy="3587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r>
              <a:rPr lang="en-US" sz="1400" b="1" dirty="0" smtClean="0">
                <a:solidFill>
                  <a:schemeClr val="bg1"/>
                </a:solidFill>
              </a:rPr>
              <a:t>            COLORANTS/FRAGRANCES	</a:t>
            </a:r>
          </a:p>
        </p:txBody>
      </p:sp>
      <p:sp>
        <p:nvSpPr>
          <p:cNvPr id="26" name="Rectangle 3"/>
          <p:cNvSpPr>
            <a:spLocks noChangeArrowheads="1"/>
          </p:cNvSpPr>
          <p:nvPr/>
        </p:nvSpPr>
        <p:spPr bwMode="auto">
          <a:xfrm>
            <a:off x="385764" y="4230154"/>
            <a:ext cx="1590726" cy="199398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r>
              <a:rPr lang="en-US" sz="1400" b="1" dirty="0" smtClean="0">
                <a:solidFill>
                  <a:schemeClr val="bg1"/>
                </a:solidFill>
              </a:rPr>
              <a:t>SH KELKAR</a:t>
            </a:r>
          </a:p>
        </p:txBody>
      </p:sp>
      <p:sp>
        <p:nvSpPr>
          <p:cNvPr id="27" name="Rectangle 3"/>
          <p:cNvSpPr>
            <a:spLocks noChangeArrowheads="1"/>
          </p:cNvSpPr>
          <p:nvPr/>
        </p:nvSpPr>
        <p:spPr bwMode="auto">
          <a:xfrm>
            <a:off x="382453" y="2200275"/>
            <a:ext cx="1590726" cy="197334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r>
              <a:rPr lang="en-US" sz="1400" b="1" dirty="0" err="1" smtClean="0">
                <a:solidFill>
                  <a:schemeClr val="bg1"/>
                </a:solidFill>
              </a:rPr>
              <a:t>Atul</a:t>
            </a:r>
            <a:r>
              <a:rPr lang="en-US" sz="1400" b="1" dirty="0" smtClean="0">
                <a:solidFill>
                  <a:schemeClr val="bg1"/>
                </a:solidFill>
              </a:rPr>
              <a:t> Ltd</a:t>
            </a:r>
          </a:p>
        </p:txBody>
      </p:sp>
    </p:spTree>
    <p:extLst>
      <p:ext uri="{BB962C8B-B14F-4D97-AF65-F5344CB8AC3E}">
        <p14:creationId xmlns:p14="http://schemas.microsoft.com/office/powerpoint/2010/main" val="55936230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6"/>
          <p:cNvSpPr>
            <a:spLocks noChangeArrowheads="1"/>
          </p:cNvSpPr>
          <p:nvPr/>
        </p:nvSpPr>
        <p:spPr bwMode="auto">
          <a:xfrm>
            <a:off x="2101882" y="2133162"/>
            <a:ext cx="6652507" cy="2058905"/>
          </a:xfrm>
          <a:prstGeom prst="rect">
            <a:avLst/>
          </a:prstGeom>
          <a:noFill/>
          <a:ln w="12700" algn="ctr">
            <a:noFill/>
            <a:miter lim="800000"/>
            <a:headEnd/>
            <a:tailEnd/>
          </a:ln>
          <a:effectLst/>
        </p:spPr>
        <p:txBody>
          <a:bodyPr lIns="0" tIns="91440" rIns="0" bIns="91440"/>
          <a:lstStyle/>
          <a:p>
            <a:pPr defTabSz="900113">
              <a:lnSpc>
                <a:spcPts val="1600"/>
              </a:lnSpc>
              <a:spcBef>
                <a:spcPts val="600"/>
              </a:spcBef>
              <a:buClr>
                <a:schemeClr val="tx1"/>
              </a:buClr>
              <a:buFont typeface="Wingdings" panose="05000000000000000000" pitchFamily="2" charset="2"/>
              <a:buChar char="v"/>
            </a:pPr>
            <a:r>
              <a:rPr lang="en-US" sz="1600" dirty="0" smtClean="0"/>
              <a:t>India’s largest manufacturer and supplier of rubber chemicals</a:t>
            </a:r>
          </a:p>
          <a:p>
            <a:pPr defTabSz="900113">
              <a:lnSpc>
                <a:spcPts val="1600"/>
              </a:lnSpc>
              <a:spcBef>
                <a:spcPts val="600"/>
              </a:spcBef>
              <a:buClr>
                <a:schemeClr val="tx1"/>
              </a:buClr>
              <a:buFont typeface="Wingdings" panose="05000000000000000000" pitchFamily="2" charset="2"/>
              <a:buChar char="v"/>
            </a:pPr>
            <a:r>
              <a:rPr lang="en-US" sz="1600" dirty="0" smtClean="0"/>
              <a:t>Acknowledged as a dependable supplier of rubber chemicals due to it’s decades of experience and one stop shop offering to customers</a:t>
            </a:r>
          </a:p>
          <a:p>
            <a:pPr defTabSz="900113">
              <a:lnSpc>
                <a:spcPts val="1600"/>
              </a:lnSpc>
              <a:spcBef>
                <a:spcPts val="600"/>
              </a:spcBef>
              <a:buClr>
                <a:schemeClr val="tx1"/>
              </a:buClr>
              <a:buFont typeface="Wingdings" panose="05000000000000000000" pitchFamily="2" charset="2"/>
              <a:buChar char="v"/>
            </a:pPr>
            <a:r>
              <a:rPr lang="en-US" sz="1600" dirty="0" smtClean="0"/>
              <a:t> Debt free company with last 3 year average ROE and ROCE of 18%</a:t>
            </a:r>
          </a:p>
          <a:p>
            <a:pPr defTabSz="900113">
              <a:lnSpc>
                <a:spcPts val="1600"/>
              </a:lnSpc>
              <a:spcBef>
                <a:spcPts val="600"/>
              </a:spcBef>
              <a:buClr>
                <a:schemeClr val="tx1"/>
              </a:buClr>
              <a:buFont typeface="Wingdings" panose="05000000000000000000" pitchFamily="2" charset="2"/>
              <a:buChar char="v"/>
            </a:pPr>
            <a:r>
              <a:rPr lang="en-US" sz="1600" dirty="0" smtClean="0"/>
              <a:t>Undergoing a significant capex of 425 </a:t>
            </a:r>
            <a:r>
              <a:rPr lang="en-US" sz="1600" dirty="0" err="1" smtClean="0"/>
              <a:t>cr</a:t>
            </a:r>
            <a:r>
              <a:rPr lang="en-US" sz="1600" dirty="0" smtClean="0"/>
              <a:t> mainly to be funded by internal accruals and will double the asset turnover</a:t>
            </a:r>
          </a:p>
          <a:p>
            <a:pPr defTabSz="900113">
              <a:lnSpc>
                <a:spcPts val="1600"/>
              </a:lnSpc>
              <a:spcBef>
                <a:spcPts val="600"/>
              </a:spcBef>
              <a:buClr>
                <a:schemeClr val="tx1"/>
              </a:buClr>
              <a:buFont typeface="Wingdings" panose="05000000000000000000" pitchFamily="2" charset="2"/>
              <a:buChar char="v"/>
            </a:pPr>
            <a:r>
              <a:rPr lang="en-US" sz="1600" dirty="0" smtClean="0"/>
              <a:t>It’s a part of Arvind Mafatlal group and has a sound management</a:t>
            </a:r>
          </a:p>
          <a:p>
            <a:pPr indent="-285750" defTabSz="900113">
              <a:spcBef>
                <a:spcPts val="1500"/>
              </a:spcBef>
              <a:buClr>
                <a:schemeClr val="tx1"/>
              </a:buClr>
              <a:buFont typeface="Wingdings" panose="05000000000000000000" pitchFamily="2" charset="2"/>
              <a:buChar char="v"/>
            </a:pPr>
            <a:endParaRPr lang="en-US" sz="1600" dirty="0"/>
          </a:p>
        </p:txBody>
      </p:sp>
      <p:sp>
        <p:nvSpPr>
          <p:cNvPr id="28" name="Rectangle 6"/>
          <p:cNvSpPr>
            <a:spLocks noChangeArrowheads="1"/>
          </p:cNvSpPr>
          <p:nvPr/>
        </p:nvSpPr>
        <p:spPr bwMode="auto">
          <a:xfrm>
            <a:off x="2093494" y="4141734"/>
            <a:ext cx="6870993" cy="2108863"/>
          </a:xfrm>
          <a:prstGeom prst="rect">
            <a:avLst/>
          </a:prstGeom>
          <a:noFill/>
          <a:ln w="12700" algn="ctr">
            <a:noFill/>
            <a:miter lim="800000"/>
            <a:headEnd/>
            <a:tailEnd/>
          </a:ln>
          <a:effectLst/>
        </p:spPr>
        <p:txBody>
          <a:bodyPr lIns="0" tIns="91440" rIns="0" bIns="91440"/>
          <a:lstStyle/>
          <a:p>
            <a:pPr algn="l" defTabSz="900113">
              <a:lnSpc>
                <a:spcPts val="1600"/>
              </a:lnSpc>
              <a:spcBef>
                <a:spcPts val="600"/>
              </a:spcBef>
              <a:buClr>
                <a:schemeClr val="tx1"/>
              </a:buClr>
              <a:buFont typeface="Wingdings" panose="05000000000000000000" pitchFamily="2" charset="2"/>
              <a:buChar char="v"/>
            </a:pPr>
            <a:r>
              <a:rPr lang="en-US" sz="1600" dirty="0" smtClean="0"/>
              <a:t>7</a:t>
            </a:r>
            <a:r>
              <a:rPr lang="en-US" sz="1600" baseline="30000" dirty="0" smtClean="0"/>
              <a:t>th</a:t>
            </a:r>
            <a:r>
              <a:rPr lang="en-US" sz="1600" dirty="0" smtClean="0"/>
              <a:t> largest Carbon black company globally with leadership position in Carbon   </a:t>
            </a:r>
          </a:p>
          <a:p>
            <a:pPr algn="l" defTabSz="900113">
              <a:lnSpc>
                <a:spcPts val="1600"/>
              </a:lnSpc>
              <a:spcBef>
                <a:spcPts val="600"/>
              </a:spcBef>
              <a:buClr>
                <a:schemeClr val="tx1"/>
              </a:buClr>
            </a:pPr>
            <a:r>
              <a:rPr lang="en-US" sz="1600" dirty="0"/>
              <a:t> </a:t>
            </a:r>
            <a:r>
              <a:rPr lang="en-US" sz="1600" dirty="0" smtClean="0"/>
              <a:t>   black in India</a:t>
            </a:r>
          </a:p>
          <a:p>
            <a:pPr algn="l" defTabSz="900113">
              <a:lnSpc>
                <a:spcPts val="1600"/>
              </a:lnSpc>
              <a:spcBef>
                <a:spcPts val="600"/>
              </a:spcBef>
              <a:buClr>
                <a:schemeClr val="tx1"/>
              </a:buClr>
              <a:buFont typeface="Wingdings" panose="05000000000000000000" pitchFamily="2" charset="2"/>
              <a:buChar char="v"/>
            </a:pPr>
            <a:r>
              <a:rPr lang="en-US" sz="1600" dirty="0" smtClean="0"/>
              <a:t>Low financial leverage with penetration in new geographies and increasing </a:t>
            </a:r>
          </a:p>
          <a:p>
            <a:pPr algn="l" defTabSz="900113">
              <a:lnSpc>
                <a:spcPts val="1600"/>
              </a:lnSpc>
              <a:spcBef>
                <a:spcPts val="600"/>
              </a:spcBef>
              <a:buClr>
                <a:schemeClr val="tx1"/>
              </a:buClr>
            </a:pPr>
            <a:r>
              <a:rPr lang="en-US" sz="1600" dirty="0"/>
              <a:t> </a:t>
            </a:r>
            <a:r>
              <a:rPr lang="en-US" sz="1600" dirty="0" smtClean="0"/>
              <a:t>   Customer base</a:t>
            </a:r>
          </a:p>
          <a:p>
            <a:pPr algn="l" defTabSz="900113">
              <a:lnSpc>
                <a:spcPts val="1600"/>
              </a:lnSpc>
              <a:spcBef>
                <a:spcPts val="600"/>
              </a:spcBef>
              <a:buClr>
                <a:schemeClr val="tx1"/>
              </a:buClr>
              <a:buFont typeface="Wingdings" panose="05000000000000000000" pitchFamily="2" charset="2"/>
              <a:buChar char="v"/>
            </a:pPr>
            <a:r>
              <a:rPr lang="en-US" sz="1600" dirty="0" smtClean="0"/>
              <a:t>Currently in the midst of a brownfield expansion of 320cr to increase its specialty black capacity by 32000 MT and Rubber carbon black by 48,000 MT </a:t>
            </a:r>
          </a:p>
          <a:p>
            <a:pPr algn="l" defTabSz="900113">
              <a:lnSpc>
                <a:spcPts val="1600"/>
              </a:lnSpc>
              <a:spcBef>
                <a:spcPts val="600"/>
              </a:spcBef>
              <a:buClr>
                <a:schemeClr val="tx1"/>
              </a:buClr>
              <a:buFont typeface="Wingdings" panose="05000000000000000000" pitchFamily="2" charset="2"/>
              <a:buChar char="v"/>
            </a:pPr>
            <a:r>
              <a:rPr lang="en-US" sz="1600" dirty="0" smtClean="0"/>
              <a:t>Developing new specialty applications to cater to automotive, consumer electronics and home appliances market</a:t>
            </a:r>
          </a:p>
          <a:p>
            <a:pPr marL="285750" indent="-285750" algn="l" defTabSz="900113">
              <a:spcBef>
                <a:spcPts val="1500"/>
              </a:spcBef>
              <a:buClr>
                <a:schemeClr val="tx1"/>
              </a:buClr>
              <a:buFont typeface="Wingdings" panose="05000000000000000000" pitchFamily="2" charset="2"/>
              <a:buChar char="v"/>
            </a:pPr>
            <a:endParaRPr lang="en-US" sz="1600" dirty="0"/>
          </a:p>
        </p:txBody>
      </p:sp>
      <p:graphicFrame>
        <p:nvGraphicFramePr>
          <p:cNvPr id="16" name="Object 15"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4187" name="think-cell Slide" r:id="rId7" imgW="0" imgH="0" progId="">
                  <p:embed/>
                </p:oleObj>
              </mc:Choice>
              <mc:Fallback>
                <p:oleObj name="think-cell Slide" r:id="rId7" imgW="0" imgH="0" progId="">
                  <p:embed/>
                  <p:pic>
                    <p:nvPicPr>
                      <p:cNvPr id="0" name=""/>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 name="Rectangle 12"/>
          <p:cNvSpPr>
            <a:spLocks noChangeArrowheads="1"/>
          </p:cNvSpPr>
          <p:nvPr>
            <p:custDataLst>
              <p:tags r:id="rId3"/>
            </p:custDataLst>
          </p:nvPr>
        </p:nvSpPr>
        <p:spPr bwMode="auto">
          <a:xfrm>
            <a:off x="382453" y="2133239"/>
            <a:ext cx="4112672" cy="4367596"/>
          </a:xfrm>
          <a:prstGeom prst="rect">
            <a:avLst/>
          </a:prstGeom>
          <a:noFill/>
          <a:ln w="12700" algn="ctr">
            <a:noFill/>
            <a:miter lim="800000"/>
            <a:headEnd/>
            <a:tailEnd/>
          </a:ln>
          <a:effectLst/>
        </p:spPr>
        <p:txBody>
          <a:bodyPr lIns="90000" tIns="91440" rIns="90000" bIns="91440"/>
          <a:lstStyle/>
          <a:p>
            <a:pPr algn="l" defTabSz="900113">
              <a:spcBef>
                <a:spcPts val="1500"/>
              </a:spcBef>
              <a:buClr>
                <a:schemeClr val="tx1"/>
              </a:buClr>
              <a:buFont typeface="Wingdings" pitchFamily="2" charset="2"/>
              <a:buNone/>
            </a:pPr>
            <a:endParaRPr lang="en-US" sz="1200" dirty="0"/>
          </a:p>
        </p:txBody>
      </p:sp>
      <p:sp>
        <p:nvSpPr>
          <p:cNvPr id="23" name="Title 22"/>
          <p:cNvSpPr>
            <a:spLocks noGrp="1"/>
          </p:cNvSpPr>
          <p:nvPr>
            <p:ph type="title"/>
            <p:custDataLst>
              <p:tags r:id="rId4"/>
            </p:custDataLst>
          </p:nvPr>
        </p:nvSpPr>
        <p:spPr>
          <a:xfrm>
            <a:off x="382453" y="158750"/>
            <a:ext cx="8356826" cy="515936"/>
          </a:xfrm>
        </p:spPr>
        <p:txBody>
          <a:bodyPr>
            <a:normAutofit fontScale="90000"/>
          </a:bodyPr>
          <a:lstStyle/>
          <a:p>
            <a:pPr algn="l"/>
            <a:r>
              <a:rPr lang="en-US" dirty="0" smtClean="0"/>
              <a:t>Key Players</a:t>
            </a:r>
            <a:endParaRPr lang="en-US" dirty="0"/>
          </a:p>
        </p:txBody>
      </p:sp>
      <p:sp>
        <p:nvSpPr>
          <p:cNvPr id="20" name="Rectangle 3"/>
          <p:cNvSpPr>
            <a:spLocks noChangeArrowheads="1"/>
          </p:cNvSpPr>
          <p:nvPr/>
        </p:nvSpPr>
        <p:spPr bwMode="auto">
          <a:xfrm>
            <a:off x="382588" y="1706344"/>
            <a:ext cx="8363413" cy="3587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r>
              <a:rPr lang="en-US" sz="1400" b="1" dirty="0" smtClean="0">
                <a:solidFill>
                  <a:schemeClr val="bg1"/>
                </a:solidFill>
              </a:rPr>
              <a:t>OTHERS (RUBBER /CARBON BLACK)</a:t>
            </a:r>
          </a:p>
        </p:txBody>
      </p:sp>
      <p:sp>
        <p:nvSpPr>
          <p:cNvPr id="26" name="Rectangle 3"/>
          <p:cNvSpPr>
            <a:spLocks noChangeArrowheads="1"/>
          </p:cNvSpPr>
          <p:nvPr/>
        </p:nvSpPr>
        <p:spPr bwMode="auto">
          <a:xfrm>
            <a:off x="382453" y="4221271"/>
            <a:ext cx="1590726" cy="199398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r>
              <a:rPr lang="en-US" sz="1400" b="1" dirty="0" smtClean="0">
                <a:solidFill>
                  <a:schemeClr val="bg1"/>
                </a:solidFill>
              </a:rPr>
              <a:t>PHILIP CARBON BLACK</a:t>
            </a:r>
          </a:p>
        </p:txBody>
      </p:sp>
      <p:sp>
        <p:nvSpPr>
          <p:cNvPr id="27" name="Rectangle 3"/>
          <p:cNvSpPr>
            <a:spLocks noChangeArrowheads="1"/>
          </p:cNvSpPr>
          <p:nvPr/>
        </p:nvSpPr>
        <p:spPr bwMode="auto">
          <a:xfrm>
            <a:off x="382453" y="2200275"/>
            <a:ext cx="1590726" cy="197334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r>
              <a:rPr lang="en-US" sz="1400" b="1" dirty="0" smtClean="0">
                <a:solidFill>
                  <a:schemeClr val="bg1"/>
                </a:solidFill>
              </a:rPr>
              <a:t>NOCIL</a:t>
            </a:r>
          </a:p>
        </p:txBody>
      </p:sp>
    </p:spTree>
    <p:extLst>
      <p:ext uri="{BB962C8B-B14F-4D97-AF65-F5344CB8AC3E}">
        <p14:creationId xmlns:p14="http://schemas.microsoft.com/office/powerpoint/2010/main" val="104698833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93536"/>
            <a:ext cx="8500842" cy="515936"/>
          </a:xfrm>
        </p:spPr>
        <p:txBody>
          <a:bodyPr/>
          <a:lstStyle/>
          <a:p>
            <a:pPr algn="l"/>
            <a:r>
              <a:rPr lang="en-US" dirty="0" smtClean="0"/>
              <a:t/>
            </a:r>
            <a:br>
              <a:rPr lang="en-US" dirty="0" smtClean="0"/>
            </a:br>
            <a:r>
              <a:rPr lang="en-US" dirty="0" smtClean="0"/>
              <a:t>Evaluation Parameters</a:t>
            </a:r>
            <a:br>
              <a:rPr lang="en-US" dirty="0" smtClean="0"/>
            </a:br>
            <a:endParaRPr lang="en-US" dirty="0"/>
          </a:p>
        </p:txBody>
      </p:sp>
      <p:graphicFrame>
        <p:nvGraphicFramePr>
          <p:cNvPr id="10" name="Group 3"/>
          <p:cNvGraphicFramePr>
            <a:graphicFrameLocks noGrp="1"/>
          </p:cNvGraphicFramePr>
          <p:nvPr>
            <p:extLst>
              <p:ext uri="{D42A27DB-BD31-4B8C-83A1-F6EECF244321}">
                <p14:modId xmlns:p14="http://schemas.microsoft.com/office/powerpoint/2010/main" val="1703772652"/>
              </p:ext>
            </p:extLst>
          </p:nvPr>
        </p:nvGraphicFramePr>
        <p:xfrm>
          <a:off x="467544" y="1054210"/>
          <a:ext cx="8280920" cy="5320566"/>
        </p:xfrm>
        <a:graphic>
          <a:graphicData uri="http://schemas.openxmlformats.org/drawingml/2006/table">
            <a:tbl>
              <a:tblPr/>
              <a:tblGrid>
                <a:gridCol w="1851647"/>
                <a:gridCol w="1316705"/>
                <a:gridCol w="1360516"/>
                <a:gridCol w="1270836"/>
                <a:gridCol w="1128832"/>
                <a:gridCol w="1352384"/>
              </a:tblGrid>
              <a:tr h="718804">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endParaRPr kumimoji="0" lang="de-DE" sz="900" b="1" i="1" u="none" strike="noStrike" cap="none" normalizeH="0" baseline="0" dirty="0" smtClean="0">
                        <a:ln>
                          <a:noFill/>
                        </a:ln>
                        <a:solidFill>
                          <a:schemeClr val="tx1"/>
                        </a:solidFill>
                        <a:effectLst/>
                        <a:latin typeface="Arial" charset="0"/>
                      </a:endParaRPr>
                    </a:p>
                  </a:txBody>
                  <a:tcPr marL="84406" marR="84406" anchor="ctr" anchorCtr="1" horzOverflow="overflow">
                    <a:lnL cap="flat">
                      <a:noFill/>
                    </a:lnL>
                    <a:lnR w="12700" cap="flat" cmpd="sng" algn="ctr">
                      <a:noFill/>
                      <a:prstDash val="solid"/>
                      <a:round/>
                      <a:headEnd type="none" w="med" len="med"/>
                      <a:tailEnd type="none" w="med" len="med"/>
                    </a:lnR>
                    <a:lnT cap="flat">
                      <a:noFill/>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r>
                        <a:rPr kumimoji="0" lang="en-US" sz="1400" b="1" i="0" u="none" strike="noStrike" cap="none" normalizeH="0" baseline="0" dirty="0" smtClean="0">
                          <a:ln>
                            <a:noFill/>
                          </a:ln>
                          <a:solidFill>
                            <a:schemeClr val="bg1"/>
                          </a:solidFill>
                          <a:effectLst/>
                          <a:latin typeface="Arial" charset="0"/>
                        </a:rPr>
                        <a:t>Management</a:t>
                      </a:r>
                    </a:p>
                  </a:txBody>
                  <a:tcPr marL="84406" marR="8440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r>
                        <a:rPr kumimoji="0" lang="en-US" sz="1400" b="1" i="0" u="none" strike="noStrike" cap="none" normalizeH="0" baseline="0" dirty="0" smtClean="0">
                          <a:ln>
                            <a:noFill/>
                          </a:ln>
                          <a:solidFill>
                            <a:schemeClr val="bg1"/>
                          </a:solidFill>
                          <a:effectLst/>
                          <a:latin typeface="Arial" charset="0"/>
                        </a:rPr>
                        <a:t>Financial</a:t>
                      </a:r>
                    </a:p>
                  </a:txBody>
                  <a:tcPr marL="84406" marR="8440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r>
                        <a:rPr kumimoji="0" lang="en-US" sz="1400" b="1" i="0" u="none" strike="noStrike" cap="none" normalizeH="0" baseline="0" dirty="0" smtClean="0">
                          <a:ln>
                            <a:noFill/>
                          </a:ln>
                          <a:solidFill>
                            <a:schemeClr val="bg1"/>
                          </a:solidFill>
                          <a:effectLst/>
                          <a:latin typeface="Arial" charset="0"/>
                        </a:rPr>
                        <a:t>Scalability</a:t>
                      </a:r>
                    </a:p>
                  </a:txBody>
                  <a:tcPr marL="84406" marR="8440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r>
                        <a:rPr kumimoji="0" lang="en-US" sz="1400" b="1" i="0" u="none" strike="noStrike" cap="none" normalizeH="0" baseline="0" dirty="0" smtClean="0">
                          <a:ln>
                            <a:noFill/>
                          </a:ln>
                          <a:solidFill>
                            <a:schemeClr val="bg1"/>
                          </a:solidFill>
                          <a:effectLst/>
                          <a:latin typeface="Arial" charset="0"/>
                        </a:rPr>
                        <a:t>Valuation</a:t>
                      </a:r>
                    </a:p>
                  </a:txBody>
                  <a:tcPr marL="84406" marR="8440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2">
                        <a:lumMod val="75000"/>
                      </a:schemeClr>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r>
                        <a:rPr kumimoji="0" lang="en-US" sz="1400" b="1" i="0" u="none" strike="noStrike" cap="none" normalizeH="0" baseline="0" dirty="0" smtClean="0">
                          <a:ln>
                            <a:noFill/>
                          </a:ln>
                          <a:solidFill>
                            <a:schemeClr val="bg1"/>
                          </a:solidFill>
                          <a:effectLst/>
                          <a:latin typeface="Arial" charset="0"/>
                        </a:rPr>
                        <a:t>Risk</a:t>
                      </a:r>
                    </a:p>
                  </a:txBody>
                  <a:tcPr marL="84406" marR="8440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2">
                        <a:lumMod val="75000"/>
                      </a:schemeClr>
                    </a:solidFill>
                  </a:tcPr>
                </a:tc>
              </a:tr>
              <a:tr h="765974">
                <a:tc>
                  <a:txBody>
                    <a:bodyPr/>
                    <a:lstStyle/>
                    <a:p>
                      <a:pPr marL="0" marR="0" lvl="0" indent="0" algn="l"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r>
                        <a:rPr kumimoji="0" lang="en-US" sz="1200" b="1" i="0" u="none" strike="noStrike" cap="none" normalizeH="0" baseline="0" dirty="0" smtClean="0">
                          <a:ln>
                            <a:noFill/>
                          </a:ln>
                          <a:solidFill>
                            <a:schemeClr val="tx1"/>
                          </a:solidFill>
                          <a:effectLst/>
                          <a:latin typeface="Arial" charset="0"/>
                        </a:rPr>
                        <a:t>AARTI Industries</a:t>
                      </a:r>
                    </a:p>
                  </a:txBody>
                  <a:tcPr marL="84406" marR="8440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endParaRPr kumimoji="0" lang="de-DE" sz="900" b="1" i="1" u="none" strike="noStrike" cap="none" normalizeH="0" baseline="0" dirty="0" smtClean="0">
                        <a:ln>
                          <a:noFill/>
                        </a:ln>
                        <a:solidFill>
                          <a:schemeClr val="tx1"/>
                        </a:solidFill>
                        <a:effectLst/>
                        <a:latin typeface="Arial" charset="0"/>
                      </a:endParaRPr>
                    </a:p>
                  </a:txBody>
                  <a:tcPr marL="84406" marR="84406" anchor="ctr"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endParaRPr kumimoji="0" lang="de-DE" sz="900" b="1" i="1" u="none" strike="noStrike" cap="none" normalizeH="0" baseline="0" dirty="0" smtClean="0">
                        <a:ln>
                          <a:noFill/>
                        </a:ln>
                        <a:solidFill>
                          <a:schemeClr val="tx1"/>
                        </a:solidFill>
                        <a:effectLst/>
                        <a:latin typeface="Arial" charset="0"/>
                      </a:endParaRPr>
                    </a:p>
                  </a:txBody>
                  <a:tcPr marL="84406" marR="84406" anchor="ctr"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endParaRPr kumimoji="0" lang="de-DE" sz="900" b="1" i="1" u="none" strike="noStrike" cap="none" normalizeH="0" baseline="0" dirty="0" smtClean="0">
                        <a:ln>
                          <a:noFill/>
                        </a:ln>
                        <a:solidFill>
                          <a:schemeClr val="tx1"/>
                        </a:solidFill>
                        <a:effectLst/>
                        <a:latin typeface="Arial" charset="0"/>
                      </a:endParaRPr>
                    </a:p>
                  </a:txBody>
                  <a:tcPr marL="84406" marR="84406" anchor="ctr"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endParaRPr kumimoji="0" lang="de-DE" sz="900" b="1" i="1" u="none" strike="noStrike" cap="none" normalizeH="0" baseline="0" dirty="0" smtClean="0">
                        <a:ln>
                          <a:noFill/>
                        </a:ln>
                        <a:solidFill>
                          <a:schemeClr val="tx1"/>
                        </a:solidFill>
                        <a:effectLst/>
                        <a:latin typeface="Arial" charset="0"/>
                      </a:endParaRPr>
                    </a:p>
                  </a:txBody>
                  <a:tcPr marL="84406" marR="84406" anchor="ctr"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endParaRPr kumimoji="0" lang="de-DE" sz="900" b="1" i="1" u="none" strike="noStrike" cap="none" normalizeH="0" baseline="0" dirty="0" smtClean="0">
                        <a:ln>
                          <a:noFill/>
                        </a:ln>
                        <a:solidFill>
                          <a:schemeClr val="tx1"/>
                        </a:solidFill>
                        <a:effectLst/>
                        <a:latin typeface="Arial" charset="0"/>
                      </a:endParaRPr>
                    </a:p>
                  </a:txBody>
                  <a:tcPr marL="84406" marR="84406" anchor="ctr"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65974">
                <a:tc>
                  <a:txBody>
                    <a:bodyPr/>
                    <a:lstStyle/>
                    <a:p>
                      <a:pPr marL="0" marR="0" lvl="0" indent="0" algn="l"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r>
                        <a:rPr kumimoji="0" lang="en-US" sz="1200" b="1" i="0" u="none" strike="noStrike" cap="none" normalizeH="0" baseline="0" dirty="0" err="1" smtClean="0">
                          <a:ln>
                            <a:noFill/>
                          </a:ln>
                          <a:solidFill>
                            <a:schemeClr val="tx1"/>
                          </a:solidFill>
                          <a:effectLst/>
                          <a:latin typeface="Arial" charset="0"/>
                        </a:rPr>
                        <a:t>Atul</a:t>
                      </a:r>
                      <a:r>
                        <a:rPr kumimoji="0" lang="en-US" sz="1200" b="1" i="0" u="none" strike="noStrike" cap="none" normalizeH="0" baseline="0" dirty="0" smtClean="0">
                          <a:ln>
                            <a:noFill/>
                          </a:ln>
                          <a:solidFill>
                            <a:schemeClr val="tx1"/>
                          </a:solidFill>
                          <a:effectLst/>
                          <a:latin typeface="Arial" charset="0"/>
                        </a:rPr>
                        <a:t> Industries</a:t>
                      </a:r>
                    </a:p>
                  </a:txBody>
                  <a:tcPr marL="84406" marR="8440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endParaRPr kumimoji="0" lang="de-DE" sz="900" b="1" i="1" u="none" strike="noStrike" cap="none" normalizeH="0" baseline="0" dirty="0" smtClean="0">
                        <a:ln>
                          <a:noFill/>
                        </a:ln>
                        <a:solidFill>
                          <a:schemeClr val="tx1"/>
                        </a:solidFill>
                        <a:effectLst/>
                        <a:latin typeface="Arial" charset="0"/>
                      </a:endParaRPr>
                    </a:p>
                  </a:txBody>
                  <a:tcPr marL="84406" marR="84406" anchor="ctr"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endParaRPr kumimoji="0" lang="de-DE" sz="900" b="1" i="1" u="none" strike="noStrike" cap="none" normalizeH="0" baseline="0" dirty="0" smtClean="0">
                        <a:ln>
                          <a:noFill/>
                        </a:ln>
                        <a:solidFill>
                          <a:schemeClr val="tx1"/>
                        </a:solidFill>
                        <a:effectLst/>
                        <a:latin typeface="Arial" charset="0"/>
                      </a:endParaRPr>
                    </a:p>
                  </a:txBody>
                  <a:tcPr marL="84406" marR="84406" anchor="ctr"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endParaRPr kumimoji="0" lang="de-DE" sz="900" b="1" i="1" u="none" strike="noStrike" cap="none" normalizeH="0" baseline="0" dirty="0" smtClean="0">
                        <a:ln>
                          <a:noFill/>
                        </a:ln>
                        <a:solidFill>
                          <a:schemeClr val="tx1"/>
                        </a:solidFill>
                        <a:effectLst/>
                        <a:latin typeface="Arial" charset="0"/>
                      </a:endParaRPr>
                    </a:p>
                  </a:txBody>
                  <a:tcPr marL="84406" marR="84406" anchor="ctr"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endParaRPr kumimoji="0" lang="de-DE" sz="900" b="1" i="1" u="none" strike="noStrike" cap="none" normalizeH="0" baseline="0" dirty="0" smtClean="0">
                        <a:ln>
                          <a:noFill/>
                        </a:ln>
                        <a:solidFill>
                          <a:schemeClr val="tx1"/>
                        </a:solidFill>
                        <a:effectLst/>
                        <a:latin typeface="Arial" charset="0"/>
                      </a:endParaRPr>
                    </a:p>
                  </a:txBody>
                  <a:tcPr marL="84406" marR="84406" anchor="ctr"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endParaRPr kumimoji="0" lang="de-DE" sz="900" b="1" i="1" u="none" strike="noStrike" cap="none" normalizeH="0" baseline="0" dirty="0" smtClean="0">
                        <a:ln>
                          <a:noFill/>
                        </a:ln>
                        <a:solidFill>
                          <a:schemeClr val="tx1"/>
                        </a:solidFill>
                        <a:effectLst/>
                        <a:latin typeface="Arial" charset="0"/>
                      </a:endParaRPr>
                    </a:p>
                  </a:txBody>
                  <a:tcPr marL="84406" marR="84406" anchor="ctr"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65974">
                <a:tc>
                  <a:txBody>
                    <a:bodyPr/>
                    <a:lstStyle/>
                    <a:p>
                      <a:pPr marL="0" marR="0" lvl="0" indent="0" algn="l"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r>
                        <a:rPr kumimoji="0" lang="en-US" sz="1200" b="1" i="0" u="none" strike="noStrike" cap="none" normalizeH="0" baseline="0" dirty="0" err="1" smtClean="0">
                          <a:ln>
                            <a:noFill/>
                          </a:ln>
                          <a:solidFill>
                            <a:schemeClr val="tx1"/>
                          </a:solidFill>
                          <a:effectLst/>
                          <a:latin typeface="Arial" charset="0"/>
                        </a:rPr>
                        <a:t>Bodal</a:t>
                      </a:r>
                      <a:r>
                        <a:rPr kumimoji="0" lang="en-US" sz="1200" b="1" i="0" u="none" strike="noStrike" cap="none" normalizeH="0" baseline="0" dirty="0" smtClean="0">
                          <a:ln>
                            <a:noFill/>
                          </a:ln>
                          <a:solidFill>
                            <a:schemeClr val="tx1"/>
                          </a:solidFill>
                          <a:effectLst/>
                          <a:latin typeface="Arial" charset="0"/>
                        </a:rPr>
                        <a:t> Chemicals</a:t>
                      </a:r>
                    </a:p>
                  </a:txBody>
                  <a:tcPr marL="84406" marR="8440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endParaRPr kumimoji="0" lang="de-DE" sz="900" b="1" i="1" u="none" strike="noStrike" cap="none" normalizeH="0" baseline="0" smtClean="0">
                        <a:ln>
                          <a:noFill/>
                        </a:ln>
                        <a:solidFill>
                          <a:schemeClr val="tx1"/>
                        </a:solidFill>
                        <a:effectLst/>
                        <a:latin typeface="Arial" charset="0"/>
                      </a:endParaRPr>
                    </a:p>
                  </a:txBody>
                  <a:tcPr marL="84406" marR="84406" anchor="ctr"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endParaRPr kumimoji="0" lang="de-DE" sz="900" b="1" i="1" u="none" strike="noStrike" cap="none" normalizeH="0" baseline="0" dirty="0" smtClean="0">
                        <a:ln>
                          <a:noFill/>
                        </a:ln>
                        <a:solidFill>
                          <a:schemeClr val="tx1"/>
                        </a:solidFill>
                        <a:effectLst/>
                        <a:latin typeface="Arial" charset="0"/>
                      </a:endParaRPr>
                    </a:p>
                  </a:txBody>
                  <a:tcPr marL="84406" marR="84406" anchor="ctr"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endParaRPr kumimoji="0" lang="de-DE" sz="900" b="1" i="1" u="none" strike="noStrike" cap="none" normalizeH="0" baseline="0" dirty="0" smtClean="0">
                        <a:ln>
                          <a:noFill/>
                        </a:ln>
                        <a:solidFill>
                          <a:schemeClr val="tx1"/>
                        </a:solidFill>
                        <a:effectLst/>
                        <a:latin typeface="Arial" charset="0"/>
                      </a:endParaRPr>
                    </a:p>
                  </a:txBody>
                  <a:tcPr marL="84406" marR="84406" anchor="ctr"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endParaRPr kumimoji="0" lang="de-DE" sz="900" b="1" i="1" u="none" strike="noStrike" cap="none" normalizeH="0" baseline="0" dirty="0" smtClean="0">
                        <a:ln>
                          <a:noFill/>
                        </a:ln>
                        <a:solidFill>
                          <a:schemeClr val="tx1"/>
                        </a:solidFill>
                        <a:effectLst/>
                        <a:latin typeface="Arial" charset="0"/>
                      </a:endParaRPr>
                    </a:p>
                  </a:txBody>
                  <a:tcPr marL="84406" marR="84406" anchor="ctr"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endParaRPr kumimoji="0" lang="de-DE" sz="900" b="1" i="1" u="none" strike="noStrike" cap="none" normalizeH="0" baseline="0" smtClean="0">
                        <a:ln>
                          <a:noFill/>
                        </a:ln>
                        <a:solidFill>
                          <a:schemeClr val="tx1"/>
                        </a:solidFill>
                        <a:effectLst/>
                        <a:latin typeface="Arial" charset="0"/>
                      </a:endParaRPr>
                    </a:p>
                  </a:txBody>
                  <a:tcPr marL="84406" marR="84406" anchor="ctr"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65974">
                <a:tc>
                  <a:txBody>
                    <a:bodyPr/>
                    <a:lstStyle/>
                    <a:p>
                      <a:pPr marL="0" marR="0" lvl="0" indent="0" algn="l"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r>
                        <a:rPr kumimoji="0" lang="en-US" sz="1200" b="1" i="0" u="none" strike="noStrike" cap="none" normalizeH="0" baseline="0" dirty="0" smtClean="0">
                          <a:ln>
                            <a:noFill/>
                          </a:ln>
                          <a:solidFill>
                            <a:schemeClr val="tx1"/>
                          </a:solidFill>
                          <a:effectLst/>
                          <a:latin typeface="Arial" charset="0"/>
                        </a:rPr>
                        <a:t>NOCIL</a:t>
                      </a:r>
                    </a:p>
                  </a:txBody>
                  <a:tcPr marL="84406" marR="8440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endParaRPr kumimoji="0" lang="de-DE" sz="900" b="1" i="1" u="none" strike="noStrike" cap="none" normalizeH="0" baseline="0" smtClean="0">
                        <a:ln>
                          <a:noFill/>
                        </a:ln>
                        <a:solidFill>
                          <a:schemeClr val="tx1"/>
                        </a:solidFill>
                        <a:effectLst/>
                        <a:latin typeface="Arial" charset="0"/>
                      </a:endParaRPr>
                    </a:p>
                  </a:txBody>
                  <a:tcPr marL="84406" marR="84406" anchor="ctr"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endParaRPr kumimoji="0" lang="de-DE" sz="900" b="1" i="1" u="none" strike="noStrike" cap="none" normalizeH="0" baseline="0" smtClean="0">
                        <a:ln>
                          <a:noFill/>
                        </a:ln>
                        <a:solidFill>
                          <a:schemeClr val="tx1"/>
                        </a:solidFill>
                        <a:effectLst/>
                        <a:latin typeface="Arial" charset="0"/>
                      </a:endParaRPr>
                    </a:p>
                  </a:txBody>
                  <a:tcPr marL="84406" marR="84406" anchor="ctr"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endParaRPr kumimoji="0" lang="de-DE" sz="900" b="1" i="1" u="none" strike="noStrike" cap="none" normalizeH="0" baseline="0" dirty="0" smtClean="0">
                        <a:ln>
                          <a:noFill/>
                        </a:ln>
                        <a:solidFill>
                          <a:schemeClr val="tx1"/>
                        </a:solidFill>
                        <a:effectLst/>
                        <a:latin typeface="Arial" charset="0"/>
                      </a:endParaRPr>
                    </a:p>
                  </a:txBody>
                  <a:tcPr marL="84406" marR="84406" anchor="ctr"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endParaRPr kumimoji="0" lang="de-DE" sz="900" b="1" i="1" u="none" strike="noStrike" cap="none" normalizeH="0" baseline="0" dirty="0" smtClean="0">
                        <a:ln>
                          <a:noFill/>
                        </a:ln>
                        <a:solidFill>
                          <a:schemeClr val="tx1"/>
                        </a:solidFill>
                        <a:effectLst/>
                        <a:latin typeface="Arial" charset="0"/>
                      </a:endParaRPr>
                    </a:p>
                  </a:txBody>
                  <a:tcPr marL="84406" marR="84406" anchor="ctr"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endParaRPr kumimoji="0" lang="de-DE" sz="900" b="1" i="1" u="none" strike="noStrike" cap="none" normalizeH="0" baseline="0" dirty="0" smtClean="0">
                        <a:ln>
                          <a:noFill/>
                        </a:ln>
                        <a:solidFill>
                          <a:schemeClr val="tx1"/>
                        </a:solidFill>
                        <a:effectLst/>
                        <a:latin typeface="Arial" charset="0"/>
                      </a:endParaRPr>
                    </a:p>
                  </a:txBody>
                  <a:tcPr marL="84406" marR="84406" anchor="ctr"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68933">
                <a:tc>
                  <a:txBody>
                    <a:bodyPr/>
                    <a:lstStyle/>
                    <a:p>
                      <a:pPr marL="0" marR="0" lvl="0" indent="0" algn="l"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r>
                        <a:rPr kumimoji="0" lang="en-US" sz="1200" b="1" i="0" u="none" strike="noStrike" cap="none" normalizeH="0" baseline="0" dirty="0" smtClean="0">
                          <a:ln>
                            <a:noFill/>
                          </a:ln>
                          <a:solidFill>
                            <a:schemeClr val="tx1"/>
                          </a:solidFill>
                          <a:effectLst/>
                          <a:latin typeface="Arial" charset="0"/>
                        </a:rPr>
                        <a:t>SH KELKAR</a:t>
                      </a:r>
                    </a:p>
                  </a:txBody>
                  <a:tcPr marL="84406" marR="8440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endParaRPr kumimoji="0" lang="de-DE" sz="900" b="1" i="1" u="none" strike="noStrike" cap="none" normalizeH="0" baseline="0" dirty="0" smtClean="0">
                        <a:ln>
                          <a:noFill/>
                        </a:ln>
                        <a:solidFill>
                          <a:schemeClr val="tx1"/>
                        </a:solidFill>
                        <a:effectLst/>
                        <a:latin typeface="Arial" charset="0"/>
                      </a:endParaRPr>
                    </a:p>
                  </a:txBody>
                  <a:tcPr marL="84406" marR="84406" anchor="ctr"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endParaRPr kumimoji="0" lang="de-DE" sz="900" b="1" i="1" u="none" strike="noStrike" cap="none" normalizeH="0" baseline="0" dirty="0" smtClean="0">
                        <a:ln>
                          <a:noFill/>
                        </a:ln>
                        <a:solidFill>
                          <a:schemeClr val="tx1"/>
                        </a:solidFill>
                        <a:effectLst/>
                        <a:latin typeface="Arial" charset="0"/>
                      </a:endParaRPr>
                    </a:p>
                  </a:txBody>
                  <a:tcPr marL="84406" marR="84406" anchor="ctr"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endParaRPr kumimoji="0" lang="de-DE" sz="900" b="1" i="1" u="none" strike="noStrike" cap="none" normalizeH="0" baseline="0" dirty="0" smtClean="0">
                        <a:ln>
                          <a:noFill/>
                        </a:ln>
                        <a:solidFill>
                          <a:schemeClr val="tx1"/>
                        </a:solidFill>
                        <a:effectLst/>
                        <a:latin typeface="Arial" charset="0"/>
                      </a:endParaRPr>
                    </a:p>
                  </a:txBody>
                  <a:tcPr marL="84406" marR="84406" anchor="ctr"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endParaRPr kumimoji="0" lang="de-DE" sz="900" b="1" i="1" u="none" strike="noStrike" cap="none" normalizeH="0" baseline="0" dirty="0" smtClean="0">
                        <a:ln>
                          <a:noFill/>
                        </a:ln>
                        <a:solidFill>
                          <a:schemeClr val="tx1"/>
                        </a:solidFill>
                        <a:effectLst/>
                        <a:latin typeface="Arial" charset="0"/>
                      </a:endParaRPr>
                    </a:p>
                  </a:txBody>
                  <a:tcPr marL="84406" marR="84406" anchor="ctr"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endParaRPr kumimoji="0" lang="de-DE" sz="900" b="1" i="1" u="none" strike="noStrike" cap="none" normalizeH="0" baseline="0" dirty="0" smtClean="0">
                        <a:ln>
                          <a:noFill/>
                        </a:ln>
                        <a:solidFill>
                          <a:schemeClr val="tx1"/>
                        </a:solidFill>
                        <a:effectLst/>
                        <a:latin typeface="Arial" charset="0"/>
                      </a:endParaRPr>
                    </a:p>
                  </a:txBody>
                  <a:tcPr marL="84406" marR="84406" anchor="ctr"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68933">
                <a:tc>
                  <a:txBody>
                    <a:bodyPr/>
                    <a:lstStyle/>
                    <a:p>
                      <a:pPr marL="0" marR="0" lvl="0" indent="0" algn="l"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r>
                        <a:rPr kumimoji="0" lang="en-US" sz="1200" b="1" i="0" u="none" strike="noStrike" cap="none" normalizeH="0" baseline="0" dirty="0" smtClean="0">
                          <a:ln>
                            <a:noFill/>
                          </a:ln>
                          <a:solidFill>
                            <a:schemeClr val="tx1"/>
                          </a:solidFill>
                          <a:effectLst/>
                          <a:latin typeface="Arial" charset="0"/>
                        </a:rPr>
                        <a:t>Philip Carbon Black</a:t>
                      </a:r>
                    </a:p>
                  </a:txBody>
                  <a:tcPr marL="84406" marR="8440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endParaRPr kumimoji="0" lang="de-DE" sz="900" b="1" i="1" u="none" strike="noStrike" cap="none" normalizeH="0" baseline="0" dirty="0" smtClean="0">
                        <a:ln>
                          <a:noFill/>
                        </a:ln>
                        <a:solidFill>
                          <a:schemeClr val="tx1"/>
                        </a:solidFill>
                        <a:effectLst/>
                        <a:latin typeface="Arial" charset="0"/>
                      </a:endParaRPr>
                    </a:p>
                  </a:txBody>
                  <a:tcPr marL="84406" marR="84406" anchor="ctr"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endParaRPr kumimoji="0" lang="de-DE" sz="900" b="1" i="1" u="none" strike="noStrike" cap="none" normalizeH="0" baseline="0" dirty="0" smtClean="0">
                        <a:ln>
                          <a:noFill/>
                        </a:ln>
                        <a:solidFill>
                          <a:schemeClr val="tx1"/>
                        </a:solidFill>
                        <a:effectLst/>
                        <a:latin typeface="Arial" charset="0"/>
                      </a:endParaRPr>
                    </a:p>
                  </a:txBody>
                  <a:tcPr marL="84406" marR="84406" anchor="ctr"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endParaRPr kumimoji="0" lang="de-DE" sz="900" b="1" i="1" u="none" strike="noStrike" cap="none" normalizeH="0" baseline="0" dirty="0" smtClean="0">
                        <a:ln>
                          <a:noFill/>
                        </a:ln>
                        <a:solidFill>
                          <a:schemeClr val="tx1"/>
                        </a:solidFill>
                        <a:effectLst/>
                        <a:latin typeface="Arial" charset="0"/>
                      </a:endParaRPr>
                    </a:p>
                  </a:txBody>
                  <a:tcPr marL="84406" marR="84406" anchor="ctr"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endParaRPr kumimoji="0" lang="de-DE" sz="900" b="1" i="1" u="none" strike="noStrike" cap="none" normalizeH="0" baseline="0" dirty="0" smtClean="0">
                        <a:ln>
                          <a:noFill/>
                        </a:ln>
                        <a:solidFill>
                          <a:schemeClr val="tx1"/>
                        </a:solidFill>
                        <a:effectLst/>
                        <a:latin typeface="Arial" charset="0"/>
                      </a:endParaRPr>
                    </a:p>
                  </a:txBody>
                  <a:tcPr marL="84406" marR="84406" anchor="ctr"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100"/>
                        </a:spcBef>
                        <a:spcAft>
                          <a:spcPct val="0"/>
                        </a:spcAft>
                        <a:buClr>
                          <a:schemeClr val="tx1"/>
                        </a:buClr>
                        <a:buSzTx/>
                        <a:buFont typeface="Wingdings" pitchFamily="2" charset="2"/>
                        <a:buNone/>
                        <a:tabLst>
                          <a:tab pos="5715000" algn="l"/>
                        </a:tabLst>
                      </a:pPr>
                      <a:endParaRPr kumimoji="0" lang="de-DE" sz="900" b="1" i="1" u="none" strike="noStrike" cap="none" normalizeH="0" baseline="0" dirty="0" smtClean="0">
                        <a:ln>
                          <a:noFill/>
                        </a:ln>
                        <a:solidFill>
                          <a:schemeClr val="tx1"/>
                        </a:solidFill>
                        <a:effectLst/>
                        <a:latin typeface="Arial" charset="0"/>
                      </a:endParaRPr>
                    </a:p>
                  </a:txBody>
                  <a:tcPr marL="84406" marR="84406" anchor="ctr" anchorCtr="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pSp>
        <p:nvGrpSpPr>
          <p:cNvPr id="7" name="Group 65"/>
          <p:cNvGrpSpPr>
            <a:grpSpLocks/>
          </p:cNvGrpSpPr>
          <p:nvPr/>
        </p:nvGrpSpPr>
        <p:grpSpPr bwMode="auto">
          <a:xfrm>
            <a:off x="2795910" y="4417544"/>
            <a:ext cx="232996" cy="252413"/>
            <a:chOff x="2928" y="3984"/>
            <a:chExt cx="159" cy="159"/>
          </a:xfrm>
        </p:grpSpPr>
        <p:sp>
          <p:nvSpPr>
            <p:cNvPr id="14" name="Oval 66"/>
            <p:cNvSpPr>
              <a:spLocks noChangeAspect="1" noChangeArrowheads="1"/>
            </p:cNvSpPr>
            <p:nvPr>
              <p:custDataLst>
                <p:tags r:id="rId42"/>
              </p:custDataLst>
            </p:nvPr>
          </p:nvSpPr>
          <p:spPr bwMode="blackWhite">
            <a:xfrm>
              <a:off x="2928" y="3984"/>
              <a:ext cx="158" cy="158"/>
            </a:xfrm>
            <a:prstGeom prst="ellipse">
              <a:avLst/>
            </a:prstGeom>
            <a:solidFill>
              <a:srgbClr val="EAEAEA"/>
            </a:solidFill>
            <a:ln w="12700">
              <a:noFill/>
              <a:round/>
              <a:headEnd/>
              <a:tailEnd/>
            </a:ln>
            <a:effectLst/>
          </p:spPr>
          <p:txBody>
            <a:bodyPr wrap="none" anchor="ctr"/>
            <a:lstStyle/>
            <a:p>
              <a:endParaRPr lang="de-DE" sz="1600"/>
            </a:p>
          </p:txBody>
        </p:sp>
        <p:sp>
          <p:nvSpPr>
            <p:cNvPr id="15" name="Arc 67"/>
            <p:cNvSpPr>
              <a:spLocks noChangeAspect="1"/>
            </p:cNvSpPr>
            <p:nvPr>
              <p:custDataLst>
                <p:tags r:id="rId43"/>
              </p:custDataLst>
            </p:nvPr>
          </p:nvSpPr>
          <p:spPr bwMode="black">
            <a:xfrm>
              <a:off x="2929" y="3984"/>
              <a:ext cx="158" cy="159"/>
            </a:xfrm>
            <a:custGeom>
              <a:avLst/>
              <a:gdLst>
                <a:gd name="G0" fmla="+- 21600 0 0"/>
                <a:gd name="G1" fmla="+- 21600 0 0"/>
                <a:gd name="G2" fmla="+- 21600 0 0"/>
                <a:gd name="T0" fmla="*/ 21600 w 43200"/>
                <a:gd name="T1" fmla="*/ 0 h 43200"/>
                <a:gd name="T2" fmla="*/ 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lnTo>
                    <a:pt x="21600" y="21600"/>
                  </a:lnTo>
                  <a:close/>
                </a:path>
              </a:pathLst>
            </a:custGeom>
            <a:solidFill>
              <a:schemeClr val="accent1"/>
            </a:solidFill>
            <a:ln w="12700">
              <a:noFill/>
              <a:round/>
              <a:headEnd/>
              <a:tailEnd/>
            </a:ln>
            <a:effectLst/>
          </p:spPr>
          <p:txBody>
            <a:bodyPr wrap="none" anchor="ctr"/>
            <a:lstStyle/>
            <a:p>
              <a:endParaRPr lang="de-DE" sz="1600"/>
            </a:p>
          </p:txBody>
        </p:sp>
      </p:grpSp>
      <p:grpSp>
        <p:nvGrpSpPr>
          <p:cNvPr id="52" name="Group 113"/>
          <p:cNvGrpSpPr>
            <a:grpSpLocks/>
          </p:cNvGrpSpPr>
          <p:nvPr/>
        </p:nvGrpSpPr>
        <p:grpSpPr bwMode="auto">
          <a:xfrm>
            <a:off x="4158926" y="4349352"/>
            <a:ext cx="232997" cy="252413"/>
            <a:chOff x="2928" y="3984"/>
            <a:chExt cx="159" cy="159"/>
          </a:xfrm>
        </p:grpSpPr>
        <p:sp>
          <p:nvSpPr>
            <p:cNvPr id="62" name="Oval 114"/>
            <p:cNvSpPr>
              <a:spLocks noChangeAspect="1" noChangeArrowheads="1"/>
            </p:cNvSpPr>
            <p:nvPr>
              <p:custDataLst>
                <p:tags r:id="rId40"/>
              </p:custDataLst>
            </p:nvPr>
          </p:nvSpPr>
          <p:spPr bwMode="blackWhite">
            <a:xfrm>
              <a:off x="2928" y="3984"/>
              <a:ext cx="158" cy="158"/>
            </a:xfrm>
            <a:prstGeom prst="ellipse">
              <a:avLst/>
            </a:prstGeom>
            <a:solidFill>
              <a:srgbClr val="EAEAEA"/>
            </a:solidFill>
            <a:ln w="12700">
              <a:noFill/>
              <a:round/>
              <a:headEnd/>
              <a:tailEnd/>
            </a:ln>
            <a:effectLst/>
          </p:spPr>
          <p:txBody>
            <a:bodyPr wrap="none" anchor="ctr"/>
            <a:lstStyle/>
            <a:p>
              <a:endParaRPr lang="de-DE" sz="1600"/>
            </a:p>
          </p:txBody>
        </p:sp>
        <p:sp>
          <p:nvSpPr>
            <p:cNvPr id="63" name="Arc 115"/>
            <p:cNvSpPr>
              <a:spLocks noChangeAspect="1"/>
            </p:cNvSpPr>
            <p:nvPr>
              <p:custDataLst>
                <p:tags r:id="rId41"/>
              </p:custDataLst>
            </p:nvPr>
          </p:nvSpPr>
          <p:spPr bwMode="black">
            <a:xfrm>
              <a:off x="2929" y="3984"/>
              <a:ext cx="158" cy="159"/>
            </a:xfrm>
            <a:custGeom>
              <a:avLst/>
              <a:gdLst>
                <a:gd name="G0" fmla="+- 21600 0 0"/>
                <a:gd name="G1" fmla="+- 21600 0 0"/>
                <a:gd name="G2" fmla="+- 21600 0 0"/>
                <a:gd name="T0" fmla="*/ 21600 w 43200"/>
                <a:gd name="T1" fmla="*/ 0 h 43200"/>
                <a:gd name="T2" fmla="*/ 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lnTo>
                    <a:pt x="21600" y="21600"/>
                  </a:lnTo>
                  <a:close/>
                </a:path>
              </a:pathLst>
            </a:custGeom>
            <a:solidFill>
              <a:schemeClr val="accent1"/>
            </a:solidFill>
            <a:ln w="12700">
              <a:noFill/>
              <a:round/>
              <a:headEnd/>
              <a:tailEnd/>
            </a:ln>
            <a:effectLst/>
          </p:spPr>
          <p:txBody>
            <a:bodyPr wrap="none" anchor="ctr"/>
            <a:lstStyle/>
            <a:p>
              <a:endParaRPr lang="de-DE" sz="1600"/>
            </a:p>
          </p:txBody>
        </p:sp>
      </p:grpSp>
      <p:grpSp>
        <p:nvGrpSpPr>
          <p:cNvPr id="58" name="Group 119"/>
          <p:cNvGrpSpPr>
            <a:grpSpLocks/>
          </p:cNvGrpSpPr>
          <p:nvPr/>
        </p:nvGrpSpPr>
        <p:grpSpPr bwMode="auto">
          <a:xfrm>
            <a:off x="6916273" y="4304762"/>
            <a:ext cx="232997" cy="252412"/>
            <a:chOff x="2928" y="3984"/>
            <a:chExt cx="159" cy="159"/>
          </a:xfrm>
        </p:grpSpPr>
        <p:sp>
          <p:nvSpPr>
            <p:cNvPr id="68" name="Oval 120"/>
            <p:cNvSpPr>
              <a:spLocks noChangeAspect="1" noChangeArrowheads="1"/>
            </p:cNvSpPr>
            <p:nvPr>
              <p:custDataLst>
                <p:tags r:id="rId38"/>
              </p:custDataLst>
            </p:nvPr>
          </p:nvSpPr>
          <p:spPr bwMode="blackWhite">
            <a:xfrm>
              <a:off x="2928" y="3984"/>
              <a:ext cx="158" cy="158"/>
            </a:xfrm>
            <a:prstGeom prst="ellipse">
              <a:avLst/>
            </a:prstGeom>
            <a:solidFill>
              <a:srgbClr val="EAEAEA"/>
            </a:solidFill>
            <a:ln w="12700">
              <a:noFill/>
              <a:round/>
              <a:headEnd/>
              <a:tailEnd/>
            </a:ln>
            <a:effectLst/>
          </p:spPr>
          <p:txBody>
            <a:bodyPr wrap="none" anchor="ctr"/>
            <a:lstStyle/>
            <a:p>
              <a:endParaRPr lang="de-DE" sz="1600"/>
            </a:p>
          </p:txBody>
        </p:sp>
        <p:sp>
          <p:nvSpPr>
            <p:cNvPr id="69" name="Arc 121"/>
            <p:cNvSpPr>
              <a:spLocks noChangeAspect="1"/>
            </p:cNvSpPr>
            <p:nvPr>
              <p:custDataLst>
                <p:tags r:id="rId39"/>
              </p:custDataLst>
            </p:nvPr>
          </p:nvSpPr>
          <p:spPr bwMode="black">
            <a:xfrm>
              <a:off x="2929" y="3984"/>
              <a:ext cx="158" cy="159"/>
            </a:xfrm>
            <a:custGeom>
              <a:avLst/>
              <a:gdLst>
                <a:gd name="G0" fmla="+- 21600 0 0"/>
                <a:gd name="G1" fmla="+- 21600 0 0"/>
                <a:gd name="G2" fmla="+- 21600 0 0"/>
                <a:gd name="T0" fmla="*/ 21600 w 43200"/>
                <a:gd name="T1" fmla="*/ 0 h 43200"/>
                <a:gd name="T2" fmla="*/ 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lnTo>
                    <a:pt x="21600" y="21600"/>
                  </a:lnTo>
                  <a:close/>
                </a:path>
              </a:pathLst>
            </a:custGeom>
            <a:solidFill>
              <a:schemeClr val="accent1"/>
            </a:solidFill>
            <a:ln w="12700">
              <a:noFill/>
              <a:round/>
              <a:headEnd/>
              <a:tailEnd/>
            </a:ln>
            <a:effectLst/>
          </p:spPr>
          <p:txBody>
            <a:bodyPr wrap="none" anchor="ctr"/>
            <a:lstStyle/>
            <a:p>
              <a:endParaRPr lang="de-DE" sz="1600"/>
            </a:p>
          </p:txBody>
        </p:sp>
      </p:grpSp>
      <p:grpSp>
        <p:nvGrpSpPr>
          <p:cNvPr id="61" name="Group 122"/>
          <p:cNvGrpSpPr>
            <a:grpSpLocks/>
          </p:cNvGrpSpPr>
          <p:nvPr/>
        </p:nvGrpSpPr>
        <p:grpSpPr bwMode="auto">
          <a:xfrm>
            <a:off x="8058446" y="4296367"/>
            <a:ext cx="232997" cy="252412"/>
            <a:chOff x="2928" y="3984"/>
            <a:chExt cx="159" cy="159"/>
          </a:xfrm>
        </p:grpSpPr>
        <p:sp>
          <p:nvSpPr>
            <p:cNvPr id="71" name="Oval 123"/>
            <p:cNvSpPr>
              <a:spLocks noChangeAspect="1" noChangeArrowheads="1"/>
            </p:cNvSpPr>
            <p:nvPr>
              <p:custDataLst>
                <p:tags r:id="rId36"/>
              </p:custDataLst>
            </p:nvPr>
          </p:nvSpPr>
          <p:spPr bwMode="blackWhite">
            <a:xfrm>
              <a:off x="2928" y="3984"/>
              <a:ext cx="158" cy="158"/>
            </a:xfrm>
            <a:prstGeom prst="ellipse">
              <a:avLst/>
            </a:prstGeom>
            <a:solidFill>
              <a:srgbClr val="EAEAEA"/>
            </a:solidFill>
            <a:ln w="12700">
              <a:noFill/>
              <a:round/>
              <a:headEnd/>
              <a:tailEnd/>
            </a:ln>
            <a:effectLst/>
          </p:spPr>
          <p:txBody>
            <a:bodyPr wrap="none" anchor="ctr"/>
            <a:lstStyle/>
            <a:p>
              <a:endParaRPr lang="de-DE" sz="1600"/>
            </a:p>
          </p:txBody>
        </p:sp>
        <p:sp>
          <p:nvSpPr>
            <p:cNvPr id="72" name="Arc 124"/>
            <p:cNvSpPr>
              <a:spLocks noChangeAspect="1"/>
            </p:cNvSpPr>
            <p:nvPr>
              <p:custDataLst>
                <p:tags r:id="rId37"/>
              </p:custDataLst>
            </p:nvPr>
          </p:nvSpPr>
          <p:spPr bwMode="black">
            <a:xfrm>
              <a:off x="2929" y="3984"/>
              <a:ext cx="158" cy="159"/>
            </a:xfrm>
            <a:custGeom>
              <a:avLst/>
              <a:gdLst>
                <a:gd name="G0" fmla="+- 21600 0 0"/>
                <a:gd name="G1" fmla="+- 21600 0 0"/>
                <a:gd name="G2" fmla="+- 21600 0 0"/>
                <a:gd name="T0" fmla="*/ 21600 w 43200"/>
                <a:gd name="T1" fmla="*/ 0 h 43200"/>
                <a:gd name="T2" fmla="*/ 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lnTo>
                    <a:pt x="21600" y="21600"/>
                  </a:lnTo>
                  <a:close/>
                </a:path>
              </a:pathLst>
            </a:custGeom>
            <a:solidFill>
              <a:schemeClr val="accent1"/>
            </a:solidFill>
            <a:ln w="12700">
              <a:noFill/>
              <a:round/>
              <a:headEnd/>
              <a:tailEnd/>
            </a:ln>
            <a:effectLst/>
          </p:spPr>
          <p:txBody>
            <a:bodyPr wrap="none" anchor="ctr"/>
            <a:lstStyle/>
            <a:p>
              <a:endParaRPr lang="de-DE" sz="1600"/>
            </a:p>
          </p:txBody>
        </p:sp>
      </p:grpSp>
      <p:sp>
        <p:nvSpPr>
          <p:cNvPr id="78" name="Oval 130"/>
          <p:cNvSpPr>
            <a:spLocks noChangeAspect="1" noChangeArrowheads="1"/>
          </p:cNvSpPr>
          <p:nvPr/>
        </p:nvSpPr>
        <p:spPr bwMode="auto">
          <a:xfrm>
            <a:off x="5639664" y="5053715"/>
            <a:ext cx="232997" cy="252412"/>
          </a:xfrm>
          <a:prstGeom prst="ellipse">
            <a:avLst/>
          </a:prstGeom>
          <a:solidFill>
            <a:schemeClr val="accent1"/>
          </a:solidFill>
          <a:ln w="12700">
            <a:noFill/>
            <a:round/>
            <a:headEnd/>
            <a:tailEnd/>
          </a:ln>
          <a:effectLst/>
        </p:spPr>
        <p:txBody>
          <a:bodyPr wrap="none" lIns="0" tIns="0" rIns="0" bIns="0" anchor="ctr"/>
          <a:lstStyle/>
          <a:p>
            <a:endParaRPr lang="de-DE"/>
          </a:p>
        </p:txBody>
      </p:sp>
      <p:sp>
        <p:nvSpPr>
          <p:cNvPr id="81" name="Text Box 63"/>
          <p:cNvSpPr txBox="1">
            <a:spLocks noChangeArrowheads="1"/>
          </p:cNvSpPr>
          <p:nvPr/>
        </p:nvSpPr>
        <p:spPr bwMode="auto">
          <a:xfrm>
            <a:off x="7235012" y="6453336"/>
            <a:ext cx="558311" cy="184666"/>
          </a:xfrm>
          <a:prstGeom prst="rect">
            <a:avLst/>
          </a:prstGeom>
          <a:noFill/>
          <a:ln w="9525">
            <a:noFill/>
            <a:miter lim="800000"/>
            <a:headEnd type="none" w="sm" len="sm"/>
            <a:tailEnd type="none" w="sm" len="sm"/>
          </a:ln>
          <a:effectLst/>
        </p:spPr>
        <p:txBody>
          <a:bodyPr lIns="0" tIns="0" rIns="0" bIns="0">
            <a:spAutoFit/>
          </a:bodyPr>
          <a:lstStyle/>
          <a:p>
            <a:pPr algn="l" eaLnBrk="0" hangingPunct="0"/>
            <a:r>
              <a:rPr lang="en-US" sz="1200" dirty="0"/>
              <a:t>strong</a:t>
            </a:r>
          </a:p>
        </p:txBody>
      </p:sp>
      <p:sp>
        <p:nvSpPr>
          <p:cNvPr id="82" name="Text Box 64"/>
          <p:cNvSpPr txBox="1">
            <a:spLocks noChangeArrowheads="1"/>
          </p:cNvSpPr>
          <p:nvPr/>
        </p:nvSpPr>
        <p:spPr bwMode="auto">
          <a:xfrm>
            <a:off x="8007269" y="6453336"/>
            <a:ext cx="496766" cy="184666"/>
          </a:xfrm>
          <a:prstGeom prst="rect">
            <a:avLst/>
          </a:prstGeom>
          <a:noFill/>
          <a:ln w="9525">
            <a:noFill/>
            <a:miter lim="800000"/>
            <a:headEnd type="none" w="sm" len="sm"/>
            <a:tailEnd type="none" w="sm" len="sm"/>
          </a:ln>
          <a:effectLst/>
        </p:spPr>
        <p:txBody>
          <a:bodyPr lIns="0" tIns="0" rIns="0" bIns="0">
            <a:spAutoFit/>
          </a:bodyPr>
          <a:lstStyle/>
          <a:p>
            <a:pPr algn="l" eaLnBrk="0" hangingPunct="0"/>
            <a:r>
              <a:rPr lang="en-US" sz="1200" dirty="0"/>
              <a:t>weak</a:t>
            </a:r>
          </a:p>
        </p:txBody>
      </p:sp>
      <p:sp>
        <p:nvSpPr>
          <p:cNvPr id="83" name="Oval 76"/>
          <p:cNvSpPr>
            <a:spLocks noChangeAspect="1" noChangeArrowheads="1"/>
          </p:cNvSpPr>
          <p:nvPr/>
        </p:nvSpPr>
        <p:spPr bwMode="auto">
          <a:xfrm>
            <a:off x="7042989" y="6491741"/>
            <a:ext cx="132923" cy="144000"/>
          </a:xfrm>
          <a:prstGeom prst="ellipse">
            <a:avLst/>
          </a:prstGeom>
          <a:solidFill>
            <a:schemeClr val="accent1"/>
          </a:solidFill>
          <a:ln w="12700">
            <a:noFill/>
            <a:round/>
            <a:headEnd/>
            <a:tailEnd/>
          </a:ln>
          <a:effectLst/>
        </p:spPr>
        <p:txBody>
          <a:bodyPr wrap="none" lIns="0" tIns="0" rIns="0" bIns="0" anchor="ctr"/>
          <a:lstStyle/>
          <a:p>
            <a:endParaRPr lang="de-DE"/>
          </a:p>
        </p:txBody>
      </p:sp>
      <p:sp>
        <p:nvSpPr>
          <p:cNvPr id="84" name="Oval 77"/>
          <p:cNvSpPr>
            <a:spLocks noChangeAspect="1" noChangeArrowheads="1"/>
          </p:cNvSpPr>
          <p:nvPr/>
        </p:nvSpPr>
        <p:spPr bwMode="auto">
          <a:xfrm>
            <a:off x="7816712" y="6491741"/>
            <a:ext cx="132923" cy="144000"/>
          </a:xfrm>
          <a:prstGeom prst="ellipse">
            <a:avLst/>
          </a:prstGeom>
          <a:solidFill>
            <a:srgbClr val="EAEAEA"/>
          </a:solidFill>
          <a:ln w="12700">
            <a:noFill/>
            <a:round/>
            <a:headEnd/>
            <a:tailEnd/>
          </a:ln>
          <a:effectLst/>
        </p:spPr>
        <p:txBody>
          <a:bodyPr wrap="none" lIns="0" tIns="0" rIns="0" bIns="0" anchor="ctr"/>
          <a:lstStyle/>
          <a:p>
            <a:endParaRPr lang="de-DE"/>
          </a:p>
        </p:txBody>
      </p:sp>
      <p:sp>
        <p:nvSpPr>
          <p:cNvPr id="88" name="Oval 128"/>
          <p:cNvSpPr>
            <a:spLocks noChangeAspect="1" noChangeArrowheads="1"/>
          </p:cNvSpPr>
          <p:nvPr/>
        </p:nvSpPr>
        <p:spPr bwMode="auto">
          <a:xfrm>
            <a:off x="6936377" y="5795123"/>
            <a:ext cx="232997" cy="252412"/>
          </a:xfrm>
          <a:prstGeom prst="ellipse">
            <a:avLst/>
          </a:prstGeom>
          <a:solidFill>
            <a:schemeClr val="accent1"/>
          </a:solidFill>
          <a:ln w="12700">
            <a:noFill/>
            <a:round/>
            <a:headEnd/>
            <a:tailEnd/>
          </a:ln>
          <a:effectLst/>
        </p:spPr>
        <p:txBody>
          <a:bodyPr wrap="none" lIns="0" tIns="0" rIns="0" bIns="0" anchor="ctr"/>
          <a:lstStyle/>
          <a:p>
            <a:endParaRPr lang="de-DE"/>
          </a:p>
        </p:txBody>
      </p:sp>
      <p:grpSp>
        <p:nvGrpSpPr>
          <p:cNvPr id="91" name="Group 89"/>
          <p:cNvGrpSpPr>
            <a:grpSpLocks/>
          </p:cNvGrpSpPr>
          <p:nvPr/>
        </p:nvGrpSpPr>
        <p:grpSpPr bwMode="auto">
          <a:xfrm>
            <a:off x="6848261" y="1956052"/>
            <a:ext cx="232997" cy="252412"/>
            <a:chOff x="2544" y="3984"/>
            <a:chExt cx="159" cy="159"/>
          </a:xfrm>
        </p:grpSpPr>
        <p:sp>
          <p:nvSpPr>
            <p:cNvPr id="92" name="Oval 90"/>
            <p:cNvSpPr>
              <a:spLocks noChangeAspect="1" noChangeArrowheads="1"/>
            </p:cNvSpPr>
            <p:nvPr>
              <p:custDataLst>
                <p:tags r:id="rId34"/>
              </p:custDataLst>
            </p:nvPr>
          </p:nvSpPr>
          <p:spPr bwMode="blackWhite">
            <a:xfrm>
              <a:off x="2544" y="3984"/>
              <a:ext cx="159" cy="159"/>
            </a:xfrm>
            <a:prstGeom prst="ellipse">
              <a:avLst/>
            </a:prstGeom>
            <a:solidFill>
              <a:srgbClr val="EAEAEA"/>
            </a:solidFill>
            <a:ln w="12700">
              <a:noFill/>
              <a:round/>
              <a:headEnd/>
              <a:tailEnd/>
            </a:ln>
            <a:effectLst/>
          </p:spPr>
          <p:txBody>
            <a:bodyPr wrap="none" anchor="ctr"/>
            <a:lstStyle/>
            <a:p>
              <a:endParaRPr lang="de-DE" sz="1600"/>
            </a:p>
          </p:txBody>
        </p:sp>
        <p:sp>
          <p:nvSpPr>
            <p:cNvPr id="93" name="Arc 91"/>
            <p:cNvSpPr>
              <a:spLocks noChangeAspect="1"/>
            </p:cNvSpPr>
            <p:nvPr>
              <p:custDataLst>
                <p:tags r:id="rId35"/>
              </p:custDataLst>
            </p:nvPr>
          </p:nvSpPr>
          <p:spPr bwMode="black">
            <a:xfrm>
              <a:off x="2624" y="3984"/>
              <a:ext cx="79" cy="84"/>
            </a:xfrm>
            <a:custGeom>
              <a:avLst/>
              <a:gdLst>
                <a:gd name="G0" fmla="+- 0 0 0"/>
                <a:gd name="G1" fmla="+- 21600 0 0"/>
                <a:gd name="G2" fmla="+- 21600 0 0"/>
                <a:gd name="T0" fmla="*/ 0 w 21600"/>
                <a:gd name="T1" fmla="*/ 0 h 22409"/>
                <a:gd name="T2" fmla="*/ 21585 w 21600"/>
                <a:gd name="T3" fmla="*/ 22409 h 22409"/>
                <a:gd name="T4" fmla="*/ 0 w 21600"/>
                <a:gd name="T5" fmla="*/ 21600 h 22409"/>
              </a:gdLst>
              <a:ahLst/>
              <a:cxnLst>
                <a:cxn ang="0">
                  <a:pos x="T0" y="T1"/>
                </a:cxn>
                <a:cxn ang="0">
                  <a:pos x="T2" y="T3"/>
                </a:cxn>
                <a:cxn ang="0">
                  <a:pos x="T4" y="T5"/>
                </a:cxn>
              </a:cxnLst>
              <a:rect l="0" t="0" r="r" b="b"/>
              <a:pathLst>
                <a:path w="21600" h="22409" fill="none" extrusionOk="0">
                  <a:moveTo>
                    <a:pt x="-1" y="0"/>
                  </a:moveTo>
                  <a:cubicBezTo>
                    <a:pt x="11929" y="0"/>
                    <a:pt x="21600" y="9670"/>
                    <a:pt x="21600" y="21600"/>
                  </a:cubicBezTo>
                  <a:cubicBezTo>
                    <a:pt x="21600" y="21869"/>
                    <a:pt x="21594" y="22139"/>
                    <a:pt x="21584" y="22408"/>
                  </a:cubicBezTo>
                </a:path>
                <a:path w="21600" h="22409" stroke="0" extrusionOk="0">
                  <a:moveTo>
                    <a:pt x="-1" y="0"/>
                  </a:moveTo>
                  <a:cubicBezTo>
                    <a:pt x="11929" y="0"/>
                    <a:pt x="21600" y="9670"/>
                    <a:pt x="21600" y="21600"/>
                  </a:cubicBezTo>
                  <a:cubicBezTo>
                    <a:pt x="21600" y="21869"/>
                    <a:pt x="21594" y="22139"/>
                    <a:pt x="21584" y="22408"/>
                  </a:cubicBezTo>
                  <a:lnTo>
                    <a:pt x="0" y="21600"/>
                  </a:lnTo>
                  <a:close/>
                </a:path>
              </a:pathLst>
            </a:custGeom>
            <a:solidFill>
              <a:schemeClr val="accent1"/>
            </a:solidFill>
            <a:ln w="12700">
              <a:noFill/>
              <a:round/>
              <a:headEnd/>
              <a:tailEnd/>
            </a:ln>
            <a:effectLst/>
          </p:spPr>
          <p:txBody>
            <a:bodyPr wrap="none" anchor="ctr"/>
            <a:lstStyle/>
            <a:p>
              <a:endParaRPr lang="de-DE" sz="1600"/>
            </a:p>
          </p:txBody>
        </p:sp>
      </p:grpSp>
      <p:grpSp>
        <p:nvGrpSpPr>
          <p:cNvPr id="94" name="Group 122"/>
          <p:cNvGrpSpPr>
            <a:grpSpLocks/>
          </p:cNvGrpSpPr>
          <p:nvPr/>
        </p:nvGrpSpPr>
        <p:grpSpPr bwMode="auto">
          <a:xfrm>
            <a:off x="7998843" y="1948672"/>
            <a:ext cx="232997" cy="252412"/>
            <a:chOff x="2928" y="3984"/>
            <a:chExt cx="159" cy="159"/>
          </a:xfrm>
        </p:grpSpPr>
        <p:sp>
          <p:nvSpPr>
            <p:cNvPr id="95" name="Oval 123"/>
            <p:cNvSpPr>
              <a:spLocks noChangeAspect="1" noChangeArrowheads="1"/>
            </p:cNvSpPr>
            <p:nvPr>
              <p:custDataLst>
                <p:tags r:id="rId32"/>
              </p:custDataLst>
            </p:nvPr>
          </p:nvSpPr>
          <p:spPr bwMode="blackWhite">
            <a:xfrm>
              <a:off x="2928" y="3984"/>
              <a:ext cx="158" cy="158"/>
            </a:xfrm>
            <a:prstGeom prst="ellipse">
              <a:avLst/>
            </a:prstGeom>
            <a:solidFill>
              <a:srgbClr val="EAEAEA"/>
            </a:solidFill>
            <a:ln w="12700">
              <a:noFill/>
              <a:round/>
              <a:headEnd/>
              <a:tailEnd/>
            </a:ln>
            <a:effectLst/>
          </p:spPr>
          <p:txBody>
            <a:bodyPr wrap="none" anchor="ctr"/>
            <a:lstStyle/>
            <a:p>
              <a:endParaRPr lang="de-DE" sz="1600"/>
            </a:p>
          </p:txBody>
        </p:sp>
        <p:sp>
          <p:nvSpPr>
            <p:cNvPr id="96" name="Arc 124"/>
            <p:cNvSpPr>
              <a:spLocks noChangeAspect="1"/>
            </p:cNvSpPr>
            <p:nvPr>
              <p:custDataLst>
                <p:tags r:id="rId33"/>
              </p:custDataLst>
            </p:nvPr>
          </p:nvSpPr>
          <p:spPr bwMode="black">
            <a:xfrm>
              <a:off x="2929" y="3984"/>
              <a:ext cx="158" cy="159"/>
            </a:xfrm>
            <a:custGeom>
              <a:avLst/>
              <a:gdLst>
                <a:gd name="G0" fmla="+- 21600 0 0"/>
                <a:gd name="G1" fmla="+- 21600 0 0"/>
                <a:gd name="G2" fmla="+- 21600 0 0"/>
                <a:gd name="T0" fmla="*/ 21600 w 43200"/>
                <a:gd name="T1" fmla="*/ 0 h 43200"/>
                <a:gd name="T2" fmla="*/ 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lnTo>
                    <a:pt x="21600" y="21600"/>
                  </a:lnTo>
                  <a:close/>
                </a:path>
              </a:pathLst>
            </a:custGeom>
            <a:solidFill>
              <a:schemeClr val="accent1"/>
            </a:solidFill>
            <a:ln w="12700">
              <a:noFill/>
              <a:round/>
              <a:headEnd/>
              <a:tailEnd/>
            </a:ln>
            <a:effectLst/>
          </p:spPr>
          <p:txBody>
            <a:bodyPr wrap="none" anchor="ctr"/>
            <a:lstStyle/>
            <a:p>
              <a:endParaRPr lang="de-DE" sz="1600"/>
            </a:p>
          </p:txBody>
        </p:sp>
      </p:grpSp>
      <p:grpSp>
        <p:nvGrpSpPr>
          <p:cNvPr id="97" name="Group 122"/>
          <p:cNvGrpSpPr>
            <a:grpSpLocks/>
          </p:cNvGrpSpPr>
          <p:nvPr/>
        </p:nvGrpSpPr>
        <p:grpSpPr bwMode="auto">
          <a:xfrm>
            <a:off x="8062835" y="3579564"/>
            <a:ext cx="232997" cy="252412"/>
            <a:chOff x="2928" y="3984"/>
            <a:chExt cx="159" cy="159"/>
          </a:xfrm>
        </p:grpSpPr>
        <p:sp>
          <p:nvSpPr>
            <p:cNvPr id="98" name="Oval 123"/>
            <p:cNvSpPr>
              <a:spLocks noChangeAspect="1" noChangeArrowheads="1"/>
            </p:cNvSpPr>
            <p:nvPr>
              <p:custDataLst>
                <p:tags r:id="rId30"/>
              </p:custDataLst>
            </p:nvPr>
          </p:nvSpPr>
          <p:spPr bwMode="blackWhite">
            <a:xfrm>
              <a:off x="2928" y="3984"/>
              <a:ext cx="158" cy="158"/>
            </a:xfrm>
            <a:prstGeom prst="ellipse">
              <a:avLst/>
            </a:prstGeom>
            <a:solidFill>
              <a:srgbClr val="EAEAEA"/>
            </a:solidFill>
            <a:ln w="12700">
              <a:noFill/>
              <a:round/>
              <a:headEnd/>
              <a:tailEnd/>
            </a:ln>
            <a:effectLst/>
          </p:spPr>
          <p:txBody>
            <a:bodyPr wrap="none" anchor="ctr"/>
            <a:lstStyle/>
            <a:p>
              <a:endParaRPr lang="de-DE" sz="1600"/>
            </a:p>
          </p:txBody>
        </p:sp>
        <p:sp>
          <p:nvSpPr>
            <p:cNvPr id="99" name="Arc 124"/>
            <p:cNvSpPr>
              <a:spLocks noChangeAspect="1"/>
            </p:cNvSpPr>
            <p:nvPr>
              <p:custDataLst>
                <p:tags r:id="rId31"/>
              </p:custDataLst>
            </p:nvPr>
          </p:nvSpPr>
          <p:spPr bwMode="black">
            <a:xfrm>
              <a:off x="2929" y="3984"/>
              <a:ext cx="158" cy="159"/>
            </a:xfrm>
            <a:custGeom>
              <a:avLst/>
              <a:gdLst>
                <a:gd name="G0" fmla="+- 21600 0 0"/>
                <a:gd name="G1" fmla="+- 21600 0 0"/>
                <a:gd name="G2" fmla="+- 21600 0 0"/>
                <a:gd name="T0" fmla="*/ 21600 w 43200"/>
                <a:gd name="T1" fmla="*/ 0 h 43200"/>
                <a:gd name="T2" fmla="*/ 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lnTo>
                    <a:pt x="21600" y="21600"/>
                  </a:lnTo>
                  <a:close/>
                </a:path>
              </a:pathLst>
            </a:custGeom>
            <a:solidFill>
              <a:schemeClr val="accent1"/>
            </a:solidFill>
            <a:ln w="12700">
              <a:noFill/>
              <a:round/>
              <a:headEnd/>
              <a:tailEnd/>
            </a:ln>
            <a:effectLst/>
          </p:spPr>
          <p:txBody>
            <a:bodyPr wrap="none" anchor="ctr"/>
            <a:lstStyle/>
            <a:p>
              <a:endParaRPr lang="de-DE" sz="1600"/>
            </a:p>
          </p:txBody>
        </p:sp>
      </p:grpSp>
      <p:grpSp>
        <p:nvGrpSpPr>
          <p:cNvPr id="100" name="Group 122"/>
          <p:cNvGrpSpPr>
            <a:grpSpLocks/>
          </p:cNvGrpSpPr>
          <p:nvPr/>
        </p:nvGrpSpPr>
        <p:grpSpPr bwMode="auto">
          <a:xfrm>
            <a:off x="8089461" y="5053512"/>
            <a:ext cx="232997" cy="252412"/>
            <a:chOff x="2928" y="3984"/>
            <a:chExt cx="159" cy="159"/>
          </a:xfrm>
        </p:grpSpPr>
        <p:sp>
          <p:nvSpPr>
            <p:cNvPr id="101" name="Oval 123"/>
            <p:cNvSpPr>
              <a:spLocks noChangeAspect="1" noChangeArrowheads="1"/>
            </p:cNvSpPr>
            <p:nvPr>
              <p:custDataLst>
                <p:tags r:id="rId28"/>
              </p:custDataLst>
            </p:nvPr>
          </p:nvSpPr>
          <p:spPr bwMode="blackWhite">
            <a:xfrm>
              <a:off x="2928" y="3984"/>
              <a:ext cx="158" cy="158"/>
            </a:xfrm>
            <a:prstGeom prst="ellipse">
              <a:avLst/>
            </a:prstGeom>
            <a:solidFill>
              <a:srgbClr val="EAEAEA"/>
            </a:solidFill>
            <a:ln w="12700">
              <a:noFill/>
              <a:round/>
              <a:headEnd/>
              <a:tailEnd/>
            </a:ln>
            <a:effectLst/>
          </p:spPr>
          <p:txBody>
            <a:bodyPr wrap="none" anchor="ctr"/>
            <a:lstStyle/>
            <a:p>
              <a:endParaRPr lang="de-DE" sz="1600"/>
            </a:p>
          </p:txBody>
        </p:sp>
        <p:sp>
          <p:nvSpPr>
            <p:cNvPr id="102" name="Arc 124"/>
            <p:cNvSpPr>
              <a:spLocks noChangeAspect="1"/>
            </p:cNvSpPr>
            <p:nvPr>
              <p:custDataLst>
                <p:tags r:id="rId29"/>
              </p:custDataLst>
            </p:nvPr>
          </p:nvSpPr>
          <p:spPr bwMode="black">
            <a:xfrm>
              <a:off x="2929" y="3984"/>
              <a:ext cx="158" cy="159"/>
            </a:xfrm>
            <a:custGeom>
              <a:avLst/>
              <a:gdLst>
                <a:gd name="G0" fmla="+- 21600 0 0"/>
                <a:gd name="G1" fmla="+- 21600 0 0"/>
                <a:gd name="G2" fmla="+- 21600 0 0"/>
                <a:gd name="T0" fmla="*/ 21600 w 43200"/>
                <a:gd name="T1" fmla="*/ 0 h 43200"/>
                <a:gd name="T2" fmla="*/ 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lnTo>
                    <a:pt x="21600" y="21600"/>
                  </a:lnTo>
                  <a:close/>
                </a:path>
              </a:pathLst>
            </a:custGeom>
            <a:solidFill>
              <a:schemeClr val="accent1"/>
            </a:solidFill>
            <a:ln w="12700">
              <a:noFill/>
              <a:round/>
              <a:headEnd/>
              <a:tailEnd/>
            </a:ln>
            <a:effectLst/>
          </p:spPr>
          <p:txBody>
            <a:bodyPr wrap="none" anchor="ctr"/>
            <a:lstStyle/>
            <a:p>
              <a:endParaRPr lang="de-DE" sz="1600"/>
            </a:p>
          </p:txBody>
        </p:sp>
      </p:grpSp>
      <p:grpSp>
        <p:nvGrpSpPr>
          <p:cNvPr id="103" name="Group 122"/>
          <p:cNvGrpSpPr>
            <a:grpSpLocks/>
          </p:cNvGrpSpPr>
          <p:nvPr/>
        </p:nvGrpSpPr>
        <p:grpSpPr bwMode="auto">
          <a:xfrm>
            <a:off x="8116074" y="5807187"/>
            <a:ext cx="232997" cy="252412"/>
            <a:chOff x="2928" y="3984"/>
            <a:chExt cx="159" cy="159"/>
          </a:xfrm>
        </p:grpSpPr>
        <p:sp>
          <p:nvSpPr>
            <p:cNvPr id="104" name="Oval 123"/>
            <p:cNvSpPr>
              <a:spLocks noChangeAspect="1" noChangeArrowheads="1"/>
            </p:cNvSpPr>
            <p:nvPr>
              <p:custDataLst>
                <p:tags r:id="rId26"/>
              </p:custDataLst>
            </p:nvPr>
          </p:nvSpPr>
          <p:spPr bwMode="blackWhite">
            <a:xfrm>
              <a:off x="2928" y="3984"/>
              <a:ext cx="158" cy="158"/>
            </a:xfrm>
            <a:prstGeom prst="ellipse">
              <a:avLst/>
            </a:prstGeom>
            <a:solidFill>
              <a:srgbClr val="EAEAEA"/>
            </a:solidFill>
            <a:ln w="12700">
              <a:noFill/>
              <a:round/>
              <a:headEnd/>
              <a:tailEnd/>
            </a:ln>
            <a:effectLst/>
          </p:spPr>
          <p:txBody>
            <a:bodyPr wrap="none" anchor="ctr"/>
            <a:lstStyle/>
            <a:p>
              <a:endParaRPr lang="de-DE" sz="1600"/>
            </a:p>
          </p:txBody>
        </p:sp>
        <p:sp>
          <p:nvSpPr>
            <p:cNvPr id="105" name="Arc 124"/>
            <p:cNvSpPr>
              <a:spLocks noChangeAspect="1"/>
            </p:cNvSpPr>
            <p:nvPr>
              <p:custDataLst>
                <p:tags r:id="rId27"/>
              </p:custDataLst>
            </p:nvPr>
          </p:nvSpPr>
          <p:spPr bwMode="black">
            <a:xfrm>
              <a:off x="2929" y="3984"/>
              <a:ext cx="158" cy="159"/>
            </a:xfrm>
            <a:custGeom>
              <a:avLst/>
              <a:gdLst>
                <a:gd name="G0" fmla="+- 21600 0 0"/>
                <a:gd name="G1" fmla="+- 21600 0 0"/>
                <a:gd name="G2" fmla="+- 21600 0 0"/>
                <a:gd name="T0" fmla="*/ 21600 w 43200"/>
                <a:gd name="T1" fmla="*/ 0 h 43200"/>
                <a:gd name="T2" fmla="*/ 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lnTo>
                    <a:pt x="21600" y="21600"/>
                  </a:lnTo>
                  <a:close/>
                </a:path>
              </a:pathLst>
            </a:custGeom>
            <a:solidFill>
              <a:schemeClr val="accent1"/>
            </a:solidFill>
            <a:ln w="12700">
              <a:noFill/>
              <a:round/>
              <a:headEnd/>
              <a:tailEnd/>
            </a:ln>
            <a:effectLst/>
          </p:spPr>
          <p:txBody>
            <a:bodyPr wrap="none" anchor="ctr"/>
            <a:lstStyle/>
            <a:p>
              <a:endParaRPr lang="de-DE" sz="1600"/>
            </a:p>
          </p:txBody>
        </p:sp>
      </p:grpSp>
      <p:grpSp>
        <p:nvGrpSpPr>
          <p:cNvPr id="106" name="Group 122"/>
          <p:cNvGrpSpPr>
            <a:grpSpLocks/>
          </p:cNvGrpSpPr>
          <p:nvPr/>
        </p:nvGrpSpPr>
        <p:grpSpPr bwMode="auto">
          <a:xfrm>
            <a:off x="8022655" y="2738322"/>
            <a:ext cx="232997" cy="252412"/>
            <a:chOff x="2928" y="3984"/>
            <a:chExt cx="159" cy="159"/>
          </a:xfrm>
        </p:grpSpPr>
        <p:sp>
          <p:nvSpPr>
            <p:cNvPr id="107" name="Oval 123"/>
            <p:cNvSpPr>
              <a:spLocks noChangeAspect="1" noChangeArrowheads="1"/>
            </p:cNvSpPr>
            <p:nvPr>
              <p:custDataLst>
                <p:tags r:id="rId24"/>
              </p:custDataLst>
            </p:nvPr>
          </p:nvSpPr>
          <p:spPr bwMode="blackWhite">
            <a:xfrm>
              <a:off x="2928" y="3984"/>
              <a:ext cx="158" cy="158"/>
            </a:xfrm>
            <a:prstGeom prst="ellipse">
              <a:avLst/>
            </a:prstGeom>
            <a:solidFill>
              <a:srgbClr val="EAEAEA"/>
            </a:solidFill>
            <a:ln w="12700">
              <a:noFill/>
              <a:round/>
              <a:headEnd/>
              <a:tailEnd/>
            </a:ln>
            <a:effectLst/>
          </p:spPr>
          <p:txBody>
            <a:bodyPr wrap="none" anchor="ctr"/>
            <a:lstStyle/>
            <a:p>
              <a:endParaRPr lang="de-DE" sz="1600"/>
            </a:p>
          </p:txBody>
        </p:sp>
        <p:sp>
          <p:nvSpPr>
            <p:cNvPr id="108" name="Arc 124"/>
            <p:cNvSpPr>
              <a:spLocks noChangeAspect="1"/>
            </p:cNvSpPr>
            <p:nvPr>
              <p:custDataLst>
                <p:tags r:id="rId25"/>
              </p:custDataLst>
            </p:nvPr>
          </p:nvSpPr>
          <p:spPr bwMode="black">
            <a:xfrm>
              <a:off x="2929" y="3984"/>
              <a:ext cx="158" cy="159"/>
            </a:xfrm>
            <a:custGeom>
              <a:avLst/>
              <a:gdLst>
                <a:gd name="G0" fmla="+- 21600 0 0"/>
                <a:gd name="G1" fmla="+- 21600 0 0"/>
                <a:gd name="G2" fmla="+- 21600 0 0"/>
                <a:gd name="T0" fmla="*/ 21600 w 43200"/>
                <a:gd name="T1" fmla="*/ 0 h 43200"/>
                <a:gd name="T2" fmla="*/ 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lnTo>
                    <a:pt x="21600" y="21600"/>
                  </a:lnTo>
                  <a:close/>
                </a:path>
              </a:pathLst>
            </a:custGeom>
            <a:solidFill>
              <a:schemeClr val="accent1"/>
            </a:solidFill>
            <a:ln w="12700">
              <a:noFill/>
              <a:round/>
              <a:headEnd/>
              <a:tailEnd/>
            </a:ln>
            <a:effectLst/>
          </p:spPr>
          <p:txBody>
            <a:bodyPr wrap="none" anchor="ctr"/>
            <a:lstStyle/>
            <a:p>
              <a:endParaRPr lang="de-DE" sz="1600"/>
            </a:p>
          </p:txBody>
        </p:sp>
      </p:grpSp>
      <p:grpSp>
        <p:nvGrpSpPr>
          <p:cNvPr id="109" name="Group 104"/>
          <p:cNvGrpSpPr>
            <a:grpSpLocks/>
          </p:cNvGrpSpPr>
          <p:nvPr/>
        </p:nvGrpSpPr>
        <p:grpSpPr bwMode="auto">
          <a:xfrm>
            <a:off x="6910558" y="5051925"/>
            <a:ext cx="232997" cy="252412"/>
            <a:chOff x="2736" y="3984"/>
            <a:chExt cx="159" cy="159"/>
          </a:xfrm>
        </p:grpSpPr>
        <p:sp>
          <p:nvSpPr>
            <p:cNvPr id="110" name="Oval 105"/>
            <p:cNvSpPr>
              <a:spLocks noChangeAspect="1" noChangeArrowheads="1"/>
            </p:cNvSpPr>
            <p:nvPr/>
          </p:nvSpPr>
          <p:spPr bwMode="auto">
            <a:xfrm>
              <a:off x="2736" y="3984"/>
              <a:ext cx="159" cy="159"/>
            </a:xfrm>
            <a:prstGeom prst="ellipse">
              <a:avLst/>
            </a:prstGeom>
            <a:solidFill>
              <a:srgbClr val="EAEAEA"/>
            </a:solidFill>
            <a:ln w="12700">
              <a:noFill/>
              <a:round/>
              <a:headEnd/>
              <a:tailEnd/>
            </a:ln>
            <a:effectLst/>
          </p:spPr>
          <p:txBody>
            <a:bodyPr wrap="none" lIns="0" tIns="0" rIns="0" bIns="0" anchor="ctr"/>
            <a:lstStyle/>
            <a:p>
              <a:endParaRPr lang="de-DE"/>
            </a:p>
          </p:txBody>
        </p:sp>
        <p:sp>
          <p:nvSpPr>
            <p:cNvPr id="111" name="Arc 106"/>
            <p:cNvSpPr>
              <a:spLocks noChangeAspect="1"/>
            </p:cNvSpPr>
            <p:nvPr>
              <p:custDataLst>
                <p:tags r:id="rId23"/>
              </p:custDataLst>
            </p:nvPr>
          </p:nvSpPr>
          <p:spPr bwMode="black">
            <a:xfrm>
              <a:off x="2816" y="3984"/>
              <a:ext cx="79" cy="158"/>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199"/>
                    <a:pt x="0" y="43200"/>
                  </a:cubicBezTo>
                </a:path>
                <a:path w="21600" h="43200" stroke="0" extrusionOk="0">
                  <a:moveTo>
                    <a:pt x="-1" y="0"/>
                  </a:moveTo>
                  <a:cubicBezTo>
                    <a:pt x="11929" y="0"/>
                    <a:pt x="21600" y="9670"/>
                    <a:pt x="21600" y="21600"/>
                  </a:cubicBezTo>
                  <a:cubicBezTo>
                    <a:pt x="21600" y="33529"/>
                    <a:pt x="11929" y="43199"/>
                    <a:pt x="0" y="43200"/>
                  </a:cubicBezTo>
                  <a:lnTo>
                    <a:pt x="0" y="21600"/>
                  </a:lnTo>
                  <a:close/>
                </a:path>
              </a:pathLst>
            </a:custGeom>
            <a:solidFill>
              <a:schemeClr val="accent1"/>
            </a:solidFill>
            <a:ln w="12700">
              <a:noFill/>
              <a:round/>
              <a:headEnd/>
              <a:tailEnd/>
            </a:ln>
            <a:effectLst/>
          </p:spPr>
          <p:txBody>
            <a:bodyPr wrap="none" anchor="ctr"/>
            <a:lstStyle/>
            <a:p>
              <a:endParaRPr lang="de-DE" sz="1600"/>
            </a:p>
          </p:txBody>
        </p:sp>
      </p:grpSp>
      <p:sp>
        <p:nvSpPr>
          <p:cNvPr id="115" name="Oval 130"/>
          <p:cNvSpPr>
            <a:spLocks noChangeAspect="1" noChangeArrowheads="1"/>
          </p:cNvSpPr>
          <p:nvPr/>
        </p:nvSpPr>
        <p:spPr bwMode="auto">
          <a:xfrm>
            <a:off x="6872808" y="3566511"/>
            <a:ext cx="232997" cy="252412"/>
          </a:xfrm>
          <a:prstGeom prst="ellipse">
            <a:avLst/>
          </a:prstGeom>
          <a:solidFill>
            <a:schemeClr val="accent1"/>
          </a:solidFill>
          <a:ln w="12700">
            <a:noFill/>
            <a:round/>
            <a:headEnd/>
            <a:tailEnd/>
          </a:ln>
          <a:effectLst/>
        </p:spPr>
        <p:txBody>
          <a:bodyPr wrap="none" lIns="0" tIns="0" rIns="0" bIns="0" anchor="ctr"/>
          <a:lstStyle/>
          <a:p>
            <a:endParaRPr lang="de-DE"/>
          </a:p>
        </p:txBody>
      </p:sp>
      <p:grpSp>
        <p:nvGrpSpPr>
          <p:cNvPr id="116" name="Group 104"/>
          <p:cNvGrpSpPr>
            <a:grpSpLocks/>
          </p:cNvGrpSpPr>
          <p:nvPr/>
        </p:nvGrpSpPr>
        <p:grpSpPr bwMode="auto">
          <a:xfrm>
            <a:off x="6906144" y="2733352"/>
            <a:ext cx="232997" cy="252412"/>
            <a:chOff x="2736" y="3984"/>
            <a:chExt cx="159" cy="159"/>
          </a:xfrm>
        </p:grpSpPr>
        <p:sp>
          <p:nvSpPr>
            <p:cNvPr id="117" name="Oval 105"/>
            <p:cNvSpPr>
              <a:spLocks noChangeAspect="1" noChangeArrowheads="1"/>
            </p:cNvSpPr>
            <p:nvPr/>
          </p:nvSpPr>
          <p:spPr bwMode="auto">
            <a:xfrm>
              <a:off x="2736" y="3984"/>
              <a:ext cx="159" cy="159"/>
            </a:xfrm>
            <a:prstGeom prst="ellipse">
              <a:avLst/>
            </a:prstGeom>
            <a:solidFill>
              <a:srgbClr val="EAEAEA"/>
            </a:solidFill>
            <a:ln w="12700">
              <a:noFill/>
              <a:round/>
              <a:headEnd/>
              <a:tailEnd/>
            </a:ln>
            <a:effectLst/>
          </p:spPr>
          <p:txBody>
            <a:bodyPr wrap="none" lIns="0" tIns="0" rIns="0" bIns="0" anchor="ctr"/>
            <a:lstStyle/>
            <a:p>
              <a:endParaRPr lang="de-DE"/>
            </a:p>
          </p:txBody>
        </p:sp>
        <p:sp>
          <p:nvSpPr>
            <p:cNvPr id="118" name="Arc 106"/>
            <p:cNvSpPr>
              <a:spLocks noChangeAspect="1"/>
            </p:cNvSpPr>
            <p:nvPr>
              <p:custDataLst>
                <p:tags r:id="rId22"/>
              </p:custDataLst>
            </p:nvPr>
          </p:nvSpPr>
          <p:spPr bwMode="black">
            <a:xfrm>
              <a:off x="2816" y="3984"/>
              <a:ext cx="79" cy="158"/>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199"/>
                    <a:pt x="0" y="43200"/>
                  </a:cubicBezTo>
                </a:path>
                <a:path w="21600" h="43200" stroke="0" extrusionOk="0">
                  <a:moveTo>
                    <a:pt x="-1" y="0"/>
                  </a:moveTo>
                  <a:cubicBezTo>
                    <a:pt x="11929" y="0"/>
                    <a:pt x="21600" y="9670"/>
                    <a:pt x="21600" y="21600"/>
                  </a:cubicBezTo>
                  <a:cubicBezTo>
                    <a:pt x="21600" y="33529"/>
                    <a:pt x="11929" y="43199"/>
                    <a:pt x="0" y="43200"/>
                  </a:cubicBezTo>
                  <a:lnTo>
                    <a:pt x="0" y="21600"/>
                  </a:lnTo>
                  <a:close/>
                </a:path>
              </a:pathLst>
            </a:custGeom>
            <a:solidFill>
              <a:schemeClr val="accent1"/>
            </a:solidFill>
            <a:ln w="12700">
              <a:noFill/>
              <a:round/>
              <a:headEnd/>
              <a:tailEnd/>
            </a:ln>
            <a:effectLst/>
          </p:spPr>
          <p:txBody>
            <a:bodyPr wrap="none" anchor="ctr"/>
            <a:lstStyle/>
            <a:p>
              <a:endParaRPr lang="de-DE" sz="1600"/>
            </a:p>
          </p:txBody>
        </p:sp>
      </p:grpSp>
      <p:grpSp>
        <p:nvGrpSpPr>
          <p:cNvPr id="119" name="Group 116"/>
          <p:cNvGrpSpPr>
            <a:grpSpLocks/>
          </p:cNvGrpSpPr>
          <p:nvPr/>
        </p:nvGrpSpPr>
        <p:grpSpPr bwMode="auto">
          <a:xfrm>
            <a:off x="5630747" y="1954464"/>
            <a:ext cx="232997" cy="252413"/>
            <a:chOff x="2928" y="3984"/>
            <a:chExt cx="159" cy="159"/>
          </a:xfrm>
        </p:grpSpPr>
        <p:sp>
          <p:nvSpPr>
            <p:cNvPr id="120" name="Oval 117"/>
            <p:cNvSpPr>
              <a:spLocks noChangeAspect="1" noChangeArrowheads="1"/>
            </p:cNvSpPr>
            <p:nvPr>
              <p:custDataLst>
                <p:tags r:id="rId20"/>
              </p:custDataLst>
            </p:nvPr>
          </p:nvSpPr>
          <p:spPr bwMode="blackWhite">
            <a:xfrm>
              <a:off x="2928" y="3984"/>
              <a:ext cx="158" cy="158"/>
            </a:xfrm>
            <a:prstGeom prst="ellipse">
              <a:avLst/>
            </a:prstGeom>
            <a:solidFill>
              <a:srgbClr val="EAEAEA"/>
            </a:solidFill>
            <a:ln w="12700">
              <a:noFill/>
              <a:round/>
              <a:headEnd/>
              <a:tailEnd/>
            </a:ln>
            <a:effectLst/>
          </p:spPr>
          <p:txBody>
            <a:bodyPr wrap="none" anchor="ctr"/>
            <a:lstStyle/>
            <a:p>
              <a:endParaRPr lang="de-DE" sz="1600"/>
            </a:p>
          </p:txBody>
        </p:sp>
        <p:sp>
          <p:nvSpPr>
            <p:cNvPr id="121" name="Arc 118"/>
            <p:cNvSpPr>
              <a:spLocks noChangeAspect="1"/>
            </p:cNvSpPr>
            <p:nvPr>
              <p:custDataLst>
                <p:tags r:id="rId21"/>
              </p:custDataLst>
            </p:nvPr>
          </p:nvSpPr>
          <p:spPr bwMode="black">
            <a:xfrm>
              <a:off x="2929" y="3984"/>
              <a:ext cx="158" cy="159"/>
            </a:xfrm>
            <a:custGeom>
              <a:avLst/>
              <a:gdLst>
                <a:gd name="G0" fmla="+- 21600 0 0"/>
                <a:gd name="G1" fmla="+- 21600 0 0"/>
                <a:gd name="G2" fmla="+- 21600 0 0"/>
                <a:gd name="T0" fmla="*/ 21600 w 43200"/>
                <a:gd name="T1" fmla="*/ 0 h 43200"/>
                <a:gd name="T2" fmla="*/ 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lnTo>
                    <a:pt x="21600" y="21600"/>
                  </a:lnTo>
                  <a:close/>
                </a:path>
              </a:pathLst>
            </a:custGeom>
            <a:solidFill>
              <a:schemeClr val="accent1"/>
            </a:solidFill>
            <a:ln w="12700">
              <a:noFill/>
              <a:round/>
              <a:headEnd/>
              <a:tailEnd/>
            </a:ln>
            <a:effectLst/>
          </p:spPr>
          <p:txBody>
            <a:bodyPr wrap="none" anchor="ctr"/>
            <a:lstStyle/>
            <a:p>
              <a:endParaRPr lang="de-DE" sz="1600"/>
            </a:p>
          </p:txBody>
        </p:sp>
      </p:grpSp>
      <p:sp>
        <p:nvSpPr>
          <p:cNvPr id="122" name="Oval 130"/>
          <p:cNvSpPr>
            <a:spLocks noChangeAspect="1" noChangeArrowheads="1"/>
          </p:cNvSpPr>
          <p:nvPr/>
        </p:nvSpPr>
        <p:spPr bwMode="auto">
          <a:xfrm>
            <a:off x="5632212" y="2691870"/>
            <a:ext cx="232997" cy="252412"/>
          </a:xfrm>
          <a:prstGeom prst="ellipse">
            <a:avLst/>
          </a:prstGeom>
          <a:solidFill>
            <a:schemeClr val="accent1"/>
          </a:solidFill>
          <a:ln w="12700">
            <a:noFill/>
            <a:round/>
            <a:headEnd/>
            <a:tailEnd/>
          </a:ln>
          <a:effectLst/>
        </p:spPr>
        <p:txBody>
          <a:bodyPr wrap="none" lIns="0" tIns="0" rIns="0" bIns="0" anchor="ctr"/>
          <a:lstStyle/>
          <a:p>
            <a:endParaRPr lang="de-DE"/>
          </a:p>
        </p:txBody>
      </p:sp>
      <p:grpSp>
        <p:nvGrpSpPr>
          <p:cNvPr id="126" name="Group 104"/>
          <p:cNvGrpSpPr>
            <a:grpSpLocks/>
          </p:cNvGrpSpPr>
          <p:nvPr/>
        </p:nvGrpSpPr>
        <p:grpSpPr bwMode="auto">
          <a:xfrm>
            <a:off x="5629282" y="3566511"/>
            <a:ext cx="232997" cy="252412"/>
            <a:chOff x="2736" y="3984"/>
            <a:chExt cx="159" cy="159"/>
          </a:xfrm>
        </p:grpSpPr>
        <p:sp>
          <p:nvSpPr>
            <p:cNvPr id="127" name="Oval 105"/>
            <p:cNvSpPr>
              <a:spLocks noChangeAspect="1" noChangeArrowheads="1"/>
            </p:cNvSpPr>
            <p:nvPr/>
          </p:nvSpPr>
          <p:spPr bwMode="auto">
            <a:xfrm>
              <a:off x="2736" y="3984"/>
              <a:ext cx="159" cy="159"/>
            </a:xfrm>
            <a:prstGeom prst="ellipse">
              <a:avLst/>
            </a:prstGeom>
            <a:solidFill>
              <a:srgbClr val="EAEAEA"/>
            </a:solidFill>
            <a:ln w="12700">
              <a:noFill/>
              <a:round/>
              <a:headEnd/>
              <a:tailEnd/>
            </a:ln>
            <a:effectLst/>
          </p:spPr>
          <p:txBody>
            <a:bodyPr wrap="none" lIns="0" tIns="0" rIns="0" bIns="0" anchor="ctr"/>
            <a:lstStyle/>
            <a:p>
              <a:endParaRPr lang="de-DE"/>
            </a:p>
          </p:txBody>
        </p:sp>
        <p:sp>
          <p:nvSpPr>
            <p:cNvPr id="128" name="Arc 106"/>
            <p:cNvSpPr>
              <a:spLocks noChangeAspect="1"/>
            </p:cNvSpPr>
            <p:nvPr>
              <p:custDataLst>
                <p:tags r:id="rId19"/>
              </p:custDataLst>
            </p:nvPr>
          </p:nvSpPr>
          <p:spPr bwMode="black">
            <a:xfrm>
              <a:off x="2816" y="3984"/>
              <a:ext cx="79" cy="158"/>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199"/>
                    <a:pt x="0" y="43200"/>
                  </a:cubicBezTo>
                </a:path>
                <a:path w="21600" h="43200" stroke="0" extrusionOk="0">
                  <a:moveTo>
                    <a:pt x="-1" y="0"/>
                  </a:moveTo>
                  <a:cubicBezTo>
                    <a:pt x="11929" y="0"/>
                    <a:pt x="21600" y="9670"/>
                    <a:pt x="21600" y="21600"/>
                  </a:cubicBezTo>
                  <a:cubicBezTo>
                    <a:pt x="21600" y="33529"/>
                    <a:pt x="11929" y="43199"/>
                    <a:pt x="0" y="43200"/>
                  </a:cubicBezTo>
                  <a:lnTo>
                    <a:pt x="0" y="21600"/>
                  </a:lnTo>
                  <a:close/>
                </a:path>
              </a:pathLst>
            </a:custGeom>
            <a:solidFill>
              <a:schemeClr val="accent1"/>
            </a:solidFill>
            <a:ln w="12700">
              <a:noFill/>
              <a:round/>
              <a:headEnd/>
              <a:tailEnd/>
            </a:ln>
            <a:effectLst/>
          </p:spPr>
          <p:txBody>
            <a:bodyPr wrap="none" anchor="ctr"/>
            <a:lstStyle/>
            <a:p>
              <a:endParaRPr lang="de-DE" sz="1600"/>
            </a:p>
          </p:txBody>
        </p:sp>
      </p:grpSp>
      <p:grpSp>
        <p:nvGrpSpPr>
          <p:cNvPr id="129" name="Group 104"/>
          <p:cNvGrpSpPr>
            <a:grpSpLocks/>
          </p:cNvGrpSpPr>
          <p:nvPr/>
        </p:nvGrpSpPr>
        <p:grpSpPr bwMode="auto">
          <a:xfrm>
            <a:off x="5665916" y="4347765"/>
            <a:ext cx="232997" cy="252412"/>
            <a:chOff x="2736" y="3984"/>
            <a:chExt cx="159" cy="159"/>
          </a:xfrm>
        </p:grpSpPr>
        <p:sp>
          <p:nvSpPr>
            <p:cNvPr id="130" name="Oval 105"/>
            <p:cNvSpPr>
              <a:spLocks noChangeAspect="1" noChangeArrowheads="1"/>
            </p:cNvSpPr>
            <p:nvPr/>
          </p:nvSpPr>
          <p:spPr bwMode="auto">
            <a:xfrm>
              <a:off x="2736" y="3984"/>
              <a:ext cx="159" cy="159"/>
            </a:xfrm>
            <a:prstGeom prst="ellipse">
              <a:avLst/>
            </a:prstGeom>
            <a:solidFill>
              <a:srgbClr val="EAEAEA"/>
            </a:solidFill>
            <a:ln w="12700">
              <a:noFill/>
              <a:round/>
              <a:headEnd/>
              <a:tailEnd/>
            </a:ln>
            <a:effectLst/>
          </p:spPr>
          <p:txBody>
            <a:bodyPr wrap="none" lIns="0" tIns="0" rIns="0" bIns="0" anchor="ctr"/>
            <a:lstStyle/>
            <a:p>
              <a:endParaRPr lang="de-DE"/>
            </a:p>
          </p:txBody>
        </p:sp>
        <p:sp>
          <p:nvSpPr>
            <p:cNvPr id="131" name="Arc 106"/>
            <p:cNvSpPr>
              <a:spLocks noChangeAspect="1"/>
            </p:cNvSpPr>
            <p:nvPr>
              <p:custDataLst>
                <p:tags r:id="rId18"/>
              </p:custDataLst>
            </p:nvPr>
          </p:nvSpPr>
          <p:spPr bwMode="black">
            <a:xfrm>
              <a:off x="2816" y="3984"/>
              <a:ext cx="79" cy="158"/>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199"/>
                    <a:pt x="0" y="43200"/>
                  </a:cubicBezTo>
                </a:path>
                <a:path w="21600" h="43200" stroke="0" extrusionOk="0">
                  <a:moveTo>
                    <a:pt x="-1" y="0"/>
                  </a:moveTo>
                  <a:cubicBezTo>
                    <a:pt x="11929" y="0"/>
                    <a:pt x="21600" y="9670"/>
                    <a:pt x="21600" y="21600"/>
                  </a:cubicBezTo>
                  <a:cubicBezTo>
                    <a:pt x="21600" y="33529"/>
                    <a:pt x="11929" y="43199"/>
                    <a:pt x="0" y="43200"/>
                  </a:cubicBezTo>
                  <a:lnTo>
                    <a:pt x="0" y="21600"/>
                  </a:lnTo>
                  <a:close/>
                </a:path>
              </a:pathLst>
            </a:custGeom>
            <a:solidFill>
              <a:schemeClr val="accent1"/>
            </a:solidFill>
            <a:ln w="12700">
              <a:noFill/>
              <a:round/>
              <a:headEnd/>
              <a:tailEnd/>
            </a:ln>
            <a:effectLst/>
          </p:spPr>
          <p:txBody>
            <a:bodyPr wrap="none" anchor="ctr"/>
            <a:lstStyle/>
            <a:p>
              <a:endParaRPr lang="de-DE" sz="1600"/>
            </a:p>
          </p:txBody>
        </p:sp>
      </p:grpSp>
      <p:grpSp>
        <p:nvGrpSpPr>
          <p:cNvPr id="132" name="Group 104"/>
          <p:cNvGrpSpPr>
            <a:grpSpLocks/>
          </p:cNvGrpSpPr>
          <p:nvPr/>
        </p:nvGrpSpPr>
        <p:grpSpPr bwMode="auto">
          <a:xfrm>
            <a:off x="5608033" y="5795123"/>
            <a:ext cx="232997" cy="252412"/>
            <a:chOff x="2736" y="3984"/>
            <a:chExt cx="159" cy="159"/>
          </a:xfrm>
        </p:grpSpPr>
        <p:sp>
          <p:nvSpPr>
            <p:cNvPr id="133" name="Oval 105"/>
            <p:cNvSpPr>
              <a:spLocks noChangeAspect="1" noChangeArrowheads="1"/>
            </p:cNvSpPr>
            <p:nvPr/>
          </p:nvSpPr>
          <p:spPr bwMode="auto">
            <a:xfrm>
              <a:off x="2736" y="3984"/>
              <a:ext cx="159" cy="159"/>
            </a:xfrm>
            <a:prstGeom prst="ellipse">
              <a:avLst/>
            </a:prstGeom>
            <a:solidFill>
              <a:srgbClr val="EAEAEA"/>
            </a:solidFill>
            <a:ln w="12700">
              <a:noFill/>
              <a:round/>
              <a:headEnd/>
              <a:tailEnd/>
            </a:ln>
            <a:effectLst/>
          </p:spPr>
          <p:txBody>
            <a:bodyPr wrap="none" lIns="0" tIns="0" rIns="0" bIns="0" anchor="ctr"/>
            <a:lstStyle/>
            <a:p>
              <a:endParaRPr lang="de-DE"/>
            </a:p>
          </p:txBody>
        </p:sp>
        <p:sp>
          <p:nvSpPr>
            <p:cNvPr id="134" name="Arc 106"/>
            <p:cNvSpPr>
              <a:spLocks noChangeAspect="1"/>
            </p:cNvSpPr>
            <p:nvPr>
              <p:custDataLst>
                <p:tags r:id="rId17"/>
              </p:custDataLst>
            </p:nvPr>
          </p:nvSpPr>
          <p:spPr bwMode="black">
            <a:xfrm>
              <a:off x="2816" y="3984"/>
              <a:ext cx="79" cy="158"/>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199"/>
                    <a:pt x="0" y="43200"/>
                  </a:cubicBezTo>
                </a:path>
                <a:path w="21600" h="43200" stroke="0" extrusionOk="0">
                  <a:moveTo>
                    <a:pt x="-1" y="0"/>
                  </a:moveTo>
                  <a:cubicBezTo>
                    <a:pt x="11929" y="0"/>
                    <a:pt x="21600" y="9670"/>
                    <a:pt x="21600" y="21600"/>
                  </a:cubicBezTo>
                  <a:cubicBezTo>
                    <a:pt x="21600" y="33529"/>
                    <a:pt x="11929" y="43199"/>
                    <a:pt x="0" y="43200"/>
                  </a:cubicBezTo>
                  <a:lnTo>
                    <a:pt x="0" y="21600"/>
                  </a:lnTo>
                  <a:close/>
                </a:path>
              </a:pathLst>
            </a:custGeom>
            <a:solidFill>
              <a:schemeClr val="accent1"/>
            </a:solidFill>
            <a:ln w="12700">
              <a:noFill/>
              <a:round/>
              <a:headEnd/>
              <a:tailEnd/>
            </a:ln>
            <a:effectLst/>
          </p:spPr>
          <p:txBody>
            <a:bodyPr wrap="none" anchor="ctr"/>
            <a:lstStyle/>
            <a:p>
              <a:endParaRPr lang="de-DE" sz="1600"/>
            </a:p>
          </p:txBody>
        </p:sp>
      </p:grpSp>
      <p:grpSp>
        <p:nvGrpSpPr>
          <p:cNvPr id="138" name="Group 113"/>
          <p:cNvGrpSpPr>
            <a:grpSpLocks/>
          </p:cNvGrpSpPr>
          <p:nvPr/>
        </p:nvGrpSpPr>
        <p:grpSpPr bwMode="auto">
          <a:xfrm>
            <a:off x="4168098" y="3627144"/>
            <a:ext cx="232997" cy="252413"/>
            <a:chOff x="2928" y="3984"/>
            <a:chExt cx="159" cy="159"/>
          </a:xfrm>
        </p:grpSpPr>
        <p:sp>
          <p:nvSpPr>
            <p:cNvPr id="139" name="Oval 114"/>
            <p:cNvSpPr>
              <a:spLocks noChangeAspect="1" noChangeArrowheads="1"/>
            </p:cNvSpPr>
            <p:nvPr>
              <p:custDataLst>
                <p:tags r:id="rId15"/>
              </p:custDataLst>
            </p:nvPr>
          </p:nvSpPr>
          <p:spPr bwMode="blackWhite">
            <a:xfrm>
              <a:off x="2928" y="3984"/>
              <a:ext cx="158" cy="158"/>
            </a:xfrm>
            <a:prstGeom prst="ellipse">
              <a:avLst/>
            </a:prstGeom>
            <a:solidFill>
              <a:srgbClr val="EAEAEA"/>
            </a:solidFill>
            <a:ln w="12700">
              <a:noFill/>
              <a:round/>
              <a:headEnd/>
              <a:tailEnd/>
            </a:ln>
            <a:effectLst/>
          </p:spPr>
          <p:txBody>
            <a:bodyPr wrap="none" anchor="ctr"/>
            <a:lstStyle/>
            <a:p>
              <a:endParaRPr lang="de-DE" sz="1600"/>
            </a:p>
          </p:txBody>
        </p:sp>
        <p:sp>
          <p:nvSpPr>
            <p:cNvPr id="140" name="Arc 115"/>
            <p:cNvSpPr>
              <a:spLocks noChangeAspect="1"/>
            </p:cNvSpPr>
            <p:nvPr>
              <p:custDataLst>
                <p:tags r:id="rId16"/>
              </p:custDataLst>
            </p:nvPr>
          </p:nvSpPr>
          <p:spPr bwMode="black">
            <a:xfrm>
              <a:off x="2929" y="3984"/>
              <a:ext cx="158" cy="159"/>
            </a:xfrm>
            <a:custGeom>
              <a:avLst/>
              <a:gdLst>
                <a:gd name="G0" fmla="+- 21600 0 0"/>
                <a:gd name="G1" fmla="+- 21600 0 0"/>
                <a:gd name="G2" fmla="+- 21600 0 0"/>
                <a:gd name="T0" fmla="*/ 21600 w 43200"/>
                <a:gd name="T1" fmla="*/ 0 h 43200"/>
                <a:gd name="T2" fmla="*/ 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lnTo>
                    <a:pt x="21600" y="21600"/>
                  </a:lnTo>
                  <a:close/>
                </a:path>
              </a:pathLst>
            </a:custGeom>
            <a:solidFill>
              <a:schemeClr val="accent1"/>
            </a:solidFill>
            <a:ln w="12700">
              <a:noFill/>
              <a:round/>
              <a:headEnd/>
              <a:tailEnd/>
            </a:ln>
            <a:effectLst/>
          </p:spPr>
          <p:txBody>
            <a:bodyPr wrap="none" anchor="ctr"/>
            <a:lstStyle/>
            <a:p>
              <a:endParaRPr lang="de-DE" sz="1600"/>
            </a:p>
          </p:txBody>
        </p:sp>
      </p:grpSp>
      <p:grpSp>
        <p:nvGrpSpPr>
          <p:cNvPr id="141" name="Group 104"/>
          <p:cNvGrpSpPr>
            <a:grpSpLocks/>
          </p:cNvGrpSpPr>
          <p:nvPr/>
        </p:nvGrpSpPr>
        <p:grpSpPr bwMode="auto">
          <a:xfrm>
            <a:off x="4157461" y="2716890"/>
            <a:ext cx="232997" cy="252412"/>
            <a:chOff x="2736" y="3984"/>
            <a:chExt cx="159" cy="159"/>
          </a:xfrm>
        </p:grpSpPr>
        <p:sp>
          <p:nvSpPr>
            <p:cNvPr id="142" name="Oval 105"/>
            <p:cNvSpPr>
              <a:spLocks noChangeAspect="1" noChangeArrowheads="1"/>
            </p:cNvSpPr>
            <p:nvPr/>
          </p:nvSpPr>
          <p:spPr bwMode="auto">
            <a:xfrm>
              <a:off x="2736" y="3984"/>
              <a:ext cx="159" cy="159"/>
            </a:xfrm>
            <a:prstGeom prst="ellipse">
              <a:avLst/>
            </a:prstGeom>
            <a:solidFill>
              <a:srgbClr val="EAEAEA"/>
            </a:solidFill>
            <a:ln w="12700">
              <a:noFill/>
              <a:round/>
              <a:headEnd/>
              <a:tailEnd/>
            </a:ln>
            <a:effectLst/>
          </p:spPr>
          <p:txBody>
            <a:bodyPr wrap="none" lIns="0" tIns="0" rIns="0" bIns="0" anchor="ctr"/>
            <a:lstStyle/>
            <a:p>
              <a:endParaRPr lang="de-DE"/>
            </a:p>
          </p:txBody>
        </p:sp>
        <p:sp>
          <p:nvSpPr>
            <p:cNvPr id="143" name="Arc 106"/>
            <p:cNvSpPr>
              <a:spLocks noChangeAspect="1"/>
            </p:cNvSpPr>
            <p:nvPr>
              <p:custDataLst>
                <p:tags r:id="rId14"/>
              </p:custDataLst>
            </p:nvPr>
          </p:nvSpPr>
          <p:spPr bwMode="black">
            <a:xfrm>
              <a:off x="2816" y="3984"/>
              <a:ext cx="79" cy="158"/>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199"/>
                    <a:pt x="0" y="43200"/>
                  </a:cubicBezTo>
                </a:path>
                <a:path w="21600" h="43200" stroke="0" extrusionOk="0">
                  <a:moveTo>
                    <a:pt x="-1" y="0"/>
                  </a:moveTo>
                  <a:cubicBezTo>
                    <a:pt x="11929" y="0"/>
                    <a:pt x="21600" y="9670"/>
                    <a:pt x="21600" y="21600"/>
                  </a:cubicBezTo>
                  <a:cubicBezTo>
                    <a:pt x="21600" y="33529"/>
                    <a:pt x="11929" y="43199"/>
                    <a:pt x="0" y="43200"/>
                  </a:cubicBezTo>
                  <a:lnTo>
                    <a:pt x="0" y="21600"/>
                  </a:lnTo>
                  <a:close/>
                </a:path>
              </a:pathLst>
            </a:custGeom>
            <a:solidFill>
              <a:schemeClr val="accent1"/>
            </a:solidFill>
            <a:ln w="12700">
              <a:noFill/>
              <a:round/>
              <a:headEnd/>
              <a:tailEnd/>
            </a:ln>
            <a:effectLst/>
          </p:spPr>
          <p:txBody>
            <a:bodyPr wrap="none" anchor="ctr"/>
            <a:lstStyle/>
            <a:p>
              <a:endParaRPr lang="de-DE" sz="1600"/>
            </a:p>
          </p:txBody>
        </p:sp>
      </p:grpSp>
      <p:grpSp>
        <p:nvGrpSpPr>
          <p:cNvPr id="144" name="Group 104"/>
          <p:cNvGrpSpPr>
            <a:grpSpLocks/>
          </p:cNvGrpSpPr>
          <p:nvPr/>
        </p:nvGrpSpPr>
        <p:grpSpPr bwMode="auto">
          <a:xfrm>
            <a:off x="4157460" y="5050338"/>
            <a:ext cx="232997" cy="252412"/>
            <a:chOff x="2736" y="3984"/>
            <a:chExt cx="159" cy="159"/>
          </a:xfrm>
        </p:grpSpPr>
        <p:sp>
          <p:nvSpPr>
            <p:cNvPr id="145" name="Oval 105"/>
            <p:cNvSpPr>
              <a:spLocks noChangeAspect="1" noChangeArrowheads="1"/>
            </p:cNvSpPr>
            <p:nvPr/>
          </p:nvSpPr>
          <p:spPr bwMode="auto">
            <a:xfrm>
              <a:off x="2736" y="3984"/>
              <a:ext cx="159" cy="159"/>
            </a:xfrm>
            <a:prstGeom prst="ellipse">
              <a:avLst/>
            </a:prstGeom>
            <a:solidFill>
              <a:srgbClr val="EAEAEA"/>
            </a:solidFill>
            <a:ln w="12700">
              <a:noFill/>
              <a:round/>
              <a:headEnd/>
              <a:tailEnd/>
            </a:ln>
            <a:effectLst/>
          </p:spPr>
          <p:txBody>
            <a:bodyPr wrap="none" lIns="0" tIns="0" rIns="0" bIns="0" anchor="ctr"/>
            <a:lstStyle/>
            <a:p>
              <a:endParaRPr lang="de-DE"/>
            </a:p>
          </p:txBody>
        </p:sp>
        <p:sp>
          <p:nvSpPr>
            <p:cNvPr id="146" name="Arc 106"/>
            <p:cNvSpPr>
              <a:spLocks noChangeAspect="1"/>
            </p:cNvSpPr>
            <p:nvPr>
              <p:custDataLst>
                <p:tags r:id="rId13"/>
              </p:custDataLst>
            </p:nvPr>
          </p:nvSpPr>
          <p:spPr bwMode="black">
            <a:xfrm>
              <a:off x="2816" y="3984"/>
              <a:ext cx="79" cy="158"/>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199"/>
                    <a:pt x="0" y="43200"/>
                  </a:cubicBezTo>
                </a:path>
                <a:path w="21600" h="43200" stroke="0" extrusionOk="0">
                  <a:moveTo>
                    <a:pt x="-1" y="0"/>
                  </a:moveTo>
                  <a:cubicBezTo>
                    <a:pt x="11929" y="0"/>
                    <a:pt x="21600" y="9670"/>
                    <a:pt x="21600" y="21600"/>
                  </a:cubicBezTo>
                  <a:cubicBezTo>
                    <a:pt x="21600" y="33529"/>
                    <a:pt x="11929" y="43199"/>
                    <a:pt x="0" y="43200"/>
                  </a:cubicBezTo>
                  <a:lnTo>
                    <a:pt x="0" y="21600"/>
                  </a:lnTo>
                  <a:close/>
                </a:path>
              </a:pathLst>
            </a:custGeom>
            <a:solidFill>
              <a:schemeClr val="accent1"/>
            </a:solidFill>
            <a:ln w="12700">
              <a:noFill/>
              <a:round/>
              <a:headEnd/>
              <a:tailEnd/>
            </a:ln>
            <a:effectLst/>
          </p:spPr>
          <p:txBody>
            <a:bodyPr wrap="none" anchor="ctr"/>
            <a:lstStyle/>
            <a:p>
              <a:endParaRPr lang="de-DE" sz="1600"/>
            </a:p>
          </p:txBody>
        </p:sp>
      </p:grpSp>
      <p:grpSp>
        <p:nvGrpSpPr>
          <p:cNvPr id="147" name="Group 89"/>
          <p:cNvGrpSpPr>
            <a:grpSpLocks/>
          </p:cNvGrpSpPr>
          <p:nvPr/>
        </p:nvGrpSpPr>
        <p:grpSpPr bwMode="auto">
          <a:xfrm>
            <a:off x="4157458" y="1998540"/>
            <a:ext cx="232997" cy="252412"/>
            <a:chOff x="2544" y="3984"/>
            <a:chExt cx="159" cy="159"/>
          </a:xfrm>
        </p:grpSpPr>
        <p:sp>
          <p:nvSpPr>
            <p:cNvPr id="148" name="Oval 90"/>
            <p:cNvSpPr>
              <a:spLocks noChangeAspect="1" noChangeArrowheads="1"/>
            </p:cNvSpPr>
            <p:nvPr>
              <p:custDataLst>
                <p:tags r:id="rId11"/>
              </p:custDataLst>
            </p:nvPr>
          </p:nvSpPr>
          <p:spPr bwMode="blackWhite">
            <a:xfrm>
              <a:off x="2544" y="3984"/>
              <a:ext cx="159" cy="159"/>
            </a:xfrm>
            <a:prstGeom prst="ellipse">
              <a:avLst/>
            </a:prstGeom>
            <a:solidFill>
              <a:srgbClr val="EAEAEA"/>
            </a:solidFill>
            <a:ln w="12700">
              <a:noFill/>
              <a:round/>
              <a:headEnd/>
              <a:tailEnd/>
            </a:ln>
            <a:effectLst/>
          </p:spPr>
          <p:txBody>
            <a:bodyPr wrap="none" anchor="ctr"/>
            <a:lstStyle/>
            <a:p>
              <a:endParaRPr lang="de-DE" sz="1600"/>
            </a:p>
          </p:txBody>
        </p:sp>
        <p:sp>
          <p:nvSpPr>
            <p:cNvPr id="149" name="Arc 91"/>
            <p:cNvSpPr>
              <a:spLocks noChangeAspect="1"/>
            </p:cNvSpPr>
            <p:nvPr>
              <p:custDataLst>
                <p:tags r:id="rId12"/>
              </p:custDataLst>
            </p:nvPr>
          </p:nvSpPr>
          <p:spPr bwMode="black">
            <a:xfrm>
              <a:off x="2624" y="3984"/>
              <a:ext cx="79" cy="84"/>
            </a:xfrm>
            <a:custGeom>
              <a:avLst/>
              <a:gdLst>
                <a:gd name="G0" fmla="+- 0 0 0"/>
                <a:gd name="G1" fmla="+- 21600 0 0"/>
                <a:gd name="G2" fmla="+- 21600 0 0"/>
                <a:gd name="T0" fmla="*/ 0 w 21600"/>
                <a:gd name="T1" fmla="*/ 0 h 22409"/>
                <a:gd name="T2" fmla="*/ 21585 w 21600"/>
                <a:gd name="T3" fmla="*/ 22409 h 22409"/>
                <a:gd name="T4" fmla="*/ 0 w 21600"/>
                <a:gd name="T5" fmla="*/ 21600 h 22409"/>
              </a:gdLst>
              <a:ahLst/>
              <a:cxnLst>
                <a:cxn ang="0">
                  <a:pos x="T0" y="T1"/>
                </a:cxn>
                <a:cxn ang="0">
                  <a:pos x="T2" y="T3"/>
                </a:cxn>
                <a:cxn ang="0">
                  <a:pos x="T4" y="T5"/>
                </a:cxn>
              </a:cxnLst>
              <a:rect l="0" t="0" r="r" b="b"/>
              <a:pathLst>
                <a:path w="21600" h="22409" fill="none" extrusionOk="0">
                  <a:moveTo>
                    <a:pt x="-1" y="0"/>
                  </a:moveTo>
                  <a:cubicBezTo>
                    <a:pt x="11929" y="0"/>
                    <a:pt x="21600" y="9670"/>
                    <a:pt x="21600" y="21600"/>
                  </a:cubicBezTo>
                  <a:cubicBezTo>
                    <a:pt x="21600" y="21869"/>
                    <a:pt x="21594" y="22139"/>
                    <a:pt x="21584" y="22408"/>
                  </a:cubicBezTo>
                </a:path>
                <a:path w="21600" h="22409" stroke="0" extrusionOk="0">
                  <a:moveTo>
                    <a:pt x="-1" y="0"/>
                  </a:moveTo>
                  <a:cubicBezTo>
                    <a:pt x="11929" y="0"/>
                    <a:pt x="21600" y="9670"/>
                    <a:pt x="21600" y="21600"/>
                  </a:cubicBezTo>
                  <a:cubicBezTo>
                    <a:pt x="21600" y="21869"/>
                    <a:pt x="21594" y="22139"/>
                    <a:pt x="21584" y="22408"/>
                  </a:cubicBezTo>
                  <a:lnTo>
                    <a:pt x="0" y="21600"/>
                  </a:lnTo>
                  <a:close/>
                </a:path>
              </a:pathLst>
            </a:custGeom>
            <a:solidFill>
              <a:schemeClr val="accent1"/>
            </a:solidFill>
            <a:ln w="12700">
              <a:noFill/>
              <a:round/>
              <a:headEnd/>
              <a:tailEnd/>
            </a:ln>
            <a:effectLst/>
          </p:spPr>
          <p:txBody>
            <a:bodyPr wrap="none" anchor="ctr"/>
            <a:lstStyle/>
            <a:p>
              <a:endParaRPr lang="de-DE" sz="1600"/>
            </a:p>
          </p:txBody>
        </p:sp>
      </p:grpSp>
      <p:grpSp>
        <p:nvGrpSpPr>
          <p:cNvPr id="150" name="Group 113"/>
          <p:cNvGrpSpPr>
            <a:grpSpLocks/>
          </p:cNvGrpSpPr>
          <p:nvPr/>
        </p:nvGrpSpPr>
        <p:grpSpPr bwMode="auto">
          <a:xfrm>
            <a:off x="4168830" y="5805599"/>
            <a:ext cx="232997" cy="252413"/>
            <a:chOff x="2928" y="3984"/>
            <a:chExt cx="159" cy="159"/>
          </a:xfrm>
        </p:grpSpPr>
        <p:sp>
          <p:nvSpPr>
            <p:cNvPr id="151" name="Oval 114"/>
            <p:cNvSpPr>
              <a:spLocks noChangeAspect="1" noChangeArrowheads="1"/>
            </p:cNvSpPr>
            <p:nvPr>
              <p:custDataLst>
                <p:tags r:id="rId9"/>
              </p:custDataLst>
            </p:nvPr>
          </p:nvSpPr>
          <p:spPr bwMode="blackWhite">
            <a:xfrm>
              <a:off x="2928" y="3984"/>
              <a:ext cx="158" cy="158"/>
            </a:xfrm>
            <a:prstGeom prst="ellipse">
              <a:avLst/>
            </a:prstGeom>
            <a:solidFill>
              <a:srgbClr val="EAEAEA"/>
            </a:solidFill>
            <a:ln w="12700">
              <a:noFill/>
              <a:round/>
              <a:headEnd/>
              <a:tailEnd/>
            </a:ln>
            <a:effectLst/>
          </p:spPr>
          <p:txBody>
            <a:bodyPr wrap="none" anchor="ctr"/>
            <a:lstStyle/>
            <a:p>
              <a:endParaRPr lang="de-DE" sz="1600"/>
            </a:p>
          </p:txBody>
        </p:sp>
        <p:sp>
          <p:nvSpPr>
            <p:cNvPr id="152" name="Arc 115"/>
            <p:cNvSpPr>
              <a:spLocks noChangeAspect="1"/>
            </p:cNvSpPr>
            <p:nvPr>
              <p:custDataLst>
                <p:tags r:id="rId10"/>
              </p:custDataLst>
            </p:nvPr>
          </p:nvSpPr>
          <p:spPr bwMode="black">
            <a:xfrm>
              <a:off x="2929" y="3984"/>
              <a:ext cx="158" cy="159"/>
            </a:xfrm>
            <a:custGeom>
              <a:avLst/>
              <a:gdLst>
                <a:gd name="G0" fmla="+- 21600 0 0"/>
                <a:gd name="G1" fmla="+- 21600 0 0"/>
                <a:gd name="G2" fmla="+- 21600 0 0"/>
                <a:gd name="T0" fmla="*/ 21600 w 43200"/>
                <a:gd name="T1" fmla="*/ 0 h 43200"/>
                <a:gd name="T2" fmla="*/ 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lnTo>
                    <a:pt x="21600" y="21600"/>
                  </a:lnTo>
                  <a:close/>
                </a:path>
              </a:pathLst>
            </a:custGeom>
            <a:solidFill>
              <a:schemeClr val="accent1"/>
            </a:solidFill>
            <a:ln w="12700">
              <a:noFill/>
              <a:round/>
              <a:headEnd/>
              <a:tailEnd/>
            </a:ln>
            <a:effectLst/>
          </p:spPr>
          <p:txBody>
            <a:bodyPr wrap="none" anchor="ctr"/>
            <a:lstStyle/>
            <a:p>
              <a:endParaRPr lang="de-DE" sz="1600"/>
            </a:p>
          </p:txBody>
        </p:sp>
      </p:grpSp>
      <p:sp>
        <p:nvSpPr>
          <p:cNvPr id="153" name="Oval 130"/>
          <p:cNvSpPr>
            <a:spLocks noChangeAspect="1" noChangeArrowheads="1"/>
          </p:cNvSpPr>
          <p:nvPr/>
        </p:nvSpPr>
        <p:spPr bwMode="auto">
          <a:xfrm>
            <a:off x="2751140" y="2691870"/>
            <a:ext cx="232997" cy="252412"/>
          </a:xfrm>
          <a:prstGeom prst="ellipse">
            <a:avLst/>
          </a:prstGeom>
          <a:solidFill>
            <a:schemeClr val="accent1"/>
          </a:solidFill>
          <a:ln w="12700">
            <a:noFill/>
            <a:round/>
            <a:headEnd/>
            <a:tailEnd/>
          </a:ln>
          <a:effectLst/>
        </p:spPr>
        <p:txBody>
          <a:bodyPr wrap="none" lIns="0" tIns="0" rIns="0" bIns="0" anchor="ctr"/>
          <a:lstStyle/>
          <a:p>
            <a:endParaRPr lang="de-DE"/>
          </a:p>
        </p:txBody>
      </p:sp>
      <p:grpSp>
        <p:nvGrpSpPr>
          <p:cNvPr id="154" name="Group 116"/>
          <p:cNvGrpSpPr>
            <a:grpSpLocks/>
          </p:cNvGrpSpPr>
          <p:nvPr/>
        </p:nvGrpSpPr>
        <p:grpSpPr bwMode="auto">
          <a:xfrm>
            <a:off x="2763233" y="1973832"/>
            <a:ext cx="232997" cy="252413"/>
            <a:chOff x="2928" y="3984"/>
            <a:chExt cx="159" cy="159"/>
          </a:xfrm>
        </p:grpSpPr>
        <p:sp>
          <p:nvSpPr>
            <p:cNvPr id="155" name="Oval 117"/>
            <p:cNvSpPr>
              <a:spLocks noChangeAspect="1" noChangeArrowheads="1"/>
            </p:cNvSpPr>
            <p:nvPr>
              <p:custDataLst>
                <p:tags r:id="rId7"/>
              </p:custDataLst>
            </p:nvPr>
          </p:nvSpPr>
          <p:spPr bwMode="blackWhite">
            <a:xfrm>
              <a:off x="2928" y="3984"/>
              <a:ext cx="158" cy="158"/>
            </a:xfrm>
            <a:prstGeom prst="ellipse">
              <a:avLst/>
            </a:prstGeom>
            <a:solidFill>
              <a:srgbClr val="EAEAEA"/>
            </a:solidFill>
            <a:ln w="12700">
              <a:noFill/>
              <a:round/>
              <a:headEnd/>
              <a:tailEnd/>
            </a:ln>
            <a:effectLst/>
          </p:spPr>
          <p:txBody>
            <a:bodyPr wrap="none" anchor="ctr"/>
            <a:lstStyle/>
            <a:p>
              <a:endParaRPr lang="de-DE" sz="1600"/>
            </a:p>
          </p:txBody>
        </p:sp>
        <p:sp>
          <p:nvSpPr>
            <p:cNvPr id="156" name="Arc 118"/>
            <p:cNvSpPr>
              <a:spLocks noChangeAspect="1"/>
            </p:cNvSpPr>
            <p:nvPr>
              <p:custDataLst>
                <p:tags r:id="rId8"/>
              </p:custDataLst>
            </p:nvPr>
          </p:nvSpPr>
          <p:spPr bwMode="black">
            <a:xfrm>
              <a:off x="2929" y="3984"/>
              <a:ext cx="158" cy="159"/>
            </a:xfrm>
            <a:custGeom>
              <a:avLst/>
              <a:gdLst>
                <a:gd name="G0" fmla="+- 21600 0 0"/>
                <a:gd name="G1" fmla="+- 21600 0 0"/>
                <a:gd name="G2" fmla="+- 21600 0 0"/>
                <a:gd name="T0" fmla="*/ 21600 w 43200"/>
                <a:gd name="T1" fmla="*/ 0 h 43200"/>
                <a:gd name="T2" fmla="*/ 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lnTo>
                    <a:pt x="21600" y="21600"/>
                  </a:lnTo>
                  <a:close/>
                </a:path>
              </a:pathLst>
            </a:custGeom>
            <a:solidFill>
              <a:schemeClr val="accent1"/>
            </a:solidFill>
            <a:ln w="12700">
              <a:noFill/>
              <a:round/>
              <a:headEnd/>
              <a:tailEnd/>
            </a:ln>
            <a:effectLst/>
          </p:spPr>
          <p:txBody>
            <a:bodyPr wrap="none" anchor="ctr"/>
            <a:lstStyle/>
            <a:p>
              <a:endParaRPr lang="de-DE" sz="1600"/>
            </a:p>
          </p:txBody>
        </p:sp>
      </p:grpSp>
      <p:grpSp>
        <p:nvGrpSpPr>
          <p:cNvPr id="157" name="Group 116"/>
          <p:cNvGrpSpPr>
            <a:grpSpLocks/>
          </p:cNvGrpSpPr>
          <p:nvPr/>
        </p:nvGrpSpPr>
        <p:grpSpPr bwMode="auto">
          <a:xfrm>
            <a:off x="2790000" y="3577976"/>
            <a:ext cx="232997" cy="252413"/>
            <a:chOff x="2928" y="3984"/>
            <a:chExt cx="159" cy="159"/>
          </a:xfrm>
        </p:grpSpPr>
        <p:sp>
          <p:nvSpPr>
            <p:cNvPr id="158" name="Oval 117"/>
            <p:cNvSpPr>
              <a:spLocks noChangeAspect="1" noChangeArrowheads="1"/>
            </p:cNvSpPr>
            <p:nvPr>
              <p:custDataLst>
                <p:tags r:id="rId5"/>
              </p:custDataLst>
            </p:nvPr>
          </p:nvSpPr>
          <p:spPr bwMode="blackWhite">
            <a:xfrm>
              <a:off x="2928" y="3984"/>
              <a:ext cx="158" cy="158"/>
            </a:xfrm>
            <a:prstGeom prst="ellipse">
              <a:avLst/>
            </a:prstGeom>
            <a:solidFill>
              <a:srgbClr val="EAEAEA"/>
            </a:solidFill>
            <a:ln w="12700">
              <a:noFill/>
              <a:round/>
              <a:headEnd/>
              <a:tailEnd/>
            </a:ln>
            <a:effectLst/>
          </p:spPr>
          <p:txBody>
            <a:bodyPr wrap="none" anchor="ctr"/>
            <a:lstStyle/>
            <a:p>
              <a:endParaRPr lang="de-DE" sz="1600"/>
            </a:p>
          </p:txBody>
        </p:sp>
        <p:sp>
          <p:nvSpPr>
            <p:cNvPr id="159" name="Arc 118"/>
            <p:cNvSpPr>
              <a:spLocks noChangeAspect="1"/>
            </p:cNvSpPr>
            <p:nvPr>
              <p:custDataLst>
                <p:tags r:id="rId6"/>
              </p:custDataLst>
            </p:nvPr>
          </p:nvSpPr>
          <p:spPr bwMode="black">
            <a:xfrm>
              <a:off x="2929" y="3984"/>
              <a:ext cx="158" cy="159"/>
            </a:xfrm>
            <a:custGeom>
              <a:avLst/>
              <a:gdLst>
                <a:gd name="G0" fmla="+- 21600 0 0"/>
                <a:gd name="G1" fmla="+- 21600 0 0"/>
                <a:gd name="G2" fmla="+- 21600 0 0"/>
                <a:gd name="T0" fmla="*/ 21600 w 43200"/>
                <a:gd name="T1" fmla="*/ 0 h 43200"/>
                <a:gd name="T2" fmla="*/ 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lnTo>
                    <a:pt x="21600" y="21600"/>
                  </a:lnTo>
                  <a:close/>
                </a:path>
              </a:pathLst>
            </a:custGeom>
            <a:solidFill>
              <a:schemeClr val="accent1"/>
            </a:solidFill>
            <a:ln w="12700">
              <a:noFill/>
              <a:round/>
              <a:headEnd/>
              <a:tailEnd/>
            </a:ln>
            <a:effectLst/>
          </p:spPr>
          <p:txBody>
            <a:bodyPr wrap="none" anchor="ctr"/>
            <a:lstStyle/>
            <a:p>
              <a:endParaRPr lang="de-DE" sz="1600"/>
            </a:p>
          </p:txBody>
        </p:sp>
      </p:grpSp>
      <p:grpSp>
        <p:nvGrpSpPr>
          <p:cNvPr id="160" name="Group 65"/>
          <p:cNvGrpSpPr>
            <a:grpSpLocks/>
          </p:cNvGrpSpPr>
          <p:nvPr/>
        </p:nvGrpSpPr>
        <p:grpSpPr bwMode="auto">
          <a:xfrm>
            <a:off x="2772836" y="5082972"/>
            <a:ext cx="232996" cy="252413"/>
            <a:chOff x="2928" y="3984"/>
            <a:chExt cx="159" cy="159"/>
          </a:xfrm>
        </p:grpSpPr>
        <p:sp>
          <p:nvSpPr>
            <p:cNvPr id="161" name="Oval 66"/>
            <p:cNvSpPr>
              <a:spLocks noChangeAspect="1" noChangeArrowheads="1"/>
            </p:cNvSpPr>
            <p:nvPr>
              <p:custDataLst>
                <p:tags r:id="rId3"/>
              </p:custDataLst>
            </p:nvPr>
          </p:nvSpPr>
          <p:spPr bwMode="blackWhite">
            <a:xfrm>
              <a:off x="2928" y="3984"/>
              <a:ext cx="158" cy="158"/>
            </a:xfrm>
            <a:prstGeom prst="ellipse">
              <a:avLst/>
            </a:prstGeom>
            <a:solidFill>
              <a:srgbClr val="EAEAEA"/>
            </a:solidFill>
            <a:ln w="12700">
              <a:noFill/>
              <a:round/>
              <a:headEnd/>
              <a:tailEnd/>
            </a:ln>
            <a:effectLst/>
          </p:spPr>
          <p:txBody>
            <a:bodyPr wrap="none" anchor="ctr"/>
            <a:lstStyle/>
            <a:p>
              <a:endParaRPr lang="de-DE" sz="1600"/>
            </a:p>
          </p:txBody>
        </p:sp>
        <p:sp>
          <p:nvSpPr>
            <p:cNvPr id="162" name="Arc 67"/>
            <p:cNvSpPr>
              <a:spLocks noChangeAspect="1"/>
            </p:cNvSpPr>
            <p:nvPr>
              <p:custDataLst>
                <p:tags r:id="rId4"/>
              </p:custDataLst>
            </p:nvPr>
          </p:nvSpPr>
          <p:spPr bwMode="black">
            <a:xfrm>
              <a:off x="2929" y="3984"/>
              <a:ext cx="158" cy="159"/>
            </a:xfrm>
            <a:custGeom>
              <a:avLst/>
              <a:gdLst>
                <a:gd name="G0" fmla="+- 21600 0 0"/>
                <a:gd name="G1" fmla="+- 21600 0 0"/>
                <a:gd name="G2" fmla="+- 21600 0 0"/>
                <a:gd name="T0" fmla="*/ 21600 w 43200"/>
                <a:gd name="T1" fmla="*/ 0 h 43200"/>
                <a:gd name="T2" fmla="*/ 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lnTo>
                    <a:pt x="21600" y="21600"/>
                  </a:lnTo>
                  <a:close/>
                </a:path>
              </a:pathLst>
            </a:custGeom>
            <a:solidFill>
              <a:schemeClr val="accent1"/>
            </a:solidFill>
            <a:ln w="12700">
              <a:noFill/>
              <a:round/>
              <a:headEnd/>
              <a:tailEnd/>
            </a:ln>
            <a:effectLst/>
          </p:spPr>
          <p:txBody>
            <a:bodyPr wrap="none" anchor="ctr"/>
            <a:lstStyle/>
            <a:p>
              <a:endParaRPr lang="de-DE" sz="1600"/>
            </a:p>
          </p:txBody>
        </p:sp>
      </p:grpSp>
      <p:grpSp>
        <p:nvGrpSpPr>
          <p:cNvPr id="163" name="Group 65"/>
          <p:cNvGrpSpPr>
            <a:grpSpLocks/>
          </p:cNvGrpSpPr>
          <p:nvPr/>
        </p:nvGrpSpPr>
        <p:grpSpPr bwMode="auto">
          <a:xfrm>
            <a:off x="2757186" y="5807187"/>
            <a:ext cx="232996" cy="252413"/>
            <a:chOff x="2928" y="3984"/>
            <a:chExt cx="159" cy="159"/>
          </a:xfrm>
        </p:grpSpPr>
        <p:sp>
          <p:nvSpPr>
            <p:cNvPr id="164" name="Oval 66"/>
            <p:cNvSpPr>
              <a:spLocks noChangeAspect="1" noChangeArrowheads="1"/>
            </p:cNvSpPr>
            <p:nvPr>
              <p:custDataLst>
                <p:tags r:id="rId1"/>
              </p:custDataLst>
            </p:nvPr>
          </p:nvSpPr>
          <p:spPr bwMode="blackWhite">
            <a:xfrm>
              <a:off x="2928" y="3984"/>
              <a:ext cx="158" cy="158"/>
            </a:xfrm>
            <a:prstGeom prst="ellipse">
              <a:avLst/>
            </a:prstGeom>
            <a:solidFill>
              <a:srgbClr val="EAEAEA"/>
            </a:solidFill>
            <a:ln w="12700">
              <a:noFill/>
              <a:round/>
              <a:headEnd/>
              <a:tailEnd/>
            </a:ln>
            <a:effectLst/>
          </p:spPr>
          <p:txBody>
            <a:bodyPr wrap="none" anchor="ctr"/>
            <a:lstStyle/>
            <a:p>
              <a:endParaRPr lang="de-DE" sz="1600"/>
            </a:p>
          </p:txBody>
        </p:sp>
        <p:sp>
          <p:nvSpPr>
            <p:cNvPr id="165" name="Arc 67"/>
            <p:cNvSpPr>
              <a:spLocks noChangeAspect="1"/>
            </p:cNvSpPr>
            <p:nvPr>
              <p:custDataLst>
                <p:tags r:id="rId2"/>
              </p:custDataLst>
            </p:nvPr>
          </p:nvSpPr>
          <p:spPr bwMode="black">
            <a:xfrm>
              <a:off x="2929" y="3984"/>
              <a:ext cx="158" cy="159"/>
            </a:xfrm>
            <a:custGeom>
              <a:avLst/>
              <a:gdLst>
                <a:gd name="G0" fmla="+- 21600 0 0"/>
                <a:gd name="G1" fmla="+- 21600 0 0"/>
                <a:gd name="G2" fmla="+- 21600 0 0"/>
                <a:gd name="T0" fmla="*/ 21600 w 43200"/>
                <a:gd name="T1" fmla="*/ 0 h 43200"/>
                <a:gd name="T2" fmla="*/ 0 w 43200"/>
                <a:gd name="T3" fmla="*/ 21600 h 43200"/>
                <a:gd name="T4" fmla="*/ 21600 w 43200"/>
                <a:gd name="T5" fmla="*/ 21600 h 43200"/>
              </a:gdLst>
              <a:ahLst/>
              <a:cxnLst>
                <a:cxn ang="0">
                  <a:pos x="T0" y="T1"/>
                </a:cxn>
                <a:cxn ang="0">
                  <a:pos x="T2" y="T3"/>
                </a:cxn>
                <a:cxn ang="0">
                  <a:pos x="T4" y="T5"/>
                </a:cxn>
              </a:cxnLst>
              <a:rect l="0" t="0" r="r" b="b"/>
              <a:pathLst>
                <a:path w="43200" h="43200" fill="none" extrusionOk="0">
                  <a:moveTo>
                    <a:pt x="21599" y="0"/>
                  </a:moveTo>
                  <a:cubicBezTo>
                    <a:pt x="33529" y="0"/>
                    <a:pt x="43200" y="9670"/>
                    <a:pt x="43200" y="21600"/>
                  </a:cubicBezTo>
                  <a:cubicBezTo>
                    <a:pt x="43200" y="33529"/>
                    <a:pt x="33529" y="43200"/>
                    <a:pt x="21600" y="43200"/>
                  </a:cubicBezTo>
                  <a:cubicBezTo>
                    <a:pt x="9670" y="43200"/>
                    <a:pt x="0" y="33529"/>
                    <a:pt x="0" y="21600"/>
                  </a:cubicBezTo>
                </a:path>
                <a:path w="43200" h="43200" stroke="0" extrusionOk="0">
                  <a:moveTo>
                    <a:pt x="21599" y="0"/>
                  </a:moveTo>
                  <a:cubicBezTo>
                    <a:pt x="33529" y="0"/>
                    <a:pt x="43200" y="9670"/>
                    <a:pt x="43200" y="21600"/>
                  </a:cubicBezTo>
                  <a:cubicBezTo>
                    <a:pt x="43200" y="33529"/>
                    <a:pt x="33529" y="43200"/>
                    <a:pt x="21600" y="43200"/>
                  </a:cubicBezTo>
                  <a:cubicBezTo>
                    <a:pt x="9670" y="43200"/>
                    <a:pt x="0" y="33529"/>
                    <a:pt x="0" y="21600"/>
                  </a:cubicBezTo>
                  <a:lnTo>
                    <a:pt x="21600" y="21600"/>
                  </a:lnTo>
                  <a:close/>
                </a:path>
              </a:pathLst>
            </a:custGeom>
            <a:solidFill>
              <a:schemeClr val="accent1"/>
            </a:solidFill>
            <a:ln w="12700">
              <a:noFill/>
              <a:round/>
              <a:headEnd/>
              <a:tailEnd/>
            </a:ln>
            <a:effectLst/>
          </p:spPr>
          <p:txBody>
            <a:bodyPr wrap="none" anchor="ctr"/>
            <a:lstStyle/>
            <a:p>
              <a:endParaRPr lang="de-DE" sz="1600"/>
            </a:p>
          </p:txBody>
        </p:sp>
      </p:grpSp>
    </p:spTree>
    <p:extLst>
      <p:ext uri="{BB962C8B-B14F-4D97-AF65-F5344CB8AC3E}">
        <p14:creationId xmlns:p14="http://schemas.microsoft.com/office/powerpoint/2010/main" val="19376736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t>API Opportunity</a:t>
            </a:r>
            <a:endParaRPr lang="en-CA" dirty="0"/>
          </a:p>
        </p:txBody>
      </p:sp>
      <p:sp>
        <p:nvSpPr>
          <p:cNvPr id="3" name="Content Placeholder 2"/>
          <p:cNvSpPr>
            <a:spLocks noGrp="1"/>
          </p:cNvSpPr>
          <p:nvPr>
            <p:ph idx="1"/>
          </p:nvPr>
        </p:nvSpPr>
        <p:spPr>
          <a:xfrm>
            <a:off x="457200" y="1289807"/>
            <a:ext cx="8229600" cy="4525963"/>
          </a:xfrm>
        </p:spPr>
        <p:txBody>
          <a:bodyPr>
            <a:normAutofit/>
          </a:bodyPr>
          <a:lstStyle/>
          <a:p>
            <a:r>
              <a:rPr lang="en-CA" sz="1800" dirty="0"/>
              <a:t>T</a:t>
            </a:r>
            <a:r>
              <a:rPr lang="en-CA" sz="1800" dirty="0" smtClean="0"/>
              <a:t>otal </a:t>
            </a:r>
            <a:r>
              <a:rPr lang="en-CA" sz="1800" dirty="0"/>
              <a:t>production market </a:t>
            </a:r>
            <a:r>
              <a:rPr lang="en-CA" sz="1800" dirty="0" smtClean="0"/>
              <a:t>of API </a:t>
            </a:r>
            <a:r>
              <a:rPr lang="en-CA" sz="1800" dirty="0"/>
              <a:t>in India was valued at approximately US$ 11 </a:t>
            </a:r>
            <a:r>
              <a:rPr lang="en-CA" sz="1800" dirty="0" smtClean="0"/>
              <a:t>Billion in </a:t>
            </a:r>
            <a:r>
              <a:rPr lang="en-CA" sz="1800" dirty="0"/>
              <a:t>FY 2016. This market is forecasted to grow at a </a:t>
            </a:r>
            <a:r>
              <a:rPr lang="en-CA" sz="1800" dirty="0" smtClean="0"/>
              <a:t>CAGR of </a:t>
            </a:r>
            <a:r>
              <a:rPr lang="en-CA" sz="1800" dirty="0"/>
              <a:t>around 9% during the period of FY 2016–FY 2022 </a:t>
            </a:r>
            <a:endParaRPr lang="en-CA" sz="1800" dirty="0" smtClean="0"/>
          </a:p>
          <a:p>
            <a:r>
              <a:rPr lang="en-US" sz="1800" dirty="0" smtClean="0"/>
              <a:t> </a:t>
            </a:r>
            <a:r>
              <a:rPr lang="en-CA" sz="1800" dirty="0"/>
              <a:t>Of the total domestic consumption, </a:t>
            </a:r>
            <a:r>
              <a:rPr lang="en-CA" sz="1800" dirty="0" smtClean="0"/>
              <a:t>~ 32</a:t>
            </a:r>
            <a:r>
              <a:rPr lang="en-CA" sz="1800" dirty="0"/>
              <a:t>% </a:t>
            </a:r>
            <a:r>
              <a:rPr lang="en-CA" sz="1800" dirty="0" smtClean="0"/>
              <a:t>is </a:t>
            </a:r>
            <a:r>
              <a:rPr lang="en-CA" sz="1800" dirty="0"/>
              <a:t>imported. Of the total imports, China </a:t>
            </a:r>
            <a:r>
              <a:rPr lang="en-CA" sz="1800" dirty="0" smtClean="0"/>
              <a:t>alone accounts </a:t>
            </a:r>
            <a:r>
              <a:rPr lang="en-CA" sz="1800" dirty="0"/>
              <a:t>for 57-60% of the APIs imported by India </a:t>
            </a:r>
            <a:endParaRPr lang="en-CA" sz="1800" dirty="0" smtClean="0"/>
          </a:p>
          <a:p>
            <a:r>
              <a:rPr lang="en-CA" sz="1800" dirty="0" smtClean="0"/>
              <a:t>Ongoing supply disruptions in China on account of an </a:t>
            </a:r>
            <a:r>
              <a:rPr lang="en-CA" sz="1800" dirty="0"/>
              <a:t>estimated 40 percent of all China factories </a:t>
            </a:r>
            <a:r>
              <a:rPr lang="en-CA" sz="1800" dirty="0" smtClean="0"/>
              <a:t>being shut </a:t>
            </a:r>
            <a:r>
              <a:rPr lang="en-CA" sz="1800" dirty="0"/>
              <a:t>down in the last one </a:t>
            </a:r>
            <a:r>
              <a:rPr lang="en-CA" sz="1800" dirty="0" smtClean="0"/>
              <a:t>year itself presents huge growth opportunity for API producers in India</a:t>
            </a:r>
          </a:p>
          <a:p>
            <a:r>
              <a:rPr lang="en-CA" sz="1800" dirty="0" smtClean="0"/>
              <a:t>China has started </a:t>
            </a:r>
            <a:r>
              <a:rPr lang="en-CA" sz="1800" dirty="0"/>
              <a:t>increased API prices as labour costs had gone up in that country. </a:t>
            </a:r>
            <a:r>
              <a:rPr lang="en-CA" sz="1800" dirty="0" smtClean="0"/>
              <a:t>This is the right </a:t>
            </a:r>
            <a:r>
              <a:rPr lang="en-CA" sz="1800" dirty="0"/>
              <a:t>opportunity for India to develop APIs and intermediates. China has started purchasing APIs from India and concentrating on manufacture of formulation </a:t>
            </a:r>
            <a:r>
              <a:rPr lang="en-CA" sz="1800" dirty="0" smtClean="0"/>
              <a:t>drugs</a:t>
            </a:r>
          </a:p>
          <a:p>
            <a:endParaRPr lang="en-CA" sz="1800" dirty="0"/>
          </a:p>
        </p:txBody>
      </p:sp>
    </p:spTree>
    <p:extLst>
      <p:ext uri="{BB962C8B-B14F-4D97-AF65-F5344CB8AC3E}">
        <p14:creationId xmlns:p14="http://schemas.microsoft.com/office/powerpoint/2010/main" val="2469563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22238"/>
            <a:ext cx="8229600" cy="1143000"/>
          </a:xfrm>
        </p:spPr>
        <p:txBody>
          <a:bodyPr/>
          <a:lstStyle/>
          <a:p>
            <a:r>
              <a:rPr lang="en-CA" dirty="0" smtClean="0"/>
              <a:t>Divi’s Labs attractive API bet</a:t>
            </a:r>
            <a:endParaRPr lang="en-CA" dirty="0"/>
          </a:p>
        </p:txBody>
      </p:sp>
      <p:sp>
        <p:nvSpPr>
          <p:cNvPr id="3" name="Content Placeholder 2"/>
          <p:cNvSpPr>
            <a:spLocks noGrp="1"/>
          </p:cNvSpPr>
          <p:nvPr>
            <p:ph sz="half" idx="1"/>
          </p:nvPr>
        </p:nvSpPr>
        <p:spPr>
          <a:xfrm>
            <a:off x="467544" y="1329720"/>
            <a:ext cx="3096344" cy="5069160"/>
          </a:xfrm>
        </p:spPr>
        <p:txBody>
          <a:bodyPr>
            <a:normAutofit lnSpcReduction="10000"/>
          </a:bodyPr>
          <a:lstStyle/>
          <a:p>
            <a:r>
              <a:rPr lang="en-CA" sz="1600" dirty="0" smtClean="0"/>
              <a:t>Robust financials with ROCE 21% + and ROE 15%+</a:t>
            </a:r>
          </a:p>
          <a:p>
            <a:r>
              <a:rPr lang="en-CA" sz="1600" dirty="0" smtClean="0"/>
              <a:t>Promoter holding above 50% and debt free company</a:t>
            </a:r>
          </a:p>
          <a:p>
            <a:r>
              <a:rPr lang="en-CA" sz="1600" dirty="0" smtClean="0"/>
              <a:t>Healthy Operating margin of 40%</a:t>
            </a:r>
          </a:p>
          <a:p>
            <a:r>
              <a:rPr lang="en-CA" sz="1600" dirty="0" smtClean="0"/>
              <a:t>Management is quite bullish on APIs and sees </a:t>
            </a:r>
            <a:r>
              <a:rPr lang="en-CA" sz="1600" dirty="0"/>
              <a:t>a multi-year opportunity in </a:t>
            </a:r>
            <a:r>
              <a:rPr lang="en-CA" sz="1600" dirty="0" smtClean="0"/>
              <a:t>the sector</a:t>
            </a:r>
          </a:p>
          <a:p>
            <a:r>
              <a:rPr lang="en-CA" sz="1600" dirty="0" smtClean="0"/>
              <a:t>Embarked </a:t>
            </a:r>
            <a:r>
              <a:rPr lang="en-CA" sz="1600" dirty="0"/>
              <a:t>on a </a:t>
            </a:r>
            <a:r>
              <a:rPr lang="en-CA" sz="1600" dirty="0" err="1"/>
              <a:t>Rs</a:t>
            </a:r>
            <a:r>
              <a:rPr lang="en-CA" sz="1600" dirty="0"/>
              <a:t> 1200 crore fresh brownfield capital expansion at its two units in Visakhapatnam and Hyderabad</a:t>
            </a:r>
            <a:r>
              <a:rPr lang="en-CA" sz="1600" dirty="0" smtClean="0"/>
              <a:t>.</a:t>
            </a:r>
            <a:endParaRPr lang="en-CA" sz="1600" dirty="0"/>
          </a:p>
          <a:p>
            <a:pPr marL="0" indent="0">
              <a:buNone/>
            </a:pPr>
            <a:r>
              <a:rPr lang="en-CA" sz="1600" i="1" dirty="0" smtClean="0"/>
              <a:t>Some </a:t>
            </a:r>
            <a:r>
              <a:rPr lang="en-CA" sz="1600" i="1" dirty="0"/>
              <a:t>of the other major players in this space are </a:t>
            </a:r>
            <a:endParaRPr lang="en-CA" sz="1600" i="1" dirty="0" smtClean="0"/>
          </a:p>
          <a:p>
            <a:pPr>
              <a:buFont typeface="Wingdings" panose="05000000000000000000" pitchFamily="2" charset="2"/>
              <a:buChar char="§"/>
            </a:pPr>
            <a:r>
              <a:rPr lang="en-CA" sz="1600" dirty="0" smtClean="0"/>
              <a:t>Laurus labs</a:t>
            </a:r>
          </a:p>
          <a:p>
            <a:pPr>
              <a:buFont typeface="Wingdings" panose="05000000000000000000" pitchFamily="2" charset="2"/>
              <a:buChar char="§"/>
            </a:pPr>
            <a:r>
              <a:rPr lang="en-CA" sz="1600" dirty="0" smtClean="0"/>
              <a:t>Aurobindo pharma</a:t>
            </a:r>
          </a:p>
          <a:p>
            <a:pPr>
              <a:buFont typeface="Wingdings" panose="05000000000000000000" pitchFamily="2" charset="2"/>
              <a:buChar char="§"/>
            </a:pPr>
            <a:r>
              <a:rPr lang="en-CA" sz="1600" dirty="0" smtClean="0"/>
              <a:t>Hikal </a:t>
            </a:r>
          </a:p>
          <a:p>
            <a:pPr>
              <a:buFont typeface="Wingdings" panose="05000000000000000000" pitchFamily="2" charset="2"/>
              <a:buChar char="§"/>
            </a:pPr>
            <a:r>
              <a:rPr lang="en-CA" sz="1600" dirty="0" smtClean="0"/>
              <a:t>Lupin </a:t>
            </a:r>
            <a:endParaRPr lang="en-CA" sz="1600" dirty="0"/>
          </a:p>
          <a:p>
            <a:pPr marL="0" indent="0">
              <a:buNone/>
            </a:pPr>
            <a:endParaRPr lang="en-CA" dirty="0"/>
          </a:p>
        </p:txBody>
      </p:sp>
      <p:pic>
        <p:nvPicPr>
          <p:cNvPr id="6" name="Content Placeholder 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211960" y="1484784"/>
            <a:ext cx="4359571" cy="4104456"/>
          </a:xfrm>
        </p:spPr>
      </p:pic>
      <p:sp>
        <p:nvSpPr>
          <p:cNvPr id="10" name="TextBox 9"/>
          <p:cNvSpPr txBox="1"/>
          <p:nvPr/>
        </p:nvSpPr>
        <p:spPr>
          <a:xfrm>
            <a:off x="6660232" y="1556792"/>
            <a:ext cx="1368152" cy="738664"/>
          </a:xfrm>
          <a:prstGeom prst="rect">
            <a:avLst/>
          </a:prstGeom>
          <a:solidFill>
            <a:schemeClr val="tx2">
              <a:lumMod val="20000"/>
              <a:lumOff val="80000"/>
            </a:schemeClr>
          </a:solidFill>
        </p:spPr>
        <p:txBody>
          <a:bodyPr wrap="square" rtlCol="0">
            <a:spAutoFit/>
          </a:bodyPr>
          <a:lstStyle/>
          <a:p>
            <a:r>
              <a:rPr lang="en-CA" sz="1400" b="1" dirty="0" smtClean="0"/>
              <a:t>Stock generated &gt; 50%  return since Jan’ 18</a:t>
            </a:r>
            <a:endParaRPr lang="en-CA" sz="1400" b="1" dirty="0"/>
          </a:p>
        </p:txBody>
      </p:sp>
    </p:spTree>
    <p:extLst>
      <p:ext uri="{BB962C8B-B14F-4D97-AF65-F5344CB8AC3E}">
        <p14:creationId xmlns:p14="http://schemas.microsoft.com/office/powerpoint/2010/main" val="1666050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4000" dirty="0" smtClean="0"/>
              <a:t>Industry Overview</a:t>
            </a:r>
            <a:endParaRPr lang="en-CA" sz="4000" dirty="0"/>
          </a:p>
        </p:txBody>
      </p:sp>
      <p:sp>
        <p:nvSpPr>
          <p:cNvPr id="3" name="Content Placeholder 2"/>
          <p:cNvSpPr>
            <a:spLocks noGrp="1"/>
          </p:cNvSpPr>
          <p:nvPr>
            <p:ph idx="1"/>
          </p:nvPr>
        </p:nvSpPr>
        <p:spPr/>
        <p:txBody>
          <a:bodyPr/>
          <a:lstStyle/>
          <a:p>
            <a:r>
              <a:rPr lang="en-US" sz="1800" dirty="0" smtClean="0"/>
              <a:t>Global Specialty </a:t>
            </a:r>
            <a:r>
              <a:rPr lang="en-US" sz="1800" dirty="0"/>
              <a:t>C</a:t>
            </a:r>
            <a:r>
              <a:rPr lang="en-US" sz="1800" dirty="0" smtClean="0"/>
              <a:t>hemicals </a:t>
            </a:r>
            <a:r>
              <a:rPr lang="en-US" sz="1800" dirty="0"/>
              <a:t>market </a:t>
            </a:r>
            <a:r>
              <a:rPr lang="en-US" sz="1800" dirty="0" smtClean="0"/>
              <a:t>accounted for $1.11 trillion in 2017 and is expected to reach $1.97 trillion </a:t>
            </a:r>
            <a:r>
              <a:rPr lang="en-US" sz="1800" dirty="0"/>
              <a:t>by </a:t>
            </a:r>
            <a:r>
              <a:rPr lang="en-US" sz="1800" dirty="0" smtClean="0"/>
              <a:t>the year </a:t>
            </a:r>
            <a:r>
              <a:rPr lang="en-US" sz="1800" dirty="0" smtClean="0"/>
              <a:t>2026</a:t>
            </a:r>
            <a:endParaRPr lang="en-US" sz="1800" dirty="0" smtClean="0"/>
          </a:p>
          <a:p>
            <a:r>
              <a:rPr lang="en-CA" sz="1800" dirty="0"/>
              <a:t>S</a:t>
            </a:r>
            <a:r>
              <a:rPr lang="en-CA" sz="1800" dirty="0" smtClean="0"/>
              <a:t>pecialty </a:t>
            </a:r>
            <a:r>
              <a:rPr lang="en-CA" sz="1800" dirty="0"/>
              <a:t>chemicals market is expected to register a CAGR of </a:t>
            </a:r>
            <a:r>
              <a:rPr lang="en-CA" sz="1800" dirty="0" smtClean="0"/>
              <a:t>6.5% </a:t>
            </a:r>
            <a:r>
              <a:rPr lang="en-CA" sz="1800" dirty="0"/>
              <a:t>during the forecast period of </a:t>
            </a:r>
            <a:r>
              <a:rPr lang="en-CA" sz="1800" dirty="0" smtClean="0"/>
              <a:t>2017 </a:t>
            </a:r>
            <a:r>
              <a:rPr lang="en-CA" sz="1800" dirty="0"/>
              <a:t>- </a:t>
            </a:r>
            <a:r>
              <a:rPr lang="en-CA" sz="1800" dirty="0" smtClean="0"/>
              <a:t>2026</a:t>
            </a:r>
            <a:endParaRPr lang="en-US" sz="1800" dirty="0" smtClean="0"/>
          </a:p>
          <a:p>
            <a:r>
              <a:rPr lang="en-US" sz="1800" dirty="0"/>
              <a:t>Asia-Pacific is estimated to lead the market owing to its rapid economic and industrial growth, especially in the paints and coating industry </a:t>
            </a:r>
            <a:r>
              <a:rPr lang="en-US" sz="1800" dirty="0" smtClean="0"/>
              <a:t>segment</a:t>
            </a:r>
          </a:p>
          <a:p>
            <a:r>
              <a:rPr lang="en-US" sz="1800" dirty="0" smtClean="0"/>
              <a:t>The </a:t>
            </a:r>
            <a:r>
              <a:rPr lang="en-US" sz="1800" dirty="0"/>
              <a:t>Indian chemicals sector is a market worth about USD 160 billion, with specialty chemicals representing about 20 per cent of the </a:t>
            </a:r>
            <a:r>
              <a:rPr lang="en-US" sz="1800" dirty="0" smtClean="0"/>
              <a:t>value</a:t>
            </a:r>
          </a:p>
          <a:p>
            <a:r>
              <a:rPr lang="en-US" sz="1800" dirty="0"/>
              <a:t>The domestic specialty chemical sector is expected to grow by about 10 per cent annually to almost double the market size by FY25 </a:t>
            </a:r>
            <a:r>
              <a:rPr lang="en-US" sz="1800" dirty="0"/>
              <a:t> </a:t>
            </a:r>
            <a:br>
              <a:rPr lang="en-US" sz="1800" dirty="0"/>
            </a:br>
            <a:endParaRPr lang="en-US" sz="1800" dirty="0"/>
          </a:p>
          <a:p>
            <a:pPr marL="0" indent="0">
              <a:buNone/>
            </a:pPr>
            <a:endParaRPr lang="en-US" sz="2000" dirty="0"/>
          </a:p>
          <a:p>
            <a:endParaRPr lang="en-CA" sz="2000" dirty="0"/>
          </a:p>
        </p:txBody>
      </p:sp>
    </p:spTree>
    <p:extLst>
      <p:ext uri="{BB962C8B-B14F-4D97-AF65-F5344CB8AC3E}">
        <p14:creationId xmlns:p14="http://schemas.microsoft.com/office/powerpoint/2010/main" val="891423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rmAutofit/>
          </a:bodyPr>
          <a:lstStyle/>
          <a:p>
            <a:pPr algn="l"/>
            <a:r>
              <a:rPr lang="en-CA" sz="4000" dirty="0" smtClean="0"/>
              <a:t>Industry </a:t>
            </a:r>
            <a:r>
              <a:rPr lang="en-CA" sz="4000" dirty="0" smtClean="0"/>
              <a:t>Overview….</a:t>
            </a:r>
            <a:r>
              <a:rPr lang="en-CA" sz="4000" dirty="0" err="1" smtClean="0"/>
              <a:t>Contnd</a:t>
            </a:r>
            <a:endParaRPr lang="en-CA" sz="4000" dirty="0"/>
          </a:p>
        </p:txBody>
      </p:sp>
      <p:sp>
        <p:nvSpPr>
          <p:cNvPr id="3" name="Content Placeholder 2"/>
          <p:cNvSpPr>
            <a:spLocks noGrp="1"/>
          </p:cNvSpPr>
          <p:nvPr>
            <p:ph idx="1"/>
          </p:nvPr>
        </p:nvSpPr>
        <p:spPr>
          <a:xfrm>
            <a:off x="467544" y="1268760"/>
            <a:ext cx="8229600" cy="4464496"/>
          </a:xfrm>
        </p:spPr>
        <p:txBody>
          <a:bodyPr>
            <a:normAutofit fontScale="92500" lnSpcReduction="20000"/>
          </a:bodyPr>
          <a:lstStyle/>
          <a:p>
            <a:r>
              <a:rPr lang="en-US" sz="2000" dirty="0" smtClean="0"/>
              <a:t>From a distant 3</a:t>
            </a:r>
            <a:r>
              <a:rPr lang="en-US" sz="2000" baseline="30000" dirty="0" smtClean="0"/>
              <a:t>rd</a:t>
            </a:r>
            <a:r>
              <a:rPr lang="en-US" sz="2000" dirty="0" smtClean="0"/>
              <a:t> player, China has become a leader over the last decade</a:t>
            </a:r>
          </a:p>
          <a:p>
            <a:endParaRPr lang="en-US" sz="2000" dirty="0"/>
          </a:p>
          <a:p>
            <a:endParaRPr lang="en-US" sz="2000" dirty="0" smtClean="0"/>
          </a:p>
          <a:p>
            <a:endParaRPr lang="en-US" sz="2000" dirty="0"/>
          </a:p>
          <a:p>
            <a:endParaRPr lang="en-US" sz="2000" dirty="0" smtClean="0"/>
          </a:p>
          <a:p>
            <a:endParaRPr lang="en-US" sz="2000" dirty="0" smtClean="0"/>
          </a:p>
          <a:p>
            <a:pPr marL="0" indent="0">
              <a:buNone/>
            </a:pPr>
            <a:endParaRPr lang="en-US" sz="2000" dirty="0"/>
          </a:p>
          <a:p>
            <a:endParaRPr lang="en-US" sz="2000" dirty="0" smtClean="0"/>
          </a:p>
          <a:p>
            <a:r>
              <a:rPr lang="en-US" sz="1900" dirty="0" smtClean="0"/>
              <a:t>China has come up with a ‘Blue Sky’ policy focused on introducing stringent  pollution control norms to improve air quality . Last year China shut down around 25 chemical plants along the river Yangtze within a month</a:t>
            </a:r>
          </a:p>
          <a:p>
            <a:r>
              <a:rPr lang="en-US" sz="1900" dirty="0" smtClean="0"/>
              <a:t>Though China is still a dominant player but increasing focus on environmental concerns is impacting the growth and this is where India has a golden opportunity to grab a larger pie of the Industry</a:t>
            </a:r>
          </a:p>
          <a:p>
            <a:r>
              <a:rPr lang="en-US" sz="1900" dirty="0" smtClean="0"/>
              <a:t>Major global companies in this space are </a:t>
            </a:r>
            <a:r>
              <a:rPr lang="en-US" sz="1900" dirty="0" err="1" smtClean="0"/>
              <a:t>BASF,Dow</a:t>
            </a:r>
            <a:r>
              <a:rPr lang="en-US" sz="1900" dirty="0" smtClean="0"/>
              <a:t> </a:t>
            </a:r>
            <a:r>
              <a:rPr lang="en-US" sz="1900" dirty="0" err="1" smtClean="0"/>
              <a:t>Chemical,Dupont,Clariant</a:t>
            </a:r>
            <a:endParaRPr lang="en-US" sz="1900" dirty="0" smtClean="0"/>
          </a:p>
          <a:p>
            <a:endParaRPr lang="en-US" sz="1900" dirty="0"/>
          </a:p>
          <a:p>
            <a:endParaRPr lang="en-US" sz="2000" dirty="0" smtClean="0"/>
          </a:p>
          <a:p>
            <a:endParaRPr lang="en-US" sz="2000" dirty="0"/>
          </a:p>
          <a:p>
            <a:endParaRPr lang="en-US" sz="2000" dirty="0" smtClean="0"/>
          </a:p>
          <a:p>
            <a:endParaRPr lang="en-US" sz="2000" dirty="0"/>
          </a:p>
          <a:p>
            <a:pPr marL="0" indent="0">
              <a:buNone/>
            </a:pPr>
            <a:endParaRPr lang="en-US" sz="2000" dirty="0"/>
          </a:p>
          <a:p>
            <a:endParaRPr lang="en-CA" sz="2000" dirty="0"/>
          </a:p>
        </p:txBody>
      </p:sp>
      <p:pic>
        <p:nvPicPr>
          <p:cNvPr id="614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865" y="1700808"/>
            <a:ext cx="8175599" cy="18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7838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t>Chemical Sector Value Chain</a:t>
            </a:r>
            <a:endParaRPr lang="en-CA" dirty="0"/>
          </a:p>
        </p:txBody>
      </p:sp>
      <p:grpSp>
        <p:nvGrpSpPr>
          <p:cNvPr id="9" name="Group 8"/>
          <p:cNvGrpSpPr/>
          <p:nvPr/>
        </p:nvGrpSpPr>
        <p:grpSpPr>
          <a:xfrm>
            <a:off x="395536" y="1628800"/>
            <a:ext cx="4240083" cy="480957"/>
            <a:chOff x="-1360186" y="1739900"/>
            <a:chExt cx="4959470" cy="480957"/>
          </a:xfrm>
        </p:grpSpPr>
        <p:sp>
          <p:nvSpPr>
            <p:cNvPr id="10" name="AutoShape 7"/>
            <p:cNvSpPr>
              <a:spLocks noChangeArrowheads="1"/>
            </p:cNvSpPr>
            <p:nvPr/>
          </p:nvSpPr>
          <p:spPr bwMode="auto">
            <a:xfrm>
              <a:off x="-1360186" y="1739900"/>
              <a:ext cx="2293457" cy="460800"/>
            </a:xfrm>
            <a:prstGeom prst="chevron">
              <a:avLst>
                <a:gd name="adj" fmla="val 28125"/>
              </a:avLst>
            </a:prstGeom>
            <a:solidFill>
              <a:schemeClr val="accent6">
                <a:lumMod val="40000"/>
                <a:lumOff val="60000"/>
              </a:schemeClr>
            </a:solidFill>
            <a:ln w="12700" algn="ctr">
              <a:noFill/>
              <a:miter lim="800000"/>
              <a:headEnd/>
              <a:tailEnd/>
            </a:ln>
            <a:effectLst/>
          </p:spPr>
          <p:txBody>
            <a:bodyPr tIns="91440" bIns="91440" anchor="ctr"/>
            <a:lstStyle/>
            <a:p>
              <a:r>
                <a:rPr lang="en-US" sz="1400" b="1" dirty="0" smtClean="0"/>
                <a:t>Raw Materials</a:t>
              </a:r>
              <a:endParaRPr lang="en-US" sz="1400" b="1" dirty="0"/>
            </a:p>
          </p:txBody>
        </p:sp>
        <p:sp>
          <p:nvSpPr>
            <p:cNvPr id="11" name="AutoShape 16"/>
            <p:cNvSpPr>
              <a:spLocks noChangeArrowheads="1"/>
            </p:cNvSpPr>
            <p:nvPr/>
          </p:nvSpPr>
          <p:spPr bwMode="auto">
            <a:xfrm>
              <a:off x="972091" y="1760057"/>
              <a:ext cx="2627193" cy="460800"/>
            </a:xfrm>
            <a:prstGeom prst="chevron">
              <a:avLst>
                <a:gd name="adj" fmla="val 28125"/>
              </a:avLst>
            </a:prstGeom>
            <a:solidFill>
              <a:schemeClr val="accent6">
                <a:lumMod val="40000"/>
                <a:lumOff val="60000"/>
              </a:schemeClr>
            </a:solidFill>
            <a:ln w="12700" algn="ctr">
              <a:noFill/>
              <a:miter lim="800000"/>
              <a:headEnd/>
              <a:tailEnd/>
            </a:ln>
            <a:effectLst/>
          </p:spPr>
          <p:txBody>
            <a:bodyPr tIns="91440" bIns="91440" anchor="ctr"/>
            <a:lstStyle/>
            <a:p>
              <a:r>
                <a:rPr lang="en-US" sz="1400" b="1" dirty="0" smtClean="0"/>
                <a:t>Basic Chemicals</a:t>
              </a:r>
              <a:endParaRPr lang="en-US" sz="1400" b="1" dirty="0"/>
            </a:p>
          </p:txBody>
        </p:sp>
      </p:grpSp>
      <p:grpSp>
        <p:nvGrpSpPr>
          <p:cNvPr id="16" name="Group 15"/>
          <p:cNvGrpSpPr/>
          <p:nvPr/>
        </p:nvGrpSpPr>
        <p:grpSpPr>
          <a:xfrm>
            <a:off x="4635619" y="1648957"/>
            <a:ext cx="4184853" cy="480957"/>
            <a:chOff x="-1581977" y="1739900"/>
            <a:chExt cx="4894866" cy="480957"/>
          </a:xfrm>
        </p:grpSpPr>
        <p:sp>
          <p:nvSpPr>
            <p:cNvPr id="17" name="AutoShape 7"/>
            <p:cNvSpPr>
              <a:spLocks noChangeArrowheads="1"/>
            </p:cNvSpPr>
            <p:nvPr/>
          </p:nvSpPr>
          <p:spPr bwMode="auto">
            <a:xfrm>
              <a:off x="-1581977" y="1739900"/>
              <a:ext cx="2662007" cy="460800"/>
            </a:xfrm>
            <a:prstGeom prst="chevron">
              <a:avLst>
                <a:gd name="adj" fmla="val 28125"/>
              </a:avLst>
            </a:prstGeom>
            <a:solidFill>
              <a:schemeClr val="accent6">
                <a:lumMod val="40000"/>
                <a:lumOff val="60000"/>
              </a:schemeClr>
            </a:solidFill>
            <a:ln w="12700" algn="ctr">
              <a:noFill/>
              <a:miter lim="800000"/>
              <a:headEnd/>
              <a:tailEnd/>
            </a:ln>
            <a:effectLst/>
          </p:spPr>
          <p:txBody>
            <a:bodyPr tIns="91440" bIns="91440" anchor="ctr"/>
            <a:lstStyle/>
            <a:p>
              <a:pPr algn="ctr"/>
              <a:r>
                <a:rPr lang="en-US" sz="1400" b="1" dirty="0" smtClean="0"/>
                <a:t>Polymers</a:t>
              </a:r>
              <a:endParaRPr lang="en-US" sz="1400" b="1" dirty="0"/>
            </a:p>
          </p:txBody>
        </p:sp>
        <p:sp>
          <p:nvSpPr>
            <p:cNvPr id="18" name="AutoShape 16"/>
            <p:cNvSpPr>
              <a:spLocks noChangeArrowheads="1"/>
            </p:cNvSpPr>
            <p:nvPr/>
          </p:nvSpPr>
          <p:spPr bwMode="auto">
            <a:xfrm>
              <a:off x="1089839" y="1760057"/>
              <a:ext cx="2223050" cy="460800"/>
            </a:xfrm>
            <a:prstGeom prst="chevron">
              <a:avLst>
                <a:gd name="adj" fmla="val 28125"/>
              </a:avLst>
            </a:prstGeom>
            <a:solidFill>
              <a:schemeClr val="accent6">
                <a:lumMod val="40000"/>
                <a:lumOff val="60000"/>
              </a:schemeClr>
            </a:solidFill>
            <a:ln w="12700" algn="ctr">
              <a:noFill/>
              <a:miter lim="800000"/>
              <a:headEnd/>
              <a:tailEnd/>
            </a:ln>
            <a:effectLst/>
          </p:spPr>
          <p:txBody>
            <a:bodyPr tIns="91440" bIns="91440" anchor="ctr"/>
            <a:lstStyle/>
            <a:p>
              <a:pPr algn="ctr"/>
              <a:r>
                <a:rPr lang="en-US" sz="1400" b="1" dirty="0" smtClean="0"/>
                <a:t>Specialty Chemicals</a:t>
              </a:r>
              <a:endParaRPr lang="en-US" sz="1400" b="1" dirty="0"/>
            </a:p>
          </p:txBody>
        </p:sp>
      </p:grpSp>
      <p:sp>
        <p:nvSpPr>
          <p:cNvPr id="20" name="Freeform 19"/>
          <p:cNvSpPr/>
          <p:nvPr/>
        </p:nvSpPr>
        <p:spPr>
          <a:xfrm>
            <a:off x="395537" y="2199280"/>
            <a:ext cx="1960784" cy="3677992"/>
          </a:xfrm>
          <a:custGeom>
            <a:avLst/>
            <a:gdLst>
              <a:gd name="connsiteX0" fmla="*/ 8277225 w 8277225"/>
              <a:gd name="connsiteY0" fmla="*/ 0 h 4000500"/>
              <a:gd name="connsiteX1" fmla="*/ 8277225 w 8277225"/>
              <a:gd name="connsiteY1" fmla="*/ 4000500 h 4000500"/>
              <a:gd name="connsiteX2" fmla="*/ 0 w 8277225"/>
              <a:gd name="connsiteY2" fmla="*/ 4000500 h 4000500"/>
            </a:gdLst>
            <a:ahLst/>
            <a:cxnLst>
              <a:cxn ang="0">
                <a:pos x="connsiteX0" y="connsiteY0"/>
              </a:cxn>
              <a:cxn ang="0">
                <a:pos x="connsiteX1" y="connsiteY1"/>
              </a:cxn>
              <a:cxn ang="0">
                <a:pos x="connsiteX2" y="connsiteY2"/>
              </a:cxn>
            </a:cxnLst>
            <a:rect l="l" t="t" r="r" b="b"/>
            <a:pathLst>
              <a:path w="8277225" h="4000500">
                <a:moveTo>
                  <a:pt x="8277225" y="0"/>
                </a:moveTo>
                <a:lnTo>
                  <a:pt x="8277225" y="4000500"/>
                </a:lnTo>
                <a:lnTo>
                  <a:pt x="0" y="4000500"/>
                </a:lnTo>
              </a:path>
            </a:pathLst>
          </a:custGeom>
          <a:ln w="19050">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1" name="Freeform 20"/>
          <p:cNvSpPr/>
          <p:nvPr/>
        </p:nvSpPr>
        <p:spPr>
          <a:xfrm>
            <a:off x="2490180" y="2182750"/>
            <a:ext cx="2056444" cy="3694521"/>
          </a:xfrm>
          <a:custGeom>
            <a:avLst/>
            <a:gdLst>
              <a:gd name="connsiteX0" fmla="*/ 8277225 w 8277225"/>
              <a:gd name="connsiteY0" fmla="*/ 0 h 4000500"/>
              <a:gd name="connsiteX1" fmla="*/ 8277225 w 8277225"/>
              <a:gd name="connsiteY1" fmla="*/ 4000500 h 4000500"/>
              <a:gd name="connsiteX2" fmla="*/ 0 w 8277225"/>
              <a:gd name="connsiteY2" fmla="*/ 4000500 h 4000500"/>
            </a:gdLst>
            <a:ahLst/>
            <a:cxnLst>
              <a:cxn ang="0">
                <a:pos x="connsiteX0" y="connsiteY0"/>
              </a:cxn>
              <a:cxn ang="0">
                <a:pos x="connsiteX1" y="connsiteY1"/>
              </a:cxn>
              <a:cxn ang="0">
                <a:pos x="connsiteX2" y="connsiteY2"/>
              </a:cxn>
            </a:cxnLst>
            <a:rect l="l" t="t" r="r" b="b"/>
            <a:pathLst>
              <a:path w="8277225" h="4000500">
                <a:moveTo>
                  <a:pt x="8277225" y="0"/>
                </a:moveTo>
                <a:lnTo>
                  <a:pt x="8277225" y="4000500"/>
                </a:lnTo>
                <a:lnTo>
                  <a:pt x="0" y="4000500"/>
                </a:lnTo>
              </a:path>
            </a:pathLst>
          </a:custGeom>
          <a:ln w="19050">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3" name="Freeform 22"/>
          <p:cNvSpPr/>
          <p:nvPr/>
        </p:nvSpPr>
        <p:spPr>
          <a:xfrm>
            <a:off x="7020272" y="2163231"/>
            <a:ext cx="1812690" cy="3677990"/>
          </a:xfrm>
          <a:custGeom>
            <a:avLst/>
            <a:gdLst>
              <a:gd name="connsiteX0" fmla="*/ 8277225 w 8277225"/>
              <a:gd name="connsiteY0" fmla="*/ 0 h 4000500"/>
              <a:gd name="connsiteX1" fmla="*/ 8277225 w 8277225"/>
              <a:gd name="connsiteY1" fmla="*/ 4000500 h 4000500"/>
              <a:gd name="connsiteX2" fmla="*/ 0 w 8277225"/>
              <a:gd name="connsiteY2" fmla="*/ 4000500 h 4000500"/>
            </a:gdLst>
            <a:ahLst/>
            <a:cxnLst>
              <a:cxn ang="0">
                <a:pos x="connsiteX0" y="connsiteY0"/>
              </a:cxn>
              <a:cxn ang="0">
                <a:pos x="connsiteX1" y="connsiteY1"/>
              </a:cxn>
              <a:cxn ang="0">
                <a:pos x="connsiteX2" y="connsiteY2"/>
              </a:cxn>
            </a:cxnLst>
            <a:rect l="l" t="t" r="r" b="b"/>
            <a:pathLst>
              <a:path w="8277225" h="4000500">
                <a:moveTo>
                  <a:pt x="8277225" y="0"/>
                </a:moveTo>
                <a:lnTo>
                  <a:pt x="8277225" y="4000500"/>
                </a:lnTo>
                <a:lnTo>
                  <a:pt x="0" y="4000500"/>
                </a:lnTo>
              </a:path>
            </a:pathLst>
          </a:custGeom>
          <a:ln w="19050">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4" name="Freeform 23"/>
          <p:cNvSpPr/>
          <p:nvPr/>
        </p:nvSpPr>
        <p:spPr>
          <a:xfrm>
            <a:off x="4644008" y="2199280"/>
            <a:ext cx="2187971" cy="3677991"/>
          </a:xfrm>
          <a:custGeom>
            <a:avLst/>
            <a:gdLst>
              <a:gd name="connsiteX0" fmla="*/ 8277225 w 8277225"/>
              <a:gd name="connsiteY0" fmla="*/ 0 h 4000500"/>
              <a:gd name="connsiteX1" fmla="*/ 8277225 w 8277225"/>
              <a:gd name="connsiteY1" fmla="*/ 4000500 h 4000500"/>
              <a:gd name="connsiteX2" fmla="*/ 0 w 8277225"/>
              <a:gd name="connsiteY2" fmla="*/ 4000500 h 4000500"/>
            </a:gdLst>
            <a:ahLst/>
            <a:cxnLst>
              <a:cxn ang="0">
                <a:pos x="connsiteX0" y="connsiteY0"/>
              </a:cxn>
              <a:cxn ang="0">
                <a:pos x="connsiteX1" y="connsiteY1"/>
              </a:cxn>
              <a:cxn ang="0">
                <a:pos x="connsiteX2" y="connsiteY2"/>
              </a:cxn>
            </a:cxnLst>
            <a:rect l="l" t="t" r="r" b="b"/>
            <a:pathLst>
              <a:path w="8277225" h="4000500">
                <a:moveTo>
                  <a:pt x="8277225" y="0"/>
                </a:moveTo>
                <a:lnTo>
                  <a:pt x="8277225" y="4000500"/>
                </a:lnTo>
                <a:lnTo>
                  <a:pt x="0" y="4000500"/>
                </a:lnTo>
              </a:path>
            </a:pathLst>
          </a:custGeom>
          <a:ln w="19050">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
        <p:nvSpPr>
          <p:cNvPr id="26" name="Rectangle 20"/>
          <p:cNvSpPr>
            <a:spLocks noChangeArrowheads="1"/>
          </p:cNvSpPr>
          <p:nvPr/>
        </p:nvSpPr>
        <p:spPr bwMode="auto">
          <a:xfrm>
            <a:off x="395536" y="2199281"/>
            <a:ext cx="1800199" cy="3531736"/>
          </a:xfrm>
          <a:prstGeom prst="rect">
            <a:avLst/>
          </a:prstGeom>
          <a:noFill/>
          <a:ln w="12700" algn="ctr">
            <a:noFill/>
            <a:miter lim="800000"/>
            <a:headEnd/>
            <a:tailEnd/>
          </a:ln>
          <a:effectLst/>
        </p:spPr>
        <p:txBody>
          <a:bodyPr wrap="square" lIns="0" tIns="0" rIns="0" bIns="0">
            <a:spAutoFit/>
          </a:bodyPr>
          <a:lstStyle/>
          <a:p>
            <a:pPr marL="157163" lvl="1" indent="-155575" algn="l" defTabSz="900113">
              <a:spcBef>
                <a:spcPts val="1500"/>
              </a:spcBef>
              <a:buClr>
                <a:schemeClr val="tx1"/>
              </a:buClr>
              <a:buFont typeface="Wingdings" pitchFamily="2" charset="2"/>
              <a:buChar char="n"/>
            </a:pPr>
            <a:r>
              <a:rPr lang="en-US" sz="1200" dirty="0" smtClean="0"/>
              <a:t>Raw materials are mainly metallic or non- metallic minerals ,oils and natural gas extracted from mining</a:t>
            </a:r>
          </a:p>
          <a:p>
            <a:pPr marL="157163" lvl="1" indent="-155575" algn="l" defTabSz="900113">
              <a:spcBef>
                <a:spcPts val="1500"/>
              </a:spcBef>
              <a:buClr>
                <a:schemeClr val="tx1"/>
              </a:buClr>
              <a:buFont typeface="Wingdings" pitchFamily="2" charset="2"/>
              <a:buChar char="n"/>
            </a:pPr>
            <a:r>
              <a:rPr lang="en-US" sz="1200" dirty="0" smtClean="0"/>
              <a:t>Involves raw material procurement,R&amp;D,development and patenting of innovative chemicals and chemical processes</a:t>
            </a:r>
          </a:p>
          <a:p>
            <a:pPr marL="157163" lvl="1" indent="-155575" algn="l" defTabSz="900113">
              <a:spcBef>
                <a:spcPts val="1500"/>
              </a:spcBef>
              <a:buClr>
                <a:schemeClr val="tx1"/>
              </a:buClr>
              <a:buFont typeface="Wingdings" pitchFamily="2" charset="2"/>
              <a:buChar char="n"/>
            </a:pPr>
            <a:r>
              <a:rPr lang="en-US" sz="1200" dirty="0" smtClean="0"/>
              <a:t>Refining of oil and gas into Petrochemicals</a:t>
            </a:r>
          </a:p>
          <a:p>
            <a:pPr marL="157163" lvl="1" indent="-155575" algn="l" defTabSz="900113">
              <a:spcBef>
                <a:spcPts val="1500"/>
              </a:spcBef>
              <a:buClr>
                <a:schemeClr val="tx1"/>
              </a:buClr>
              <a:buFont typeface="Wingdings" pitchFamily="2" charset="2"/>
              <a:buChar char="n"/>
            </a:pPr>
            <a:r>
              <a:rPr lang="en-US" sz="1200" dirty="0" smtClean="0"/>
              <a:t>Products manufactured during this step includes Olefins (ethylene &amp; Propylene),</a:t>
            </a:r>
            <a:r>
              <a:rPr lang="en-US" sz="1200" dirty="0" err="1" smtClean="0"/>
              <a:t>Polyolefins</a:t>
            </a:r>
            <a:r>
              <a:rPr lang="en-US" sz="1200" dirty="0" smtClean="0"/>
              <a:t> and industrial gases</a:t>
            </a:r>
            <a:endParaRPr lang="en-US" sz="1200" dirty="0"/>
          </a:p>
        </p:txBody>
      </p:sp>
      <p:sp>
        <p:nvSpPr>
          <p:cNvPr id="27" name="Rectangle 20"/>
          <p:cNvSpPr>
            <a:spLocks noChangeArrowheads="1"/>
          </p:cNvSpPr>
          <p:nvPr/>
        </p:nvSpPr>
        <p:spPr bwMode="auto">
          <a:xfrm>
            <a:off x="2407600" y="2214075"/>
            <a:ext cx="1948376" cy="3162404"/>
          </a:xfrm>
          <a:prstGeom prst="rect">
            <a:avLst/>
          </a:prstGeom>
          <a:noFill/>
          <a:ln w="12700" algn="ctr">
            <a:noFill/>
            <a:miter lim="800000"/>
            <a:headEnd/>
            <a:tailEnd/>
          </a:ln>
          <a:effectLst/>
        </p:spPr>
        <p:txBody>
          <a:bodyPr wrap="square" lIns="0" tIns="0" rIns="0" bIns="0">
            <a:spAutoFit/>
          </a:bodyPr>
          <a:lstStyle/>
          <a:p>
            <a:pPr marL="157163" lvl="1" indent="-155575" algn="l" defTabSz="900113">
              <a:spcBef>
                <a:spcPts val="1500"/>
              </a:spcBef>
              <a:buClr>
                <a:schemeClr val="tx1"/>
              </a:buClr>
              <a:buFont typeface="Wingdings" pitchFamily="2" charset="2"/>
              <a:buChar char="n"/>
            </a:pPr>
            <a:r>
              <a:rPr lang="en-US" sz="1200" dirty="0" smtClean="0"/>
              <a:t>Basic chemicals production from raw materials is second step in the value chain</a:t>
            </a:r>
          </a:p>
          <a:p>
            <a:pPr marL="157163" lvl="1" indent="-155575" algn="l" defTabSz="900113">
              <a:spcBef>
                <a:spcPts val="1500"/>
              </a:spcBef>
              <a:buClr>
                <a:schemeClr val="tx1"/>
              </a:buClr>
              <a:buFont typeface="Wingdings" pitchFamily="2" charset="2"/>
              <a:buChar char="n"/>
            </a:pPr>
            <a:r>
              <a:rPr lang="en-US" sz="1200" dirty="0" smtClean="0"/>
              <a:t>These basic chemicals are used as raw materials to manufacture commercial products such as </a:t>
            </a:r>
            <a:r>
              <a:rPr lang="en-US" sz="1200" dirty="0" err="1" smtClean="0"/>
              <a:t>d</a:t>
            </a:r>
            <a:r>
              <a:rPr lang="en-US" sz="1200" dirty="0" err="1" smtClean="0"/>
              <a:t>yes,detergents,chemical</a:t>
            </a:r>
            <a:endParaRPr lang="en-US" sz="1200" dirty="0" smtClean="0"/>
          </a:p>
          <a:p>
            <a:pPr marL="157163" lvl="1" indent="-155575" algn="l" defTabSz="900113">
              <a:spcBef>
                <a:spcPts val="1500"/>
              </a:spcBef>
              <a:buClr>
                <a:schemeClr val="tx1"/>
              </a:buClr>
              <a:buFont typeface="Wingdings" pitchFamily="2" charset="2"/>
              <a:buChar char="n"/>
            </a:pPr>
            <a:r>
              <a:rPr lang="en-US" sz="1200" dirty="0" smtClean="0"/>
              <a:t> Includes synthesis,distillation,thermal cracking and polymerization</a:t>
            </a:r>
          </a:p>
          <a:p>
            <a:pPr marL="157163" lvl="1" indent="-155575" algn="l" defTabSz="900113">
              <a:spcBef>
                <a:spcPts val="1500"/>
              </a:spcBef>
              <a:buClr>
                <a:schemeClr val="tx1"/>
              </a:buClr>
              <a:buFont typeface="Wingdings" pitchFamily="2" charset="2"/>
              <a:buChar char="n"/>
            </a:pPr>
            <a:r>
              <a:rPr lang="en-US" sz="1200" dirty="0" smtClean="0"/>
              <a:t>Products manufactured during this step includes Intermediates</a:t>
            </a:r>
            <a:endParaRPr lang="en-US" sz="1200" dirty="0"/>
          </a:p>
        </p:txBody>
      </p:sp>
      <p:sp>
        <p:nvSpPr>
          <p:cNvPr id="28" name="Rectangle 20"/>
          <p:cNvSpPr>
            <a:spLocks noChangeArrowheads="1"/>
          </p:cNvSpPr>
          <p:nvPr/>
        </p:nvSpPr>
        <p:spPr bwMode="auto">
          <a:xfrm>
            <a:off x="4652397" y="2202922"/>
            <a:ext cx="1935827" cy="3908762"/>
          </a:xfrm>
          <a:prstGeom prst="rect">
            <a:avLst/>
          </a:prstGeom>
          <a:noFill/>
          <a:ln w="12700" algn="ctr">
            <a:noFill/>
            <a:miter lim="800000"/>
            <a:headEnd/>
            <a:tailEnd/>
          </a:ln>
          <a:effectLst/>
        </p:spPr>
        <p:txBody>
          <a:bodyPr wrap="square" lIns="0" tIns="0" rIns="0" bIns="0">
            <a:spAutoFit/>
          </a:bodyPr>
          <a:lstStyle/>
          <a:p>
            <a:pPr marL="157163" lvl="1" indent="-155575" algn="l" defTabSz="900113">
              <a:spcBef>
                <a:spcPts val="1500"/>
              </a:spcBef>
              <a:buClr>
                <a:schemeClr val="tx1"/>
              </a:buClr>
              <a:buFont typeface="Wingdings" pitchFamily="2" charset="2"/>
              <a:buChar char="n"/>
            </a:pPr>
            <a:r>
              <a:rPr lang="en-US" sz="1200" dirty="0" smtClean="0"/>
              <a:t>This step involves the manufacturing of polymers from basic chemicals</a:t>
            </a:r>
          </a:p>
          <a:p>
            <a:pPr marL="157163" lvl="1" indent="-155575" algn="l" defTabSz="900113">
              <a:spcBef>
                <a:spcPts val="1500"/>
              </a:spcBef>
              <a:buClr>
                <a:schemeClr val="tx1"/>
              </a:buClr>
              <a:buFont typeface="Wingdings" pitchFamily="2" charset="2"/>
              <a:buChar char="n"/>
            </a:pPr>
            <a:r>
              <a:rPr lang="en-US" sz="1200" dirty="0" smtClean="0"/>
              <a:t>Polymer manufacturing is hybrid of batch and continuous processing</a:t>
            </a:r>
          </a:p>
          <a:p>
            <a:pPr marL="157163" lvl="1" indent="-155575" algn="l" defTabSz="900113">
              <a:spcBef>
                <a:spcPts val="1500"/>
              </a:spcBef>
              <a:buClr>
                <a:schemeClr val="tx1"/>
              </a:buClr>
              <a:buFont typeface="Wingdings" pitchFamily="2" charset="2"/>
              <a:buChar char="n"/>
            </a:pPr>
            <a:r>
              <a:rPr lang="en-US" sz="1200" dirty="0" smtClean="0"/>
              <a:t>Raw materials for polymers referred to as feedstocks are by-products of petroleum or natural gas production generally produced in step 2</a:t>
            </a:r>
          </a:p>
          <a:p>
            <a:pPr marL="157163" lvl="1" indent="-155575" algn="l" defTabSz="900113">
              <a:spcBef>
                <a:spcPts val="1500"/>
              </a:spcBef>
              <a:buClr>
                <a:schemeClr val="tx1"/>
              </a:buClr>
              <a:buFont typeface="Wingdings" pitchFamily="2" charset="2"/>
              <a:buChar char="n"/>
            </a:pPr>
            <a:r>
              <a:rPr lang="en-US" sz="1200" dirty="0" smtClean="0"/>
              <a:t>Polymers, principally used to make plastic goods constitute about 80% of the chemical industry’s production output	</a:t>
            </a:r>
          </a:p>
          <a:p>
            <a:pPr marL="1588" lvl="1" algn="l" defTabSz="900113">
              <a:spcBef>
                <a:spcPts val="1500"/>
              </a:spcBef>
              <a:buClr>
                <a:schemeClr val="tx1"/>
              </a:buClr>
            </a:pPr>
            <a:endParaRPr lang="en-US" sz="1200" dirty="0"/>
          </a:p>
        </p:txBody>
      </p:sp>
      <p:sp>
        <p:nvSpPr>
          <p:cNvPr id="29" name="Rectangle 20"/>
          <p:cNvSpPr>
            <a:spLocks noChangeArrowheads="1"/>
          </p:cNvSpPr>
          <p:nvPr/>
        </p:nvSpPr>
        <p:spPr bwMode="auto">
          <a:xfrm>
            <a:off x="6931913" y="2202922"/>
            <a:ext cx="1816551" cy="3978012"/>
          </a:xfrm>
          <a:prstGeom prst="rect">
            <a:avLst/>
          </a:prstGeom>
          <a:noFill/>
          <a:ln w="12700" algn="ctr">
            <a:noFill/>
            <a:miter lim="800000"/>
            <a:headEnd/>
            <a:tailEnd/>
          </a:ln>
          <a:effectLst/>
        </p:spPr>
        <p:txBody>
          <a:bodyPr wrap="square" lIns="0" tIns="0" rIns="0" bIns="0">
            <a:spAutoFit/>
          </a:bodyPr>
          <a:lstStyle/>
          <a:p>
            <a:pPr marL="157163" lvl="1" indent="-155575" algn="l" defTabSz="900113">
              <a:spcBef>
                <a:spcPts val="1500"/>
              </a:spcBef>
              <a:buClr>
                <a:schemeClr val="tx1"/>
              </a:buClr>
              <a:buFont typeface="Wingdings" pitchFamily="2" charset="2"/>
              <a:buChar char="n"/>
            </a:pPr>
            <a:r>
              <a:rPr lang="en-US" sz="1200" dirty="0" smtClean="0"/>
              <a:t>Most complex chemicals produced during fourth step known as specialties chemicals</a:t>
            </a:r>
          </a:p>
          <a:p>
            <a:pPr marL="157163" lvl="1" indent="-155575" algn="l" defTabSz="900113">
              <a:spcBef>
                <a:spcPts val="1500"/>
              </a:spcBef>
              <a:buClr>
                <a:schemeClr val="tx1"/>
              </a:buClr>
              <a:buFont typeface="Wingdings" pitchFamily="2" charset="2"/>
              <a:buChar char="n"/>
            </a:pPr>
            <a:r>
              <a:rPr lang="en-US" sz="1200" dirty="0" smtClean="0"/>
              <a:t>Fine chemicals are complex, pure chemical substances produced by traditional  organic synthesis in multipurpose plants</a:t>
            </a:r>
          </a:p>
          <a:p>
            <a:pPr marL="157163" lvl="1" indent="-155575" algn="l" defTabSz="900113">
              <a:spcBef>
                <a:spcPts val="1500"/>
              </a:spcBef>
              <a:buClr>
                <a:schemeClr val="tx1"/>
              </a:buClr>
              <a:buFont typeface="Wingdings" pitchFamily="2" charset="2"/>
              <a:buChar char="n"/>
            </a:pPr>
            <a:r>
              <a:rPr lang="en-US" sz="1200" dirty="0" smtClean="0"/>
              <a:t>These fine chemicals are used as starting materials for specialty chemicals</a:t>
            </a:r>
          </a:p>
          <a:p>
            <a:pPr marL="0" lvl="1" algn="l" defTabSz="900113">
              <a:spcBef>
                <a:spcPts val="600"/>
              </a:spcBef>
              <a:buClr>
                <a:schemeClr val="tx1"/>
              </a:buClr>
              <a:buFont typeface="Wingdings" pitchFamily="2" charset="2"/>
              <a:buChar char="n"/>
            </a:pPr>
            <a:r>
              <a:rPr lang="en-US" sz="1200" dirty="0" smtClean="0"/>
              <a:t> SC are used for a variety of purposes and include additives,coatings,pharmaceuticals and vitamins	</a:t>
            </a:r>
          </a:p>
          <a:p>
            <a:pPr marL="1588" lvl="1" algn="l" defTabSz="900113">
              <a:spcBef>
                <a:spcPts val="1500"/>
              </a:spcBef>
              <a:buClr>
                <a:schemeClr val="tx1"/>
              </a:buClr>
            </a:pPr>
            <a:endParaRPr lang="en-US" sz="1200" dirty="0"/>
          </a:p>
        </p:txBody>
      </p:sp>
    </p:spTree>
    <p:extLst>
      <p:ext uri="{BB962C8B-B14F-4D97-AF65-F5344CB8AC3E}">
        <p14:creationId xmlns:p14="http://schemas.microsoft.com/office/powerpoint/2010/main" val="3638265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4000" dirty="0" smtClean="0"/>
              <a:t>Sector Understanding</a:t>
            </a:r>
            <a:endParaRPr lang="en-CA" sz="4000" dirty="0"/>
          </a:p>
        </p:txBody>
      </p:sp>
      <p:sp>
        <p:nvSpPr>
          <p:cNvPr id="4" name="Content Placeholder 3"/>
          <p:cNvSpPr>
            <a:spLocks noGrp="1"/>
          </p:cNvSpPr>
          <p:nvPr>
            <p:ph idx="1"/>
          </p:nvPr>
        </p:nvSpPr>
        <p:spPr/>
        <p:txBody>
          <a:bodyPr>
            <a:normAutofit fontScale="62500" lnSpcReduction="20000"/>
          </a:bodyPr>
          <a:lstStyle/>
          <a:p>
            <a:r>
              <a:rPr lang="en-CA" sz="2600" dirty="0" smtClean="0"/>
              <a:t>The chemical industry is classified on the basis of value add and the major categories are as </a:t>
            </a:r>
            <a:r>
              <a:rPr lang="en-CA" sz="2600" dirty="0" smtClean="0"/>
              <a:t>follows</a:t>
            </a:r>
          </a:p>
          <a:p>
            <a:endParaRPr lang="en-CA" sz="2600" dirty="0" smtClean="0"/>
          </a:p>
          <a:p>
            <a:endParaRPr lang="en-CA" sz="2000" dirty="0"/>
          </a:p>
          <a:p>
            <a:endParaRPr lang="en-CA" sz="2000" dirty="0" smtClean="0"/>
          </a:p>
          <a:p>
            <a:pPr marL="0" indent="0">
              <a:buNone/>
            </a:pPr>
            <a:endParaRPr lang="en-CA" sz="2000" dirty="0" smtClean="0"/>
          </a:p>
          <a:p>
            <a:endParaRPr lang="en-CA" sz="2000" dirty="0"/>
          </a:p>
          <a:p>
            <a:endParaRPr lang="en-CA" sz="2000" dirty="0" smtClean="0"/>
          </a:p>
          <a:p>
            <a:endParaRPr lang="en-CA" sz="2000" dirty="0"/>
          </a:p>
          <a:p>
            <a:endParaRPr lang="en-CA" sz="2000" dirty="0" smtClean="0"/>
          </a:p>
          <a:p>
            <a:endParaRPr lang="en-CA" sz="2000" dirty="0"/>
          </a:p>
          <a:p>
            <a:endParaRPr lang="en-CA" sz="2000" dirty="0" smtClean="0"/>
          </a:p>
          <a:p>
            <a:endParaRPr lang="en-CA" sz="2000" dirty="0"/>
          </a:p>
          <a:p>
            <a:endParaRPr lang="en-CA" sz="2000" dirty="0" smtClean="0"/>
          </a:p>
          <a:p>
            <a:endParaRPr lang="en-CA" sz="2000" dirty="0"/>
          </a:p>
          <a:p>
            <a:endParaRPr lang="en-CA" sz="2000" dirty="0" smtClean="0"/>
          </a:p>
          <a:p>
            <a:r>
              <a:rPr lang="en-CA" sz="2600" dirty="0" smtClean="0"/>
              <a:t>SC </a:t>
            </a:r>
            <a:r>
              <a:rPr lang="en-CA" sz="2600" dirty="0" smtClean="0"/>
              <a:t>is a capital intensive industry with complex technological products and processes</a:t>
            </a:r>
          </a:p>
          <a:p>
            <a:r>
              <a:rPr lang="en-CA" sz="2600" dirty="0" smtClean="0"/>
              <a:t>It’s categorized as a cyclical sector since the major raw material consumed to produce specialty chemicals are natural gas and petroleum products and hence the volatility in oil and gas prices impacts it’s </a:t>
            </a:r>
            <a:r>
              <a:rPr lang="en-CA" sz="2600" dirty="0" smtClean="0"/>
              <a:t>profitability</a:t>
            </a:r>
          </a:p>
          <a:p>
            <a:endParaRPr lang="en-CA" sz="2000" dirty="0"/>
          </a:p>
          <a:p>
            <a:pPr marL="0" indent="0">
              <a:buNone/>
            </a:pPr>
            <a:endParaRPr lang="en-CA" sz="2000" dirty="0" smtClean="0"/>
          </a:p>
          <a:p>
            <a:pPr marL="0" indent="0">
              <a:buNone/>
            </a:pPr>
            <a:endParaRPr lang="en-CA" sz="2000" dirty="0" smtClean="0"/>
          </a:p>
          <a:p>
            <a:endParaRPr lang="en-CA" sz="2000" dirty="0"/>
          </a:p>
          <a:p>
            <a:endParaRPr lang="en-CA" sz="2000" dirty="0" smtClean="0"/>
          </a:p>
          <a:p>
            <a:endParaRPr lang="en-CA" sz="2000" dirty="0"/>
          </a:p>
          <a:p>
            <a:endParaRPr lang="en-CA" sz="2000" dirty="0" smtClean="0"/>
          </a:p>
          <a:p>
            <a:endParaRPr lang="en-CA" sz="2000" dirty="0"/>
          </a:p>
          <a:p>
            <a:endParaRPr lang="en-CA" sz="2000" dirty="0" smtClean="0"/>
          </a:p>
          <a:p>
            <a:endParaRPr lang="en-CA" sz="20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132856"/>
            <a:ext cx="8136904" cy="2664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4207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sz="4000" dirty="0" smtClean="0"/>
              <a:t>Sector Understanding – </a:t>
            </a:r>
            <a:r>
              <a:rPr lang="en-CA" sz="4000" dirty="0" err="1" smtClean="0"/>
              <a:t>Contnd</a:t>
            </a:r>
            <a:r>
              <a:rPr lang="en-CA" sz="4000" dirty="0" smtClean="0"/>
              <a:t>..</a:t>
            </a:r>
            <a:endParaRPr lang="en-CA" sz="4000" dirty="0"/>
          </a:p>
        </p:txBody>
      </p:sp>
      <p:sp>
        <p:nvSpPr>
          <p:cNvPr id="4" name="Content Placeholder 3"/>
          <p:cNvSpPr>
            <a:spLocks noGrp="1"/>
          </p:cNvSpPr>
          <p:nvPr>
            <p:ph idx="1"/>
          </p:nvPr>
        </p:nvSpPr>
        <p:spPr/>
        <p:txBody>
          <a:bodyPr>
            <a:normAutofit/>
          </a:bodyPr>
          <a:lstStyle/>
          <a:p>
            <a:r>
              <a:rPr lang="en-US" sz="1600" dirty="0"/>
              <a:t>S</a:t>
            </a:r>
            <a:r>
              <a:rPr lang="en-US" sz="1600" dirty="0" smtClean="0"/>
              <a:t>pecialized </a:t>
            </a:r>
            <a:r>
              <a:rPr lang="en-US" sz="1600" dirty="0"/>
              <a:t>nature of products leads to significant </a:t>
            </a:r>
            <a:r>
              <a:rPr lang="en-US" sz="1600" dirty="0" smtClean="0"/>
              <a:t>differentiation</a:t>
            </a:r>
            <a:endParaRPr lang="en-CA" sz="1600" dirty="0" smtClean="0"/>
          </a:p>
          <a:p>
            <a:r>
              <a:rPr lang="en-US" sz="1600" dirty="0" smtClean="0"/>
              <a:t>Factors such as </a:t>
            </a:r>
            <a:r>
              <a:rPr lang="en-US" sz="1600" dirty="0"/>
              <a:t>s</a:t>
            </a:r>
            <a:r>
              <a:rPr lang="en-US" sz="1600" dirty="0" smtClean="0"/>
              <a:t>ubstantial </a:t>
            </a:r>
            <a:r>
              <a:rPr lang="en-US" sz="1600" dirty="0"/>
              <a:t>research and development (R&amp;D) requirements, technical </a:t>
            </a:r>
            <a:r>
              <a:rPr lang="en-US" sz="1600" dirty="0" smtClean="0"/>
              <a:t>skills, </a:t>
            </a:r>
            <a:r>
              <a:rPr lang="en-US" sz="1600" dirty="0"/>
              <a:t>capital intensiveness, </a:t>
            </a:r>
            <a:r>
              <a:rPr lang="en-US" sz="1600" dirty="0" smtClean="0"/>
              <a:t>long approval process and stringent regulations create </a:t>
            </a:r>
            <a:r>
              <a:rPr lang="en-US" sz="1600" dirty="0"/>
              <a:t>important barriers to </a:t>
            </a:r>
            <a:r>
              <a:rPr lang="en-US" sz="1600" dirty="0" smtClean="0"/>
              <a:t>entry</a:t>
            </a:r>
            <a:endParaRPr lang="en-CA" sz="1600" dirty="0"/>
          </a:p>
          <a:p>
            <a:r>
              <a:rPr lang="en-CA" sz="1600" dirty="0" smtClean="0"/>
              <a:t>SC is a consumer driven sector and</a:t>
            </a:r>
            <a:r>
              <a:rPr lang="en-CA" sz="1600" dirty="0" smtClean="0">
                <a:solidFill>
                  <a:srgbClr val="FF0000"/>
                </a:solidFill>
              </a:rPr>
              <a:t> </a:t>
            </a:r>
            <a:r>
              <a:rPr lang="en-CA" sz="1600" dirty="0" smtClean="0"/>
              <a:t>the companies in this sector compete </a:t>
            </a:r>
            <a:r>
              <a:rPr lang="en-CA" sz="1600" dirty="0"/>
              <a:t>based upon pricing, </a:t>
            </a:r>
            <a:r>
              <a:rPr lang="en-CA" sz="1600" dirty="0"/>
              <a:t>t</a:t>
            </a:r>
            <a:r>
              <a:rPr lang="en-CA" sz="1600" dirty="0" smtClean="0"/>
              <a:t>echnology</a:t>
            </a:r>
            <a:r>
              <a:rPr lang="en-CA" sz="1600" dirty="0"/>
              <a:t> and services. Vendors operating in the Specialty Chemicals Market strive to deliver the best quality products based on innovative </a:t>
            </a:r>
            <a:r>
              <a:rPr lang="en-CA" sz="1600" dirty="0" smtClean="0"/>
              <a:t>technologies </a:t>
            </a:r>
            <a:r>
              <a:rPr lang="en-CA" sz="1600" dirty="0"/>
              <a:t>and best </a:t>
            </a:r>
            <a:r>
              <a:rPr lang="en-CA" sz="1600" dirty="0" smtClean="0"/>
              <a:t>practices</a:t>
            </a:r>
          </a:p>
          <a:p>
            <a:r>
              <a:rPr lang="en-CA" sz="1600" dirty="0" smtClean="0"/>
              <a:t>Raw </a:t>
            </a:r>
            <a:r>
              <a:rPr lang="en-CA" sz="1600" dirty="0" smtClean="0"/>
              <a:t>materials account for ~&gt; 60% sales for most chemical companies. Any increase in raw material prices significantly impacts the profitability but one big advantage is that the established players have pricing power and can pass on the added cost to the customer</a:t>
            </a:r>
          </a:p>
          <a:p>
            <a:pPr marL="0" indent="0">
              <a:buNone/>
            </a:pPr>
            <a:endParaRPr lang="en-CA" sz="2000" dirty="0" smtClean="0"/>
          </a:p>
          <a:p>
            <a:pPr marL="0" indent="0">
              <a:buNone/>
            </a:pPr>
            <a:endParaRPr lang="en-CA" sz="2000" dirty="0" smtClean="0"/>
          </a:p>
          <a:p>
            <a:endParaRPr lang="en-CA" sz="2000" dirty="0"/>
          </a:p>
          <a:p>
            <a:endParaRPr lang="en-CA" sz="2000" dirty="0" smtClean="0"/>
          </a:p>
          <a:p>
            <a:endParaRPr lang="en-CA" sz="2000" dirty="0"/>
          </a:p>
          <a:p>
            <a:endParaRPr lang="en-CA" sz="2000" dirty="0" smtClean="0"/>
          </a:p>
          <a:p>
            <a:endParaRPr lang="en-CA" sz="2000" dirty="0"/>
          </a:p>
          <a:p>
            <a:endParaRPr lang="en-CA" sz="2000" dirty="0" smtClean="0"/>
          </a:p>
          <a:p>
            <a:endParaRPr lang="en-CA" sz="2000" dirty="0"/>
          </a:p>
        </p:txBody>
      </p:sp>
    </p:spTree>
    <p:extLst>
      <p:ext uri="{BB962C8B-B14F-4D97-AF65-F5344CB8AC3E}">
        <p14:creationId xmlns:p14="http://schemas.microsoft.com/office/powerpoint/2010/main" val="354705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t>Growth Drivers for </a:t>
            </a:r>
            <a:r>
              <a:rPr lang="en-CA" dirty="0" smtClean="0"/>
              <a:t>Indian SC</a:t>
            </a:r>
            <a:endParaRPr lang="en-CA" dirty="0"/>
          </a:p>
        </p:txBody>
      </p:sp>
      <p:sp>
        <p:nvSpPr>
          <p:cNvPr id="3" name="Content Placeholder 2"/>
          <p:cNvSpPr>
            <a:spLocks noGrp="1"/>
          </p:cNvSpPr>
          <p:nvPr>
            <p:ph idx="1"/>
          </p:nvPr>
        </p:nvSpPr>
        <p:spPr>
          <a:xfrm>
            <a:off x="467544" y="1268760"/>
            <a:ext cx="8229600" cy="4525963"/>
          </a:xfrm>
        </p:spPr>
        <p:txBody>
          <a:bodyPr>
            <a:normAutofit fontScale="92500" lnSpcReduction="10000"/>
          </a:bodyPr>
          <a:lstStyle/>
          <a:p>
            <a:r>
              <a:rPr lang="en-CA" sz="1800" dirty="0" smtClean="0"/>
              <a:t>Domestic availability of raw materials at competitive prices</a:t>
            </a:r>
          </a:p>
          <a:p>
            <a:r>
              <a:rPr lang="en-CA" sz="1800" dirty="0" smtClean="0"/>
              <a:t>With increased GDP and consumption led double digit growth in key markets, there is a big domestic market already in place</a:t>
            </a:r>
          </a:p>
          <a:p>
            <a:r>
              <a:rPr lang="en-US" sz="1800" dirty="0"/>
              <a:t>S</a:t>
            </a:r>
            <a:r>
              <a:rPr lang="en-US" sz="1800" dirty="0" smtClean="0"/>
              <a:t>trong </a:t>
            </a:r>
            <a:r>
              <a:rPr lang="en-US" sz="1800" dirty="0"/>
              <a:t>demand growth in consumer industries and a domestic industry </a:t>
            </a:r>
            <a:r>
              <a:rPr lang="en-US" sz="1800" dirty="0" smtClean="0"/>
              <a:t>supports </a:t>
            </a:r>
            <a:r>
              <a:rPr lang="en-US" sz="1800" dirty="0"/>
              <a:t>‘premiumisation’ of </a:t>
            </a:r>
            <a:r>
              <a:rPr lang="en-US" sz="1800" dirty="0" smtClean="0"/>
              <a:t>products</a:t>
            </a:r>
          </a:p>
          <a:p>
            <a:r>
              <a:rPr lang="en-CA" sz="1800" dirty="0"/>
              <a:t>G</a:t>
            </a:r>
            <a:r>
              <a:rPr lang="en-CA" sz="1800" dirty="0" smtClean="0"/>
              <a:t>rowing </a:t>
            </a:r>
            <a:r>
              <a:rPr lang="en-CA" sz="1800" dirty="0"/>
              <a:t>trend of </a:t>
            </a:r>
            <a:r>
              <a:rPr lang="en-CA" sz="1800" dirty="0" smtClean="0"/>
              <a:t>easternization </a:t>
            </a:r>
            <a:r>
              <a:rPr lang="en-CA" sz="1800" dirty="0"/>
              <a:t>and reduction of capacities in </a:t>
            </a:r>
            <a:r>
              <a:rPr lang="en-CA" sz="1800" dirty="0" smtClean="0"/>
              <a:t>China on </a:t>
            </a:r>
            <a:r>
              <a:rPr lang="en-CA" sz="1800" dirty="0"/>
              <a:t>environmental concerns.</a:t>
            </a:r>
            <a:endParaRPr lang="en-CA" sz="1800" dirty="0" smtClean="0"/>
          </a:p>
          <a:p>
            <a:r>
              <a:rPr lang="en-CA" sz="1800" dirty="0" smtClean="0"/>
              <a:t>Low cost manufacturing </a:t>
            </a:r>
          </a:p>
          <a:p>
            <a:r>
              <a:rPr lang="en-CA" sz="1800" dirty="0" smtClean="0"/>
              <a:t>Policy support from Government - set up a National Chemical Policy to accelerate the manufacturing in the chemical sector</a:t>
            </a:r>
          </a:p>
          <a:p>
            <a:r>
              <a:rPr lang="en-CA" sz="1800" dirty="0" smtClean="0"/>
              <a:t>Strong Engineering and R&amp;D Capabilities</a:t>
            </a:r>
          </a:p>
          <a:p>
            <a:r>
              <a:rPr lang="en-CA" sz="1800" dirty="0" smtClean="0"/>
              <a:t>Strong base of technically </a:t>
            </a:r>
            <a:r>
              <a:rPr lang="en-CA" sz="1800" dirty="0"/>
              <a:t>s</a:t>
            </a:r>
            <a:r>
              <a:rPr lang="en-CA" sz="1800" dirty="0" smtClean="0"/>
              <a:t>killed manpower with the expertise needed to store and handle chemicals</a:t>
            </a:r>
          </a:p>
          <a:p>
            <a:r>
              <a:rPr lang="en-CA" sz="1800" dirty="0" smtClean="0"/>
              <a:t>Supporting FDI policy with 100% FDI investment allowed in this </a:t>
            </a:r>
            <a:r>
              <a:rPr lang="en-CA" sz="1800" dirty="0" smtClean="0"/>
              <a:t>sector</a:t>
            </a:r>
          </a:p>
          <a:p>
            <a:r>
              <a:rPr lang="en-CA" sz="1800" dirty="0" smtClean="0"/>
              <a:t>Most of the chemicals currently are under 18% GST slab in India and going forward the Govt is aiming to bring almost all the items under 12% slab that can be another positive for the sector</a:t>
            </a:r>
            <a:endParaRPr lang="en-CA" sz="1800" dirty="0"/>
          </a:p>
        </p:txBody>
      </p:sp>
    </p:spTree>
    <p:extLst>
      <p:ext uri="{BB962C8B-B14F-4D97-AF65-F5344CB8AC3E}">
        <p14:creationId xmlns:p14="http://schemas.microsoft.com/office/powerpoint/2010/main" val="2702945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sz="4000" dirty="0" smtClean="0"/>
              <a:t>Key Risks To The Sector</a:t>
            </a:r>
            <a:endParaRPr lang="en-CA" sz="4000" dirty="0"/>
          </a:p>
        </p:txBody>
      </p:sp>
      <p:sp>
        <p:nvSpPr>
          <p:cNvPr id="3" name="Content Placeholder 2"/>
          <p:cNvSpPr>
            <a:spLocks noGrp="1"/>
          </p:cNvSpPr>
          <p:nvPr>
            <p:ph idx="1"/>
          </p:nvPr>
        </p:nvSpPr>
        <p:spPr>
          <a:xfrm>
            <a:off x="467544" y="1340768"/>
            <a:ext cx="8229600" cy="4525963"/>
          </a:xfrm>
        </p:spPr>
        <p:txBody>
          <a:bodyPr>
            <a:normAutofit/>
          </a:bodyPr>
          <a:lstStyle/>
          <a:p>
            <a:r>
              <a:rPr lang="en-US" sz="1800" dirty="0"/>
              <a:t>Regulatory overhang since pollution is a key concern so there is always a threat of </a:t>
            </a:r>
            <a:r>
              <a:rPr lang="en-US" sz="1800" dirty="0" smtClean="0"/>
              <a:t>ban </a:t>
            </a:r>
            <a:r>
              <a:rPr lang="en-US" sz="1800" dirty="0"/>
              <a:t>of products by the </a:t>
            </a:r>
            <a:r>
              <a:rPr lang="en-US" sz="1800" dirty="0" smtClean="0"/>
              <a:t>Government</a:t>
            </a:r>
            <a:endParaRPr lang="en-CA" sz="1800" dirty="0"/>
          </a:p>
          <a:p>
            <a:r>
              <a:rPr lang="en-US" sz="1800" dirty="0"/>
              <a:t>Change </a:t>
            </a:r>
            <a:r>
              <a:rPr lang="en-US" sz="1800" dirty="0" smtClean="0"/>
              <a:t>in environment </a:t>
            </a:r>
            <a:r>
              <a:rPr lang="en-US" sz="1800" dirty="0"/>
              <a:t>regulations and delay in environmental clearances</a:t>
            </a:r>
            <a:endParaRPr lang="en-CA" sz="1800" dirty="0"/>
          </a:p>
          <a:p>
            <a:r>
              <a:rPr lang="en-US" sz="1800" dirty="0"/>
              <a:t>Fluctuation in raw </a:t>
            </a:r>
            <a:r>
              <a:rPr lang="en-US" sz="1800" dirty="0" smtClean="0"/>
              <a:t>material prices</a:t>
            </a:r>
            <a:endParaRPr lang="en-CA" sz="1800" dirty="0"/>
          </a:p>
          <a:p>
            <a:r>
              <a:rPr lang="en-US" sz="1800" dirty="0"/>
              <a:t>Delay in product approval </a:t>
            </a:r>
            <a:r>
              <a:rPr lang="en-US" sz="1800" dirty="0" smtClean="0"/>
              <a:t>from Customer and as well as regulators</a:t>
            </a:r>
            <a:endParaRPr lang="en-CA" sz="1800" dirty="0"/>
          </a:p>
          <a:p>
            <a:r>
              <a:rPr lang="en-CA" sz="1800" dirty="0" smtClean="0"/>
              <a:t>China may decide to loosen it’s pollution norms again since their economy is going through a rough phase</a:t>
            </a:r>
          </a:p>
          <a:p>
            <a:r>
              <a:rPr lang="en-CA" sz="1800" dirty="0" smtClean="0"/>
              <a:t>Currency volatility risk as the companies in this sector have a large part of their revenue coming from exports in multiple countries</a:t>
            </a:r>
          </a:p>
          <a:p>
            <a:r>
              <a:rPr lang="en-CA" sz="1800" dirty="0" smtClean="0"/>
              <a:t>Demand Supply imbalance : e.g. Phenol and Acetone price dropped by 27% in last 3 months in China thereby denting the margins of Deepak Nitrite significantly</a:t>
            </a:r>
          </a:p>
          <a:p>
            <a:r>
              <a:rPr lang="en-CA" sz="1800" dirty="0" smtClean="0"/>
              <a:t>Dependency on major suppliers </a:t>
            </a:r>
          </a:p>
          <a:p>
            <a:pPr marL="0" indent="0">
              <a:buNone/>
            </a:pPr>
            <a:endParaRPr lang="en-CA" sz="2000" dirty="0" smtClean="0"/>
          </a:p>
          <a:p>
            <a:endParaRPr lang="en-CA" sz="2000" dirty="0"/>
          </a:p>
        </p:txBody>
      </p:sp>
    </p:spTree>
    <p:extLst>
      <p:ext uri="{BB962C8B-B14F-4D97-AF65-F5344CB8AC3E}">
        <p14:creationId xmlns:p14="http://schemas.microsoft.com/office/powerpoint/2010/main" val="3500774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29600" cy="1143000"/>
          </a:xfrm>
        </p:spPr>
        <p:txBody>
          <a:bodyPr>
            <a:normAutofit/>
          </a:bodyPr>
          <a:lstStyle/>
          <a:p>
            <a:pPr algn="l"/>
            <a:r>
              <a:rPr lang="en-US" dirty="0" smtClean="0"/>
              <a:t>Key Sub-Segments &amp; Market Share</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510638"/>
            <a:ext cx="8229600" cy="46805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187471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NAME" val="MoonShape"/>
</p:tagLst>
</file>

<file path=ppt/tags/tag11.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2.xml><?xml version="1.0" encoding="utf-8"?>
<p:tagLst xmlns:a="http://schemas.openxmlformats.org/drawingml/2006/main" xmlns:r="http://schemas.openxmlformats.org/officeDocument/2006/relationships" xmlns:p="http://schemas.openxmlformats.org/presentationml/2006/main">
  <p:tag name="NAME" val="MoonShape"/>
</p:tagLst>
</file>

<file path=ppt/tags/tag1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4.xml><?xml version="1.0" encoding="utf-8"?>
<p:tagLst xmlns:a="http://schemas.openxmlformats.org/drawingml/2006/main" xmlns:r="http://schemas.openxmlformats.org/officeDocument/2006/relationships" xmlns:p="http://schemas.openxmlformats.org/presentationml/2006/main">
  <p:tag name="NAME" val="MoonShape"/>
</p:tagLst>
</file>

<file path=ppt/tags/tag15.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6.xml><?xml version="1.0" encoding="utf-8"?>
<p:tagLst xmlns:a="http://schemas.openxmlformats.org/drawingml/2006/main" xmlns:r="http://schemas.openxmlformats.org/officeDocument/2006/relationships" xmlns:p="http://schemas.openxmlformats.org/presentationml/2006/main">
  <p:tag name="NAME" val="MoonShape"/>
</p:tagLst>
</file>

<file path=ppt/tags/tag17.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8.xml><?xml version="1.0" encoding="utf-8"?>
<p:tagLst xmlns:a="http://schemas.openxmlformats.org/drawingml/2006/main" xmlns:r="http://schemas.openxmlformats.org/officeDocument/2006/relationships" xmlns:p="http://schemas.openxmlformats.org/presentationml/2006/main">
  <p:tag name="NAME" val="MoonShape"/>
</p:tagLst>
</file>

<file path=ppt/tags/tag19.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gmuap.hOs0qmvV8kdOTI5A"/>
</p:tagLst>
</file>

<file path=ppt/tags/tag20.xml><?xml version="1.0" encoding="utf-8"?>
<p:tagLst xmlns:a="http://schemas.openxmlformats.org/drawingml/2006/main" xmlns:r="http://schemas.openxmlformats.org/officeDocument/2006/relationships" xmlns:p="http://schemas.openxmlformats.org/presentationml/2006/main">
  <p:tag name="NAME" val="MoonShape"/>
</p:tagLst>
</file>

<file path=ppt/tags/tag21.xml><?xml version="1.0" encoding="utf-8"?>
<p:tagLst xmlns:a="http://schemas.openxmlformats.org/drawingml/2006/main" xmlns:r="http://schemas.openxmlformats.org/officeDocument/2006/relationships" xmlns:p="http://schemas.openxmlformats.org/presentationml/2006/main">
  <p:tag name="ANGLE" val="4"/>
  <p:tag name="NAME" val="MoonHalfShape"/>
</p:tagLst>
</file>

<file path=ppt/tags/tag22.xml><?xml version="1.0" encoding="utf-8"?>
<p:tagLst xmlns:a="http://schemas.openxmlformats.org/drawingml/2006/main" xmlns:r="http://schemas.openxmlformats.org/officeDocument/2006/relationships" xmlns:p="http://schemas.openxmlformats.org/presentationml/2006/main">
  <p:tag name="NAME" val="MoonHalfShape"/>
  <p:tag name="ANGLE" val="3"/>
</p:tagLst>
</file>

<file path=ppt/tags/tag23.xml><?xml version="1.0" encoding="utf-8"?>
<p:tagLst xmlns:a="http://schemas.openxmlformats.org/drawingml/2006/main" xmlns:r="http://schemas.openxmlformats.org/officeDocument/2006/relationships" xmlns:p="http://schemas.openxmlformats.org/presentationml/2006/main">
  <p:tag name="NAME" val="MoonHalfShape"/>
  <p:tag name="ANGLE" val="3"/>
</p:tagLst>
</file>

<file path=ppt/tags/tag24.xml><?xml version="1.0" encoding="utf-8"?>
<p:tagLst xmlns:a="http://schemas.openxmlformats.org/drawingml/2006/main" xmlns:r="http://schemas.openxmlformats.org/officeDocument/2006/relationships" xmlns:p="http://schemas.openxmlformats.org/presentationml/2006/main">
  <p:tag name="NAME" val="MoonShape"/>
</p:tagLst>
</file>

<file path=ppt/tags/tag25.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6.xml><?xml version="1.0" encoding="utf-8"?>
<p:tagLst xmlns:a="http://schemas.openxmlformats.org/drawingml/2006/main" xmlns:r="http://schemas.openxmlformats.org/officeDocument/2006/relationships" xmlns:p="http://schemas.openxmlformats.org/presentationml/2006/main">
  <p:tag name="NAME" val="MoonHalfShape"/>
  <p:tag name="ANGLE" val="3"/>
</p:tagLst>
</file>

<file path=ppt/tags/tag27.xml><?xml version="1.0" encoding="utf-8"?>
<p:tagLst xmlns:a="http://schemas.openxmlformats.org/drawingml/2006/main" xmlns:r="http://schemas.openxmlformats.org/officeDocument/2006/relationships" xmlns:p="http://schemas.openxmlformats.org/presentationml/2006/main">
  <p:tag name="NAME" val="MoonHalfShape"/>
  <p:tag name="ANGLE" val="3"/>
</p:tagLst>
</file>

<file path=ppt/tags/tag28.xml><?xml version="1.0" encoding="utf-8"?>
<p:tagLst xmlns:a="http://schemas.openxmlformats.org/drawingml/2006/main" xmlns:r="http://schemas.openxmlformats.org/officeDocument/2006/relationships" xmlns:p="http://schemas.openxmlformats.org/presentationml/2006/main">
  <p:tag name="NAME" val="MoonHalfShape"/>
  <p:tag name="ANGLE" val="3"/>
</p:tagLst>
</file>

<file path=ppt/tags/tag29.xml><?xml version="1.0" encoding="utf-8"?>
<p:tagLst xmlns:a="http://schemas.openxmlformats.org/drawingml/2006/main" xmlns:r="http://schemas.openxmlformats.org/officeDocument/2006/relationships" xmlns:p="http://schemas.openxmlformats.org/presentationml/2006/main">
  <p:tag name="NAME" val="MoonShap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UrbIuGf6ZUGXrVUtjhlL9w"/>
</p:tagLst>
</file>

<file path=ppt/tags/tag30.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31.xml><?xml version="1.0" encoding="utf-8"?>
<p:tagLst xmlns:a="http://schemas.openxmlformats.org/drawingml/2006/main" xmlns:r="http://schemas.openxmlformats.org/officeDocument/2006/relationships" xmlns:p="http://schemas.openxmlformats.org/presentationml/2006/main">
  <p:tag name="NAME" val="MoonHalfShape"/>
  <p:tag name="ANGLE" val="3"/>
</p:tagLst>
</file>

<file path=ppt/tags/tag32.xml><?xml version="1.0" encoding="utf-8"?>
<p:tagLst xmlns:a="http://schemas.openxmlformats.org/drawingml/2006/main" xmlns:r="http://schemas.openxmlformats.org/officeDocument/2006/relationships" xmlns:p="http://schemas.openxmlformats.org/presentationml/2006/main">
  <p:tag name="NAME" val="MoonHalfShape"/>
  <p:tag name="ANGLE" val="3"/>
</p:tagLst>
</file>

<file path=ppt/tags/tag33.xml><?xml version="1.0" encoding="utf-8"?>
<p:tagLst xmlns:a="http://schemas.openxmlformats.org/drawingml/2006/main" xmlns:r="http://schemas.openxmlformats.org/officeDocument/2006/relationships" xmlns:p="http://schemas.openxmlformats.org/presentationml/2006/main">
  <p:tag name="NAME" val="MoonShape"/>
</p:tagLst>
</file>

<file path=ppt/tags/tag34.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35.xml><?xml version="1.0" encoding="utf-8"?>
<p:tagLst xmlns:a="http://schemas.openxmlformats.org/drawingml/2006/main" xmlns:r="http://schemas.openxmlformats.org/officeDocument/2006/relationships" xmlns:p="http://schemas.openxmlformats.org/presentationml/2006/main">
  <p:tag name="NAME" val="MoonShape"/>
</p:tagLst>
</file>

<file path=ppt/tags/tag36.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37.xml><?xml version="1.0" encoding="utf-8"?>
<p:tagLst xmlns:a="http://schemas.openxmlformats.org/drawingml/2006/main" xmlns:r="http://schemas.openxmlformats.org/officeDocument/2006/relationships" xmlns:p="http://schemas.openxmlformats.org/presentationml/2006/main">
  <p:tag name="NAME" val="MoonShape"/>
</p:tagLst>
</file>

<file path=ppt/tags/tag38.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39.xml><?xml version="1.0" encoding="utf-8"?>
<p:tagLst xmlns:a="http://schemas.openxmlformats.org/drawingml/2006/main" xmlns:r="http://schemas.openxmlformats.org/officeDocument/2006/relationships" xmlns:p="http://schemas.openxmlformats.org/presentationml/2006/main">
  <p:tag name="NAME" val="MoonShap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41.xml><?xml version="1.0" encoding="utf-8"?>
<p:tagLst xmlns:a="http://schemas.openxmlformats.org/drawingml/2006/main" xmlns:r="http://schemas.openxmlformats.org/officeDocument/2006/relationships" xmlns:p="http://schemas.openxmlformats.org/presentationml/2006/main">
  <p:tag name="NAME" val="MoonShape"/>
</p:tagLst>
</file>

<file path=ppt/tags/tag42.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43.xml><?xml version="1.0" encoding="utf-8"?>
<p:tagLst xmlns:a="http://schemas.openxmlformats.org/drawingml/2006/main" xmlns:r="http://schemas.openxmlformats.org/officeDocument/2006/relationships" xmlns:p="http://schemas.openxmlformats.org/presentationml/2006/main">
  <p:tag name="NAME" val="MoonShape"/>
</p:tagLst>
</file>

<file path=ppt/tags/tag44.xml><?xml version="1.0" encoding="utf-8"?>
<p:tagLst xmlns:a="http://schemas.openxmlformats.org/drawingml/2006/main" xmlns:r="http://schemas.openxmlformats.org/officeDocument/2006/relationships" xmlns:p="http://schemas.openxmlformats.org/presentationml/2006/main">
  <p:tag name="ANGLE" val="4"/>
  <p:tag name="NAME" val="MoonHalfShape"/>
</p:tagLst>
</file>

<file path=ppt/tags/tag45.xml><?xml version="1.0" encoding="utf-8"?>
<p:tagLst xmlns:a="http://schemas.openxmlformats.org/drawingml/2006/main" xmlns:r="http://schemas.openxmlformats.org/officeDocument/2006/relationships" xmlns:p="http://schemas.openxmlformats.org/presentationml/2006/main">
  <p:tag name="NAME" val="MoonShape"/>
</p:tagLst>
</file>

<file path=ppt/tags/tag46.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47.xml><?xml version="1.0" encoding="utf-8"?>
<p:tagLst xmlns:a="http://schemas.openxmlformats.org/drawingml/2006/main" xmlns:r="http://schemas.openxmlformats.org/officeDocument/2006/relationships" xmlns:p="http://schemas.openxmlformats.org/presentationml/2006/main">
  <p:tag name="NAME" val="MoonShape"/>
</p:tagLst>
</file>

<file path=ppt/tags/tag48.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49.xml><?xml version="1.0" encoding="utf-8"?>
<p:tagLst xmlns:a="http://schemas.openxmlformats.org/drawingml/2006/main" xmlns:r="http://schemas.openxmlformats.org/officeDocument/2006/relationships" xmlns:p="http://schemas.openxmlformats.org/presentationml/2006/main">
  <p:tag name="NAME" val="MoonShap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gmuap.hOs0qmvV8kdOTI5A"/>
</p:tagLst>
</file>

<file path=ppt/tags/tag50.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51.xml><?xml version="1.0" encoding="utf-8"?>
<p:tagLst xmlns:a="http://schemas.openxmlformats.org/drawingml/2006/main" xmlns:r="http://schemas.openxmlformats.org/officeDocument/2006/relationships" xmlns:p="http://schemas.openxmlformats.org/presentationml/2006/main">
  <p:tag name="NAME" val="MoonShape"/>
</p:tagLst>
</file>

<file path=ppt/tags/tag52.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UrbIuGf6ZUGXrVUtjhlL9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gmuap.hOs0qmvV8kdOTI5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UrbIuGf6ZUGXrVUtjhlL9w"/>
</p:tagLst>
</file>

<file path=ppt/theme/theme1.xml><?xml version="1.0" encoding="utf-8"?>
<a:theme xmlns:a="http://schemas.openxmlformats.org/drawingml/2006/main" name="Specialty Chemicals – Opportunities ahead in India v0.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Specialty Chemicals – Opportunities ahead in India v0.2" id="{B55C1C6D-67E9-C545-B0F5-FC216C017A8E}" vid="{BB80FECE-F869-F44E-B665-2C9C137B12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Specialty Chemicals – Opportunities ahead in India v0.2</Template>
  <TotalTime>8460</TotalTime>
  <Words>1511</Words>
  <Application>Microsoft Office PowerPoint</Application>
  <PresentationFormat>On-screen Show (4:3)</PresentationFormat>
  <Paragraphs>185</Paragraphs>
  <Slides>15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Specialty Chemicals – Opportunities ahead in India v0.2</vt:lpstr>
      <vt:lpstr>think-cell Slide</vt:lpstr>
      <vt:lpstr>Specialty Chemicals – Opportunities ahead in India</vt:lpstr>
      <vt:lpstr>Industry Overview</vt:lpstr>
      <vt:lpstr>Industry Overview….Contnd</vt:lpstr>
      <vt:lpstr>Chemical Sector Value Chain</vt:lpstr>
      <vt:lpstr>Sector Understanding</vt:lpstr>
      <vt:lpstr>Sector Understanding – Contnd..</vt:lpstr>
      <vt:lpstr>Growth Drivers for Indian SC</vt:lpstr>
      <vt:lpstr>Key Risks To The Sector</vt:lpstr>
      <vt:lpstr>Key Sub-Segments &amp; Market Share</vt:lpstr>
      <vt:lpstr>Key Players</vt:lpstr>
      <vt:lpstr>Key Players</vt:lpstr>
      <vt:lpstr>Key Players</vt:lpstr>
      <vt:lpstr> Evaluation Parameters </vt:lpstr>
      <vt:lpstr>API Opportunity</vt:lpstr>
      <vt:lpstr>Divi’s Labs attractive API bet</vt:lpstr>
    </vt:vector>
  </TitlesOfParts>
  <Company>Bank of Nova Scotia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Specialty Chemicals – Opportunities ahead in India</dc:title>
  <dc:creator>user1</dc:creator>
  <cp:lastModifiedBy>user1</cp:lastModifiedBy>
  <cp:revision>90</cp:revision>
  <dcterms:created xsi:type="dcterms:W3CDTF">2018-12-08T02:40:10Z</dcterms:created>
  <dcterms:modified xsi:type="dcterms:W3CDTF">2019-01-19T07:47:15Z</dcterms:modified>
</cp:coreProperties>
</file>