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9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0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0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91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25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4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64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4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2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8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5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53E74-D7E9-46BF-8B45-E421180A10C6}" type="datetimeFigureOut">
              <a:rPr lang="en-US" smtClean="0"/>
              <a:t>29-Jul-18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62B60-FC06-4B7E-BABE-9126B93578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72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Investment idea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Caplin</a:t>
            </a:r>
            <a:r>
              <a:rPr lang="en-US" dirty="0" smtClean="0"/>
              <a:t> Point Laboratories Ltd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02968" y="5790684"/>
            <a:ext cx="36586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Presenter: Atul Agarwal</a:t>
            </a:r>
          </a:p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Email id: Cherrypicks001@gmail.com</a:t>
            </a:r>
          </a:p>
        </p:txBody>
      </p:sp>
    </p:spTree>
    <p:extLst>
      <p:ext uri="{BB962C8B-B14F-4D97-AF65-F5344CB8AC3E}">
        <p14:creationId xmlns:p14="http://schemas.microsoft.com/office/powerpoint/2010/main" val="33320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3799268" y="2600280"/>
            <a:ext cx="3812146" cy="1289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      </a:t>
            </a:r>
            <a:r>
              <a:rPr lang="en-US" dirty="0" err="1" smtClean="0"/>
              <a:t>ThankYou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88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 am not a SEBI registered stock analyst.</a:t>
            </a:r>
          </a:p>
          <a:p>
            <a:r>
              <a:rPr lang="en-US" sz="2500" dirty="0" smtClean="0"/>
              <a:t>I have vested interested in the discussed stock.</a:t>
            </a:r>
          </a:p>
          <a:p>
            <a:r>
              <a:rPr lang="en-US" sz="2500" dirty="0" smtClean="0"/>
              <a:t>The vested interest is less than 1% of the outstanding shares of the company.</a:t>
            </a:r>
          </a:p>
          <a:p>
            <a:r>
              <a:rPr lang="en-US" sz="2500" dirty="0" smtClean="0"/>
              <a:t>The discussed idea should not be considered as recommendation of buy/sell and this is just purely for educational purpose.</a:t>
            </a:r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947221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500" dirty="0" err="1" smtClean="0"/>
              <a:t>Caplin</a:t>
            </a:r>
            <a:r>
              <a:rPr lang="en-US" sz="2500" dirty="0" smtClean="0"/>
              <a:t> Point was established in 1990 to manufacture a range of ointments, creams and other external applications.</a:t>
            </a:r>
          </a:p>
          <a:p>
            <a:pPr algn="just"/>
            <a:r>
              <a:rPr lang="en-US" sz="2500" dirty="0" smtClean="0"/>
              <a:t>The Company was listed in 1994 following its IPO which was oversubscribed 117 times, this is record till date for any pharma IPO.</a:t>
            </a:r>
          </a:p>
          <a:p>
            <a:pPr algn="just"/>
            <a:r>
              <a:rPr lang="en-US" sz="2500" dirty="0" smtClean="0"/>
              <a:t>The Company focused on the emerging markets of Latin America, Caribbean, Francophone and Southern Africa, with over 2000 product licenses across the globe.</a:t>
            </a:r>
          </a:p>
          <a:p>
            <a:pPr algn="just"/>
            <a:r>
              <a:rPr lang="en-US" sz="2500" dirty="0" smtClean="0"/>
              <a:t>The Company is entering into the Regulated Markets for </a:t>
            </a:r>
            <a:r>
              <a:rPr lang="en-US" sz="2500" dirty="0" err="1" smtClean="0"/>
              <a:t>Injectables</a:t>
            </a:r>
            <a:r>
              <a:rPr lang="en-US" sz="2500" dirty="0" smtClean="0"/>
              <a:t> through its state of the art manufacturing plant.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124542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1589959"/>
            <a:ext cx="10612191" cy="4759326"/>
          </a:xfrm>
        </p:spPr>
        <p:txBody>
          <a:bodyPr>
            <a:normAutofit/>
          </a:bodyPr>
          <a:lstStyle/>
          <a:p>
            <a:r>
              <a:rPr lang="en-US" sz="2500" dirty="0" smtClean="0"/>
              <a:t>Debt free company: </a:t>
            </a:r>
          </a:p>
          <a:p>
            <a:pPr lvl="1"/>
            <a:r>
              <a:rPr lang="en-US" sz="1600" dirty="0" smtClean="0"/>
              <a:t>Cash and cash equivalents of ~125cr as on 31 March 2018 </a:t>
            </a:r>
            <a:r>
              <a:rPr lang="en-US" sz="1600" dirty="0" err="1" smtClean="0"/>
              <a:t>ie</a:t>
            </a:r>
            <a:r>
              <a:rPr lang="en-US" sz="1600" dirty="0" smtClean="0"/>
              <a:t> more than 25% of the total assets.</a:t>
            </a:r>
          </a:p>
          <a:p>
            <a:r>
              <a:rPr lang="en-US" sz="2500" dirty="0" smtClean="0"/>
              <a:t>Rapid growth: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500" dirty="0" smtClean="0"/>
              <a:t>Strong geographical diversification:</a:t>
            </a:r>
          </a:p>
          <a:p>
            <a:pPr lvl="1"/>
            <a:r>
              <a:rPr lang="en-US" sz="1600" dirty="0"/>
              <a:t>Company focused on the emerging markets of Latin America, Caribbean, </a:t>
            </a:r>
            <a:r>
              <a:rPr lang="en-US" sz="1600" dirty="0" smtClean="0"/>
              <a:t>Francophone, Southern Africa and trying to expand in North East Asia as well.</a:t>
            </a:r>
          </a:p>
          <a:p>
            <a:pPr lvl="1"/>
            <a:r>
              <a:rPr lang="en-US" sz="1600" dirty="0" smtClean="0"/>
              <a:t>Entry in to regulated markets (US via new facility of injectable plant)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975" y="313609"/>
            <a:ext cx="10895526" cy="484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Caplin</a:t>
            </a:r>
            <a:r>
              <a:rPr lang="en-US" dirty="0" smtClean="0"/>
              <a:t> Point ?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46975" y="951784"/>
            <a:ext cx="10895526" cy="4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Strengths: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256" y="2839523"/>
            <a:ext cx="9953625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2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1589959"/>
            <a:ext cx="10612191" cy="4759326"/>
          </a:xfrm>
        </p:spPr>
        <p:txBody>
          <a:bodyPr>
            <a:normAutofit/>
          </a:bodyPr>
          <a:lstStyle/>
          <a:p>
            <a:r>
              <a:rPr lang="en-US" dirty="0" smtClean="0"/>
              <a:t>Expansion to new markets: </a:t>
            </a:r>
          </a:p>
          <a:p>
            <a:pPr lvl="1"/>
            <a:r>
              <a:rPr lang="en-US" sz="1600" dirty="0" smtClean="0"/>
              <a:t>The company has been expanding in to new markets in Latin America as well as other geographies.</a:t>
            </a:r>
          </a:p>
          <a:p>
            <a:pPr lvl="1"/>
            <a:r>
              <a:rPr lang="en-US" sz="1600" dirty="0" smtClean="0"/>
              <a:t>The company has already received approval for a couple of ANDA’s from USFDA for supply to US markets.</a:t>
            </a:r>
          </a:p>
          <a:p>
            <a:r>
              <a:rPr lang="en-US" sz="2500" dirty="0" smtClean="0"/>
              <a:t>Expansion in same category of product line: </a:t>
            </a:r>
          </a:p>
          <a:p>
            <a:pPr lvl="1"/>
            <a:r>
              <a:rPr lang="en-US" sz="1600" dirty="0" smtClean="0"/>
              <a:t>It is </a:t>
            </a:r>
            <a:r>
              <a:rPr lang="en-US" sz="1600" dirty="0"/>
              <a:t>increasing product registration in the </a:t>
            </a:r>
            <a:r>
              <a:rPr lang="en-US" sz="1600" dirty="0" smtClean="0"/>
              <a:t>countries </a:t>
            </a:r>
            <a:r>
              <a:rPr lang="en-US" sz="1600" dirty="0"/>
              <a:t>they are present thus generating higher revenues from the same </a:t>
            </a:r>
            <a:r>
              <a:rPr lang="en-US" sz="1600" dirty="0" smtClean="0"/>
              <a:t>market; A new approval takes 18-24 months to add to revenues this gives good visibility to future growth outlook of the company.</a:t>
            </a:r>
            <a:endParaRPr lang="en-US" dirty="0" smtClean="0"/>
          </a:p>
          <a:p>
            <a:r>
              <a:rPr lang="en-US" sz="2500" dirty="0" smtClean="0"/>
              <a:t>Diversification of product mix:</a:t>
            </a:r>
          </a:p>
          <a:p>
            <a:pPr lvl="1"/>
            <a:r>
              <a:rPr lang="en-US" sz="1600" dirty="0" smtClean="0"/>
              <a:t>Last year the company forayed in to pharma OTC market with higher margin but with higher credit cycle, the company targets to gradually bring down the debtors days over a period of time.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975" y="313609"/>
            <a:ext cx="10895526" cy="484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Caplin</a:t>
            </a:r>
            <a:r>
              <a:rPr lang="en-US" dirty="0" smtClean="0"/>
              <a:t> Point ?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46975" y="951784"/>
            <a:ext cx="10895526" cy="4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Opportunities: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6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1589959"/>
            <a:ext cx="10612191" cy="4759326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/>
              <a:t>Geographical concentration risk: </a:t>
            </a:r>
          </a:p>
          <a:p>
            <a:pPr lvl="1" algn="just"/>
            <a:r>
              <a:rPr lang="en-US" sz="1600" dirty="0" smtClean="0"/>
              <a:t>Latin America is bread and butter for the company. The company is trying hard to enter in to regulated markets which comes with its own set of limitations.</a:t>
            </a:r>
          </a:p>
          <a:p>
            <a:pPr algn="just"/>
            <a:r>
              <a:rPr lang="en-US" sz="2500" dirty="0" smtClean="0"/>
              <a:t>Funding and liquidity risk:</a:t>
            </a:r>
          </a:p>
          <a:p>
            <a:pPr lvl="1" algn="just"/>
            <a:r>
              <a:rPr lang="en-US" sz="1600" dirty="0"/>
              <a:t>The company is net cash positive but </a:t>
            </a:r>
            <a:r>
              <a:rPr lang="en-US" sz="1600" dirty="0" err="1"/>
              <a:t>injectectibles</a:t>
            </a:r>
            <a:r>
              <a:rPr lang="en-US" sz="1600" dirty="0"/>
              <a:t> is capital intensive business</a:t>
            </a:r>
            <a:r>
              <a:rPr lang="en-US" sz="1600" dirty="0" smtClean="0"/>
              <a:t>.</a:t>
            </a:r>
          </a:p>
          <a:p>
            <a:pPr lvl="1" algn="just"/>
            <a:r>
              <a:rPr lang="en-US" sz="1600" dirty="0" smtClean="0"/>
              <a:t>The company’s recent foray in to OTC product have added to margin at a cost of high net debtors.</a:t>
            </a:r>
            <a:endParaRPr lang="en-US" dirty="0" smtClean="0"/>
          </a:p>
          <a:p>
            <a:pPr algn="just"/>
            <a:r>
              <a:rPr lang="en-US" sz="2500" dirty="0" smtClean="0"/>
              <a:t>Currency risk:</a:t>
            </a:r>
          </a:p>
          <a:p>
            <a:pPr lvl="1" algn="just"/>
            <a:r>
              <a:rPr lang="en-US" sz="1600" dirty="0"/>
              <a:t>The </a:t>
            </a:r>
            <a:r>
              <a:rPr lang="en-US" sz="1600" dirty="0" smtClean="0"/>
              <a:t>company majorly operates in Latin America making it prone to volatility in the currency movement.</a:t>
            </a:r>
            <a:endParaRPr lang="en-US" sz="1600" dirty="0"/>
          </a:p>
          <a:p>
            <a:pPr algn="just"/>
            <a:r>
              <a:rPr lang="en-US" sz="2500" dirty="0" smtClean="0"/>
              <a:t>Competition risk:</a:t>
            </a:r>
          </a:p>
          <a:p>
            <a:pPr lvl="1" algn="just"/>
            <a:r>
              <a:rPr lang="en-US" sz="1600" dirty="0" smtClean="0"/>
              <a:t>The company operates in un-regulated markets which makes it prone to competition from larger players and new competitors.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46975" y="313609"/>
            <a:ext cx="10895526" cy="4848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Caplin</a:t>
            </a:r>
            <a:r>
              <a:rPr lang="en-US" dirty="0" smtClean="0"/>
              <a:t> Point ?</a:t>
            </a:r>
            <a:endParaRPr lang="en-US" dirty="0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46975" y="951784"/>
            <a:ext cx="10895526" cy="4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Threats: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35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1589959"/>
            <a:ext cx="10612191" cy="4759326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Commercial entries into Chile, Paraguay, Panama and Costa Rica.</a:t>
            </a:r>
          </a:p>
          <a:p>
            <a:pPr algn="just"/>
            <a:r>
              <a:rPr lang="en-US" sz="1800" dirty="0" smtClean="0"/>
              <a:t>New Liquid Injectable plant at CP 1 to be completed within the coming months, for Emerging markets. </a:t>
            </a:r>
          </a:p>
          <a:p>
            <a:pPr algn="just"/>
            <a:r>
              <a:rPr lang="en-US" sz="1800" dirty="0" smtClean="0"/>
              <a:t>Plans underway to start a Clinical Research </a:t>
            </a:r>
            <a:r>
              <a:rPr lang="en-US" sz="1800" dirty="0" err="1" smtClean="0"/>
              <a:t>Organisation</a:t>
            </a:r>
            <a:r>
              <a:rPr lang="en-US" sz="1800" dirty="0" smtClean="0"/>
              <a:t> ('CRO') wing of </a:t>
            </a:r>
            <a:r>
              <a:rPr lang="en-US" sz="1800" dirty="0" err="1" smtClean="0"/>
              <a:t>Caplin</a:t>
            </a:r>
            <a:r>
              <a:rPr lang="en-US" sz="1800" dirty="0" smtClean="0"/>
              <a:t>, initially targeted at emerging markets.</a:t>
            </a:r>
          </a:p>
          <a:p>
            <a:pPr algn="just"/>
            <a:r>
              <a:rPr lang="en-US" sz="1800" dirty="0" smtClean="0"/>
              <a:t>CRO to become a commercial revenue generating operation over a period of time. Two ANDAs approved, one commercialized and one about to be commercialized in the coming months.</a:t>
            </a:r>
          </a:p>
          <a:p>
            <a:pPr algn="just"/>
            <a:r>
              <a:rPr lang="en-US" sz="1800" dirty="0" smtClean="0"/>
              <a:t>3 ANDAs filed and accepted for review, of which 2 are under </a:t>
            </a:r>
            <a:r>
              <a:rPr lang="en-US" sz="1800" dirty="0" err="1" smtClean="0"/>
              <a:t>Caplin's</a:t>
            </a:r>
            <a:r>
              <a:rPr lang="en-US" sz="1800" dirty="0" smtClean="0"/>
              <a:t> name. </a:t>
            </a:r>
          </a:p>
          <a:p>
            <a:pPr algn="just"/>
            <a:r>
              <a:rPr lang="en-US" sz="1800" dirty="0" smtClean="0"/>
              <a:t>7 more ANDAs targeted for filing under </a:t>
            </a:r>
            <a:r>
              <a:rPr lang="en-US" sz="1800" dirty="0" err="1" smtClean="0"/>
              <a:t>Caplin's</a:t>
            </a:r>
            <a:r>
              <a:rPr lang="en-US" sz="1800" dirty="0" smtClean="0"/>
              <a:t> name in FY 2018/19.</a:t>
            </a:r>
          </a:p>
          <a:p>
            <a:pPr algn="just"/>
            <a:r>
              <a:rPr lang="en-US" sz="1800" dirty="0" smtClean="0"/>
              <a:t>Targeting 7 product filings in Brazil in the next 18 months.</a:t>
            </a:r>
          </a:p>
          <a:p>
            <a:pPr algn="just"/>
            <a:r>
              <a:rPr lang="en-US" sz="1800" dirty="0" smtClean="0"/>
              <a:t>Plans underway to ramp up production capacity from CP-IV, regulated market plant.</a:t>
            </a:r>
          </a:p>
          <a:p>
            <a:pPr algn="just"/>
            <a:r>
              <a:rPr lang="en-US" sz="1800" dirty="0" smtClean="0"/>
              <a:t>R &amp; D strength increased by another over 30% from last year to 180 scientists. R&amp;D facility upgraded to 3x the size. 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5306" y="539660"/>
            <a:ext cx="10895526" cy="4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Recent developments: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09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4" y="1589959"/>
            <a:ext cx="10612191" cy="4759326"/>
          </a:xfrm>
        </p:spPr>
        <p:txBody>
          <a:bodyPr>
            <a:normAutofit/>
          </a:bodyPr>
          <a:lstStyle/>
          <a:p>
            <a:r>
              <a:rPr lang="en-US" sz="2500" dirty="0" smtClean="0"/>
              <a:t>Market price: </a:t>
            </a:r>
            <a:r>
              <a:rPr lang="en-US" sz="2500" dirty="0" err="1" smtClean="0"/>
              <a:t>Rs</a:t>
            </a:r>
            <a:r>
              <a:rPr lang="en-US" sz="2500" dirty="0" smtClean="0"/>
              <a:t> 429.4</a:t>
            </a:r>
          </a:p>
          <a:p>
            <a:r>
              <a:rPr lang="en-US" sz="2500" dirty="0" smtClean="0"/>
              <a:t>Market capitalization: ~</a:t>
            </a:r>
            <a:r>
              <a:rPr lang="en-US" sz="2500" dirty="0" err="1" smtClean="0"/>
              <a:t>Rs</a:t>
            </a:r>
            <a:r>
              <a:rPr lang="en-US" sz="2500" dirty="0" smtClean="0"/>
              <a:t> 3255 </a:t>
            </a:r>
            <a:r>
              <a:rPr lang="en-US" sz="2500" dirty="0" err="1" smtClean="0"/>
              <a:t>cr</a:t>
            </a:r>
            <a:endParaRPr lang="en-US" sz="2500" dirty="0" smtClean="0"/>
          </a:p>
          <a:p>
            <a:r>
              <a:rPr lang="en-US" sz="2500" dirty="0" smtClean="0"/>
              <a:t>Price to earning ratio: ~22.5</a:t>
            </a:r>
          </a:p>
          <a:p>
            <a:r>
              <a:rPr lang="en-US" sz="2500" dirty="0" smtClean="0"/>
              <a:t>Earning per share: ~19.5</a:t>
            </a:r>
          </a:p>
          <a:p>
            <a:r>
              <a:rPr lang="en-US" sz="2500" dirty="0" smtClean="0"/>
              <a:t>Dividend per share: Rs1.5 FY2017-18</a:t>
            </a:r>
          </a:p>
          <a:p>
            <a:r>
              <a:rPr lang="en-US" sz="2500" dirty="0" smtClean="0"/>
              <a:t>Price to book value: ~9X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5306" y="539660"/>
            <a:ext cx="10895526" cy="484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Valuations: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47860" y="6121176"/>
            <a:ext cx="5346880" cy="228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* as of 27 July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863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4752305" y="2523006"/>
            <a:ext cx="4018208" cy="1830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300" dirty="0" smtClean="0"/>
              <a:t>Questions:</a:t>
            </a:r>
            <a:endParaRPr lang="en-US" sz="4300" dirty="0"/>
          </a:p>
        </p:txBody>
      </p:sp>
    </p:spTree>
    <p:extLst>
      <p:ext uri="{BB962C8B-B14F-4D97-AF65-F5344CB8AC3E}">
        <p14:creationId xmlns:p14="http://schemas.microsoft.com/office/powerpoint/2010/main" val="428345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685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Investment idea</vt:lpstr>
      <vt:lpstr>Disclaimer:</vt:lpstr>
      <vt:lpstr>Background:</vt:lpstr>
      <vt:lpstr>Why Caplin Point ?</vt:lpstr>
      <vt:lpstr>Why Caplin Point ?</vt:lpstr>
      <vt:lpstr>Why Caplin Point ?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idea</dc:title>
  <dc:creator>Atul agarwal</dc:creator>
  <cp:lastModifiedBy>Atul agarwal</cp:lastModifiedBy>
  <cp:revision>9</cp:revision>
  <dcterms:created xsi:type="dcterms:W3CDTF">2018-07-29T02:20:51Z</dcterms:created>
  <dcterms:modified xsi:type="dcterms:W3CDTF">2018-07-29T03:28:28Z</dcterms:modified>
</cp:coreProperties>
</file>