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1" r:id="rId5"/>
    <p:sldId id="274" r:id="rId6"/>
    <p:sldId id="258" r:id="rId7"/>
    <p:sldId id="262" r:id="rId8"/>
    <p:sldId id="273" r:id="rId9"/>
    <p:sldId id="268" r:id="rId10"/>
    <p:sldId id="269" r:id="rId11"/>
    <p:sldId id="261" r:id="rId12"/>
    <p:sldId id="260" r:id="rId13"/>
    <p:sldId id="265" r:id="rId14"/>
    <p:sldId id="276" r:id="rId15"/>
    <p:sldId id="267" r:id="rId16"/>
    <p:sldId id="266" r:id="rId17"/>
    <p:sldId id="263" r:id="rId18"/>
    <p:sldId id="270" r:id="rId19"/>
    <p:sldId id="26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3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2BF8F2-1F16-4CBC-AF34-070BAD0722C1}" type="datetimeFigureOut">
              <a:rPr lang="en-US" smtClean="0"/>
              <a:pPr/>
              <a:t>02-Sep-18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EB9D86-2A41-41D9-A8A1-3C7B74369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ashish@negencapital.com" TargetMode="External"/><Relationship Id="rId2" Type="http://schemas.openxmlformats.org/officeDocument/2006/relationships/hyperlink" Target="mailto:kashishshambhwani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Constantia" pitchFamily="18" charset="0"/>
              </a:rPr>
              <a:t>Sirca</a:t>
            </a:r>
            <a:r>
              <a:rPr lang="en-US" sz="6000" dirty="0" smtClean="0">
                <a:latin typeface="Constantia" pitchFamily="18" charset="0"/>
              </a:rPr>
              <a:t> Paints </a:t>
            </a:r>
            <a:r>
              <a:rPr lang="en-US" dirty="0" smtClean="0">
                <a:latin typeface="Constantia" pitchFamily="18" charset="0"/>
              </a:rPr>
              <a:t>– </a:t>
            </a:r>
            <a:br>
              <a:rPr lang="en-US" dirty="0" smtClean="0">
                <a:latin typeface="Constantia" pitchFamily="18" charset="0"/>
              </a:rPr>
            </a:br>
            <a:r>
              <a:rPr lang="fi-FI" sz="3200" dirty="0" smtClean="0">
                <a:latin typeface="Constantia" pitchFamily="18" charset="0"/>
              </a:rPr>
              <a:t>Kyonki Hum Diwaron Par Nahi Rehte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 Fini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Sirca</a:t>
            </a:r>
            <a:r>
              <a:rPr lang="en-US" dirty="0" smtClean="0"/>
              <a:t> Paints - A large ever growing runway ahead of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Sirca</a:t>
            </a:r>
            <a:r>
              <a:rPr lang="en-US" dirty="0" smtClean="0"/>
              <a:t> Paints caters primarily to the premium wood coatings market. They have just entered the metal coating segment (They do not operate in the wall segment).</a:t>
            </a:r>
          </a:p>
          <a:p>
            <a:r>
              <a:rPr lang="en-US" dirty="0" err="1" smtClean="0"/>
              <a:t>Sirca</a:t>
            </a:r>
            <a:r>
              <a:rPr lang="en-US" dirty="0" smtClean="0"/>
              <a:t> Paints India has an exclusive long-term distributorship &amp; Manufacturing agreement with </a:t>
            </a:r>
            <a:r>
              <a:rPr lang="en-US" dirty="0" err="1" smtClean="0"/>
              <a:t>Sirca</a:t>
            </a:r>
            <a:r>
              <a:rPr lang="en-US" dirty="0" smtClean="0"/>
              <a:t> SPA which is an Italian company.</a:t>
            </a:r>
          </a:p>
          <a:p>
            <a:r>
              <a:rPr lang="en-US" dirty="0" smtClean="0"/>
              <a:t>Since the last few years, they were importing from Italy and selling it in India. They have grown revenue at a near 25% CAGR since 2013.</a:t>
            </a:r>
          </a:p>
          <a:p>
            <a:r>
              <a:rPr lang="en-US" dirty="0" smtClean="0"/>
              <a:t>From 2019, they will also manufacture in India which is set to start a whole new chapter of growth for </a:t>
            </a:r>
            <a:r>
              <a:rPr lang="en-US" dirty="0" err="1" smtClean="0"/>
              <a:t>Sirca</a:t>
            </a:r>
            <a:r>
              <a:rPr lang="en-US" dirty="0" smtClean="0"/>
              <a:t> Paints India (Currently, if European Paint products have to be exported to Bangladesh or Sri Lanka, they have to pay custom duties in excess of 100% which makes it unviable but once the paint is manufactured in India, the custom duties fall to 5% hence opening up large export markets for the company).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Sirca</a:t>
            </a:r>
            <a:r>
              <a:rPr lang="en-US" dirty="0" smtClean="0"/>
              <a:t> Paints…continued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wood coatings segment is growing at 20% p.a. which is a big tailwind for the company.</a:t>
            </a:r>
          </a:p>
          <a:p>
            <a:r>
              <a:rPr lang="en-US" dirty="0" err="1" smtClean="0"/>
              <a:t>Sirca</a:t>
            </a:r>
            <a:r>
              <a:rPr lang="en-US" dirty="0" smtClean="0"/>
              <a:t> does not compete with Asian Paints, </a:t>
            </a:r>
            <a:r>
              <a:rPr lang="en-US" dirty="0" err="1" smtClean="0"/>
              <a:t>Nerolac</a:t>
            </a:r>
            <a:r>
              <a:rPr lang="en-US" dirty="0" smtClean="0"/>
              <a:t>, </a:t>
            </a:r>
            <a:r>
              <a:rPr lang="en-US" dirty="0" err="1" smtClean="0"/>
              <a:t>Akzo</a:t>
            </a:r>
            <a:r>
              <a:rPr lang="en-US" dirty="0" smtClean="0"/>
              <a:t> Nobel etc as it is only operating in its niche super premium wood coating segment. </a:t>
            </a:r>
          </a:p>
          <a:p>
            <a:r>
              <a:rPr lang="en-US" dirty="0" smtClean="0"/>
              <a:t>Company has recently forayed into metal coatings as well.</a:t>
            </a:r>
          </a:p>
          <a:p>
            <a:r>
              <a:rPr lang="en-US" dirty="0" smtClean="0"/>
              <a:t>Company has about 85% business from OEM and balance Retail.</a:t>
            </a:r>
          </a:p>
          <a:p>
            <a:r>
              <a:rPr lang="en-US" dirty="0" smtClean="0"/>
              <a:t>Company is a market leader in the North with great brand recall and now is in the process of a Pan-India roll out.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Sirca</a:t>
            </a:r>
            <a:r>
              <a:rPr lang="en-US" dirty="0" smtClean="0"/>
              <a:t> - A few highlights.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ROCE is 43% as on FY18.</a:t>
            </a:r>
          </a:p>
          <a:p>
            <a:r>
              <a:rPr lang="en-US" dirty="0" smtClean="0"/>
              <a:t>Virtually a debt free company.</a:t>
            </a:r>
          </a:p>
          <a:p>
            <a:r>
              <a:rPr lang="en-US" dirty="0" smtClean="0"/>
              <a:t>Always generated positive OCF.</a:t>
            </a:r>
          </a:p>
          <a:p>
            <a:r>
              <a:rPr lang="en-US" dirty="0" smtClean="0"/>
              <a:t>Revenue CAGR has been 25% approx over last many years (This number could accelerate with entry into pan </a:t>
            </a:r>
            <a:r>
              <a:rPr lang="en-US" dirty="0" err="1" smtClean="0"/>
              <a:t>india</a:t>
            </a:r>
            <a:r>
              <a:rPr lang="en-US" dirty="0" smtClean="0"/>
              <a:t> and also export markets such as Bangladesh, Sri Lanka &amp; Nepal).</a:t>
            </a:r>
          </a:p>
          <a:p>
            <a:r>
              <a:rPr lang="en-US" dirty="0" smtClean="0"/>
              <a:t>Company has always been able to pass on RM volatility due to its products being in the super premium segment.</a:t>
            </a:r>
          </a:p>
          <a:p>
            <a:r>
              <a:rPr lang="en-US" dirty="0" smtClean="0"/>
              <a:t>Product quality of </a:t>
            </a:r>
            <a:r>
              <a:rPr lang="en-US" dirty="0" err="1" smtClean="0"/>
              <a:t>Sirca</a:t>
            </a:r>
            <a:r>
              <a:rPr lang="en-US" dirty="0" smtClean="0"/>
              <a:t> Paints is extremely high and often regarded the best in class in its segment.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Sirca</a:t>
            </a:r>
            <a:r>
              <a:rPr lang="en-US" dirty="0" smtClean="0"/>
              <a:t> - A few highlights.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FY 18 Revenue was approx 90 </a:t>
            </a:r>
            <a:r>
              <a:rPr lang="en-US" dirty="0" err="1" smtClean="0"/>
              <a:t>crores</a:t>
            </a:r>
            <a:endParaRPr lang="en-US" dirty="0" smtClean="0"/>
          </a:p>
          <a:p>
            <a:r>
              <a:rPr lang="en-US" dirty="0" smtClean="0"/>
              <a:t>PAT was approx 20 </a:t>
            </a:r>
            <a:r>
              <a:rPr lang="en-US" dirty="0" err="1" smtClean="0"/>
              <a:t>crores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Mcap</a:t>
            </a:r>
            <a:r>
              <a:rPr lang="en-US" dirty="0" smtClean="0"/>
              <a:t> is around 400 </a:t>
            </a:r>
            <a:r>
              <a:rPr lang="en-US" dirty="0" err="1" smtClean="0"/>
              <a:t>crores</a:t>
            </a:r>
            <a:r>
              <a:rPr lang="en-US" dirty="0" smtClean="0"/>
              <a:t> which implies the valuation of 20x on trailing numbers.</a:t>
            </a:r>
          </a:p>
          <a:p>
            <a:r>
              <a:rPr lang="en-US" dirty="0" smtClean="0"/>
              <a:t>Company will grow at 25% plus considering the expansion due to manufacturing in India and sales in newer geographies.</a:t>
            </a:r>
          </a:p>
          <a:p>
            <a:r>
              <a:rPr lang="en-US" dirty="0" smtClean="0"/>
              <a:t>Significant re-rating will happen once the street sees the performance of the company followed by migration to the main board.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 snapshot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Company recorded a revenue of INR 26cr in Q1FY19 registering a growth of +31% </a:t>
            </a:r>
            <a:r>
              <a:rPr lang="en-US" dirty="0" err="1" smtClean="0"/>
              <a:t>YoY</a:t>
            </a:r>
            <a:r>
              <a:rPr lang="en-US" dirty="0" smtClean="0"/>
              <a:t>.</a:t>
            </a:r>
          </a:p>
          <a:p>
            <a:r>
              <a:rPr lang="en-US" dirty="0" smtClean="0"/>
              <a:t>Q1 is the weakest quarter for the industry. Still the Q1 </a:t>
            </a:r>
            <a:r>
              <a:rPr lang="en-US" dirty="0" err="1" smtClean="0"/>
              <a:t>runrate</a:t>
            </a:r>
            <a:r>
              <a:rPr lang="en-US" dirty="0" smtClean="0"/>
              <a:t> takes us significantly above last year’s revenue of 92cr.</a:t>
            </a:r>
          </a:p>
          <a:p>
            <a:r>
              <a:rPr lang="en-US" dirty="0" smtClean="0"/>
              <a:t>Company has started sharing volume data from Q1. Volume for Q1 stood at 650,000 </a:t>
            </a:r>
            <a:r>
              <a:rPr lang="en-US" dirty="0" err="1" smtClean="0"/>
              <a:t>litres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Receivables had an one-off spike in FY18 due to GST but it has already stabilized.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Company has given a Q1 circular on NSE even though SME exchange companies need to report only every 6 months.</a:t>
            </a:r>
          </a:p>
          <a:p>
            <a:r>
              <a:rPr lang="en-US" dirty="0" smtClean="0"/>
              <a:t>Some marquee investors in the company include Reliance Mutual Fund.</a:t>
            </a:r>
          </a:p>
          <a:p>
            <a:r>
              <a:rPr lang="en-US" dirty="0" smtClean="0"/>
              <a:t>Management has indicated their future growth will be faster than the market but without compromising on ROCE &amp; Margins.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Grow above industry growth rates of 20% </a:t>
            </a:r>
            <a:r>
              <a:rPr lang="en-US" dirty="0" err="1" smtClean="0"/>
              <a:t>p.a</a:t>
            </a:r>
            <a:endParaRPr lang="en-US" dirty="0" smtClean="0"/>
          </a:p>
          <a:p>
            <a:r>
              <a:rPr lang="en-US" dirty="0" smtClean="0"/>
              <a:t>Focus on maintaining margins.</a:t>
            </a:r>
          </a:p>
          <a:p>
            <a:r>
              <a:rPr lang="en-US" dirty="0" smtClean="0"/>
              <a:t>Growth with internal accruals only.</a:t>
            </a:r>
          </a:p>
          <a:p>
            <a:r>
              <a:rPr lang="en-US" dirty="0" smtClean="0"/>
              <a:t>Generate a Pan-India presence in the coming years.</a:t>
            </a:r>
          </a:p>
          <a:p>
            <a:r>
              <a:rPr lang="en-US" dirty="0" smtClean="0"/>
              <a:t>Capture more Retail business.</a:t>
            </a:r>
          </a:p>
          <a:p>
            <a:r>
              <a:rPr lang="en-US" dirty="0" smtClean="0"/>
              <a:t>Capture a part of the export market which is larger than the domestic market at present.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sz="1400" b="1" dirty="0" smtClean="0"/>
              <a:t>Mr. Sanjay </a:t>
            </a:r>
            <a:r>
              <a:rPr lang="en-US" sz="1400" b="1" dirty="0" err="1" smtClean="0"/>
              <a:t>Agarwal</a:t>
            </a:r>
            <a:r>
              <a:rPr lang="en-US" sz="1400" b="1" dirty="0" smtClean="0"/>
              <a:t> (Chairman cum Managing Director)</a:t>
            </a:r>
          </a:p>
          <a:p>
            <a:pPr fontAlgn="base"/>
            <a:r>
              <a:rPr lang="en-US" sz="1400" dirty="0" smtClean="0"/>
              <a:t>▪ Chairman cum Managing Director of </a:t>
            </a:r>
            <a:r>
              <a:rPr lang="en-US" sz="1400" dirty="0" err="1" smtClean="0"/>
              <a:t>Sirca</a:t>
            </a:r>
            <a:r>
              <a:rPr lang="en-US" sz="1400" dirty="0" smtClean="0"/>
              <a:t> Paints India Ltd.</a:t>
            </a:r>
            <a:br>
              <a:rPr lang="en-US" sz="1400" dirty="0" smtClean="0"/>
            </a:br>
            <a:r>
              <a:rPr lang="en-US" sz="1400" dirty="0" smtClean="0"/>
              <a:t>▪ Chartered accountant</a:t>
            </a:r>
            <a:br>
              <a:rPr lang="en-US" sz="1400" dirty="0" smtClean="0"/>
            </a:br>
            <a:r>
              <a:rPr lang="en-US" sz="1400" dirty="0" smtClean="0"/>
              <a:t>▪ With 20 years of Experience in wood coating industry, he worked as a pioneer</a:t>
            </a:r>
            <a:br>
              <a:rPr lang="en-US" sz="1400" dirty="0" smtClean="0"/>
            </a:br>
            <a:r>
              <a:rPr lang="en-US" sz="1400" dirty="0" smtClean="0"/>
              <a:t>and leader in this segment and marked presence of brand </a:t>
            </a:r>
            <a:r>
              <a:rPr lang="en-US" sz="1400" dirty="0" err="1" smtClean="0"/>
              <a:t>Sirca</a:t>
            </a:r>
            <a:r>
              <a:rPr lang="en-US" sz="1400" dirty="0" smtClean="0"/>
              <a:t> in every part of</a:t>
            </a:r>
            <a:br>
              <a:rPr lang="en-US" sz="1400" dirty="0" smtClean="0"/>
            </a:br>
            <a:r>
              <a:rPr lang="en-US" sz="1400" dirty="0" smtClean="0"/>
              <a:t>India</a:t>
            </a:r>
          </a:p>
          <a:p>
            <a:pPr fontAlgn="base"/>
            <a:r>
              <a:rPr lang="en-US" sz="1400" b="1" dirty="0" smtClean="0"/>
              <a:t>Mr. </a:t>
            </a:r>
            <a:r>
              <a:rPr lang="en-US" sz="1400" b="1" dirty="0" err="1" smtClean="0"/>
              <a:t>Gurjit</a:t>
            </a:r>
            <a:r>
              <a:rPr lang="en-US" sz="1400" b="1" dirty="0" smtClean="0"/>
              <a:t> Singh </a:t>
            </a:r>
            <a:r>
              <a:rPr lang="en-US" sz="1400" b="1" dirty="0" err="1" smtClean="0"/>
              <a:t>Bains</a:t>
            </a:r>
            <a:r>
              <a:rPr lang="en-US" sz="1400" b="1" dirty="0" smtClean="0"/>
              <a:t> (Non Executive Director)</a:t>
            </a:r>
          </a:p>
          <a:p>
            <a:pPr fontAlgn="base"/>
            <a:r>
              <a:rPr lang="en-US" sz="1400" dirty="0" smtClean="0"/>
              <a:t>▪ As a co-founder of Italian Furniture brands to different parts of world Including India</a:t>
            </a:r>
            <a:br>
              <a:rPr lang="en-US" sz="1400" dirty="0" smtClean="0"/>
            </a:br>
            <a:r>
              <a:rPr lang="en-US" sz="1400" dirty="0" smtClean="0"/>
              <a:t>▪ As Director In BGB ITALIA an Italian registered firm, exports Top renowned</a:t>
            </a:r>
            <a:br>
              <a:rPr lang="en-US" sz="1400" dirty="0" smtClean="0"/>
            </a:br>
            <a:r>
              <a:rPr lang="en-US" sz="1400" dirty="0" smtClean="0"/>
              <a:t>▪ First to introduce branded Italian furniture in India</a:t>
            </a:r>
            <a:br>
              <a:rPr lang="en-US" sz="1400" dirty="0" smtClean="0"/>
            </a:br>
            <a:r>
              <a:rPr lang="en-US" sz="1400" dirty="0" smtClean="0"/>
              <a:t>▪ Completed degree in masters in economics from University of Venice</a:t>
            </a:r>
            <a:br>
              <a:rPr lang="en-US" sz="1400" dirty="0" smtClean="0"/>
            </a:br>
            <a:r>
              <a:rPr lang="en-US" sz="1400" dirty="0" smtClean="0"/>
              <a:t>Industry</a:t>
            </a:r>
            <a:br>
              <a:rPr lang="en-US" sz="1400" dirty="0" smtClean="0"/>
            </a:br>
            <a:r>
              <a:rPr lang="en-US" sz="1400" dirty="0" smtClean="0"/>
              <a:t>▪ Experience of more than 20 years in wood coatings and Italian Furniture </a:t>
            </a:r>
            <a:r>
              <a:rPr lang="en-US" sz="1400" dirty="0" err="1" smtClean="0"/>
              <a:t>Sirca</a:t>
            </a:r>
            <a:r>
              <a:rPr lang="en-US" sz="1400" dirty="0" smtClean="0"/>
              <a:t> paints India </a:t>
            </a:r>
            <a:r>
              <a:rPr lang="en-US" sz="1400" dirty="0" err="1" smtClean="0"/>
              <a:t>Pvt</a:t>
            </a:r>
            <a:r>
              <a:rPr lang="en-US" sz="1400" dirty="0" smtClean="0"/>
              <a:t> Ltd, built Brand </a:t>
            </a:r>
            <a:r>
              <a:rPr lang="en-US" sz="1400" dirty="0" err="1" smtClean="0"/>
              <a:t>Sirca</a:t>
            </a:r>
            <a:r>
              <a:rPr lang="en-US" sz="1400" dirty="0" smtClean="0"/>
              <a:t> In Indian market</a:t>
            </a:r>
          </a:p>
          <a:p>
            <a:pPr fontAlgn="base"/>
            <a:r>
              <a:rPr lang="en-US" sz="1400" b="1" dirty="0" smtClean="0"/>
              <a:t>Mr. </a:t>
            </a:r>
            <a:r>
              <a:rPr lang="en-US" sz="1400" b="1" dirty="0" err="1" smtClean="0"/>
              <a:t>Apoorv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Agarwal</a:t>
            </a:r>
            <a:r>
              <a:rPr lang="en-US" sz="1400" b="1" dirty="0" smtClean="0"/>
              <a:t> (Joint Managing Director)</a:t>
            </a:r>
          </a:p>
          <a:p>
            <a:pPr fontAlgn="base"/>
            <a:r>
              <a:rPr lang="en-US" sz="1400" dirty="0" smtClean="0"/>
              <a:t>▪ Experience of more than 8 years in Italian Furniture and Italian wood coatings</a:t>
            </a:r>
            <a:br>
              <a:rPr lang="en-US" sz="1400" dirty="0" smtClean="0"/>
            </a:br>
            <a:r>
              <a:rPr lang="en-US" sz="1400" dirty="0" smtClean="0"/>
              <a:t>▪ Completed masters in Finance and marketing from IIPM and Degree of Commerce</a:t>
            </a:r>
            <a:br>
              <a:rPr lang="en-US" sz="1400" dirty="0" smtClean="0"/>
            </a:br>
            <a:r>
              <a:rPr lang="en-US" sz="1400" dirty="0" smtClean="0"/>
              <a:t>from University of Delhi</a:t>
            </a:r>
            <a:br>
              <a:rPr lang="en-US" sz="1400" dirty="0" smtClean="0"/>
            </a:br>
            <a:r>
              <a:rPr lang="en-US" sz="1400" dirty="0" smtClean="0"/>
              <a:t>▪ Started a career with </a:t>
            </a:r>
            <a:r>
              <a:rPr lang="en-US" sz="1400" dirty="0" err="1" smtClean="0"/>
              <a:t>Sirca</a:t>
            </a:r>
            <a:r>
              <a:rPr lang="en-US" sz="1400" dirty="0" smtClean="0"/>
              <a:t> wood coatings Italy, Managing sales and marketing and later took training with many renowned Furniture brands from Italy</a:t>
            </a:r>
            <a:br>
              <a:rPr lang="en-US" sz="1400" dirty="0" smtClean="0"/>
            </a:br>
            <a:r>
              <a:rPr lang="en-US" sz="1400" dirty="0" smtClean="0"/>
              <a:t>▪ Formed La </a:t>
            </a:r>
            <a:r>
              <a:rPr lang="en-US" sz="1400" dirty="0" err="1" smtClean="0"/>
              <a:t>Tendenza</a:t>
            </a:r>
            <a:r>
              <a:rPr lang="en-US" sz="1400" dirty="0" smtClean="0"/>
              <a:t> , a unique destination to experience high-quality European</a:t>
            </a:r>
            <a:br>
              <a:rPr lang="en-US" sz="1400" dirty="0" smtClean="0"/>
            </a:br>
            <a:r>
              <a:rPr lang="en-US" sz="1400" dirty="0" smtClean="0"/>
              <a:t>furniture with Brands like BEB Italia , Reflex , Laura </a:t>
            </a:r>
            <a:r>
              <a:rPr lang="en-US" sz="1400" dirty="0" err="1" smtClean="0"/>
              <a:t>meroni</a:t>
            </a:r>
            <a:r>
              <a:rPr lang="en-US" sz="1400" dirty="0" smtClean="0"/>
              <a:t> , Simone </a:t>
            </a:r>
            <a:r>
              <a:rPr lang="en-US" sz="1400" dirty="0" err="1" smtClean="0"/>
              <a:t>Cenedese</a:t>
            </a:r>
            <a:r>
              <a:rPr lang="en-US" sz="1400" dirty="0" smtClean="0"/>
              <a:t> etc</a:t>
            </a:r>
          </a:p>
          <a:p>
            <a:pPr fontAlgn="base"/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Current margin of 30%+ could reduce to 25%-28% range.</a:t>
            </a:r>
          </a:p>
          <a:p>
            <a:r>
              <a:rPr lang="en-US" dirty="0" smtClean="0"/>
              <a:t>High receivables due to instability of GST (although Management has indicated this has already started to normalize).</a:t>
            </a:r>
          </a:p>
          <a:p>
            <a:r>
              <a:rPr lang="en-US" dirty="0" smtClean="0"/>
              <a:t>New entrants in premium segment (although Asian Paints, </a:t>
            </a:r>
            <a:r>
              <a:rPr lang="en-US" dirty="0" err="1" smtClean="0"/>
              <a:t>Pidilite</a:t>
            </a:r>
            <a:r>
              <a:rPr lang="en-US" dirty="0" smtClean="0"/>
              <a:t> have been trying to penetrate this market since a few years, </a:t>
            </a:r>
            <a:r>
              <a:rPr lang="en-US" dirty="0" err="1" smtClean="0"/>
              <a:t>Sirca</a:t>
            </a:r>
            <a:r>
              <a:rPr lang="en-US" dirty="0" smtClean="0"/>
              <a:t> has always remained a dominant player in the North due to its superior product quality and strong relations with Dealers, Contractors, Architects &amp; OEMs).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is not a buy or sell recommendation.</a:t>
            </a:r>
          </a:p>
          <a:p>
            <a:r>
              <a:rPr lang="en-US" dirty="0" smtClean="0"/>
              <a:t>My clients and I may have an exposure in the below mentioned company.</a:t>
            </a:r>
          </a:p>
          <a:p>
            <a:r>
              <a:rPr lang="en-US" dirty="0" smtClean="0"/>
              <a:t>Please do your own due diligence and consult with your financial advisor before buying/selling the below mentioned company.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KASHISH SHAMBHWANI</a:t>
            </a:r>
          </a:p>
          <a:p>
            <a:endParaRPr lang="en-US" dirty="0" smtClean="0"/>
          </a:p>
          <a:p>
            <a:r>
              <a:rPr lang="en-US" dirty="0" smtClean="0"/>
              <a:t>NEGEN CAPITAL SERVICES PVT LTD.</a:t>
            </a:r>
          </a:p>
          <a:p>
            <a:endParaRPr lang="en-US" dirty="0" smtClean="0"/>
          </a:p>
          <a:p>
            <a:r>
              <a:rPr lang="en-US" dirty="0" smtClean="0"/>
              <a:t>You can reach me at: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kashishshambhwani@gmail.com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kashish@negencapital.com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Rakesh</a:t>
            </a:r>
            <a:r>
              <a:rPr lang="en-US" dirty="0" smtClean="0"/>
              <a:t> </a:t>
            </a:r>
            <a:r>
              <a:rPr lang="en-US" dirty="0" err="1" smtClean="0"/>
              <a:t>jhunjhunwala</a:t>
            </a:r>
            <a:r>
              <a:rPr lang="en-US" dirty="0" smtClean="0"/>
              <a:t> on bull </a:t>
            </a:r>
            <a:r>
              <a:rPr lang="en-US" dirty="0" err="1" smtClean="0"/>
              <a:t>mkt</a:t>
            </a:r>
            <a:endParaRPr lang="en-US" dirty="0"/>
          </a:p>
        </p:txBody>
      </p:sp>
      <p:pic>
        <p:nvPicPr>
          <p:cNvPr id="6" name="Content Placeholder 5" descr="rakesh dem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6775013" cy="4571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txBody>
          <a:bodyPr>
            <a:normAutofit/>
          </a:bodyPr>
          <a:lstStyle/>
          <a:p>
            <a:r>
              <a:rPr lang="en-US" dirty="0" err="1" smtClean="0"/>
              <a:t>Ramesh</a:t>
            </a:r>
            <a:r>
              <a:rPr lang="en-US" dirty="0" smtClean="0"/>
              <a:t> </a:t>
            </a:r>
            <a:r>
              <a:rPr lang="en-US" dirty="0" err="1" smtClean="0"/>
              <a:t>Damani’s</a:t>
            </a:r>
            <a:r>
              <a:rPr lang="en-US" dirty="0" smtClean="0"/>
              <a:t> advice for young investors</a:t>
            </a:r>
            <a:endParaRPr lang="en-US" dirty="0"/>
          </a:p>
        </p:txBody>
      </p:sp>
      <p:pic>
        <p:nvPicPr>
          <p:cNvPr id="7" name="Content Placeholder 6" descr="damani consumer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74676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UNSTOPPABLE CONSUMPTION: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per capita income will go up, people will keep on buying new things or upgrade the old things.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Cooler             ------     Air Conditioner</a:t>
            </a:r>
          </a:p>
          <a:p>
            <a:r>
              <a:rPr lang="en-US" dirty="0" smtClean="0"/>
              <a:t>Video Game    ------    Play station</a:t>
            </a:r>
          </a:p>
          <a:p>
            <a:r>
              <a:rPr lang="en-US" dirty="0" smtClean="0"/>
              <a:t>Bikes               ------    Cars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Constant buying/upgrading the things……..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Value + Growth + Quality is where all the fun is.</a:t>
            </a:r>
          </a:p>
          <a:p>
            <a:r>
              <a:rPr lang="en-US" dirty="0" smtClean="0"/>
              <a:t>Ideal business is one that takes no capital but yet grows!</a:t>
            </a:r>
          </a:p>
          <a:p>
            <a:r>
              <a:rPr lang="en-US" dirty="0" smtClean="0"/>
              <a:t>We all want to buy companies which are available cheap, have clarity on good earnings growth and have good quality products.</a:t>
            </a:r>
          </a:p>
          <a:p>
            <a:r>
              <a:rPr lang="en-US" dirty="0" smtClean="0"/>
              <a:t>Early Bird discount – Getting in early in a good company can be fruitful before the market figures out its potential.</a:t>
            </a:r>
          </a:p>
          <a:p>
            <a:r>
              <a:rPr lang="en-US" dirty="0" smtClean="0"/>
              <a:t>Early Bird discounts exist for a variety of reasons- </a:t>
            </a:r>
          </a:p>
          <a:p>
            <a:pPr>
              <a:buNone/>
            </a:pPr>
            <a:r>
              <a:rPr lang="en-US" dirty="0" smtClean="0"/>
              <a:t>   1- SME exchange companies don’t get valuation.</a:t>
            </a:r>
          </a:p>
          <a:p>
            <a:pPr>
              <a:buNone/>
            </a:pPr>
            <a:r>
              <a:rPr lang="en-US" dirty="0" smtClean="0"/>
              <a:t>   2- Funds generally are not allowed to buy these companies. </a:t>
            </a:r>
          </a:p>
          <a:p>
            <a:pPr>
              <a:buNone/>
            </a:pPr>
            <a:r>
              <a:rPr lang="en-US" dirty="0" smtClean="0"/>
              <a:t>   3- A lot of brokers don’t list these stocks on their platform.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Paint industry – we all know about it.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Kansai </a:t>
            </a:r>
            <a:r>
              <a:rPr lang="en-US" dirty="0" err="1" smtClean="0"/>
              <a:t>Nerolac</a:t>
            </a:r>
            <a:r>
              <a:rPr lang="en-US" dirty="0" smtClean="0"/>
              <a:t> management in the last </a:t>
            </a:r>
            <a:r>
              <a:rPr lang="en-US" dirty="0" err="1" smtClean="0"/>
              <a:t>concall</a:t>
            </a:r>
            <a:r>
              <a:rPr lang="en-US" dirty="0" smtClean="0"/>
              <a:t> said the paint industry will grow in double digits for the next 30 years.</a:t>
            </a:r>
          </a:p>
          <a:p>
            <a:r>
              <a:rPr lang="en-US" dirty="0" smtClean="0"/>
              <a:t>There is not any technological disruption envisaged against this sector. </a:t>
            </a:r>
          </a:p>
          <a:p>
            <a:r>
              <a:rPr lang="en-US" dirty="0" smtClean="0"/>
              <a:t>Generally Paint companies trade at premium valuations due to stability and consistency of earnings growth – Its structural growth!</a:t>
            </a:r>
          </a:p>
          <a:p>
            <a:r>
              <a:rPr lang="en-US" dirty="0" smtClean="0"/>
              <a:t>A constantly upgrading Indian consumer bodes well for the sector.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</a:t>
            </a:r>
            <a:r>
              <a:rPr lang="en-US" dirty="0" err="1" smtClean="0"/>
              <a:t>branson</a:t>
            </a:r>
            <a:endParaRPr lang="en-US" dirty="0"/>
          </a:p>
        </p:txBody>
      </p:sp>
      <p:pic>
        <p:nvPicPr>
          <p:cNvPr id="4" name="Content Placeholder 3" descr="branson_virgin_JF0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24600" y="1981200"/>
            <a:ext cx="2435225" cy="3581400"/>
          </a:xfrm>
        </p:spPr>
      </p:pic>
      <p:pic>
        <p:nvPicPr>
          <p:cNvPr id="5" name="Picture 4" descr="richa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6363589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762000"/>
          </a:xfrm>
        </p:spPr>
        <p:txBody>
          <a:bodyPr/>
          <a:lstStyle/>
          <a:p>
            <a:r>
              <a:rPr lang="en-US" dirty="0" err="1" smtClean="0"/>
              <a:t>Sirca</a:t>
            </a:r>
            <a:r>
              <a:rPr lang="en-US" dirty="0" smtClean="0"/>
              <a:t> – Products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Sirca</a:t>
            </a:r>
            <a:r>
              <a:rPr lang="en-US" dirty="0" smtClean="0"/>
              <a:t> offers a large range of products which are applicable to most users.</a:t>
            </a:r>
          </a:p>
          <a:p>
            <a:r>
              <a:rPr lang="en-US" dirty="0" smtClean="0"/>
              <a:t>Products include Stains, PU finishes, Water borne coatings, Glass coatings, Metal coatings etc.</a:t>
            </a:r>
          </a:p>
          <a:p>
            <a:r>
              <a:rPr lang="en-US" dirty="0" smtClean="0"/>
              <a:t>These products provide better finish &amp; durability as compared to traditional polish.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437</TotalTime>
  <Words>1071</Words>
  <Application>Microsoft Office PowerPoint</Application>
  <PresentationFormat>On-screen Show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Sirca Paints –  Kyonki Hum Diwaron Par Nahi Rehte </vt:lpstr>
      <vt:lpstr>Disclaimer - </vt:lpstr>
      <vt:lpstr>Rakesh jhunjhunwala on bull mkt</vt:lpstr>
      <vt:lpstr>Ramesh Damani’s advice for young investors</vt:lpstr>
      <vt:lpstr>UNSTOPPABLE CONSUMPTION:</vt:lpstr>
      <vt:lpstr>Investment philosophy</vt:lpstr>
      <vt:lpstr>The Paint industry – we all know about it.</vt:lpstr>
      <vt:lpstr>Richard branson</vt:lpstr>
      <vt:lpstr>Sirca – Products </vt:lpstr>
      <vt:lpstr>Slide 10</vt:lpstr>
      <vt:lpstr>Sirca Paints - A large ever growing runway ahead of it.</vt:lpstr>
      <vt:lpstr>Sirca Paints…continued </vt:lpstr>
      <vt:lpstr>Sirca - A few highlights.</vt:lpstr>
      <vt:lpstr>Sirca - A few highlights.</vt:lpstr>
      <vt:lpstr>Q1 snapshot</vt:lpstr>
      <vt:lpstr>Corporate governance</vt:lpstr>
      <vt:lpstr>Company vision</vt:lpstr>
      <vt:lpstr>Management Team</vt:lpstr>
      <vt:lpstr>Risks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Sirca Paints –  Kyonki Hum Diwaron Par Nahi Rehte</dc:title>
  <dc:creator>Niel</dc:creator>
  <cp:lastModifiedBy>kashish</cp:lastModifiedBy>
  <cp:revision>42</cp:revision>
  <dcterms:created xsi:type="dcterms:W3CDTF">2018-07-27T08:59:16Z</dcterms:created>
  <dcterms:modified xsi:type="dcterms:W3CDTF">2018-09-02T07:57:10Z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