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7" r:id="rId13"/>
    <p:sldId id="266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551A-218D-490A-9512-F376EEFE713A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019F-3949-4F69-A18D-62BB0183EB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551A-218D-490A-9512-F376EEFE713A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019F-3949-4F69-A18D-62BB0183EB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551A-218D-490A-9512-F376EEFE713A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019F-3949-4F69-A18D-62BB0183EB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551A-218D-490A-9512-F376EEFE713A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019F-3949-4F69-A18D-62BB0183EB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551A-218D-490A-9512-F376EEFE713A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607019F-3949-4F69-A18D-62BB0183EB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551A-218D-490A-9512-F376EEFE713A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019F-3949-4F69-A18D-62BB0183EB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551A-218D-490A-9512-F376EEFE713A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019F-3949-4F69-A18D-62BB0183EB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551A-218D-490A-9512-F376EEFE713A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019F-3949-4F69-A18D-62BB0183EB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551A-218D-490A-9512-F376EEFE713A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019F-3949-4F69-A18D-62BB0183EB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551A-218D-490A-9512-F376EEFE713A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019F-3949-4F69-A18D-62BB0183EB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551A-218D-490A-9512-F376EEFE713A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019F-3949-4F69-A18D-62BB0183EB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A7B551A-218D-490A-9512-F376EEFE713A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07019F-3949-4F69-A18D-62BB0183EB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This is not a buy/sell recommendation. </a:t>
            </a:r>
          </a:p>
          <a:p>
            <a:r>
              <a:rPr lang="en-IN" dirty="0" smtClean="0"/>
              <a:t>I am not a </a:t>
            </a:r>
            <a:r>
              <a:rPr lang="en-IN" dirty="0" err="1" smtClean="0"/>
              <a:t>sebi</a:t>
            </a:r>
            <a:r>
              <a:rPr lang="en-IN" dirty="0" smtClean="0"/>
              <a:t> registered analyst/advisor.</a:t>
            </a:r>
          </a:p>
          <a:p>
            <a:r>
              <a:rPr lang="en-IN" dirty="0" smtClean="0"/>
              <a:t>Anyone contemplating taking any action on the stock idea in question should do so after their due diligence or after taking advice from their financial advisor.</a:t>
            </a:r>
          </a:p>
          <a:p>
            <a:r>
              <a:rPr lang="en-IN" dirty="0" smtClean="0"/>
              <a:t>The  stock idea has been presented for purposes of discussion. </a:t>
            </a:r>
          </a:p>
          <a:p>
            <a:r>
              <a:rPr lang="en-IN" dirty="0" smtClean="0"/>
              <a:t>I hold the stock in question in my personal portfolio.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ENDORSEMENTS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LUX OVER THE YEARS HAS ROPED IN CELEBRITIES TO ENDORSE ITS BRANDS. THEY INCLUDE SRK, SUNNY DEOL, VARUN DHAWAN, AMITABH BACHCHAN. ONE 8 IS A TIE UP WITH VIRAT KOHLI.</a:t>
            </a:r>
          </a:p>
          <a:p>
            <a:r>
              <a:rPr lang="en-IN" dirty="0" smtClean="0"/>
              <a:t>LUX’S PROFIT FROM EVERY RUPEE INVESTED IN BRAND SPEND INCREASED FROM 5.74% TO 7.47% IN FY 19.</a:t>
            </a:r>
          </a:p>
          <a:p>
            <a:r>
              <a:rPr lang="en-IN" dirty="0" smtClean="0"/>
              <a:t>COMPANY HAS SUSTAINED BRAND INVESTMENTS AT 8% OF TURNOVER. SPENT 109 CRORES IN FY 18 AND 91 CRORES IN FY 19.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FINANCIALS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FY 19 REVENUES AT 1218 CRORES VS 1079 CRORES IN FY 18, INCREASE OF 13%.</a:t>
            </a:r>
          </a:p>
          <a:p>
            <a:r>
              <a:rPr lang="en-IN" dirty="0" smtClean="0"/>
              <a:t>EBIDTA INCREASED 21% TO 189 CRORES.</a:t>
            </a:r>
          </a:p>
          <a:p>
            <a:r>
              <a:rPr lang="en-IN" dirty="0" smtClean="0"/>
              <a:t>NET PROFIT INCREASED TO 101 CRORES FROM 78 CRORES AN INCREASE OF 30%</a:t>
            </a:r>
          </a:p>
          <a:p>
            <a:r>
              <a:rPr lang="en-IN" dirty="0" smtClean="0"/>
              <a:t>EBIDTA MARGINS IMPROVED FROM 14.5 % TO 15.6% AND PAT MARGIN FROM 7.2 TO 8.3%.</a:t>
            </a:r>
          </a:p>
          <a:p>
            <a:r>
              <a:rPr lang="en-IN" dirty="0" smtClean="0"/>
              <a:t>FY 19 EPS AT 40 PER SHARE VS 31 FOR FY 18.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FINANCIALS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LONG TERM DEBT AT 5.3 CRORES AND SHORT TERM DEBT AT 173 CRORES (DOWN FROM 316 CRORES IN FY 18)</a:t>
            </a:r>
          </a:p>
          <a:p>
            <a:r>
              <a:rPr lang="en-IN" dirty="0" smtClean="0"/>
              <a:t>SINCE FY 13, REVENUES HAVE GROWN AT 9% CAGR, PAT HAS GROWN AT 31% CAGR AND EBIDTA MARGIN HAVE IMPROVED FROM 6.3 TO 15.6% AND NET PROFIT MARGINS HAVE IMPROVED FROM 2.9% TO 8.3%. </a:t>
            </a:r>
          </a:p>
          <a:p>
            <a:r>
              <a:rPr lang="en-IN" dirty="0" smtClean="0"/>
              <a:t>FY 19 ROE 24.5%, ROCE 30% AND NET DEBT TO EQUITY 0.4%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GROUP COMPANIES MERGER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JM HOSIERY REVENUE INCREASED FROM 293 CRORES IN FY 18 TO 328 CRORES IN FY 19.</a:t>
            </a:r>
          </a:p>
          <a:p>
            <a:r>
              <a:rPr lang="en-IN" dirty="0" smtClean="0"/>
              <a:t>EBELL FASHIONS REVENUES INCREASED FROM 198 CRORES IN FY 18  TO 254 CRORES IN FY 19.</a:t>
            </a:r>
          </a:p>
          <a:p>
            <a:r>
              <a:rPr lang="en-IN" dirty="0" smtClean="0"/>
              <a:t>BOARD OF DIRECTORS HAVE APPROVED THE SCHEME OF ARRANGEMENT OF MERGER OF THESE TWO COMPANIES WITH LUX. REGULATORY APPROVALS AWAITED.</a:t>
            </a:r>
          </a:p>
          <a:p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VISION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TO ACHIEVE TURNOVER OF 1500 CRORES HAVING 13-15% CAGR.</a:t>
            </a:r>
          </a:p>
          <a:p>
            <a:r>
              <a:rPr lang="en-IN" dirty="0" smtClean="0"/>
              <a:t>MAINTAIN SUSTAINABLE GROWTH IN EBIDTA MARGIN OF 100-150 BPS.</a:t>
            </a:r>
          </a:p>
          <a:p>
            <a:r>
              <a:rPr lang="en-IN" dirty="0" smtClean="0"/>
              <a:t>CONSTANTLY ADD NEW AND INNOVATIVE PRODUCTS  TO GAIN SIGNIFICANT MARKET SHARE AND CAPTURE MORE EXPORTS FROM VARIOUS COUNTRIES.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INVESTMENT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dirty="0" smtClean="0"/>
              <a:t>GOOD OPPORTUNITY SIZE FOR A DECENT COMPANY.</a:t>
            </a:r>
          </a:p>
          <a:p>
            <a:r>
              <a:rPr lang="en-IN" dirty="0" smtClean="0"/>
              <a:t>PREMIUM SEGMENT GROWTH TO HELP CONTINUE MARGIN IMPROVEMENT.</a:t>
            </a:r>
          </a:p>
          <a:p>
            <a:r>
              <a:rPr lang="en-IN" dirty="0" smtClean="0"/>
              <a:t>COMPANY HAS CONTINUED TO LAUNCH NEWER PRODUCTS AND CREATE NEW CATEGORIES LEADING TO EXPANSION OF ADDRESSABLE MARKET.</a:t>
            </a:r>
          </a:p>
          <a:p>
            <a:r>
              <a:rPr lang="en-IN" dirty="0" smtClean="0"/>
              <a:t>FOR A COMPANY WITH GOOD MANAGEMENT AND DECENT OPP SIZE, VALUATIONS ARE REASONABLE. CAN BE SOME RERATING IF GROWTH CONTINUES.</a:t>
            </a:r>
          </a:p>
          <a:p>
            <a:r>
              <a:rPr lang="en-IN" dirty="0" smtClean="0"/>
              <a:t>RISKS CAN BE SLOWDOWN IN CONSUMPTION, HIGHER TAXES.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LUX INDUSTRIES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 CMP 1300</a:t>
            </a:r>
          </a:p>
          <a:p>
            <a:r>
              <a:rPr lang="en-IN" dirty="0" smtClean="0"/>
              <a:t>MARKET CAP 3290 CRORES.</a:t>
            </a:r>
          </a:p>
          <a:p>
            <a:r>
              <a:rPr lang="en-IN" dirty="0" smtClean="0"/>
              <a:t>COMPARABLE PEER PAGE INDS CMP 20800 WITH MARKET CAP OF 22500 CRORES.</a:t>
            </a:r>
          </a:p>
          <a:p>
            <a:r>
              <a:rPr lang="en-IN" dirty="0" smtClean="0"/>
              <a:t>COMPANY HAS MANUFACTURING FACILITIES AT AGARPALA, DHULAGARH, BT ROAD, TIRUPUR, LUDHIANA AND A DREAM PROJECT AT DANKUNI WEST BENGAL. </a:t>
            </a:r>
            <a:endParaRPr lang="en-IN" smtClean="0"/>
          </a:p>
          <a:p>
            <a:r>
              <a:rPr lang="en-IN" smtClean="0"/>
              <a:t>PROMOTERS HOLD 73.71 % STAKE.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OPPORTUNITY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ADDRESSALE MARKET IN MALE AND FEMALE INNERWEAR MARKET IN 2015 WAS 24000 CRORES EXPECTED TO GROW TO 47000 CRORES BY 2020.</a:t>
            </a:r>
          </a:p>
          <a:p>
            <a:r>
              <a:rPr lang="en-IN" dirty="0" smtClean="0"/>
              <a:t>PER CAPITA INNERWEAR SPEND EXPECTED TO DOUBLE TO RS 300.</a:t>
            </a:r>
          </a:p>
          <a:p>
            <a:r>
              <a:rPr lang="en-IN" dirty="0" smtClean="0"/>
              <a:t>PURPOSE SPECIFIC INNERWEAR PICKING UP E.G SPORTS, FASHION, CASUAL -LEISURE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ECONOMY SEGMENT – LUX VENUS VESTS AND BRIEFS, LUX KARISHMA PANTIES, CAMISOLE, LEGGIES, LUX COTSWOOL THERMALS</a:t>
            </a:r>
          </a:p>
          <a:p>
            <a:r>
              <a:rPr lang="en-IN" dirty="0" smtClean="0"/>
              <a:t>MID PREMIUM SEGMENT – LUX COZY BIG SHOT PREMIUM TRUNKS, LUX TOUCH PANTIES, CAMISOLE, LEGGIES, LUX COZI GLOW COLLECTION, LUX INFERNO QUILTED THERMALS, LUX COZI INNERWEAR</a:t>
            </a:r>
          </a:p>
          <a:p>
            <a:r>
              <a:rPr lang="en-IN" dirty="0" smtClean="0"/>
              <a:t>PREMIUM – ONN, ONE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/>
              <a:t>COMPANY HAS A WIDE PRODUCT RANGE FROM RS 38 TO 1350 WITH OVER 5000 SKU.</a:t>
            </a:r>
          </a:p>
          <a:p>
            <a:r>
              <a:rPr lang="en-IN" dirty="0" smtClean="0"/>
              <a:t>LUXURY BRAND ONN HAS BEEN GROWING OVER 30% CAGR.</a:t>
            </a:r>
          </a:p>
          <a:p>
            <a:r>
              <a:rPr lang="en-IN" dirty="0" smtClean="0"/>
              <a:t>COMPANY’S STRATEGY TO INCREASE CONTRIBUTION FROM PREMIUM BRAND AND THEREBY INCREASE MARGINS.</a:t>
            </a:r>
          </a:p>
          <a:p>
            <a:r>
              <a:rPr lang="en-IN" dirty="0" smtClean="0"/>
              <a:t>MARGINS HAVE IMPROVED FROM 4% IN FY 13 TO 10% IN FY 19. OPM DURING SAME PERIOD HAVE GONE UP FROM 6% TO 15% WITH CONSISTENT INCREASE IN MARGINS.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PRODUCTS  SEGMENT WISE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ECONOMY –REVENUE 34% EBIDTA 8-10%</a:t>
            </a:r>
          </a:p>
          <a:p>
            <a:r>
              <a:rPr lang="en-IN" dirty="0" smtClean="0"/>
              <a:t>MID PREMIUM – REVENUE 45% EBIDTA 13-15%</a:t>
            </a:r>
          </a:p>
          <a:p>
            <a:r>
              <a:rPr lang="en-IN" dirty="0" smtClean="0"/>
              <a:t>PREMIUM REVENUE 21% EBIDTA MARGIN 15-18%</a:t>
            </a:r>
          </a:p>
          <a:p>
            <a:r>
              <a:rPr lang="en-IN" dirty="0" smtClean="0"/>
              <a:t>COMPANY TARGETS TO GROW THE PREMIUM SEGMENT AT A CAGR OF 30% CAGR OVER NEXT 2-3 YEARS.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MANUFACTURING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COMPANY IS ONE OF THE LOWEST COST MANUFACTURERS WITH 100% CUTTING AND KNITTING DONE  IN HOUSE</a:t>
            </a:r>
          </a:p>
          <a:p>
            <a:r>
              <a:rPr lang="en-IN" dirty="0" smtClean="0"/>
              <a:t>STITCHING IS OUTSOURCED THEREBY KEEPING THE EMPLOYEE BASE LOW.</a:t>
            </a:r>
          </a:p>
          <a:p>
            <a:r>
              <a:rPr lang="en-IN" dirty="0" smtClean="0"/>
              <a:t>COMPANY MANUFACTURED 20 CRORES PIECES OF INNERWARE IN A YEAR WHICH IS THE LARGEST FOR ANY INDIAN INNERWEAR COMPANY.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/>
              <a:t>COMPANY HAS 950 PLUS DISTRIBUTORS AND SOME  WITH RELATIONSHIP OVER 35 YEARS.</a:t>
            </a:r>
          </a:p>
          <a:p>
            <a:r>
              <a:rPr lang="en-IN" dirty="0" smtClean="0"/>
              <a:t>160 LARGE FORMAT STORES WHICH ENABLE TO SHOWCASE ENTIRE PRODUCT RANGE AND PORTFOLIO UNDER SINGLE ROOF.</a:t>
            </a:r>
          </a:p>
          <a:p>
            <a:r>
              <a:rPr lang="en-IN" dirty="0" smtClean="0"/>
              <a:t>9 EXCLUSIVE BRAND OUTLETS</a:t>
            </a:r>
          </a:p>
          <a:p>
            <a:r>
              <a:rPr lang="en-IN" dirty="0" smtClean="0"/>
              <a:t>IT IS ONE OF THE FEW INNERWEAR COMPANIES IN INDIA TO ORGANISE DISTRIBUTOR &amp; OWNER CONFERENCE IN AND OUTSIDE INDIA.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COMPANY HAS A PAN INDIA DISTRIBUTION WITH STRONG PRESENCE IN WESTERN AND CENTRAL INDIA WITH HIGHEST ABSOLUTE SALES FROM MP, UP AND UTTARAKHAND.</a:t>
            </a:r>
          </a:p>
          <a:p>
            <a:r>
              <a:rPr lang="en-IN" dirty="0" smtClean="0"/>
              <a:t>EXPORTS TO 47 COUNTRIES LARGELY MIDDLE EAST, AFRICA, EUROPE AND AUSTRALIA.</a:t>
            </a:r>
          </a:p>
          <a:p>
            <a:r>
              <a:rPr lang="en-IN" dirty="0" smtClean="0"/>
              <a:t>SALES FOCUSSED IN TROPICAL COUNTRIES WITH DEMOGRAPHICS SIMILAR TO INDIA.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90</TotalTime>
  <Words>904</Words>
  <Application>Microsoft Office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DISCLAIMER</vt:lpstr>
      <vt:lpstr>LUX INDUSTRIES</vt:lpstr>
      <vt:lpstr>OPPORTUNITY SIZE</vt:lpstr>
      <vt:lpstr>PRODUCTS</vt:lpstr>
      <vt:lpstr>PRODUCTS</vt:lpstr>
      <vt:lpstr>PRODUCTS  SEGMENT WISE</vt:lpstr>
      <vt:lpstr>MANUFACTURING</vt:lpstr>
      <vt:lpstr>DISTRIBUTION</vt:lpstr>
      <vt:lpstr>DISTRIBUTION</vt:lpstr>
      <vt:lpstr>ENDORSEMENTS</vt:lpstr>
      <vt:lpstr>FINANCIALS</vt:lpstr>
      <vt:lpstr>FINANCIALS</vt:lpstr>
      <vt:lpstr>GROUP COMPANIES MERGER</vt:lpstr>
      <vt:lpstr>VISION 2020</vt:lpstr>
      <vt:lpstr>INVESTMENT THESIS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LUX INDUSTRIES</dc:title>
  <dc:creator>Hitesh</dc:creator>
  <cp:lastModifiedBy>Hitesh</cp:lastModifiedBy>
  <cp:revision>10</cp:revision>
  <dcterms:created xsi:type="dcterms:W3CDTF">2019-06-11T01:54:51Z</dcterms:created>
  <dcterms:modified xsi:type="dcterms:W3CDTF">2019-06-24T05:37:08Z</dcterms:modified>
</cp:coreProperties>
</file>