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5" r:id="rId3"/>
    <p:sldId id="257" r:id="rId4"/>
    <p:sldId id="269" r:id="rId5"/>
    <p:sldId id="270" r:id="rId6"/>
    <p:sldId id="266" r:id="rId7"/>
    <p:sldId id="259" r:id="rId8"/>
    <p:sldId id="258" r:id="rId9"/>
    <p:sldId id="262" r:id="rId10"/>
    <p:sldId id="264" r:id="rId11"/>
    <p:sldId id="263" r:id="rId12"/>
    <p:sldId id="260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5A084-E3E0-46C1-B582-BE46EAC7CBA5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273B1-1E88-4288-9099-D55C62370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7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43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0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9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7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2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71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1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4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597075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4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6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9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9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1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2866-10FA-4F75-A293-D53354B91B6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5C2B-5C16-4114-A964-BA67E542D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D8AEFF-B79B-420E-8114-04F2EECCB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911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NSE: ARMANFIN</a:t>
            </a:r>
          </a:p>
          <a:p>
            <a:pPr algn="l"/>
            <a:r>
              <a:rPr lang="en-US" dirty="0" smtClean="0"/>
              <a:t>VP BLR meet </a:t>
            </a:r>
            <a:endParaRPr lang="en-US" dirty="0"/>
          </a:p>
          <a:p>
            <a:pPr algn="l"/>
            <a:r>
              <a:rPr lang="en-US" dirty="0"/>
              <a:t>21-October-2018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D2FC4F-2FA2-4851-93AF-5528A8B72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72" y="2009386"/>
            <a:ext cx="8891457" cy="12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1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B67AD3E8-23E5-4CA3-BB69-DF1BDBCA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334101"/>
          </a:xfrm>
        </p:spPr>
        <p:txBody>
          <a:bodyPr/>
          <a:lstStyle/>
          <a:p>
            <a:r>
              <a:rPr lang="en-US" sz="3600" dirty="0"/>
              <a:t>Risk Management as Moat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929B74-951B-40E1-8864-79C7E630437D}"/>
              </a:ext>
            </a:extLst>
          </p:cNvPr>
          <p:cNvSpPr/>
          <p:nvPr/>
        </p:nvSpPr>
        <p:spPr>
          <a:xfrm>
            <a:off x="501650" y="896644"/>
            <a:ext cx="11429938" cy="1296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An NBFC is essentially a </a:t>
            </a:r>
            <a:r>
              <a:rPr lang="en-US" sz="1600" b="1" dirty="0">
                <a:solidFill>
                  <a:schemeClr val="tx1"/>
                </a:solidFill>
              </a:rPr>
              <a:t>leveraged</a:t>
            </a:r>
            <a:r>
              <a:rPr lang="en-US" sz="1600" dirty="0">
                <a:solidFill>
                  <a:schemeClr val="tx1"/>
                </a:solidFill>
              </a:rPr>
              <a:t> business: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Risk-adjusted returns</a:t>
            </a:r>
            <a:r>
              <a:rPr lang="en-US" sz="1600" dirty="0">
                <a:solidFill>
                  <a:schemeClr val="tx1"/>
                </a:solidFill>
              </a:rPr>
              <a:t>: In long run, effective Risk Management should serve as a sustainable competitive advantage, not yield chasing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Risk Culture v/s growth culture</a:t>
            </a:r>
            <a:r>
              <a:rPr lang="en-US" sz="1600" dirty="0">
                <a:solidFill>
                  <a:schemeClr val="tx1"/>
                </a:solidFill>
              </a:rPr>
              <a:t>: Culture is the DNA of a “bank” (e.g. a Kotak v/s a Yes Bank) and even more-so for an NBFC.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ROE accretive</a:t>
            </a:r>
            <a:r>
              <a:rPr lang="en-US" sz="1600" dirty="0">
                <a:solidFill>
                  <a:schemeClr val="tx1"/>
                </a:solidFill>
              </a:rPr>
              <a:t>: Effective Risk Management will improve credit quality but should eventually also lead to lower cost of funding.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57BD1C-4112-43CF-8DA1-19F111A98F80}"/>
              </a:ext>
            </a:extLst>
          </p:cNvPr>
          <p:cNvSpPr txBox="1"/>
          <p:nvPr/>
        </p:nvSpPr>
        <p:spPr>
          <a:xfrm>
            <a:off x="501650" y="2198519"/>
            <a:ext cx="1142993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ARMANFIN has demonstrably good risk practices: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Credit Appraisal: Lending is evaluated independently for risk at the branch and head-office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Risk segmentation in new product offerings: MSME clients are not overlapping with MFI clients.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Conservative accounting: Aggressive provisioning during Demonetization. Historical preference for write-offs than provisions.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Recovery: Separate recovery teams for MFI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Conservative outlook: Consciously chose not to get into Housing Finance as risk was perceived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Gross NPA at 1.13% for MFI business in 2017-2018, compared to Satin’s 4.4% and Bharat Financials' 4.6%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C38829-C57D-40D7-9A98-6B0084AAD2BF}"/>
              </a:ext>
            </a:extLst>
          </p:cNvPr>
          <p:cNvSpPr txBox="1"/>
          <p:nvPr/>
        </p:nvSpPr>
        <p:spPr>
          <a:xfrm>
            <a:off x="501650" y="4260622"/>
            <a:ext cx="1142993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Growth Drivers: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Management team gets better –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Alok Prasad appointed Independent Director. Mr. Prasad is a veteran banker with over 35 years of regulatory, banking, and financial services experience, former CEO of MFIN (Regulatory body).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Mridul</a:t>
            </a:r>
            <a:r>
              <a:rPr lang="en-US" sz="1600" dirty="0"/>
              <a:t> Arora, managing director at SAIF Partners, has been appointed as a non-executive additional director. He focuses on financial sector investments for SAIF Partners.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Geographical Advantages – West and North India are most underpenetrated regions for MFI loans. Gujarat is an MSME belt.</a:t>
            </a:r>
          </a:p>
        </p:txBody>
      </p:sp>
    </p:spTree>
    <p:extLst>
      <p:ext uri="{BB962C8B-B14F-4D97-AF65-F5344CB8AC3E}">
        <p14:creationId xmlns:p14="http://schemas.microsoft.com/office/powerpoint/2010/main" val="31746061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115A893-48CC-42C0-A558-41FE460A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334101"/>
          </a:xfrm>
        </p:spPr>
        <p:txBody>
          <a:bodyPr/>
          <a:lstStyle/>
          <a:p>
            <a:r>
              <a:rPr lang="en-US" sz="3600" dirty="0"/>
              <a:t>Risks are Real Too…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E375C4-93C3-46DA-950E-93277C7E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187" y="1527142"/>
            <a:ext cx="4654813" cy="2962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7AAA2C-098A-4E18-8B4F-7555C98A6986}"/>
              </a:ext>
            </a:extLst>
          </p:cNvPr>
          <p:cNvSpPr txBox="1"/>
          <p:nvPr/>
        </p:nvSpPr>
        <p:spPr>
          <a:xfrm>
            <a:off x="494250" y="1053523"/>
            <a:ext cx="744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Pre-demonetization levels of Net Profit, ROE &amp; ROA are still to be achieved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E6A568-4FE6-454B-BC09-07BF33929B5B}"/>
              </a:ext>
            </a:extLst>
          </p:cNvPr>
          <p:cNvSpPr txBox="1"/>
          <p:nvPr/>
        </p:nvSpPr>
        <p:spPr>
          <a:xfrm>
            <a:off x="608943" y="4674322"/>
            <a:ext cx="514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illiquid counter – the exit doors may be shut!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2BACA4-8D74-46A6-93AB-F76C3E82E07B}"/>
              </a:ext>
            </a:extLst>
          </p:cNvPr>
          <p:cNvSpPr txBox="1"/>
          <p:nvPr/>
        </p:nvSpPr>
        <p:spPr>
          <a:xfrm>
            <a:off x="608943" y="5228320"/>
            <a:ext cx="10642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Competition from Small Finance Banks, FINTECH disruption and Jan </a:t>
            </a:r>
            <a:r>
              <a:rPr lang="en-US" dirty="0" err="1"/>
              <a:t>Dhan</a:t>
            </a:r>
            <a:r>
              <a:rPr lang="en-US" dirty="0"/>
              <a:t> overdraft loan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Risks from political changes and geographical expansion (expanding rapidly into Uttar Pradesh, Maharashtra)</a:t>
            </a:r>
          </a:p>
        </p:txBody>
      </p:sp>
    </p:spTree>
    <p:extLst>
      <p:ext uri="{BB962C8B-B14F-4D97-AF65-F5344CB8AC3E}">
        <p14:creationId xmlns:p14="http://schemas.microsoft.com/office/powerpoint/2010/main" val="30246732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1D696A-6347-4D3C-A1A9-7D1FFAF42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07" y="5402022"/>
            <a:ext cx="10497089" cy="1130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9E14FF-25FF-4C36-A7DE-FC559E8AF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07" y="4354218"/>
            <a:ext cx="10522491" cy="1047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ADBD65-4785-4E44-9587-E339817E3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07" y="1050361"/>
            <a:ext cx="8858705" cy="314976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5031536A-02A0-462A-B0C2-E8B02E5B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334101"/>
          </a:xfrm>
        </p:spPr>
        <p:txBody>
          <a:bodyPr/>
          <a:lstStyle/>
          <a:p>
            <a:r>
              <a:rPr lang="en-US" sz="3600" dirty="0"/>
              <a:t>Peer Comparison</a:t>
            </a:r>
          </a:p>
        </p:txBody>
      </p:sp>
    </p:spTree>
    <p:extLst>
      <p:ext uri="{BB962C8B-B14F-4D97-AF65-F5344CB8AC3E}">
        <p14:creationId xmlns:p14="http://schemas.microsoft.com/office/powerpoint/2010/main" val="28696094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ob6y97VAAEKOmr.jpg">
            <a:extLst>
              <a:ext uri="{FF2B5EF4-FFF2-40B4-BE49-F238E27FC236}">
                <a16:creationId xmlns:a16="http://schemas.microsoft.com/office/drawing/2014/main" xmlns="" id="{77054A8A-D31D-4434-A2E8-F820E5C0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130720"/>
            <a:ext cx="7210425" cy="56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ADDB0A-2E8A-4F06-B17F-D6E8454B5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67" y="1130720"/>
            <a:ext cx="3403775" cy="361597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2831CBC-A08C-4E25-B0AF-702984FE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334101"/>
          </a:xfrm>
        </p:spPr>
        <p:txBody>
          <a:bodyPr/>
          <a:lstStyle/>
          <a:p>
            <a:r>
              <a:rPr lang="en-US" sz="3600" dirty="0"/>
              <a:t>Valuations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E1ACB0-44B4-4012-A326-70D34BAFE519}"/>
              </a:ext>
            </a:extLst>
          </p:cNvPr>
          <p:cNvSpPr txBox="1"/>
          <p:nvPr/>
        </p:nvSpPr>
        <p:spPr>
          <a:xfrm>
            <a:off x="3085106" y="3792772"/>
            <a:ext cx="659958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ARMANFIN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2CCEF5BA-A9DE-4709-8872-474FD8C0535B}"/>
              </a:ext>
            </a:extLst>
          </p:cNvPr>
          <p:cNvCxnSpPr/>
          <p:nvPr/>
        </p:nvCxnSpPr>
        <p:spPr>
          <a:xfrm>
            <a:off x="3415085" y="4008216"/>
            <a:ext cx="0" cy="3968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59254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37E2D3B-E2B5-4ECB-A154-94D89D4B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27" y="2777895"/>
            <a:ext cx="11188700" cy="33410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211686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B67AD3E8-23E5-4CA3-BB69-DF1BDBCA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334101"/>
          </a:xfrm>
        </p:spPr>
        <p:txBody>
          <a:bodyPr/>
          <a:lstStyle/>
          <a:p>
            <a:r>
              <a:rPr lang="en-US" sz="3600" dirty="0"/>
              <a:t>Disclaimers and About 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273BC3-1317-4987-A648-54A2C8BEA266}"/>
              </a:ext>
            </a:extLst>
          </p:cNvPr>
          <p:cNvSpPr txBox="1"/>
          <p:nvPr/>
        </p:nvSpPr>
        <p:spPr>
          <a:xfrm>
            <a:off x="605928" y="1022066"/>
            <a:ext cx="73234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Disclaimers: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</a:t>
            </a:r>
            <a:r>
              <a:rPr lang="en-US" u="sng" dirty="0"/>
              <a:t>not</a:t>
            </a:r>
            <a:r>
              <a:rPr lang="en-US" dirty="0"/>
              <a:t> a SEBI Registered Analyst or Investment Advisor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presentation states facts and opinions and is </a:t>
            </a:r>
            <a:r>
              <a:rPr lang="en-US" u="sng" dirty="0"/>
              <a:t>not</a:t>
            </a:r>
            <a:r>
              <a:rPr lang="en-US" dirty="0"/>
              <a:t> investment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invested in Arman Financial so views are biased</a:t>
            </a:r>
          </a:p>
          <a:p>
            <a:endParaRPr lang="en-US" dirty="0"/>
          </a:p>
          <a:p>
            <a:r>
              <a:rPr lang="en-US" dirty="0"/>
              <a:t>About 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 experience (“seat time”) – 4 years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 job – Risk and Financial Advisory with Big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 presence – Blog: www.timedimpulse.com, Twitter: @</a:t>
            </a:r>
            <a:r>
              <a:rPr lang="en-US" dirty="0" err="1"/>
              <a:t>fearful_greed</a:t>
            </a:r>
            <a:r>
              <a:rPr lang="en-US" dirty="0"/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6C4055-88E5-4395-92D8-8D042519DEAF}"/>
              </a:ext>
            </a:extLst>
          </p:cNvPr>
          <p:cNvSpPr txBox="1"/>
          <p:nvPr/>
        </p:nvSpPr>
        <p:spPr>
          <a:xfrm>
            <a:off x="605928" y="3977854"/>
            <a:ext cx="10885346" cy="25853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Why I chose highly risky Microfinance / NBFCs ?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Chasing Margins (40%+ OPM)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Chasing Growth (Topline)</a:t>
            </a:r>
          </a:p>
          <a:p>
            <a:endParaRPr lang="en-US" dirty="0"/>
          </a:p>
          <a:p>
            <a:r>
              <a:rPr lang="en-US" i="1" dirty="0"/>
              <a:t>“Since equity is a sliver of the overall value of a financial service firm, small changes in the value of the firm’s assets can translate into </a:t>
            </a:r>
            <a:r>
              <a:rPr lang="en-US" i="1" u="sng" dirty="0"/>
              <a:t>big swings in equity value</a:t>
            </a:r>
            <a:r>
              <a:rPr lang="en-US" i="1" dirty="0"/>
              <a:t>”</a:t>
            </a:r>
            <a:r>
              <a:rPr lang="en-US" dirty="0"/>
              <a:t> – </a:t>
            </a:r>
            <a:r>
              <a:rPr lang="en-US" dirty="0" err="1"/>
              <a:t>Aswath</a:t>
            </a:r>
            <a:r>
              <a:rPr lang="en-US" dirty="0"/>
              <a:t> </a:t>
            </a:r>
            <a:r>
              <a:rPr lang="en-US" dirty="0" err="1"/>
              <a:t>Damodaran</a:t>
            </a:r>
            <a:endParaRPr lang="en-US" dirty="0"/>
          </a:p>
          <a:p>
            <a:r>
              <a:rPr lang="en-US" dirty="0"/>
              <a:t>AKA</a:t>
            </a:r>
          </a:p>
          <a:p>
            <a:r>
              <a:rPr lang="en-US" dirty="0"/>
              <a:t>Leverage is like dry powder, can propel you or blow up</a:t>
            </a:r>
          </a:p>
        </p:txBody>
      </p:sp>
    </p:spTree>
    <p:extLst>
      <p:ext uri="{BB962C8B-B14F-4D97-AF65-F5344CB8AC3E}">
        <p14:creationId xmlns:p14="http://schemas.microsoft.com/office/powerpoint/2010/main" val="42539061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8">
            <a:extLst>
              <a:ext uri="{FF2B5EF4-FFF2-40B4-BE49-F238E27FC236}">
                <a16:creationId xmlns:a16="http://schemas.microsoft.com/office/drawing/2014/main" xmlns="" id="{DF383CF3-91C4-454A-9BE7-2C9844979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650" y="910604"/>
            <a:ext cx="11484702" cy="484287"/>
          </a:xfrm>
        </p:spPr>
        <p:txBody>
          <a:bodyPr/>
          <a:lstStyle/>
          <a:p>
            <a:r>
              <a:rPr lang="en-US" dirty="0"/>
              <a:t>Arman Financial Services (NSE: ARMANFIN) is a diversified Gujarat based NBFC (Asset Finance &amp; Microcredit)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73FB7442-3743-4A4F-9847-E50C4F5F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334101"/>
          </a:xfrm>
        </p:spPr>
        <p:txBody>
          <a:bodyPr/>
          <a:lstStyle/>
          <a:p>
            <a:r>
              <a:rPr lang="en-US" sz="3400" dirty="0"/>
              <a:t>Arman Financial Services: Background	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533C4ED-9C36-4A6A-A153-CB859795144E}"/>
              </a:ext>
            </a:extLst>
          </p:cNvPr>
          <p:cNvSpPr/>
          <p:nvPr/>
        </p:nvSpPr>
        <p:spPr>
          <a:xfrm>
            <a:off x="501650" y="1394891"/>
            <a:ext cx="2300140" cy="105580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Arman Financial Services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(NBFC – AFC)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D0D0225D-09E6-4C00-983A-70C39F6D2D0A}"/>
              </a:ext>
            </a:extLst>
          </p:cNvPr>
          <p:cNvSpPr/>
          <p:nvPr/>
        </p:nvSpPr>
        <p:spPr>
          <a:xfrm>
            <a:off x="501650" y="2809831"/>
            <a:ext cx="2300140" cy="1143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Namra</a:t>
            </a:r>
            <a:r>
              <a:rPr lang="en-US" dirty="0">
                <a:solidFill>
                  <a:schemeClr val="tx1"/>
                </a:solidFill>
              </a:rPr>
              <a:t> Financial Services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(NBFC – MFI)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7A3F26-1CD3-4C61-B0F0-A5CEE4E91C7A}"/>
              </a:ext>
            </a:extLst>
          </p:cNvPr>
          <p:cNvSpPr/>
          <p:nvPr/>
        </p:nvSpPr>
        <p:spPr>
          <a:xfrm>
            <a:off x="2931736" y="1394891"/>
            <a:ext cx="5242780" cy="1055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Offerings: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2 &amp; 3 Wheeler finance – 21% total outstanding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MSME Lending (since 2018) – 11%</a:t>
            </a:r>
          </a:p>
          <a:p>
            <a:r>
              <a:rPr lang="en-US" sz="1600" dirty="0">
                <a:solidFill>
                  <a:schemeClr val="tx1"/>
                </a:solidFill>
              </a:rPr>
              <a:t>Presence: Gujarat, Madhya Pradesh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D399CAE-81E1-429E-8020-66B2811BFCA9}"/>
              </a:ext>
            </a:extLst>
          </p:cNvPr>
          <p:cNvSpPr/>
          <p:nvPr/>
        </p:nvSpPr>
        <p:spPr>
          <a:xfrm>
            <a:off x="2931735" y="2809831"/>
            <a:ext cx="5242781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Offerings: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Microfinance lending – 68%</a:t>
            </a:r>
          </a:p>
          <a:p>
            <a:r>
              <a:rPr lang="en-US" sz="1600" dirty="0">
                <a:solidFill>
                  <a:schemeClr val="tx1"/>
                </a:solidFill>
              </a:rPr>
              <a:t>Presence: Gujarat, MP, Uttar Pradesh, Uttarakhand, Maharashtra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F8902A3-87BA-4DFD-82C4-BEA62CEB7663}"/>
              </a:ext>
            </a:extLst>
          </p:cNvPr>
          <p:cNvCxnSpPr>
            <a:stCxn id="11" idx="2"/>
            <a:endCxn id="47" idx="0"/>
          </p:cNvCxnSpPr>
          <p:nvPr/>
        </p:nvCxnSpPr>
        <p:spPr>
          <a:xfrm>
            <a:off x="1651720" y="2450693"/>
            <a:ext cx="0" cy="359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82F9FC-E3CC-43B8-8E98-E144032867FC}"/>
              </a:ext>
            </a:extLst>
          </p:cNvPr>
          <p:cNvSpPr txBox="1"/>
          <p:nvPr/>
        </p:nvSpPr>
        <p:spPr>
          <a:xfrm>
            <a:off x="8304462" y="1394891"/>
            <a:ext cx="3604772" cy="25603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ARMANFIN is a CARE rated MFI 2+ (MFI Two Plus) on a 1-5 scale, 1 being the best 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ARMANFIN had an AUM of 423 crore as of last reporting date versus Market Cap of 180 crore (as of 15-October)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Recently had a rating upgrade from BBB to BBB+ due to increased geographical diversity</a:t>
            </a:r>
          </a:p>
          <a:p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F8AA8A-12DA-4DF5-B502-F5074D621E85}"/>
              </a:ext>
            </a:extLst>
          </p:cNvPr>
          <p:cNvSpPr txBox="1"/>
          <p:nvPr/>
        </p:nvSpPr>
        <p:spPr>
          <a:xfrm>
            <a:off x="501650" y="4123017"/>
            <a:ext cx="11407584" cy="25545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Investment history and Capital Structure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Arman started operations in 1992 as Arman Lease &amp; Finance Ltd, went IPO in 1995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Promoters own 27.26% of the public shares – they also have class A shares (i.e. shares without significant voting rights)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April 2018 - SAIF Partners invested (50 crore minus interest) via Debentures convertible to Equity in 18 months (25% stake). Tier 1 injection that can support 300 crore AUM (MFIs need to maintain 15% CAR)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SAIF deal is Venture Debt -&gt; Venture Equity +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Debt to Equity ratio is 6, equity size is small, counter is very illiquid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Recently raised 33 crore debentures at 14% interest per annum in 2016 when they were BBB rated.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other private debt raised so far (</a:t>
            </a:r>
            <a:r>
              <a:rPr lang="en-US" sz="1600" b="1" dirty="0"/>
              <a:t>significant point for an NBFC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05193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xmlns="" id="{73FB7442-3743-4A4F-9847-E50C4F5F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334101"/>
          </a:xfrm>
        </p:spPr>
        <p:txBody>
          <a:bodyPr/>
          <a:lstStyle/>
          <a:p>
            <a:r>
              <a:rPr lang="en-US" sz="3400" dirty="0"/>
              <a:t>Arman Financial Services: 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40FF2A-46DA-4A8C-B5F7-A86D93BE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2424583"/>
            <a:ext cx="6940772" cy="394838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4A4D32-AB72-4EAA-B358-167C8D01F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328" y="2118459"/>
            <a:ext cx="4030022" cy="45606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ext Placeholder 8">
            <a:extLst>
              <a:ext uri="{FF2B5EF4-FFF2-40B4-BE49-F238E27FC236}">
                <a16:creationId xmlns:a16="http://schemas.microsoft.com/office/drawing/2014/main" xmlns="" id="{EBC588B9-96DA-47DA-BE44-3BB1BB28AA5F}"/>
              </a:ext>
            </a:extLst>
          </p:cNvPr>
          <p:cNvSpPr txBox="1">
            <a:spLocks/>
          </p:cNvSpPr>
          <p:nvPr/>
        </p:nvSpPr>
        <p:spPr>
          <a:xfrm>
            <a:off x="501650" y="910604"/>
            <a:ext cx="11484702" cy="4842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Management Team</a:t>
            </a:r>
            <a:r>
              <a:rPr lang="en-US" dirty="0"/>
              <a:t>: </a:t>
            </a:r>
          </a:p>
          <a:p>
            <a:r>
              <a:rPr lang="en-US" dirty="0"/>
              <a:t>Executive Director since 2010, Alok Patel worked with KPMG for 4 years as independent auditor and has a Credit Risk background. Father and Managing Director - </a:t>
            </a:r>
            <a:r>
              <a:rPr lang="en-US" dirty="0" err="1"/>
              <a:t>Jayendra</a:t>
            </a:r>
            <a:r>
              <a:rPr lang="en-US" dirty="0"/>
              <a:t> Bhai Patel is an industry veteran of 25 years.</a:t>
            </a:r>
          </a:p>
        </p:txBody>
      </p:sp>
    </p:spTree>
    <p:extLst>
      <p:ext uri="{BB962C8B-B14F-4D97-AF65-F5344CB8AC3E}">
        <p14:creationId xmlns:p14="http://schemas.microsoft.com/office/powerpoint/2010/main" val="19294553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xmlns="" id="{73FB7442-3743-4A4F-9847-E50C4F5F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334101"/>
          </a:xfrm>
        </p:spPr>
        <p:txBody>
          <a:bodyPr/>
          <a:lstStyle/>
          <a:p>
            <a:r>
              <a:rPr lang="en-US" sz="3400" dirty="0"/>
              <a:t>Microfinance: Investment Thesis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23AB38-51AE-4FD7-B091-EDA58E123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543" y="903335"/>
            <a:ext cx="6311716" cy="2706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BBED4D-D718-44DF-A118-96AB3E9F9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" y="3861627"/>
            <a:ext cx="4452013" cy="24829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EF22E4C-B3F0-4838-9891-6AE761882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306" y="3906471"/>
            <a:ext cx="5619953" cy="243813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7BFF5F1-E534-4F36-8F8A-142160B9AAAD}"/>
              </a:ext>
            </a:extLst>
          </p:cNvPr>
          <p:cNvSpPr/>
          <p:nvPr/>
        </p:nvSpPr>
        <p:spPr>
          <a:xfrm>
            <a:off x="501650" y="903335"/>
            <a:ext cx="4452013" cy="27065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Loan to GDP Ratio is currently 0.59%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AutoNum type="alphaUcPeriod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AutoNum type="alphaUcPeriod"/>
            </a:pPr>
            <a:r>
              <a:rPr lang="en-US" sz="1600" dirty="0">
                <a:solidFill>
                  <a:schemeClr val="tx1"/>
                </a:solidFill>
              </a:rPr>
              <a:t>Loans will grow </a:t>
            </a:r>
          </a:p>
          <a:p>
            <a:pPr marL="342900" indent="-342900">
              <a:buAutoNum type="alphaUcPeriod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AutoNum type="alphaUcPeriod"/>
            </a:pPr>
            <a:r>
              <a:rPr lang="en-US" sz="1600" dirty="0">
                <a:solidFill>
                  <a:schemeClr val="tx1"/>
                </a:solidFill>
              </a:rPr>
              <a:t>GDP will grow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4691FC0-3D98-434A-B6EF-8BCE2E6AD99C}"/>
              </a:ext>
            </a:extLst>
          </p:cNvPr>
          <p:cNvSpPr/>
          <p:nvPr/>
        </p:nvSpPr>
        <p:spPr>
          <a:xfrm>
            <a:off x="517553" y="2221792"/>
            <a:ext cx="318053" cy="289138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F93A809-A036-4AFB-94F3-8CBB5CBD1915}"/>
              </a:ext>
            </a:extLst>
          </p:cNvPr>
          <p:cNvSpPr/>
          <p:nvPr/>
        </p:nvSpPr>
        <p:spPr>
          <a:xfrm>
            <a:off x="517553" y="2743810"/>
            <a:ext cx="318053" cy="289138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3F3CB58-DBB7-4E31-8B54-5D2DBF1D4CA6}"/>
              </a:ext>
            </a:extLst>
          </p:cNvPr>
          <p:cNvSpPr/>
          <p:nvPr/>
        </p:nvSpPr>
        <p:spPr>
          <a:xfrm>
            <a:off x="517553" y="3941917"/>
            <a:ext cx="318053" cy="289138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AE327C2D-C89A-4DAB-8602-A69DF2030ABC}"/>
              </a:ext>
            </a:extLst>
          </p:cNvPr>
          <p:cNvSpPr/>
          <p:nvPr/>
        </p:nvSpPr>
        <p:spPr>
          <a:xfrm>
            <a:off x="5574582" y="3941917"/>
            <a:ext cx="318053" cy="289138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842879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8">
            <a:extLst>
              <a:ext uri="{FF2B5EF4-FFF2-40B4-BE49-F238E27FC236}">
                <a16:creationId xmlns:a16="http://schemas.microsoft.com/office/drawing/2014/main" xmlns="" id="{DF383CF3-91C4-454A-9BE7-2C9844979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650" y="910604"/>
            <a:ext cx="11188700" cy="390295"/>
          </a:xfrm>
        </p:spPr>
        <p:txBody>
          <a:bodyPr/>
          <a:lstStyle/>
          <a:p>
            <a:r>
              <a:rPr lang="en-US" dirty="0"/>
              <a:t>Lesser risk than it used to be .. Lesser risk than it seems .. (Contrarian?)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73FB7442-3743-4A4F-9847-E50C4F5F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334101"/>
          </a:xfrm>
        </p:spPr>
        <p:txBody>
          <a:bodyPr/>
          <a:lstStyle/>
          <a:p>
            <a:r>
              <a:rPr lang="en-US" sz="3400" dirty="0"/>
              <a:t>Microfinance: Investment Thesis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46F60E8-1D49-4790-AAE8-A9715E1A56F3}"/>
              </a:ext>
            </a:extLst>
          </p:cNvPr>
          <p:cNvGrpSpPr/>
          <p:nvPr/>
        </p:nvGrpSpPr>
        <p:grpSpPr>
          <a:xfrm>
            <a:off x="501650" y="1491968"/>
            <a:ext cx="10748789" cy="2200197"/>
            <a:chOff x="501649" y="1300899"/>
            <a:chExt cx="10748789" cy="18646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B87BD8A-C560-4178-AA7B-E459D4F1E2E0}"/>
                </a:ext>
              </a:extLst>
            </p:cNvPr>
            <p:cNvSpPr/>
            <p:nvPr/>
          </p:nvSpPr>
          <p:spPr>
            <a:xfrm>
              <a:off x="501650" y="1586874"/>
              <a:ext cx="5359323" cy="15786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EB77140-B803-45E1-B26E-29C508BC8C66}"/>
                </a:ext>
              </a:extLst>
            </p:cNvPr>
            <p:cNvSpPr/>
            <p:nvPr/>
          </p:nvSpPr>
          <p:spPr>
            <a:xfrm>
              <a:off x="5876044" y="1586874"/>
              <a:ext cx="5359323" cy="15786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278140A-B18D-4ADD-A8C9-854FDD311FD8}"/>
                </a:ext>
              </a:extLst>
            </p:cNvPr>
            <p:cNvSpPr/>
            <p:nvPr/>
          </p:nvSpPr>
          <p:spPr>
            <a:xfrm>
              <a:off x="501649" y="1300899"/>
              <a:ext cx="10733718" cy="2859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Risks – In Principle…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8EE9813-C684-401E-851D-6E95B9CB6A91}"/>
                </a:ext>
              </a:extLst>
            </p:cNvPr>
            <p:cNvSpPr txBox="1"/>
            <p:nvPr/>
          </p:nvSpPr>
          <p:spPr>
            <a:xfrm>
              <a:off x="5963796" y="1674424"/>
              <a:ext cx="52866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ASSETS / LENDING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Loss Given Default (LGD) = 100%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The unbanked are riskier customers than gentrified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Unsecured loans are always riskier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1397C2-50BE-4ED9-9DB7-CDBC54E2372D}"/>
                </a:ext>
              </a:extLst>
            </p:cNvPr>
            <p:cNvSpPr txBox="1"/>
            <p:nvPr/>
          </p:nvSpPr>
          <p:spPr>
            <a:xfrm>
              <a:off x="559467" y="1674424"/>
              <a:ext cx="516930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LIABILITIES / FUNDING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Lack of stable funding sources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Raising debt periodically</a:t>
              </a:r>
            </a:p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6378CAC-9C60-4F44-9A06-3CA706946B04}"/>
              </a:ext>
            </a:extLst>
          </p:cNvPr>
          <p:cNvGrpSpPr/>
          <p:nvPr/>
        </p:nvGrpSpPr>
        <p:grpSpPr>
          <a:xfrm>
            <a:off x="501650" y="3868891"/>
            <a:ext cx="10783860" cy="2446889"/>
            <a:chOff x="494114" y="4073666"/>
            <a:chExt cx="10783860" cy="24468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B80C213-8877-4AFF-88B2-DA7CAEA086C7}"/>
                </a:ext>
              </a:extLst>
            </p:cNvPr>
            <p:cNvSpPr/>
            <p:nvPr/>
          </p:nvSpPr>
          <p:spPr>
            <a:xfrm>
              <a:off x="494115" y="4387921"/>
              <a:ext cx="5359323" cy="2132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1F67B08-BE73-453F-9463-CBAACB9D76EF}"/>
                </a:ext>
              </a:extLst>
            </p:cNvPr>
            <p:cNvSpPr/>
            <p:nvPr/>
          </p:nvSpPr>
          <p:spPr>
            <a:xfrm>
              <a:off x="5868509" y="4387921"/>
              <a:ext cx="5359323" cy="2132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0516741-ED60-467F-A489-8E916C6D21F2}"/>
                </a:ext>
              </a:extLst>
            </p:cNvPr>
            <p:cNvSpPr/>
            <p:nvPr/>
          </p:nvSpPr>
          <p:spPr>
            <a:xfrm>
              <a:off x="494114" y="4073666"/>
              <a:ext cx="10733718" cy="370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Risks – In Reality… 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377D35F-280F-4B90-B2EC-A4DDF0CB2C41}"/>
                </a:ext>
              </a:extLst>
            </p:cNvPr>
            <p:cNvSpPr txBox="1"/>
            <p:nvPr/>
          </p:nvSpPr>
          <p:spPr>
            <a:xfrm>
              <a:off x="5956261" y="4489230"/>
              <a:ext cx="532171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ASSETS / LENDING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Post demonetization recoveries almost complete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Recoveries even in written off accounts (LGD&lt;100%)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Lower ticket size loans (&lt;30k INR)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Joint Liability acts as effective guarantee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Better asset quality than affordable housing finance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BDDDF31-0CA2-40E3-A7D2-2CE8401D2BC4}"/>
                </a:ext>
              </a:extLst>
            </p:cNvPr>
            <p:cNvSpPr txBox="1"/>
            <p:nvPr/>
          </p:nvSpPr>
          <p:spPr>
            <a:xfrm>
              <a:off x="551932" y="4489230"/>
              <a:ext cx="52799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LIABILITIES / FUNDING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Good relationships with banks (M&amp;A, partnerships)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Internal accruals with high ROEs substitute debt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Lower tenor of loans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0130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D36D6285-3837-4FBA-97AF-28A6F141ADC3}"/>
              </a:ext>
            </a:extLst>
          </p:cNvPr>
          <p:cNvCxnSpPr/>
          <p:nvPr/>
        </p:nvCxnSpPr>
        <p:spPr>
          <a:xfrm flipV="1">
            <a:off x="2888572" y="5815704"/>
            <a:ext cx="3980362" cy="412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2">
            <a:extLst>
              <a:ext uri="{FF2B5EF4-FFF2-40B4-BE49-F238E27FC236}">
                <a16:creationId xmlns:a16="http://schemas.microsoft.com/office/drawing/2014/main" xmlns="" id="{317FBF6D-0B22-46CB-80EA-31484AE86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4" y="1706099"/>
            <a:ext cx="1371054" cy="2651760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88900" tIns="88900" rIns="88900" bIns="88900" anchor="t"/>
          <a:lstStyle/>
          <a:p>
            <a:pPr algn="ctr">
              <a:defRPr/>
            </a:pPr>
            <a:endParaRPr lang="en-GB" sz="1100" kern="0" dirty="0">
              <a:solidFill>
                <a:srgbClr val="313131"/>
              </a:solidFill>
              <a:latin typeface="+mj-lt"/>
              <a:ea typeface="ＭＳ Ｐゴシック" charset="-128"/>
              <a:cs typeface="Arial" pitchFamily="34" charset="0"/>
            </a:endParaRPr>
          </a:p>
        </p:txBody>
      </p:sp>
      <p:sp>
        <p:nvSpPr>
          <p:cNvPr id="45" name="AutoShape 13">
            <a:extLst>
              <a:ext uri="{FF2B5EF4-FFF2-40B4-BE49-F238E27FC236}">
                <a16:creationId xmlns:a16="http://schemas.microsoft.com/office/drawing/2014/main" xmlns="" id="{3EFDE92B-96FB-437F-8095-4FB12695AF1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85825" y="2548890"/>
            <a:ext cx="516372" cy="130773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rot="10800000"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Oval 17">
            <a:extLst>
              <a:ext uri="{FF2B5EF4-FFF2-40B4-BE49-F238E27FC236}">
                <a16:creationId xmlns:a16="http://schemas.microsoft.com/office/drawing/2014/main" xmlns="" id="{7312B80B-E32A-4950-9ADD-9C992252E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5" y="2750629"/>
            <a:ext cx="1201832" cy="505551"/>
          </a:xfrm>
          <a:prstGeom prst="ellipse">
            <a:avLst/>
          </a:prstGeom>
          <a:solidFill>
            <a:schemeClr val="tx2"/>
          </a:solidFill>
          <a:ln w="6350" algn="ctr">
            <a:noFill/>
            <a:round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altLang="ja-JP" sz="1100" kern="0" dirty="0">
                <a:solidFill>
                  <a:prstClr val="white"/>
                </a:solidFill>
                <a:latin typeface="+mj-lt"/>
                <a:ea typeface="ＭＳ Ｐゴシック" charset="-128"/>
                <a:cs typeface="Arial" pitchFamily="34" charset="0"/>
              </a:rPr>
              <a:t>CASH</a:t>
            </a:r>
          </a:p>
        </p:txBody>
      </p:sp>
      <p:sp>
        <p:nvSpPr>
          <p:cNvPr id="47" name="Rectangle 18">
            <a:extLst>
              <a:ext uri="{FF2B5EF4-FFF2-40B4-BE49-F238E27FC236}">
                <a16:creationId xmlns:a16="http://schemas.microsoft.com/office/drawing/2014/main" xmlns="" id="{29C5B91A-262A-4F26-81A3-A32DDA23A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66" y="1706099"/>
            <a:ext cx="1367494" cy="2651760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88900" tIns="88900" rIns="88900" bIns="88900" anchor="t"/>
          <a:lstStyle/>
          <a:p>
            <a:pPr algn="ctr">
              <a:defRPr/>
            </a:pPr>
            <a:endParaRPr lang="en-GB" sz="1100" kern="0" dirty="0">
              <a:solidFill>
                <a:srgbClr val="313131"/>
              </a:solidFill>
              <a:latin typeface="+mj-lt"/>
              <a:ea typeface="ＭＳ Ｐゴシック" charset="-128"/>
              <a:cs typeface="Arial" pitchFamily="34" charset="0"/>
            </a:endParaRPr>
          </a:p>
        </p:txBody>
      </p:sp>
      <p:sp>
        <p:nvSpPr>
          <p:cNvPr id="50" name="AutoShape 20">
            <a:extLst>
              <a:ext uri="{FF2B5EF4-FFF2-40B4-BE49-F238E27FC236}">
                <a16:creationId xmlns:a16="http://schemas.microsoft.com/office/drawing/2014/main" xmlns="" id="{5BAEE49E-BE81-4A0B-80F8-0CAE657FA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008" y="3389994"/>
            <a:ext cx="512810" cy="13236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Rectangle 22">
            <a:extLst>
              <a:ext uri="{FF2B5EF4-FFF2-40B4-BE49-F238E27FC236}">
                <a16:creationId xmlns:a16="http://schemas.microsoft.com/office/drawing/2014/main" xmlns="" id="{F51812A9-D813-4099-99A6-4B83E173E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053" y="3624754"/>
            <a:ext cx="1188720" cy="621971"/>
          </a:xfrm>
          <a:prstGeom prst="rect">
            <a:avLst/>
          </a:prstGeom>
          <a:solidFill>
            <a:sysClr val="window" lastClr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88900" tIns="88900" rIns="88900" bIns="88900" anchor="ctr"/>
          <a:lstStyle/>
          <a:p>
            <a:pPr algn="ctr">
              <a:defRPr/>
            </a:pPr>
            <a:r>
              <a:rPr lang="en-GB" altLang="ja-JP" sz="1100" kern="0" dirty="0">
                <a:latin typeface="+mj-lt"/>
                <a:ea typeface="ＭＳ Ｐゴシック" charset="-128"/>
                <a:cs typeface="Arial" pitchFamily="34" charset="0"/>
              </a:rPr>
              <a:t>Collections</a:t>
            </a:r>
          </a:p>
        </p:txBody>
      </p:sp>
      <p:sp>
        <p:nvSpPr>
          <p:cNvPr id="52" name="Oval 23">
            <a:extLst>
              <a:ext uri="{FF2B5EF4-FFF2-40B4-BE49-F238E27FC236}">
                <a16:creationId xmlns:a16="http://schemas.microsoft.com/office/drawing/2014/main" xmlns="" id="{80232E0A-728B-496D-8A9B-B40785CCF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37" y="2750629"/>
            <a:ext cx="1251755" cy="505551"/>
          </a:xfrm>
          <a:prstGeom prst="ellipse">
            <a:avLst/>
          </a:prstGeom>
          <a:solidFill>
            <a:schemeClr val="tx2"/>
          </a:solidFill>
          <a:ln w="6350" algn="ctr">
            <a:noFill/>
            <a:round/>
            <a:headEnd type="none" w="sm" len="sm"/>
            <a:tailEnd type="none" w="sm" len="sm"/>
          </a:ln>
        </p:spPr>
        <p:txBody>
          <a:bodyPr lIns="88900" tIns="88900" rIns="88900" bIns="88900" anchor="ctr"/>
          <a:lstStyle/>
          <a:p>
            <a:pPr algn="ctr">
              <a:defRPr/>
            </a:pPr>
            <a:r>
              <a:rPr lang="en-GB" altLang="ja-JP" sz="1100" kern="0" dirty="0">
                <a:solidFill>
                  <a:prstClr val="white"/>
                </a:solidFill>
                <a:latin typeface="+mj-lt"/>
                <a:ea typeface="ＭＳ Ｐゴシック" charset="-128"/>
                <a:cs typeface="Arial" pitchFamily="34" charset="0"/>
              </a:rPr>
              <a:t>CASH</a:t>
            </a:r>
          </a:p>
        </p:txBody>
      </p:sp>
      <p:sp>
        <p:nvSpPr>
          <p:cNvPr id="54" name="AutoShape 9">
            <a:extLst>
              <a:ext uri="{FF2B5EF4-FFF2-40B4-BE49-F238E27FC236}">
                <a16:creationId xmlns:a16="http://schemas.microsoft.com/office/drawing/2014/main" xmlns="" id="{56C4A313-1A27-4602-AD59-BD9453285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477" y="3764298"/>
            <a:ext cx="319297" cy="342882"/>
          </a:xfrm>
          <a:prstGeom prst="rightArrow">
            <a:avLst>
              <a:gd name="adj1" fmla="val 50000"/>
              <a:gd name="adj2" fmla="val 49002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xmlns="" id="{2AF7D155-ECC9-4E15-A729-A8C160A15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51" y="1824529"/>
            <a:ext cx="1188720" cy="621971"/>
          </a:xfrm>
          <a:prstGeom prst="rect">
            <a:avLst/>
          </a:prstGeom>
          <a:solidFill>
            <a:sysClr val="window" lastClr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88900" tIns="88900" rIns="88900" bIns="88900" anchor="ctr"/>
          <a:lstStyle/>
          <a:p>
            <a:pPr algn="ctr">
              <a:defRPr/>
            </a:pPr>
            <a:r>
              <a:rPr lang="en-GB" altLang="ja-JP" sz="1100" kern="0" dirty="0">
                <a:latin typeface="+mj-lt"/>
                <a:ea typeface="ＭＳ Ｐゴシック" charset="-128"/>
                <a:cs typeface="Arial" pitchFamily="34" charset="0"/>
              </a:rPr>
              <a:t>Disbursements</a:t>
            </a:r>
            <a:endParaRPr lang="en-GB" sz="1100" kern="0" dirty="0">
              <a:latin typeface="+mj-lt"/>
              <a:ea typeface="ＭＳ Ｐゴシック" charset="-128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E30357B-13F6-440B-9644-BA1FAAD31777}"/>
              </a:ext>
            </a:extLst>
          </p:cNvPr>
          <p:cNvSpPr txBox="1"/>
          <p:nvPr/>
        </p:nvSpPr>
        <p:spPr>
          <a:xfrm>
            <a:off x="558484" y="1221578"/>
            <a:ext cx="32156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 Demonetization</a:t>
            </a:r>
          </a:p>
        </p:txBody>
      </p:sp>
      <p:sp>
        <p:nvSpPr>
          <p:cNvPr id="58" name="Smiley Face 57">
            <a:extLst>
              <a:ext uri="{FF2B5EF4-FFF2-40B4-BE49-F238E27FC236}">
                <a16:creationId xmlns:a16="http://schemas.microsoft.com/office/drawing/2014/main" xmlns="" id="{C2B2CE7A-3120-4A7B-B732-6DABDB31C231}"/>
              </a:ext>
            </a:extLst>
          </p:cNvPr>
          <p:cNvSpPr/>
          <p:nvPr/>
        </p:nvSpPr>
        <p:spPr>
          <a:xfrm>
            <a:off x="869666" y="3541038"/>
            <a:ext cx="741363" cy="697945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utoShape 13">
            <a:extLst>
              <a:ext uri="{FF2B5EF4-FFF2-40B4-BE49-F238E27FC236}">
                <a16:creationId xmlns:a16="http://schemas.microsoft.com/office/drawing/2014/main" xmlns="" id="{7D516310-D39D-49FA-9AC5-B39B60A25C6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82161" y="3346730"/>
            <a:ext cx="516372" cy="130773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rot="10800000"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AutoShape 20">
            <a:extLst>
              <a:ext uri="{FF2B5EF4-FFF2-40B4-BE49-F238E27FC236}">
                <a16:creationId xmlns:a16="http://schemas.microsoft.com/office/drawing/2014/main" xmlns="" id="{50C0476D-7C93-4010-AF91-E3C74FEA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829" y="2549651"/>
            <a:ext cx="512810" cy="13236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xmlns="" id="{16A95D6B-3CC7-4DBC-8A45-A257B65F7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45" y="1708450"/>
            <a:ext cx="1371054" cy="2651760"/>
          </a:xfrm>
          <a:prstGeom prst="rect">
            <a:avLst/>
          </a:prstGeom>
          <a:solidFill>
            <a:schemeClr val="bg2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 lIns="88900" tIns="88900" rIns="88900" bIns="88900" anchor="t"/>
          <a:lstStyle/>
          <a:p>
            <a:pPr algn="ctr">
              <a:defRPr/>
            </a:pPr>
            <a:endParaRPr lang="en-GB" sz="1100" kern="0" dirty="0">
              <a:solidFill>
                <a:srgbClr val="313131"/>
              </a:solidFill>
              <a:latin typeface="+mj-lt"/>
              <a:ea typeface="ＭＳ Ｐゴシック" charset="-128"/>
              <a:cs typeface="Arial" pitchFamily="34" charset="0"/>
            </a:endParaRPr>
          </a:p>
        </p:txBody>
      </p:sp>
      <p:sp>
        <p:nvSpPr>
          <p:cNvPr id="63" name="AutoShape 13">
            <a:extLst>
              <a:ext uri="{FF2B5EF4-FFF2-40B4-BE49-F238E27FC236}">
                <a16:creationId xmlns:a16="http://schemas.microsoft.com/office/drawing/2014/main" xmlns="" id="{7AB4BCE7-500C-480B-A717-588C6C8625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64886" y="2551241"/>
            <a:ext cx="516372" cy="130773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rot="10800000"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Oval 17">
            <a:extLst>
              <a:ext uri="{FF2B5EF4-FFF2-40B4-BE49-F238E27FC236}">
                <a16:creationId xmlns:a16="http://schemas.microsoft.com/office/drawing/2014/main" xmlns="" id="{792EC16C-CF8B-43F1-90B1-65774480D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156" y="2752980"/>
            <a:ext cx="1201832" cy="505551"/>
          </a:xfrm>
          <a:prstGeom prst="ellipse">
            <a:avLst/>
          </a:prstGeom>
          <a:solidFill>
            <a:schemeClr val="tx2"/>
          </a:solidFill>
          <a:ln w="6350" algn="ctr">
            <a:noFill/>
            <a:round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altLang="ja-JP" sz="1100" b="1" kern="0" dirty="0">
                <a:solidFill>
                  <a:prstClr val="white"/>
                </a:solidFill>
                <a:latin typeface="+mj-lt"/>
                <a:ea typeface="ＭＳ Ｐゴシック" charset="-128"/>
                <a:cs typeface="Arial" pitchFamily="34" charset="0"/>
              </a:rPr>
              <a:t>DIGITAL</a:t>
            </a:r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xmlns="" id="{FA0DA1D3-642F-432F-B48B-DCEB6FE34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727" y="1708450"/>
            <a:ext cx="1367494" cy="2651760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88900" tIns="88900" rIns="88900" bIns="88900" anchor="t"/>
          <a:lstStyle/>
          <a:p>
            <a:pPr algn="ctr">
              <a:defRPr/>
            </a:pPr>
            <a:endParaRPr lang="en-GB" sz="1100" kern="0" dirty="0">
              <a:solidFill>
                <a:srgbClr val="313131"/>
              </a:solidFill>
              <a:latin typeface="+mj-lt"/>
              <a:ea typeface="ＭＳ Ｐゴシック" charset="-128"/>
              <a:cs typeface="Arial" pitchFamily="34" charset="0"/>
            </a:endParaRPr>
          </a:p>
        </p:txBody>
      </p:sp>
      <p:sp>
        <p:nvSpPr>
          <p:cNvPr id="66" name="AutoShape 20">
            <a:extLst>
              <a:ext uri="{FF2B5EF4-FFF2-40B4-BE49-F238E27FC236}">
                <a16:creationId xmlns:a16="http://schemas.microsoft.com/office/drawing/2014/main" xmlns="" id="{474CBC54-8578-4720-A51B-54E81C22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069" y="3392345"/>
            <a:ext cx="512810" cy="13236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xmlns="" id="{43124778-AD4B-4779-8E02-49FF9FF3B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114" y="3627105"/>
            <a:ext cx="1188720" cy="621971"/>
          </a:xfrm>
          <a:prstGeom prst="rect">
            <a:avLst/>
          </a:prstGeom>
          <a:solidFill>
            <a:sysClr val="window" lastClr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88900" tIns="88900" rIns="88900" bIns="88900" anchor="ctr"/>
          <a:lstStyle/>
          <a:p>
            <a:pPr algn="ctr">
              <a:defRPr/>
            </a:pPr>
            <a:r>
              <a:rPr lang="en-GB" altLang="ja-JP" sz="1100" kern="0" dirty="0">
                <a:latin typeface="+mj-lt"/>
                <a:ea typeface="ＭＳ Ｐゴシック" charset="-128"/>
                <a:cs typeface="Arial" pitchFamily="34" charset="0"/>
              </a:rPr>
              <a:t>Collections</a:t>
            </a:r>
          </a:p>
        </p:txBody>
      </p:sp>
      <p:sp>
        <p:nvSpPr>
          <p:cNvPr id="68" name="Oval 23">
            <a:extLst>
              <a:ext uri="{FF2B5EF4-FFF2-40B4-BE49-F238E27FC236}">
                <a16:creationId xmlns:a16="http://schemas.microsoft.com/office/drawing/2014/main" xmlns="" id="{B5C83C04-F2A6-4BBE-9E83-C35C37FE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598" y="2752980"/>
            <a:ext cx="1251755" cy="505551"/>
          </a:xfrm>
          <a:prstGeom prst="ellipse">
            <a:avLst/>
          </a:prstGeom>
          <a:solidFill>
            <a:schemeClr val="tx2"/>
          </a:solidFill>
          <a:ln w="6350" algn="ctr">
            <a:noFill/>
            <a:round/>
            <a:headEnd type="none" w="sm" len="sm"/>
            <a:tailEnd type="none" w="sm" len="sm"/>
          </a:ln>
        </p:spPr>
        <p:txBody>
          <a:bodyPr lIns="88900" tIns="88900" rIns="88900" bIns="88900" anchor="ctr"/>
          <a:lstStyle/>
          <a:p>
            <a:pPr algn="ctr">
              <a:defRPr/>
            </a:pPr>
            <a:r>
              <a:rPr lang="en-GB" altLang="ja-JP" sz="1100" kern="0" dirty="0">
                <a:solidFill>
                  <a:prstClr val="white"/>
                </a:solidFill>
                <a:latin typeface="+mj-lt"/>
                <a:ea typeface="ＭＳ Ｐゴシック" charset="-128"/>
                <a:cs typeface="Arial" pitchFamily="34" charset="0"/>
              </a:rPr>
              <a:t>CASH</a:t>
            </a:r>
          </a:p>
        </p:txBody>
      </p:sp>
      <p:sp>
        <p:nvSpPr>
          <p:cNvPr id="69" name="AutoShape 9">
            <a:extLst>
              <a:ext uri="{FF2B5EF4-FFF2-40B4-BE49-F238E27FC236}">
                <a16:creationId xmlns:a16="http://schemas.microsoft.com/office/drawing/2014/main" xmlns="" id="{7EC749BF-54C6-4AAB-9968-DD36BBFD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538" y="3766649"/>
            <a:ext cx="319297" cy="342882"/>
          </a:xfrm>
          <a:prstGeom prst="rightArrow">
            <a:avLst>
              <a:gd name="adj1" fmla="val 50000"/>
              <a:gd name="adj2" fmla="val 49002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5F79BFC1-6137-4F8F-B20F-95E347BC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712" y="1826880"/>
            <a:ext cx="1188720" cy="621971"/>
          </a:xfrm>
          <a:prstGeom prst="rect">
            <a:avLst/>
          </a:prstGeom>
          <a:solidFill>
            <a:sysClr val="window" lastClr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88900" tIns="88900" rIns="88900" bIns="88900" anchor="ctr"/>
          <a:lstStyle/>
          <a:p>
            <a:pPr algn="ctr">
              <a:defRPr/>
            </a:pPr>
            <a:r>
              <a:rPr lang="en-GB" altLang="ja-JP" sz="1100" kern="0" dirty="0">
                <a:latin typeface="+mj-lt"/>
                <a:ea typeface="ＭＳ Ｐゴシック" charset="-128"/>
                <a:cs typeface="Arial" pitchFamily="34" charset="0"/>
              </a:rPr>
              <a:t>Disbursements</a:t>
            </a:r>
            <a:endParaRPr lang="en-GB" sz="1100" kern="0" dirty="0">
              <a:latin typeface="+mj-lt"/>
              <a:ea typeface="ＭＳ Ｐゴシック" charset="-128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4C6EEE9-D57E-42F8-9660-8A13E8452DAE}"/>
              </a:ext>
            </a:extLst>
          </p:cNvPr>
          <p:cNvSpPr txBox="1"/>
          <p:nvPr/>
        </p:nvSpPr>
        <p:spPr>
          <a:xfrm>
            <a:off x="4437545" y="1223929"/>
            <a:ext cx="32156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Demonetization</a:t>
            </a:r>
          </a:p>
        </p:txBody>
      </p:sp>
      <p:sp>
        <p:nvSpPr>
          <p:cNvPr id="72" name="Smiley Face 71">
            <a:extLst>
              <a:ext uri="{FF2B5EF4-FFF2-40B4-BE49-F238E27FC236}">
                <a16:creationId xmlns:a16="http://schemas.microsoft.com/office/drawing/2014/main" xmlns="" id="{E97E210E-29AB-4661-9AC1-46CCC924C3FE}"/>
              </a:ext>
            </a:extLst>
          </p:cNvPr>
          <p:cNvSpPr/>
          <p:nvPr/>
        </p:nvSpPr>
        <p:spPr>
          <a:xfrm>
            <a:off x="4748727" y="3543389"/>
            <a:ext cx="741363" cy="697945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AutoShape 13">
            <a:extLst>
              <a:ext uri="{FF2B5EF4-FFF2-40B4-BE49-F238E27FC236}">
                <a16:creationId xmlns:a16="http://schemas.microsoft.com/office/drawing/2014/main" xmlns="" id="{C075E119-6E42-4899-BC1B-BC4FAFC8354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61222" y="3349081"/>
            <a:ext cx="516372" cy="130773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rot="10800000"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sp>
        <p:nvSpPr>
          <p:cNvPr id="74" name="AutoShape 20">
            <a:extLst>
              <a:ext uri="{FF2B5EF4-FFF2-40B4-BE49-F238E27FC236}">
                <a16:creationId xmlns:a16="http://schemas.microsoft.com/office/drawing/2014/main" xmlns="" id="{89EB24E8-8582-4E6A-A4DB-0292C8072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890" y="2552002"/>
            <a:ext cx="512810" cy="13236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AutoShape 9">
            <a:extLst>
              <a:ext uri="{FF2B5EF4-FFF2-40B4-BE49-F238E27FC236}">
                <a16:creationId xmlns:a16="http://schemas.microsoft.com/office/drawing/2014/main" xmlns="" id="{39AD5C5C-F1ED-466C-AEE6-2B961808882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990837" y="1938345"/>
            <a:ext cx="324661" cy="340513"/>
          </a:xfrm>
          <a:prstGeom prst="rightArrow">
            <a:avLst>
              <a:gd name="adj1" fmla="val 50000"/>
              <a:gd name="adj2" fmla="val 49002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sp>
        <p:nvSpPr>
          <p:cNvPr id="76" name="AutoShape 9">
            <a:extLst>
              <a:ext uri="{FF2B5EF4-FFF2-40B4-BE49-F238E27FC236}">
                <a16:creationId xmlns:a16="http://schemas.microsoft.com/office/drawing/2014/main" xmlns="" id="{91583F9C-730A-4399-970D-C79A1239163C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869899" y="1966895"/>
            <a:ext cx="324661" cy="340513"/>
          </a:xfrm>
          <a:prstGeom prst="rightArrow">
            <a:avLst>
              <a:gd name="adj1" fmla="val 50000"/>
              <a:gd name="adj2" fmla="val 49002"/>
            </a:avLst>
          </a:prstGeom>
          <a:solidFill>
            <a:schemeClr val="tx2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lIns="44450" tIns="44450" rIns="44450" bIns="44450" anchor="ctr"/>
          <a:lstStyle/>
          <a:p>
            <a:pPr>
              <a:spcBef>
                <a:spcPct val="20000"/>
              </a:spcBef>
              <a:defRPr/>
            </a:pPr>
            <a:endParaRPr lang="en-GB" sz="1100" kern="0" dirty="0">
              <a:solidFill>
                <a:srgbClr val="002776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17505CA7-3363-4650-B029-03A4FD9AA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91" y="1868695"/>
            <a:ext cx="590554" cy="55721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03493B19-FDB0-41C8-AA8D-70DF736B1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3" y="1865959"/>
            <a:ext cx="590554" cy="55721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87FCB32-D683-4846-9C52-8B96A5FF7CDC}"/>
              </a:ext>
            </a:extLst>
          </p:cNvPr>
          <p:cNvSpPr/>
          <p:nvPr/>
        </p:nvSpPr>
        <p:spPr>
          <a:xfrm>
            <a:off x="2353662" y="4886353"/>
            <a:ext cx="5491097" cy="177876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xmlns="" id="{65789D14-9254-4D6E-B2AB-7EF96702414C}"/>
              </a:ext>
            </a:extLst>
          </p:cNvPr>
          <p:cNvSpPr/>
          <p:nvPr/>
        </p:nvSpPr>
        <p:spPr>
          <a:xfrm>
            <a:off x="2353662" y="4460167"/>
            <a:ext cx="5356475" cy="317404"/>
          </a:xfrm>
          <a:prstGeom prst="triangl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DIGITAL DISBURSEMENTS</a:t>
            </a:r>
          </a:p>
        </p:txBody>
      </p:sp>
      <p:sp>
        <p:nvSpPr>
          <p:cNvPr id="81" name="Rectangle 16">
            <a:extLst>
              <a:ext uri="{FF2B5EF4-FFF2-40B4-BE49-F238E27FC236}">
                <a16:creationId xmlns:a16="http://schemas.microsoft.com/office/drawing/2014/main" xmlns="" id="{8025E32B-33B6-4521-8DA5-F41D741B0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452" y="5327199"/>
            <a:ext cx="2522470" cy="100319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8900" tIns="88900" rIns="88900" bIns="88900" anchor="ctr"/>
          <a:lstStyle/>
          <a:p>
            <a:pPr algn="ctr">
              <a:defRPr/>
            </a:pPr>
            <a:endParaRPr lang="en-GB" sz="1100" kern="0" dirty="0">
              <a:latin typeface="+mj-lt"/>
              <a:ea typeface="ＭＳ Ｐゴシック" charset="-128"/>
              <a:cs typeface="Arial" pitchFamily="34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9918248A-66D3-4C76-AF36-82BC50BF6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666" y="5578329"/>
            <a:ext cx="590554" cy="557217"/>
          </a:xfrm>
          <a:prstGeom prst="rect">
            <a:avLst/>
          </a:prstGeom>
        </p:spPr>
      </p:pic>
      <p:sp>
        <p:nvSpPr>
          <p:cNvPr id="83" name="Smiley Face 82">
            <a:extLst>
              <a:ext uri="{FF2B5EF4-FFF2-40B4-BE49-F238E27FC236}">
                <a16:creationId xmlns:a16="http://schemas.microsoft.com/office/drawing/2014/main" xmlns="" id="{00A4A8FB-5A6D-491E-B4D8-A5609C0E713F}"/>
              </a:ext>
            </a:extLst>
          </p:cNvPr>
          <p:cNvSpPr/>
          <p:nvPr/>
        </p:nvSpPr>
        <p:spPr>
          <a:xfrm>
            <a:off x="6968774" y="5459522"/>
            <a:ext cx="741363" cy="697945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2E30AE44-AD26-4D51-8D6A-CC098A8B726F}"/>
              </a:ext>
            </a:extLst>
          </p:cNvPr>
          <p:cNvCxnSpPr>
            <a:endCxn id="83" idx="2"/>
          </p:cNvCxnSpPr>
          <p:nvPr/>
        </p:nvCxnSpPr>
        <p:spPr>
          <a:xfrm flipV="1">
            <a:off x="3005220" y="5808495"/>
            <a:ext cx="3963554" cy="484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17">
            <a:extLst>
              <a:ext uri="{FF2B5EF4-FFF2-40B4-BE49-F238E27FC236}">
                <a16:creationId xmlns:a16="http://schemas.microsoft.com/office/drawing/2014/main" xmlns="" id="{94148CE4-D0F6-46D5-BA03-72C72E292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537" y="5582309"/>
            <a:ext cx="859879" cy="505551"/>
          </a:xfrm>
          <a:prstGeom prst="ellipse">
            <a:avLst/>
          </a:prstGeom>
          <a:solidFill>
            <a:schemeClr val="tx2"/>
          </a:solidFill>
          <a:ln w="6350" algn="ctr">
            <a:noFill/>
            <a:round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altLang="ja-JP" sz="1100" kern="0" dirty="0">
                <a:solidFill>
                  <a:prstClr val="white"/>
                </a:solidFill>
                <a:latin typeface="+mj-lt"/>
                <a:ea typeface="ＭＳ Ｐゴシック" charset="-128"/>
                <a:cs typeface="Arial" pitchFamily="34" charset="0"/>
              </a:rPr>
              <a:t>CASH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D472B123-203C-43A4-BB2D-430ED096ECBF}"/>
              </a:ext>
            </a:extLst>
          </p:cNvPr>
          <p:cNvSpPr/>
          <p:nvPr/>
        </p:nvSpPr>
        <p:spPr>
          <a:xfrm>
            <a:off x="4674213" y="5576963"/>
            <a:ext cx="992981" cy="532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Micro ATMs / ATMs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93113804-9B14-444B-ACDD-55DDE90A7A55}"/>
              </a:ext>
            </a:extLst>
          </p:cNvPr>
          <p:cNvSpPr/>
          <p:nvPr/>
        </p:nvSpPr>
        <p:spPr>
          <a:xfrm>
            <a:off x="3530054" y="5576964"/>
            <a:ext cx="992981" cy="532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Jan </a:t>
            </a:r>
            <a:r>
              <a:rPr lang="en-US" sz="1100" dirty="0" err="1">
                <a:solidFill>
                  <a:schemeClr val="tx1"/>
                </a:solidFill>
              </a:rPr>
              <a:t>Dhan</a:t>
            </a:r>
            <a:r>
              <a:rPr lang="en-US" sz="1100" dirty="0">
                <a:solidFill>
                  <a:schemeClr val="tx1"/>
                </a:solidFill>
              </a:rPr>
              <a:t> A/C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C6A449FC-63F2-4D20-95EA-2D7DF75A065D}"/>
              </a:ext>
            </a:extLst>
          </p:cNvPr>
          <p:cNvSpPr txBox="1"/>
          <p:nvPr/>
        </p:nvSpPr>
        <p:spPr>
          <a:xfrm>
            <a:off x="3414838" y="5084744"/>
            <a:ext cx="1223412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Banking Channel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9E5045B-AE6D-4095-B0C5-E01D10FA9278}"/>
              </a:ext>
            </a:extLst>
          </p:cNvPr>
          <p:cNvSpPr txBox="1"/>
          <p:nvPr/>
        </p:nvSpPr>
        <p:spPr>
          <a:xfrm>
            <a:off x="558483" y="4886353"/>
            <a:ext cx="1692780" cy="177876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200" b="1" dirty="0"/>
              <a:t>DATA &amp; DIGITAL:</a:t>
            </a:r>
          </a:p>
          <a:p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Better Risk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Lowered Lending Costs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Lowered Operational Risk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A197ACF-41F7-43FF-B07D-1ED561669B93}"/>
              </a:ext>
            </a:extLst>
          </p:cNvPr>
          <p:cNvSpPr txBox="1"/>
          <p:nvPr/>
        </p:nvSpPr>
        <p:spPr>
          <a:xfrm>
            <a:off x="2435201" y="5209007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LENDER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29A8431-E114-4AA7-A60C-7D36F1B4A11D}"/>
              </a:ext>
            </a:extLst>
          </p:cNvPr>
          <p:cNvSpPr txBox="1"/>
          <p:nvPr/>
        </p:nvSpPr>
        <p:spPr>
          <a:xfrm>
            <a:off x="6905665" y="5209007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BORROWER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C33ABD-C5EF-44C3-B03E-BDE41B5BA1D4}"/>
              </a:ext>
            </a:extLst>
          </p:cNvPr>
          <p:cNvSpPr txBox="1"/>
          <p:nvPr/>
        </p:nvSpPr>
        <p:spPr>
          <a:xfrm>
            <a:off x="8035147" y="1722738"/>
            <a:ext cx="3823773" cy="31636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Kotak Bank -&gt; BSS Microfinance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DCB Bank -&gt; Annapurna Microfinance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IndusInd -&gt; Bharat Financial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 Bank -&gt; Yes Microfinance</a:t>
            </a:r>
          </a:p>
          <a:p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E247B58-48A2-40A5-AA87-45AA0E32DA90}"/>
              </a:ext>
            </a:extLst>
          </p:cNvPr>
          <p:cNvSpPr txBox="1"/>
          <p:nvPr/>
        </p:nvSpPr>
        <p:spPr>
          <a:xfrm>
            <a:off x="8035147" y="1221578"/>
            <a:ext cx="382377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Consolidation / M&amp;A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xmlns="" id="{27292592-314B-492D-8ED0-481D163470E2}"/>
              </a:ext>
            </a:extLst>
          </p:cNvPr>
          <p:cNvSpPr txBox="1">
            <a:spLocks/>
          </p:cNvSpPr>
          <p:nvPr/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MFIs as Banking Channel Partners</a:t>
            </a:r>
          </a:p>
        </p:txBody>
      </p:sp>
    </p:spTree>
    <p:extLst>
      <p:ext uri="{BB962C8B-B14F-4D97-AF65-F5344CB8AC3E}">
        <p14:creationId xmlns:p14="http://schemas.microsoft.com/office/powerpoint/2010/main" val="8963755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1650" y="910604"/>
            <a:ext cx="11188700" cy="757255"/>
          </a:xfrm>
        </p:spPr>
        <p:txBody>
          <a:bodyPr/>
          <a:lstStyle/>
          <a:p>
            <a:r>
              <a:rPr lang="en-US" dirty="0"/>
              <a:t>The Industry continues to survive shocks, self-regulate and strengthen its inherently fragile business model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Changing Risk Map of Microfinance in India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340FB62-0053-476A-A261-AF037A295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30614"/>
              </p:ext>
            </p:extLst>
          </p:nvPr>
        </p:nvGraphicFramePr>
        <p:xfrm>
          <a:off x="501650" y="1436505"/>
          <a:ext cx="11188700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993">
                  <a:extLst>
                    <a:ext uri="{9D8B030D-6E8A-4147-A177-3AD203B41FA5}">
                      <a16:colId xmlns:a16="http://schemas.microsoft.com/office/drawing/2014/main" xmlns="" val="3653174050"/>
                    </a:ext>
                  </a:extLst>
                </a:gridCol>
                <a:gridCol w="1839817">
                  <a:extLst>
                    <a:ext uri="{9D8B030D-6E8A-4147-A177-3AD203B41FA5}">
                      <a16:colId xmlns:a16="http://schemas.microsoft.com/office/drawing/2014/main" xmlns="" val="326518968"/>
                    </a:ext>
                  </a:extLst>
                </a:gridCol>
                <a:gridCol w="7470890">
                  <a:extLst>
                    <a:ext uri="{9D8B030D-6E8A-4147-A177-3AD203B41FA5}">
                      <a16:colId xmlns:a16="http://schemas.microsoft.com/office/drawing/2014/main" xmlns="" val="6490463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Direction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Explanation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3438499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Political / Policy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Risk is idiosyncratic (demonetization). RBI regulatory framework gives stability and provides protection.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Lending spreads are less usurious than before – RBI policy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752678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Economic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Sideways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Risk is idiosyncratic, e.g. famine, financial distress amongst milk farmers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894527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Default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Default risks depends on geography and credit practices of the MFI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Maturing practices, access to better risk bureau data and greater integration with banking channel improves credit quality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3748267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Funding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Sideways to </a:t>
                      </a:r>
                      <a:r>
                        <a:rPr lang="en-US" b="1" i="0" dirty="0">
                          <a:solidFill>
                            <a:srgbClr val="FF0000"/>
                          </a:solidFill>
                        </a:rPr>
                        <a:t>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Funding risks depend on the relationships, size and rating of the MFI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Easier to fund short term lending than long tenors (e.g. Housing Finance)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371992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Interest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Interest rates are expected to tighten globally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066448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Operational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Operational risks go down with electronic disbursements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765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1289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407C87-E913-4894-9854-46CFBD594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3" y="2327655"/>
            <a:ext cx="7456315" cy="43270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B67AD3E8-23E5-4CA3-BB69-DF1BDBCA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334101"/>
          </a:xfrm>
        </p:spPr>
        <p:txBody>
          <a:bodyPr/>
          <a:lstStyle/>
          <a:p>
            <a:r>
              <a:rPr lang="en-US" sz="3600" dirty="0"/>
              <a:t>An NBFC without CASA should play Chess not Poker…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B1E085-830C-4E39-B93C-CCAC998BD898}"/>
              </a:ext>
            </a:extLst>
          </p:cNvPr>
          <p:cNvSpPr/>
          <p:nvPr/>
        </p:nvSpPr>
        <p:spPr>
          <a:xfrm>
            <a:off x="501650" y="896644"/>
            <a:ext cx="11429938" cy="1296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Strategically Conservative and Aggressive (Defensive-Attack):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Arman froze all disbursements post-demonetization, aggressively provisioned for losses and focused on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After stabilizing the assets, Arman entered new states of UP &amp; Maharashtra to capture space vacated by other players (such as Satin)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As AUM has increased Arman has focused on diversifying its </a:t>
            </a:r>
            <a:r>
              <a:rPr lang="en-US" sz="1600" dirty="0" err="1">
                <a:solidFill>
                  <a:schemeClr val="tx1"/>
                </a:solidFill>
              </a:rPr>
              <a:t>MFin</a:t>
            </a:r>
            <a:r>
              <a:rPr lang="en-US" sz="1600" dirty="0">
                <a:solidFill>
                  <a:schemeClr val="tx1"/>
                </a:solidFill>
              </a:rPr>
              <a:t> heavy loan book, expanding into MSME and LAP (higher ticket size)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3842148-00FB-4CCF-8F12-D783CC90B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216787"/>
              </p:ext>
            </p:extLst>
          </p:nvPr>
        </p:nvGraphicFramePr>
        <p:xfrm>
          <a:off x="7992534" y="2327656"/>
          <a:ext cx="3939054" cy="4248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6">
                  <a:extLst>
                    <a:ext uri="{9D8B030D-6E8A-4147-A177-3AD203B41FA5}">
                      <a16:colId xmlns:a16="http://schemas.microsoft.com/office/drawing/2014/main" xmlns="" val="3991897182"/>
                    </a:ext>
                  </a:extLst>
                </a:gridCol>
                <a:gridCol w="2787588">
                  <a:extLst>
                    <a:ext uri="{9D8B030D-6E8A-4147-A177-3AD203B41FA5}">
                      <a16:colId xmlns:a16="http://schemas.microsoft.com/office/drawing/2014/main" xmlns="" val="249289584"/>
                    </a:ext>
                  </a:extLst>
                </a:gridCol>
              </a:tblGrid>
              <a:tr h="378671">
                <a:tc>
                  <a:txBody>
                    <a:bodyPr/>
                    <a:lstStyle/>
                    <a:p>
                      <a:r>
                        <a:rPr lang="en-US" sz="1600" dirty="0"/>
                        <a:t>Product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Product Strategy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345523"/>
                  </a:ext>
                </a:extLst>
              </a:tr>
              <a:tr h="15643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Microcredit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be the first MFI in a district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ticket size, biweekly collection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Avoid cluttered districts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 focus on rural lending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8840884"/>
                  </a:ext>
                </a:extLst>
              </a:tr>
              <a:tr h="13189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MSME Loans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 rural areas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 MFI+ clients (more affluent)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Unaddressed ticket size 40k to 1.5 lakh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714239"/>
                  </a:ext>
                </a:extLst>
              </a:tr>
              <a:tr h="9860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2&amp;3 Wheeler Financing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 cow business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8881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0807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1350</Words>
  <Application>Microsoft Office PowerPoint</Application>
  <PresentationFormat>Widescreen</PresentationFormat>
  <Paragraphs>201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Courier New</vt:lpstr>
      <vt:lpstr>Office Theme</vt:lpstr>
      <vt:lpstr>PowerPoint Presentation</vt:lpstr>
      <vt:lpstr>Disclaimers and About Me</vt:lpstr>
      <vt:lpstr>Arman Financial Services: Background </vt:lpstr>
      <vt:lpstr>Arman Financial Services: Background</vt:lpstr>
      <vt:lpstr>Microfinance: Investment Thesis</vt:lpstr>
      <vt:lpstr>Microfinance: Investment Thesis</vt:lpstr>
      <vt:lpstr>PowerPoint Presentation</vt:lpstr>
      <vt:lpstr>Changing Risk Map of Microfinance in India</vt:lpstr>
      <vt:lpstr>An NBFC without CASA should play Chess not Poker…</vt:lpstr>
      <vt:lpstr>Risk Management as Moat</vt:lpstr>
      <vt:lpstr>Risks are Real Too…</vt:lpstr>
      <vt:lpstr>Peer Comparison</vt:lpstr>
      <vt:lpstr>Valuations</vt:lpstr>
      <vt:lpstr>THANK YOU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Bhardwaj, Ankit</dc:creator>
  <cp:lastModifiedBy>Satish v</cp:lastModifiedBy>
  <cp:revision>202</cp:revision>
  <dcterms:created xsi:type="dcterms:W3CDTF">2017-02-11T21:00:37Z</dcterms:created>
  <dcterms:modified xsi:type="dcterms:W3CDTF">2018-11-19T16:27:30Z</dcterms:modified>
</cp:coreProperties>
</file>