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478" r:id="rId4"/>
  </p:sldMasterIdLst>
  <p:notesMasterIdLst>
    <p:notesMasterId r:id="rId12"/>
  </p:notesMasterIdLst>
  <p:sldIdLst>
    <p:sldId id="256" r:id="rId5"/>
    <p:sldId id="270" r:id="rId6"/>
    <p:sldId id="268" r:id="rId7"/>
    <p:sldId id="260" r:id="rId8"/>
    <p:sldId id="271" r:id="rId9"/>
    <p:sldId id="272" r:id="rId10"/>
    <p:sldId id="27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900"/>
    <a:srgbClr val="F1E9D7"/>
    <a:srgbClr val="DBC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31" autoAdjust="0"/>
  </p:normalViewPr>
  <p:slideViewPr>
    <p:cSldViewPr snapToGrid="0">
      <p:cViewPr varScale="1">
        <p:scale>
          <a:sx n="65" d="100"/>
          <a:sy n="65" d="100"/>
        </p:scale>
        <p:origin x="6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46C330-428D-4F17-B19F-28C47B7563F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7E99704-E6E6-4C50-98D5-FB0B524CFA5A}">
      <dgm:prSet phldrT="[Text]"/>
      <dgm:spPr/>
      <dgm:t>
        <a:bodyPr/>
        <a:lstStyle/>
        <a:p>
          <a:r>
            <a:rPr lang="en-US" dirty="0"/>
            <a:t>Company</a:t>
          </a:r>
        </a:p>
      </dgm:t>
    </dgm:pt>
    <dgm:pt modelId="{1A37D32C-675C-466A-8A1B-8906EDE8D735}" type="parTrans" cxnId="{0D48085A-B0F6-4FBC-AFF3-FFC8859ADC13}">
      <dgm:prSet/>
      <dgm:spPr/>
      <dgm:t>
        <a:bodyPr/>
        <a:lstStyle/>
        <a:p>
          <a:endParaRPr lang="en-US"/>
        </a:p>
      </dgm:t>
    </dgm:pt>
    <dgm:pt modelId="{F99AD852-59F7-4910-B565-7CE20CC14310}" type="sibTrans" cxnId="{0D48085A-B0F6-4FBC-AFF3-FFC8859ADC13}">
      <dgm:prSet/>
      <dgm:spPr/>
      <dgm:t>
        <a:bodyPr/>
        <a:lstStyle/>
        <a:p>
          <a:endParaRPr lang="en-US"/>
        </a:p>
      </dgm:t>
    </dgm:pt>
    <dgm:pt modelId="{45F398F8-988C-443B-BA9E-8DA060649363}">
      <dgm:prSet phldrT="[Text]"/>
      <dgm:spPr/>
      <dgm:t>
        <a:bodyPr/>
        <a:lstStyle/>
        <a:p>
          <a:r>
            <a:rPr lang="en-US" dirty="0"/>
            <a:t>Industry/Sector</a:t>
          </a:r>
        </a:p>
      </dgm:t>
    </dgm:pt>
    <dgm:pt modelId="{4BFFAC4E-EA8E-4F86-A8F2-9F247283FD75}" type="parTrans" cxnId="{215EC07B-5241-45EA-B444-B52817782632}">
      <dgm:prSet/>
      <dgm:spPr/>
      <dgm:t>
        <a:bodyPr/>
        <a:lstStyle/>
        <a:p>
          <a:endParaRPr lang="en-US"/>
        </a:p>
      </dgm:t>
    </dgm:pt>
    <dgm:pt modelId="{DCE7B1BA-E436-4328-8D76-A3528CDEB69E}" type="sibTrans" cxnId="{215EC07B-5241-45EA-B444-B52817782632}">
      <dgm:prSet/>
      <dgm:spPr/>
      <dgm:t>
        <a:bodyPr/>
        <a:lstStyle/>
        <a:p>
          <a:endParaRPr lang="en-US"/>
        </a:p>
      </dgm:t>
    </dgm:pt>
    <dgm:pt modelId="{BFDFC2F3-EA71-469F-AF63-2FC52F9AA7CC}">
      <dgm:prSet phldrT="[Text]"/>
      <dgm:spPr/>
      <dgm:t>
        <a:bodyPr/>
        <a:lstStyle/>
        <a:p>
          <a:r>
            <a:rPr lang="en-US" dirty="0"/>
            <a:t>Market &amp; Portfolio</a:t>
          </a:r>
        </a:p>
      </dgm:t>
    </dgm:pt>
    <dgm:pt modelId="{0D649BB9-19C7-45E1-A2FB-B4C192D56808}" type="parTrans" cxnId="{7CAB7B5A-B185-4D9A-8CFF-2CF4BF4EC1D4}">
      <dgm:prSet/>
      <dgm:spPr/>
      <dgm:t>
        <a:bodyPr/>
        <a:lstStyle/>
        <a:p>
          <a:endParaRPr lang="en-US"/>
        </a:p>
      </dgm:t>
    </dgm:pt>
    <dgm:pt modelId="{46A254C7-028A-4E0D-9117-06884F097942}" type="sibTrans" cxnId="{7CAB7B5A-B185-4D9A-8CFF-2CF4BF4EC1D4}">
      <dgm:prSet/>
      <dgm:spPr/>
      <dgm:t>
        <a:bodyPr/>
        <a:lstStyle/>
        <a:p>
          <a:endParaRPr lang="en-US"/>
        </a:p>
      </dgm:t>
    </dgm:pt>
    <dgm:pt modelId="{D094BA56-E423-4C14-AB12-DFA99FA43F72}" type="pres">
      <dgm:prSet presAssocID="{BE46C330-428D-4F17-B19F-28C47B7563F7}" presName="CompostProcess" presStyleCnt="0">
        <dgm:presLayoutVars>
          <dgm:dir/>
          <dgm:resizeHandles val="exact"/>
        </dgm:presLayoutVars>
      </dgm:prSet>
      <dgm:spPr/>
    </dgm:pt>
    <dgm:pt modelId="{5DCC7994-DDE6-43E9-BA3C-2AE6635FF84B}" type="pres">
      <dgm:prSet presAssocID="{BE46C330-428D-4F17-B19F-28C47B7563F7}" presName="arrow" presStyleLbl="bgShp" presStyleIdx="0" presStyleCnt="1"/>
      <dgm:spPr/>
    </dgm:pt>
    <dgm:pt modelId="{0968B6F4-0880-46D9-A9A7-1374A26DE263}" type="pres">
      <dgm:prSet presAssocID="{BE46C330-428D-4F17-B19F-28C47B7563F7}" presName="linearProcess" presStyleCnt="0"/>
      <dgm:spPr/>
    </dgm:pt>
    <dgm:pt modelId="{3819469E-13FC-4A5C-B01A-A4E71085DBD9}" type="pres">
      <dgm:prSet presAssocID="{F7E99704-E6E6-4C50-98D5-FB0B524CFA5A}" presName="textNode" presStyleLbl="node1" presStyleIdx="0" presStyleCnt="3">
        <dgm:presLayoutVars>
          <dgm:bulletEnabled val="1"/>
        </dgm:presLayoutVars>
      </dgm:prSet>
      <dgm:spPr/>
    </dgm:pt>
    <dgm:pt modelId="{BE207D47-D7CB-4954-85C1-357E646753AB}" type="pres">
      <dgm:prSet presAssocID="{F99AD852-59F7-4910-B565-7CE20CC14310}" presName="sibTrans" presStyleCnt="0"/>
      <dgm:spPr/>
    </dgm:pt>
    <dgm:pt modelId="{E82A298E-228B-4CF8-8821-0A7BAAB421B7}" type="pres">
      <dgm:prSet presAssocID="{45F398F8-988C-443B-BA9E-8DA060649363}" presName="textNode" presStyleLbl="node1" presStyleIdx="1" presStyleCnt="3">
        <dgm:presLayoutVars>
          <dgm:bulletEnabled val="1"/>
        </dgm:presLayoutVars>
      </dgm:prSet>
      <dgm:spPr/>
    </dgm:pt>
    <dgm:pt modelId="{D8493BA5-4503-41B0-A292-550BB1751C16}" type="pres">
      <dgm:prSet presAssocID="{DCE7B1BA-E436-4328-8D76-A3528CDEB69E}" presName="sibTrans" presStyleCnt="0"/>
      <dgm:spPr/>
    </dgm:pt>
    <dgm:pt modelId="{7DA36A22-B022-49D9-ADE1-284E705BE87B}" type="pres">
      <dgm:prSet presAssocID="{BFDFC2F3-EA71-469F-AF63-2FC52F9AA7CC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C249024-08DB-4333-A2C6-95F5539A4867}" type="presOf" srcId="{45F398F8-988C-443B-BA9E-8DA060649363}" destId="{E82A298E-228B-4CF8-8821-0A7BAAB421B7}" srcOrd="0" destOrd="0" presId="urn:microsoft.com/office/officeart/2005/8/layout/hProcess9"/>
    <dgm:cxn modelId="{9E963F51-D201-4EDC-A0F1-4A5C6B93B8DC}" type="presOf" srcId="{BE46C330-428D-4F17-B19F-28C47B7563F7}" destId="{D094BA56-E423-4C14-AB12-DFA99FA43F72}" srcOrd="0" destOrd="0" presId="urn:microsoft.com/office/officeart/2005/8/layout/hProcess9"/>
    <dgm:cxn modelId="{0D48085A-B0F6-4FBC-AFF3-FFC8859ADC13}" srcId="{BE46C330-428D-4F17-B19F-28C47B7563F7}" destId="{F7E99704-E6E6-4C50-98D5-FB0B524CFA5A}" srcOrd="0" destOrd="0" parTransId="{1A37D32C-675C-466A-8A1B-8906EDE8D735}" sibTransId="{F99AD852-59F7-4910-B565-7CE20CC14310}"/>
    <dgm:cxn modelId="{7CAB7B5A-B185-4D9A-8CFF-2CF4BF4EC1D4}" srcId="{BE46C330-428D-4F17-B19F-28C47B7563F7}" destId="{BFDFC2F3-EA71-469F-AF63-2FC52F9AA7CC}" srcOrd="2" destOrd="0" parTransId="{0D649BB9-19C7-45E1-A2FB-B4C192D56808}" sibTransId="{46A254C7-028A-4E0D-9117-06884F097942}"/>
    <dgm:cxn modelId="{215EC07B-5241-45EA-B444-B52817782632}" srcId="{BE46C330-428D-4F17-B19F-28C47B7563F7}" destId="{45F398F8-988C-443B-BA9E-8DA060649363}" srcOrd="1" destOrd="0" parTransId="{4BFFAC4E-EA8E-4F86-A8F2-9F247283FD75}" sibTransId="{DCE7B1BA-E436-4328-8D76-A3528CDEB69E}"/>
    <dgm:cxn modelId="{64F2F2BC-063E-4969-BA99-8868C00098C7}" type="presOf" srcId="{F7E99704-E6E6-4C50-98D5-FB0B524CFA5A}" destId="{3819469E-13FC-4A5C-B01A-A4E71085DBD9}" srcOrd="0" destOrd="0" presId="urn:microsoft.com/office/officeart/2005/8/layout/hProcess9"/>
    <dgm:cxn modelId="{AA4E6AE4-69D0-4ECF-85FB-379D6BE92B31}" type="presOf" srcId="{BFDFC2F3-EA71-469F-AF63-2FC52F9AA7CC}" destId="{7DA36A22-B022-49D9-ADE1-284E705BE87B}" srcOrd="0" destOrd="0" presId="urn:microsoft.com/office/officeart/2005/8/layout/hProcess9"/>
    <dgm:cxn modelId="{70928CEC-377B-441B-A3C2-B6C4FD8DA43C}" type="presParOf" srcId="{D094BA56-E423-4C14-AB12-DFA99FA43F72}" destId="{5DCC7994-DDE6-43E9-BA3C-2AE6635FF84B}" srcOrd="0" destOrd="0" presId="urn:microsoft.com/office/officeart/2005/8/layout/hProcess9"/>
    <dgm:cxn modelId="{EFE61044-393B-45AA-8A5C-9858C37A39EB}" type="presParOf" srcId="{D094BA56-E423-4C14-AB12-DFA99FA43F72}" destId="{0968B6F4-0880-46D9-A9A7-1374A26DE263}" srcOrd="1" destOrd="0" presId="urn:microsoft.com/office/officeart/2005/8/layout/hProcess9"/>
    <dgm:cxn modelId="{3451FB2E-D96D-468D-AA81-5A4A17BAEB75}" type="presParOf" srcId="{0968B6F4-0880-46D9-A9A7-1374A26DE263}" destId="{3819469E-13FC-4A5C-B01A-A4E71085DBD9}" srcOrd="0" destOrd="0" presId="urn:microsoft.com/office/officeart/2005/8/layout/hProcess9"/>
    <dgm:cxn modelId="{97D89662-915D-4E66-A81E-197FF48CEDC0}" type="presParOf" srcId="{0968B6F4-0880-46D9-A9A7-1374A26DE263}" destId="{BE207D47-D7CB-4954-85C1-357E646753AB}" srcOrd="1" destOrd="0" presId="urn:microsoft.com/office/officeart/2005/8/layout/hProcess9"/>
    <dgm:cxn modelId="{1B291BCC-C17D-4CE9-A9CD-4D6700DC292A}" type="presParOf" srcId="{0968B6F4-0880-46D9-A9A7-1374A26DE263}" destId="{E82A298E-228B-4CF8-8821-0A7BAAB421B7}" srcOrd="2" destOrd="0" presId="urn:microsoft.com/office/officeart/2005/8/layout/hProcess9"/>
    <dgm:cxn modelId="{F13B6767-0F69-4072-A218-D7974EA2276E}" type="presParOf" srcId="{0968B6F4-0880-46D9-A9A7-1374A26DE263}" destId="{D8493BA5-4503-41B0-A292-550BB1751C16}" srcOrd="3" destOrd="0" presId="urn:microsoft.com/office/officeart/2005/8/layout/hProcess9"/>
    <dgm:cxn modelId="{787E9ECC-F172-4699-81D7-F155B78ABAEC}" type="presParOf" srcId="{0968B6F4-0880-46D9-A9A7-1374A26DE263}" destId="{7DA36A22-B022-49D9-ADE1-284E705BE87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CC7994-DDE6-43E9-BA3C-2AE6635FF84B}">
      <dsp:nvSpPr>
        <dsp:cNvPr id="0" name=""/>
        <dsp:cNvSpPr/>
      </dsp:nvSpPr>
      <dsp:spPr>
        <a:xfrm>
          <a:off x="842870" y="0"/>
          <a:ext cx="9552529" cy="162041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19469E-13FC-4A5C-B01A-A4E71085DBD9}">
      <dsp:nvSpPr>
        <dsp:cNvPr id="0" name=""/>
        <dsp:cNvSpPr/>
      </dsp:nvSpPr>
      <dsp:spPr>
        <a:xfrm>
          <a:off x="65300" y="486123"/>
          <a:ext cx="3371481" cy="6481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Company</a:t>
          </a:r>
        </a:p>
      </dsp:txBody>
      <dsp:txXfrm>
        <a:off x="96941" y="517764"/>
        <a:ext cx="3308199" cy="584882"/>
      </dsp:txXfrm>
    </dsp:sp>
    <dsp:sp modelId="{E82A298E-228B-4CF8-8821-0A7BAAB421B7}">
      <dsp:nvSpPr>
        <dsp:cNvPr id="0" name=""/>
        <dsp:cNvSpPr/>
      </dsp:nvSpPr>
      <dsp:spPr>
        <a:xfrm>
          <a:off x="3933394" y="486123"/>
          <a:ext cx="3371481" cy="6481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Industry/Sector</a:t>
          </a:r>
        </a:p>
      </dsp:txBody>
      <dsp:txXfrm>
        <a:off x="3965035" y="517764"/>
        <a:ext cx="3308199" cy="584882"/>
      </dsp:txXfrm>
    </dsp:sp>
    <dsp:sp modelId="{7DA36A22-B022-49D9-ADE1-284E705BE87B}">
      <dsp:nvSpPr>
        <dsp:cNvPr id="0" name=""/>
        <dsp:cNvSpPr/>
      </dsp:nvSpPr>
      <dsp:spPr>
        <a:xfrm>
          <a:off x="7801488" y="486123"/>
          <a:ext cx="3371481" cy="6481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Market &amp; Portfolio</a:t>
          </a:r>
        </a:p>
      </dsp:txBody>
      <dsp:txXfrm>
        <a:off x="7833129" y="517764"/>
        <a:ext cx="3308199" cy="584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07771-3FAA-4D43-A059-9A7D838C2880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68C18-1BF1-F447-95ED-60EAAE35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5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5826" y="1294516"/>
            <a:ext cx="5670487" cy="4268965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 title="Verticle Rule Line"/>
          <p:cNvCxnSpPr>
            <a:cxnSpLocks/>
          </p:cNvCxnSpPr>
          <p:nvPr/>
        </p:nvCxnSpPr>
        <p:spPr>
          <a:xfrm>
            <a:off x="6016175" y="1115732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37A75DA-C6FF-4420-94B9-E3338D1F9A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43615" y="1367500"/>
            <a:ext cx="2397795" cy="2397795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ZA" dirty="0"/>
              <a:t>Insert Portrait Photo</a:t>
            </a:r>
          </a:p>
        </p:txBody>
      </p:sp>
    </p:spTree>
    <p:extLst>
      <p:ext uri="{BB962C8B-B14F-4D97-AF65-F5344CB8AC3E}">
        <p14:creationId xmlns:p14="http://schemas.microsoft.com/office/powerpoint/2010/main" val="182742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smtClean="0"/>
              <a:t>8/19/2018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ZA" smtClean="0"/>
              <a:t>‹#›</a:t>
            </a:fld>
            <a:endParaRPr lang="en-ZA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dirty="0"/>
              <a:t>Place your subtitle here</a:t>
            </a:r>
            <a:endParaRPr lang="en-Z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C751F3-ABD6-4995-8494-4932D12ACE1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326063" y="559678"/>
            <a:ext cx="6103937" cy="51918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45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smtClean="0"/>
              <a:t>8/19/2018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ZA" smtClean="0"/>
              <a:t>‹#›</a:t>
            </a:fld>
            <a:endParaRPr lang="en-ZA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dirty="0"/>
              <a:t>Place your subtitle here</a:t>
            </a:r>
            <a:endParaRPr lang="en-ZA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466EC8C-C8BE-4149-A684-18CFF4574C1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7488" y="559678"/>
            <a:ext cx="6132512" cy="519183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8749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7"/>
            <a:ext cx="3833906" cy="5274923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smtClean="0"/>
              <a:t>8/19/2018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ZA" smtClean="0"/>
              <a:t>‹#›</a:t>
            </a:fld>
            <a:endParaRPr lang="en-ZA"/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889D34E-DF9E-41B7-A5EC-B9D63999B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559678"/>
            <a:ext cx="6172200" cy="56172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617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E73E-FB98-2A42-974A-9CD83D46C100}" type="datetime1">
              <a:rPr lang="en-US" smtClean="0"/>
              <a:t>8/19/2018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54302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15EF-7A83-9842-815E-554E5DEB63CD}" type="datetime1">
              <a:rPr lang="en-US" smtClean="0"/>
              <a:t>8/19/2018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77019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97A0-4000-B744-87D8-18F42A934248}" type="datetime1">
              <a:rPr lang="en-US" smtClean="0"/>
              <a:t>8/19/2018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3447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4EA9-4639-9B48-9E98-70455404EF00}" type="datetime1">
              <a:rPr lang="en-US" smtClean="0"/>
              <a:t>8/19/2018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239023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E2565D1-06D8-4141-9B5F-95C29313C16C}"/>
              </a:ext>
            </a:extLst>
          </p:cNvPr>
          <p:cNvSpPr/>
          <p:nvPr userDrawn="1"/>
        </p:nvSpPr>
        <p:spPr>
          <a:xfrm>
            <a:off x="762000" y="0"/>
            <a:ext cx="3220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04FBD4F5-432F-4C2D-A734-6CC48615FF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289560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dirty="0"/>
              <a:t>Place your subtitle here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7535" y="569066"/>
            <a:ext cx="7182463" cy="56551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1" y="5930061"/>
            <a:ext cx="3220064" cy="269670"/>
          </a:xfrm>
        </p:spPr>
        <p:txBody>
          <a:bodyPr/>
          <a:lstStyle/>
          <a:p>
            <a:fld id="{C3BDDDD7-72ED-FC4E-8075-0107060235C5}" type="datetime1">
              <a:rPr lang="en-US" smtClean="0"/>
              <a:t>8/19/2018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1" y="6314441"/>
            <a:ext cx="3220064" cy="333508"/>
          </a:xfr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ZA" smtClean="0"/>
              <a:t>‹#›</a:t>
            </a:fld>
            <a:endParaRPr lang="en-ZA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837580B-9009-4524-B820-7ACB27BC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013587" cy="222162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79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 / Icon Bullet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D9D9-8B30-6A45-929D-0A0366E2E953}" type="datetime1">
              <a:rPr lang="en-US" smtClean="0"/>
              <a:t>8/19/2018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ZA" smtClean="0"/>
              <a:t>‹#›</a:t>
            </a:fld>
            <a:endParaRPr lang="en-ZA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dirty="0"/>
              <a:t>Place your subtitle here</a:t>
            </a:r>
            <a:endParaRPr lang="en-ZA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CF91DE7-F23F-444D-B56E-B059EC98D9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Item Description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DD8B7AFB-040F-4222-BF21-649EEB9B76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Item Description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36C44B50-DCD8-4661-AE20-1744F5052F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Item Description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C0107EA4-5D36-4C90-97D0-F9F14116BD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Item Description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CB22D40E-097C-4007-9190-A374980653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Item Description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D385A57E-D5E6-4E0A-BE4C-C1B40196AB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Item Description</a:t>
            </a:r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3D1BBD84-BA1A-4F7F-BD78-6D42162E33D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ZA" dirty="0"/>
              <a:t>Insert Icon / Picture</a:t>
            </a:r>
          </a:p>
        </p:txBody>
      </p: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75DDD589-ADD5-491E-B180-F1FCDF9ED6A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ZA" dirty="0"/>
              <a:t>Insert Icon / Picture</a:t>
            </a:r>
          </a:p>
        </p:txBody>
      </p:sp>
      <p:sp>
        <p:nvSpPr>
          <p:cNvPr id="28" name="Picture Placeholder 26">
            <a:extLst>
              <a:ext uri="{FF2B5EF4-FFF2-40B4-BE49-F238E27FC236}">
                <a16:creationId xmlns:a16="http://schemas.microsoft.com/office/drawing/2014/main" id="{BFFFDD99-5C1A-4C7C-8FA2-BEA3DB4BA88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ZA" dirty="0"/>
              <a:t>Insert Icon / Picture</a:t>
            </a:r>
          </a:p>
        </p:txBody>
      </p:sp>
      <p:sp>
        <p:nvSpPr>
          <p:cNvPr id="29" name="Picture Placeholder 30">
            <a:extLst>
              <a:ext uri="{FF2B5EF4-FFF2-40B4-BE49-F238E27FC236}">
                <a16:creationId xmlns:a16="http://schemas.microsoft.com/office/drawing/2014/main" id="{23C5456C-A352-4CF6-8671-B2572BAD518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ZA" dirty="0"/>
              <a:t>Insert Icon / Picture</a:t>
            </a:r>
          </a:p>
        </p:txBody>
      </p:sp>
      <p:sp>
        <p:nvSpPr>
          <p:cNvPr id="30" name="Picture Placeholder 32">
            <a:extLst>
              <a:ext uri="{FF2B5EF4-FFF2-40B4-BE49-F238E27FC236}">
                <a16:creationId xmlns:a16="http://schemas.microsoft.com/office/drawing/2014/main" id="{C7C33AAD-B12F-4AA1-80BD-D7D3D1304B9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ZA" dirty="0"/>
              <a:t>Insert Icon / Picture</a:t>
            </a:r>
          </a:p>
        </p:txBody>
      </p:sp>
      <p:sp>
        <p:nvSpPr>
          <p:cNvPr id="31" name="Picture Placeholder 34">
            <a:extLst>
              <a:ext uri="{FF2B5EF4-FFF2-40B4-BE49-F238E27FC236}">
                <a16:creationId xmlns:a16="http://schemas.microsoft.com/office/drawing/2014/main" id="{E2951AF1-2CE3-48B5-9CF3-7488DCDF329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ZA" dirty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val="418798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Bullets in a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2550" y="2019300"/>
            <a:ext cx="1944000" cy="2700000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Event Description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9B67-2563-3544-8019-B2D766585AE6}" type="datetime1">
              <a:rPr lang="en-US" smtClean="0"/>
              <a:t>8/19/2018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ZA" smtClean="0"/>
              <a:t>‹#›</a:t>
            </a:fld>
            <a:endParaRPr lang="en-ZA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7748B7-E5B4-4481-8BBD-FA336F544D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806" y="2019300"/>
            <a:ext cx="1943100" cy="2700000"/>
          </a:xfr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99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Event Description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DBBB1B-8761-455D-AD09-0A48C1ED2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163" y="2019300"/>
            <a:ext cx="1943100" cy="2700000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99000">
                <a:schemeClr val="accent5">
                  <a:lumMod val="20000"/>
                  <a:lumOff val="80000"/>
                </a:schemeClr>
              </a:gs>
              <a:gs pos="100000">
                <a:schemeClr val="accent5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Event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1A7388-8628-470F-82E9-729C86AAFD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20550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endParaRPr lang="en-ZA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AE5D4FA-2556-4640-8793-063247AA27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53356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  <a:endParaRPr lang="en-ZA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379251E-EDF2-4AC5-AB5B-C1FD66A9D6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85713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3</a:t>
            </a:r>
            <a:endParaRPr lang="en-ZA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dirty="0"/>
              <a:t>Place your subtitle here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0131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smtClean="0"/>
              <a:t>8/19/2018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ZA" smtClean="0"/>
              <a:t>‹#›</a:t>
            </a:fld>
            <a:endParaRPr lang="en-ZA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dirty="0"/>
              <a:t>Place your subtitle here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2391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Image / Icon Bulle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 title="Page Number Shape">
            <a:extLst>
              <a:ext uri="{FF2B5EF4-FFF2-40B4-BE49-F238E27FC236}">
                <a16:creationId xmlns:a16="http://schemas.microsoft.com/office/drawing/2014/main" id="{4C028BF1-8F7F-4E8E-9D47-05D46323E336}"/>
              </a:ext>
            </a:extLst>
          </p:cNvPr>
          <p:cNvSpPr/>
          <p:nvPr userDrawn="1"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F1C92E-34EF-7443-98EE-55EB64C2F5FD}" type="datetime1">
              <a:rPr lang="en-US" smtClean="0"/>
              <a:t>8/19/2018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ZA" smtClean="0"/>
              <a:t>‹#›</a:t>
            </a:fld>
            <a:endParaRPr lang="en-ZA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dirty="0"/>
              <a:t>Place your subtitle here</a:t>
            </a:r>
            <a:endParaRPr lang="en-ZA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D7203A2-76F7-4D98-BFEB-C48DDC3E5C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Item Description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33FF03C-99D8-472E-A74F-87D3B5A569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Item Description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82C482D-2EED-4942-A5D4-D8A794C248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Item Description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D4C5CB-E26D-42D3-B242-792D37C507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Item Description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F1F9D8C-5E2A-414E-9E1D-AB7DF4824D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Item Description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71AC612-4E8C-42E2-88EB-DB98E2791D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Item Description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AA95DF8-549D-4CA3-8E1A-D2DEB8CF460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ZA" dirty="0"/>
              <a:t>Insert Icon /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A78BAAC-8764-4AFE-9AC1-DF47930B46E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ZA" dirty="0"/>
              <a:t>Insert Icon / Picture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88491EA9-E431-4D48-BD30-3BA8FACC97F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ZA" dirty="0"/>
              <a:t>Insert Icon / Picture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130F713C-752D-4C1A-89AB-638A7DAF60A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ZA" dirty="0"/>
              <a:t>Insert Icon / Picture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DF00299-5001-4927-B344-D4AE0D5F039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ZA" dirty="0"/>
              <a:t>Insert Icon / Picture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4CBE51A8-3BCA-490E-93CB-B70BBCCD967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ZA" dirty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val="123252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Medium Photos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831932"/>
            <a:ext cx="3833906" cy="1562638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edit your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DA4A-63D4-BC43-9B38-53D06F7CC9C4}" type="datetime1">
              <a:rPr lang="en-US" smtClean="0"/>
              <a:t>8/19/2018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ZA" smtClean="0"/>
              <a:t>‹#›</a:t>
            </a:fld>
            <a:endParaRPr lang="en-ZA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4573117"/>
            <a:ext cx="3842550" cy="1178396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dirty="0"/>
              <a:t>Place your subtitle here</a:t>
            </a:r>
            <a:endParaRPr lang="en-ZA" dirty="0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4EDDE9BC-8D20-403B-A5FE-C277A3515DE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24736" y="482857"/>
            <a:ext cx="2179814" cy="21798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ZA" dirty="0"/>
              <a:t>Insert Portrait Photo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BF5E186-AFA1-42AA-AE51-CF3AC059F0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Item Description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860CCD0-F268-4994-9434-F0E0132A4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Item Description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28D5E220-4F6C-4A47-9F47-4CA88EA230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Item Description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1DFEF73A-C0FC-4A4C-8342-991CEFF532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Item Description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E60572FB-0574-4BE3-9637-7CA7B5ACA8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Item Description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155E2FBC-2458-49C4-B75C-CAEAC6D9F1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Item Description</a:t>
            </a:r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id="{844B1DAB-161E-44A0-9E15-DA816B46A48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34550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ZA" dirty="0"/>
              <a:t>Insert Icon / Picture</a:t>
            </a:r>
          </a:p>
        </p:txBody>
      </p:sp>
      <p:sp>
        <p:nvSpPr>
          <p:cNvPr id="28" name="Picture Placeholder 24">
            <a:extLst>
              <a:ext uri="{FF2B5EF4-FFF2-40B4-BE49-F238E27FC236}">
                <a16:creationId xmlns:a16="http://schemas.microsoft.com/office/drawing/2014/main" id="{8811849A-335B-47C0-980E-357EE8C4BCC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67581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ZA" dirty="0"/>
              <a:t>Insert Icon / Picture</a:t>
            </a:r>
          </a:p>
        </p:txBody>
      </p:sp>
      <p:sp>
        <p:nvSpPr>
          <p:cNvPr id="29" name="Picture Placeholder 26">
            <a:extLst>
              <a:ext uri="{FF2B5EF4-FFF2-40B4-BE49-F238E27FC236}">
                <a16:creationId xmlns:a16="http://schemas.microsoft.com/office/drawing/2014/main" id="{E1254A81-6A51-429E-91AC-6B4CADA71DC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500613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ZA" dirty="0"/>
              <a:t>Insert Icon / Picture</a:t>
            </a:r>
          </a:p>
        </p:txBody>
      </p:sp>
      <p:sp>
        <p:nvSpPr>
          <p:cNvPr id="30" name="Picture Placeholder 30">
            <a:extLst>
              <a:ext uri="{FF2B5EF4-FFF2-40B4-BE49-F238E27FC236}">
                <a16:creationId xmlns:a16="http://schemas.microsoft.com/office/drawing/2014/main" id="{64053090-461C-448F-9705-7FEE78A4133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234550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ZA" dirty="0"/>
              <a:t>Insert Icon / Picture</a:t>
            </a:r>
          </a:p>
        </p:txBody>
      </p:sp>
      <p:sp>
        <p:nvSpPr>
          <p:cNvPr id="31" name="Picture Placeholder 32">
            <a:extLst>
              <a:ext uri="{FF2B5EF4-FFF2-40B4-BE49-F238E27FC236}">
                <a16:creationId xmlns:a16="http://schemas.microsoft.com/office/drawing/2014/main" id="{7AD2F7CB-CFE4-4C72-864A-D00C1CEAA23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367581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ZA" dirty="0"/>
              <a:t>Insert Icon / Picture</a:t>
            </a:r>
          </a:p>
        </p:txBody>
      </p:sp>
      <p:sp>
        <p:nvSpPr>
          <p:cNvPr id="32" name="Picture Placeholder 34">
            <a:extLst>
              <a:ext uri="{FF2B5EF4-FFF2-40B4-BE49-F238E27FC236}">
                <a16:creationId xmlns:a16="http://schemas.microsoft.com/office/drawing/2014/main" id="{CCA07CA3-C8D4-41EA-A0FB-74E1A477039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500163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ZA" dirty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val="110807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 title="Verticle Rule Line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05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29964A5-3468-3F49-AD7A-0CF5EB762F89}" type="datetime1">
              <a:rPr lang="en-US" smtClean="0"/>
              <a:t>8/19/2018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3D2E340-0663-474B-992C-9192B5C45E57}" type="slidenum">
              <a:rPr lang="en-ZA" smtClean="0"/>
              <a:t>‹#›</a:t>
            </a:fld>
            <a:endParaRPr lang="en-ZA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4534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90851AE-F437-A04B-ADE2-D5E346F2089C}" type="datetime1">
              <a:rPr lang="en-US" smtClean="0"/>
              <a:t>8/19/2018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13D2E340-0663-474B-992C-9192B5C45E5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7609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95" r:id="rId3"/>
    <p:sldLayoutId id="2147484490" r:id="rId4"/>
    <p:sldLayoutId id="2147484491" r:id="rId5"/>
    <p:sldLayoutId id="2147484492" r:id="rId6"/>
    <p:sldLayoutId id="2147484493" r:id="rId7"/>
    <p:sldLayoutId id="2147484496" r:id="rId8"/>
    <p:sldLayoutId id="2147484481" r:id="rId9"/>
    <p:sldLayoutId id="2147484498" r:id="rId10"/>
    <p:sldLayoutId id="2147484499" r:id="rId11"/>
    <p:sldLayoutId id="2147484500" r:id="rId12"/>
    <p:sldLayoutId id="2147484482" r:id="rId13"/>
    <p:sldLayoutId id="2147484483" r:id="rId14"/>
    <p:sldLayoutId id="2147484484" r:id="rId15"/>
    <p:sldLayoutId id="2147484485" r:id="rId1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diagramData" Target="../diagrams/data1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9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23.png"/><Relationship Id="rId10" Type="http://schemas.openxmlformats.org/officeDocument/2006/relationships/image" Target="../media/image18.svg"/><Relationship Id="rId19" Type="http://schemas.openxmlformats.org/officeDocument/2006/relationships/image" Target="../media/image2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3652" y="1907458"/>
            <a:ext cx="5184491" cy="3195712"/>
          </a:xfrm>
        </p:spPr>
        <p:txBody>
          <a:bodyPr>
            <a:normAutofit fontScale="90000"/>
          </a:bodyPr>
          <a:lstStyle/>
          <a:p>
            <a:r>
              <a:rPr lang="en-ZA" dirty="0"/>
              <a:t>My Investment Journey </a:t>
            </a:r>
            <a:r>
              <a:rPr lang="en-ZA"/>
              <a:t>and Learning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2C4E3-AFAF-4630-AF6D-21FB3C29C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81" y="4030766"/>
            <a:ext cx="5670487" cy="1591181"/>
          </a:xfrm>
        </p:spPr>
        <p:txBody>
          <a:bodyPr/>
          <a:lstStyle/>
          <a:p>
            <a:pPr algn="l"/>
            <a:r>
              <a:rPr lang="en-ZA" dirty="0"/>
              <a:t>A failed market enthusiast </a:t>
            </a:r>
            <a:r>
              <a:rPr lang="en-ZA" dirty="0">
                <a:sym typeface="Wingdings" panose="05000000000000000000" pitchFamily="2" charset="2"/>
              </a:rPr>
              <a:t></a:t>
            </a:r>
            <a:r>
              <a:rPr lang="en-ZA" dirty="0"/>
              <a:t> Financial analyst </a:t>
            </a:r>
            <a:r>
              <a:rPr lang="en-ZA" dirty="0">
                <a:sym typeface="Wingdings" panose="05000000000000000000" pitchFamily="2" charset="2"/>
              </a:rPr>
              <a:t></a:t>
            </a:r>
            <a:r>
              <a:rPr lang="en-ZA" dirty="0"/>
              <a:t> Data Scientist &amp; Individual Investor </a:t>
            </a:r>
          </a:p>
          <a:p>
            <a:pPr algn="l"/>
            <a:endParaRPr lang="en-ZA" b="1" dirty="0"/>
          </a:p>
          <a:p>
            <a:pPr algn="l"/>
            <a:r>
              <a:rPr lang="en-ZA" b="1" dirty="0"/>
              <a:t>Trying to find common ground through a set of  experiments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19DB17F-6A37-4344-9A26-32452B576E3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>
          <a:xfrm>
            <a:off x="2743615" y="1346480"/>
            <a:ext cx="2397795" cy="239779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47D207-D9EF-4247-BA18-7862540EEA5D}"/>
              </a:ext>
            </a:extLst>
          </p:cNvPr>
          <p:cNvSpPr txBox="1"/>
          <p:nvPr/>
        </p:nvSpPr>
        <p:spPr>
          <a:xfrm>
            <a:off x="11897032" y="206477"/>
            <a:ext cx="432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9388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82D6-6FE9-264F-8985-EBC964197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ZA" smtClean="0"/>
              <a:t>2</a:t>
            </a:fld>
            <a:endParaRPr lang="en-Z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D88C1D-4790-4C2E-9C88-9E21B1FC58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E9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41AE8FE-E5DD-455D-8B40-50EBDAA17343}"/>
              </a:ext>
            </a:extLst>
          </p:cNvPr>
          <p:cNvSpPr txBox="1"/>
          <p:nvPr/>
        </p:nvSpPr>
        <p:spPr>
          <a:xfrm>
            <a:off x="446135" y="176079"/>
            <a:ext cx="9754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My Journey so far..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3CAD96-BC30-485D-8FAA-328978B07407}"/>
              </a:ext>
            </a:extLst>
          </p:cNvPr>
          <p:cNvSpPr/>
          <p:nvPr/>
        </p:nvSpPr>
        <p:spPr>
          <a:xfrm>
            <a:off x="20844" y="3084171"/>
            <a:ext cx="2441306" cy="336375"/>
          </a:xfrm>
          <a:prstGeom prst="rect">
            <a:avLst/>
          </a:prstGeom>
          <a:solidFill>
            <a:srgbClr val="FF0000">
              <a:alpha val="5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549418-A17F-413D-B8C6-37C63885752B}"/>
              </a:ext>
            </a:extLst>
          </p:cNvPr>
          <p:cNvSpPr/>
          <p:nvPr/>
        </p:nvSpPr>
        <p:spPr>
          <a:xfrm>
            <a:off x="2462144" y="3084171"/>
            <a:ext cx="2441306" cy="336377"/>
          </a:xfrm>
          <a:prstGeom prst="rect">
            <a:avLst/>
          </a:prstGeom>
          <a:solidFill>
            <a:srgbClr val="FF0000">
              <a:alpha val="5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D22280-630D-49DA-ACDA-3845CD10475A}"/>
              </a:ext>
            </a:extLst>
          </p:cNvPr>
          <p:cNvSpPr/>
          <p:nvPr/>
        </p:nvSpPr>
        <p:spPr>
          <a:xfrm>
            <a:off x="4903455" y="3084171"/>
            <a:ext cx="2441306" cy="336377"/>
          </a:xfrm>
          <a:prstGeom prst="rect">
            <a:avLst/>
          </a:prstGeom>
          <a:solidFill>
            <a:srgbClr val="FFC000">
              <a:alpha val="5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89FBDE-25C9-441E-93EF-97222C41CAFE}"/>
              </a:ext>
            </a:extLst>
          </p:cNvPr>
          <p:cNvSpPr txBox="1"/>
          <p:nvPr/>
        </p:nvSpPr>
        <p:spPr>
          <a:xfrm>
            <a:off x="666167" y="3420546"/>
            <a:ext cx="1579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2007-08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3684DB-0E8D-4B3E-83DA-2E53B2A91F0C}"/>
              </a:ext>
            </a:extLst>
          </p:cNvPr>
          <p:cNvSpPr txBox="1"/>
          <p:nvPr/>
        </p:nvSpPr>
        <p:spPr>
          <a:xfrm>
            <a:off x="3017784" y="2679190"/>
            <a:ext cx="1491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2009-12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6FE618-FE9D-4536-83FF-EAD4708125DD}"/>
              </a:ext>
            </a:extLst>
          </p:cNvPr>
          <p:cNvSpPr txBox="1"/>
          <p:nvPr/>
        </p:nvSpPr>
        <p:spPr>
          <a:xfrm>
            <a:off x="5520340" y="3420548"/>
            <a:ext cx="1465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B489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2013-15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D346F6-33F7-461E-ADE9-CA93FD7A7780}"/>
              </a:ext>
            </a:extLst>
          </p:cNvPr>
          <p:cNvSpPr/>
          <p:nvPr/>
        </p:nvSpPr>
        <p:spPr>
          <a:xfrm>
            <a:off x="7362257" y="3084171"/>
            <a:ext cx="2441306" cy="336377"/>
          </a:xfrm>
          <a:prstGeom prst="rect">
            <a:avLst/>
          </a:prstGeom>
          <a:solidFill>
            <a:schemeClr val="accent4">
              <a:lumMod val="40000"/>
              <a:lumOff val="60000"/>
              <a:alpha val="5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C16592-DF1C-4BC7-9FF1-362A97832AD2}"/>
              </a:ext>
            </a:extLst>
          </p:cNvPr>
          <p:cNvSpPr txBox="1"/>
          <p:nvPr/>
        </p:nvSpPr>
        <p:spPr>
          <a:xfrm>
            <a:off x="7996648" y="2679191"/>
            <a:ext cx="144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2015-18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0EC44A-1C64-4974-8B05-0F769C905D07}"/>
              </a:ext>
            </a:extLst>
          </p:cNvPr>
          <p:cNvSpPr txBox="1"/>
          <p:nvPr/>
        </p:nvSpPr>
        <p:spPr>
          <a:xfrm>
            <a:off x="591788" y="3825527"/>
            <a:ext cx="1540037" cy="336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IGNORANCE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D22C8F-B177-42E9-A7AC-1D2A29F23168}"/>
              </a:ext>
            </a:extLst>
          </p:cNvPr>
          <p:cNvSpPr txBox="1"/>
          <p:nvPr/>
        </p:nvSpPr>
        <p:spPr>
          <a:xfrm>
            <a:off x="2873404" y="2445522"/>
            <a:ext cx="1540037" cy="336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ACCEPTANCE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47F84C-CE8A-4351-9C55-43584900F943}"/>
              </a:ext>
            </a:extLst>
          </p:cNvPr>
          <p:cNvSpPr txBox="1"/>
          <p:nvPr/>
        </p:nvSpPr>
        <p:spPr>
          <a:xfrm>
            <a:off x="5406587" y="3825527"/>
            <a:ext cx="1540037" cy="336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RELUCTANCE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7A386D-43E7-47B5-B7C2-A6C6427AF004}"/>
              </a:ext>
            </a:extLst>
          </p:cNvPr>
          <p:cNvSpPr txBox="1"/>
          <p:nvPr/>
        </p:nvSpPr>
        <p:spPr>
          <a:xfrm>
            <a:off x="7732418" y="2488252"/>
            <a:ext cx="1651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EXPERIMENTS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E045A36-3CCE-4614-A3F0-E8C8DBA08F94}"/>
              </a:ext>
            </a:extLst>
          </p:cNvPr>
          <p:cNvSpPr/>
          <p:nvPr/>
        </p:nvSpPr>
        <p:spPr>
          <a:xfrm>
            <a:off x="1245867" y="3230799"/>
            <a:ext cx="78752" cy="776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5B5B992-A767-4964-9676-154022437F12}"/>
              </a:ext>
            </a:extLst>
          </p:cNvPr>
          <p:cNvSpPr/>
          <p:nvPr/>
        </p:nvSpPr>
        <p:spPr>
          <a:xfrm>
            <a:off x="3569050" y="3226487"/>
            <a:ext cx="78752" cy="776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21C2868-C340-4A71-B04C-2B683812012E}"/>
              </a:ext>
            </a:extLst>
          </p:cNvPr>
          <p:cNvSpPr/>
          <p:nvPr/>
        </p:nvSpPr>
        <p:spPr>
          <a:xfrm>
            <a:off x="6102244" y="3222172"/>
            <a:ext cx="78752" cy="776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9F6493E-7DDE-4C9F-B621-A8B5282061AD}"/>
              </a:ext>
            </a:extLst>
          </p:cNvPr>
          <p:cNvSpPr/>
          <p:nvPr/>
        </p:nvSpPr>
        <p:spPr>
          <a:xfrm>
            <a:off x="8574176" y="3226485"/>
            <a:ext cx="78752" cy="776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EA7B407-220D-4766-AE15-2FF9E4EAD159}"/>
              </a:ext>
            </a:extLst>
          </p:cNvPr>
          <p:cNvCxnSpPr>
            <a:cxnSpLocks/>
          </p:cNvCxnSpPr>
          <p:nvPr/>
        </p:nvCxnSpPr>
        <p:spPr>
          <a:xfrm>
            <a:off x="1293391" y="2144045"/>
            <a:ext cx="0" cy="10867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AE5E732E-174B-4D53-BA0E-9E344B032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8037" y="1316034"/>
            <a:ext cx="1627537" cy="80212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CB71BF9-FC82-43AC-951F-A61ABCF84533}"/>
              </a:ext>
            </a:extLst>
          </p:cNvPr>
          <p:cNvSpPr txBox="1"/>
          <p:nvPr/>
        </p:nvSpPr>
        <p:spPr>
          <a:xfrm>
            <a:off x="20844" y="4161902"/>
            <a:ext cx="2355990" cy="728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No clue of markets, opened trading account, watched TV to buy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CC39621-C06D-4933-8F4D-CA8D110DE05B}"/>
              </a:ext>
            </a:extLst>
          </p:cNvPr>
          <p:cNvCxnSpPr>
            <a:cxnSpLocks/>
          </p:cNvCxnSpPr>
          <p:nvPr/>
        </p:nvCxnSpPr>
        <p:spPr>
          <a:xfrm>
            <a:off x="3625921" y="3269612"/>
            <a:ext cx="0" cy="10738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92EF388-D525-4886-9EFD-CDFBE0FDB8B6}"/>
              </a:ext>
            </a:extLst>
          </p:cNvPr>
          <p:cNvCxnSpPr>
            <a:cxnSpLocks/>
          </p:cNvCxnSpPr>
          <p:nvPr/>
        </p:nvCxnSpPr>
        <p:spPr>
          <a:xfrm flipH="1">
            <a:off x="6124104" y="1967425"/>
            <a:ext cx="8750" cy="12506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10D9925-A84F-478E-8FF9-3B51DC8827D2}"/>
              </a:ext>
            </a:extLst>
          </p:cNvPr>
          <p:cNvCxnSpPr>
            <a:cxnSpLocks/>
          </p:cNvCxnSpPr>
          <p:nvPr/>
        </p:nvCxnSpPr>
        <p:spPr>
          <a:xfrm>
            <a:off x="8613536" y="3291570"/>
            <a:ext cx="0" cy="9449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4F47191-6ADD-4B5D-B2BB-62D2A0793B37}"/>
              </a:ext>
            </a:extLst>
          </p:cNvPr>
          <p:cNvCxnSpPr/>
          <p:nvPr/>
        </p:nvCxnSpPr>
        <p:spPr>
          <a:xfrm>
            <a:off x="-49162" y="883966"/>
            <a:ext cx="95814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5983207D-8716-41A2-A533-9A20DFD9B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9743" y="4399071"/>
            <a:ext cx="1220653" cy="12112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38D76F7D-7A7E-4E9B-96D5-8F26AE524E28}"/>
              </a:ext>
            </a:extLst>
          </p:cNvPr>
          <p:cNvSpPr txBox="1"/>
          <p:nvPr/>
        </p:nvSpPr>
        <p:spPr>
          <a:xfrm>
            <a:off x="2210575" y="1700793"/>
            <a:ext cx="2701622" cy="728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Pursue MBA, Financial Due Diligence, The Equity Desk, The Intelligent Investor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AA3D675-2CD1-46D4-94DE-2FC06CDE7081}"/>
              </a:ext>
            </a:extLst>
          </p:cNvPr>
          <p:cNvSpPr txBox="1"/>
          <p:nvPr/>
        </p:nvSpPr>
        <p:spPr>
          <a:xfrm>
            <a:off x="743603" y="971373"/>
            <a:ext cx="1540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$$ Evaporate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60B9C94-5BD1-42DF-B4AA-4D17EEE5D58A}"/>
              </a:ext>
            </a:extLst>
          </p:cNvPr>
          <p:cNvSpPr txBox="1"/>
          <p:nvPr/>
        </p:nvSpPr>
        <p:spPr>
          <a:xfrm>
            <a:off x="2913650" y="5636265"/>
            <a:ext cx="1853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$$ Touch and Go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0289D88-CCFE-4E1A-86ED-C951BC98B61B}"/>
              </a:ext>
            </a:extLst>
          </p:cNvPr>
          <p:cNvSpPr txBox="1"/>
          <p:nvPr/>
        </p:nvSpPr>
        <p:spPr>
          <a:xfrm>
            <a:off x="4903448" y="4077861"/>
            <a:ext cx="25428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Personal life shifts, Career shifts, Kept reading, Money parked in mutual funds, averse to equities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90135709-527F-4350-A162-5BE8CFB10D8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07958" y="1205659"/>
            <a:ext cx="849791" cy="8872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6CF72C68-E9E2-4F4D-AF1E-9755F867A134}"/>
              </a:ext>
            </a:extLst>
          </p:cNvPr>
          <p:cNvSpPr txBox="1"/>
          <p:nvPr/>
        </p:nvSpPr>
        <p:spPr>
          <a:xfrm>
            <a:off x="5328003" y="865780"/>
            <a:ext cx="1938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$$ Mutual Funds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605A99CF-0C18-46B3-996C-0C807B43F49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91665" y="4236526"/>
            <a:ext cx="1424095" cy="140372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FF2FDE54-446B-40AA-96D2-FAF524F88D7E}"/>
              </a:ext>
            </a:extLst>
          </p:cNvPr>
          <p:cNvSpPr txBox="1"/>
          <p:nvPr/>
        </p:nvSpPr>
        <p:spPr>
          <a:xfrm>
            <a:off x="7084845" y="1440487"/>
            <a:ext cx="2661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Gradual shift from mutual funds, to equity, build process, framework, tools, leverage power of analytics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B460267-F6D8-4236-B5CC-362762A87B3F}"/>
              </a:ext>
            </a:extLst>
          </p:cNvPr>
          <p:cNvSpPr txBox="1"/>
          <p:nvPr/>
        </p:nvSpPr>
        <p:spPr>
          <a:xfrm>
            <a:off x="7408624" y="5642792"/>
            <a:ext cx="2792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$$ Personal Equity Management</a:t>
            </a:r>
          </a:p>
        </p:txBody>
      </p:sp>
      <p:sp>
        <p:nvSpPr>
          <p:cNvPr id="61" name="Chord 60">
            <a:extLst>
              <a:ext uri="{FF2B5EF4-FFF2-40B4-BE49-F238E27FC236}">
                <a16:creationId xmlns:a16="http://schemas.microsoft.com/office/drawing/2014/main" id="{F6BAFC6C-BC25-4423-AE49-BCD441DC8C05}"/>
              </a:ext>
            </a:extLst>
          </p:cNvPr>
          <p:cNvSpPr/>
          <p:nvPr/>
        </p:nvSpPr>
        <p:spPr>
          <a:xfrm rot="1284650">
            <a:off x="11836050" y="6084766"/>
            <a:ext cx="531372" cy="587008"/>
          </a:xfrm>
          <a:prstGeom prst="chor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2FED90E-E443-4F3D-A470-F73FBE25B16C}"/>
              </a:ext>
            </a:extLst>
          </p:cNvPr>
          <p:cNvSpPr txBox="1"/>
          <p:nvPr/>
        </p:nvSpPr>
        <p:spPr>
          <a:xfrm>
            <a:off x="11911955" y="6186915"/>
            <a:ext cx="203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79E2511-3095-41CD-9BC1-28DCA2F8BE13}"/>
              </a:ext>
            </a:extLst>
          </p:cNvPr>
          <p:cNvSpPr/>
          <p:nvPr/>
        </p:nvSpPr>
        <p:spPr>
          <a:xfrm>
            <a:off x="9810359" y="3088981"/>
            <a:ext cx="2350008" cy="331565"/>
          </a:xfrm>
          <a:prstGeom prst="rect">
            <a:avLst/>
          </a:prstGeom>
          <a:solidFill>
            <a:schemeClr val="accent4">
              <a:lumMod val="75000"/>
              <a:alpha val="5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47C5BBD-E97A-43B9-8CE7-D04E2E910DA2}"/>
              </a:ext>
            </a:extLst>
          </p:cNvPr>
          <p:cNvSpPr txBox="1"/>
          <p:nvPr/>
        </p:nvSpPr>
        <p:spPr>
          <a:xfrm>
            <a:off x="10370876" y="3439245"/>
            <a:ext cx="144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2019-25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EC026F9-EAA1-45EC-8250-895BDCD9E91E}"/>
              </a:ext>
            </a:extLst>
          </p:cNvPr>
          <p:cNvSpPr txBox="1"/>
          <p:nvPr/>
        </p:nvSpPr>
        <p:spPr>
          <a:xfrm>
            <a:off x="10036578" y="3808309"/>
            <a:ext cx="20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WAY FORWARD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C6EF8D0-78B9-48C5-B10B-D7C65B632C9D}"/>
              </a:ext>
            </a:extLst>
          </p:cNvPr>
          <p:cNvCxnSpPr>
            <a:cxnSpLocks/>
          </p:cNvCxnSpPr>
          <p:nvPr/>
        </p:nvCxnSpPr>
        <p:spPr>
          <a:xfrm flipH="1">
            <a:off x="10985569" y="1983281"/>
            <a:ext cx="8750" cy="12506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0633E1A0-2DC1-4986-8C90-061D5C5DA435}"/>
              </a:ext>
            </a:extLst>
          </p:cNvPr>
          <p:cNvSpPr/>
          <p:nvPr/>
        </p:nvSpPr>
        <p:spPr>
          <a:xfrm>
            <a:off x="10964310" y="3236919"/>
            <a:ext cx="78752" cy="776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1A70EEE-A5AD-4AD7-876C-47884BA5F13B}"/>
              </a:ext>
            </a:extLst>
          </p:cNvPr>
          <p:cNvSpPr txBox="1"/>
          <p:nvPr/>
        </p:nvSpPr>
        <p:spPr>
          <a:xfrm>
            <a:off x="9530223" y="4127535"/>
            <a:ext cx="2661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To leverage the art and science of value investment leveraging layer of  machine learning (ML) to generate above index returns 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CC52D601-4D6C-4195-A5BB-28345A501B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3435" y="1224221"/>
            <a:ext cx="919254" cy="91546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17F0CC2D-2809-495E-978A-CC6107558312}"/>
              </a:ext>
            </a:extLst>
          </p:cNvPr>
          <p:cNvSpPr txBox="1"/>
          <p:nvPr/>
        </p:nvSpPr>
        <p:spPr>
          <a:xfrm>
            <a:off x="9608301" y="911807"/>
            <a:ext cx="2653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$$ Portfolio Management Models</a:t>
            </a:r>
          </a:p>
        </p:txBody>
      </p:sp>
    </p:spTree>
    <p:extLst>
      <p:ext uri="{BB962C8B-B14F-4D97-AF65-F5344CB8AC3E}">
        <p14:creationId xmlns:p14="http://schemas.microsoft.com/office/powerpoint/2010/main" val="86416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5" grpId="0"/>
      <p:bldP spid="44" grpId="0"/>
      <p:bldP spid="45" grpId="0"/>
      <p:bldP spid="46" grpId="0"/>
      <p:bldP spid="49" grpId="0"/>
      <p:bldP spid="55" grpId="0"/>
      <p:bldP spid="59" grpId="0"/>
      <p:bldP spid="60" grpId="0"/>
      <p:bldP spid="64" grpId="0" animBg="1"/>
      <p:bldP spid="65" grpId="0"/>
      <p:bldP spid="66" grpId="0"/>
      <p:bldP spid="69" grpId="0" animBg="1"/>
      <p:bldP spid="70" grpId="0"/>
      <p:bldP spid="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00B74-5475-4C20-9E4F-D93144C70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2015-2018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F1B58-257D-4779-A040-5E1616327E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43432" y="4573117"/>
            <a:ext cx="2461117" cy="1178396"/>
          </a:xfrm>
        </p:spPr>
        <p:txBody>
          <a:bodyPr/>
          <a:lstStyle/>
          <a:p>
            <a:r>
              <a:rPr lang="en-ZA" dirty="0"/>
              <a:t>Basic principles beneath the journey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5B3B5D-2D70-464D-97D7-2F81F133E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550" y="18905"/>
            <a:ext cx="1944000" cy="2700000"/>
          </a:xfrm>
        </p:spPr>
        <p:txBody>
          <a:bodyPr>
            <a:normAutofit fontScale="92500" lnSpcReduction="20000"/>
          </a:bodyPr>
          <a:lstStyle/>
          <a:p>
            <a:r>
              <a:rPr lang="en-ZA" dirty="0"/>
              <a:t>Do not try to imitate others and work as per your SWOT analysis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E06AD1-C7AD-4761-9E4E-0F0DDD088F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95581" y="18905"/>
            <a:ext cx="1944000" cy="2700000"/>
          </a:xfrm>
        </p:spPr>
        <p:txBody>
          <a:bodyPr>
            <a:normAutofit fontScale="85000" lnSpcReduction="10000"/>
          </a:bodyPr>
          <a:lstStyle/>
          <a:p>
            <a:r>
              <a:rPr lang="en-ZA" dirty="0"/>
              <a:t>Need to balance time for cash inflow generation as well as wealth creation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F730BB3-A959-4EF9-B77F-FBF43DB5A8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28613" y="18905"/>
            <a:ext cx="1944000" cy="2700000"/>
          </a:xfrm>
        </p:spPr>
        <p:txBody>
          <a:bodyPr>
            <a:normAutofit fontScale="92500" lnSpcReduction="20000"/>
          </a:bodyPr>
          <a:lstStyle/>
          <a:p>
            <a:r>
              <a:rPr lang="en-ZA" dirty="0"/>
              <a:t>Leverage technology and analytics for better return per unit time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BBAFCA-88C5-4965-BDEC-02CBA7481B7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550" y="2888227"/>
            <a:ext cx="1944000" cy="2700000"/>
          </a:xfrm>
        </p:spPr>
        <p:txBody>
          <a:bodyPr>
            <a:normAutofit fontScale="92500" lnSpcReduction="20000"/>
          </a:bodyPr>
          <a:lstStyle/>
          <a:p>
            <a:r>
              <a:rPr lang="en-ZA" dirty="0"/>
              <a:t>Play bigger games in your own arena and not on foreign pitches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8FE4DC2-8CCB-442B-B83B-CB17CB8293C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95356" y="2888227"/>
            <a:ext cx="1944000" cy="2700000"/>
          </a:xfrm>
        </p:spPr>
        <p:txBody>
          <a:bodyPr>
            <a:normAutofit fontScale="92500" lnSpcReduction="20000"/>
          </a:bodyPr>
          <a:lstStyle/>
          <a:p>
            <a:r>
              <a:rPr lang="en-ZA" dirty="0"/>
              <a:t>Don’t forget to practice few matches on foreign pitches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CBD5911-3682-4285-879A-C6AC261D874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28163" y="2888227"/>
            <a:ext cx="1944000" cy="2700000"/>
          </a:xfrm>
        </p:spPr>
        <p:txBody>
          <a:bodyPr>
            <a:normAutofit fontScale="92500" lnSpcReduction="20000"/>
          </a:bodyPr>
          <a:lstStyle/>
          <a:p>
            <a:r>
              <a:rPr lang="en-ZA" dirty="0"/>
              <a:t>Keep Learning, Keep Experimenting, Keep calibrating</a:t>
            </a:r>
          </a:p>
        </p:txBody>
      </p:sp>
      <p:pic>
        <p:nvPicPr>
          <p:cNvPr id="20" name="Picture Placeholder 19" descr="Ferris wheel">
            <a:extLst>
              <a:ext uri="{FF2B5EF4-FFF2-40B4-BE49-F238E27FC236}">
                <a16:creationId xmlns:a16="http://schemas.microsoft.com/office/drawing/2014/main" id="{9E5CE8C1-B631-446C-9BB6-0814870B5ECA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34550" y="106615"/>
            <a:ext cx="1800000" cy="1800000"/>
          </a:xfrm>
        </p:spPr>
      </p:pic>
      <p:pic>
        <p:nvPicPr>
          <p:cNvPr id="22" name="Picture Placeholder 21" descr="Oar in water">
            <a:extLst>
              <a:ext uri="{FF2B5EF4-FFF2-40B4-BE49-F238E27FC236}">
                <a16:creationId xmlns:a16="http://schemas.microsoft.com/office/drawing/2014/main" id="{448F3FAC-A0F2-4FD5-A9B2-29E38370C088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7581" y="106615"/>
            <a:ext cx="1800000" cy="1800000"/>
          </a:xfrm>
        </p:spPr>
      </p:pic>
      <p:pic>
        <p:nvPicPr>
          <p:cNvPr id="26" name="Picture Placeholder 25" descr="Rock pebbles stacked on top of each other&#10;">
            <a:extLst>
              <a:ext uri="{FF2B5EF4-FFF2-40B4-BE49-F238E27FC236}">
                <a16:creationId xmlns:a16="http://schemas.microsoft.com/office/drawing/2014/main" id="{BDCF608A-9254-4801-8B1F-A7AA58FE590D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34550" y="2975938"/>
            <a:ext cx="1800000" cy="1800000"/>
          </a:xfrm>
        </p:spPr>
      </p:pic>
      <p:pic>
        <p:nvPicPr>
          <p:cNvPr id="30" name="Picture Placeholder 29" descr="Chess board with King and Pawn facing each other">
            <a:extLst>
              <a:ext uri="{FF2B5EF4-FFF2-40B4-BE49-F238E27FC236}">
                <a16:creationId xmlns:a16="http://schemas.microsoft.com/office/drawing/2014/main" id="{D878A039-CB99-412A-BAD5-1D6255F0C322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00163" y="2975938"/>
            <a:ext cx="1800000" cy="1800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8360A-177E-E146-99A7-581A78281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ZA" smtClean="0"/>
              <a:t>3</a:t>
            </a:fld>
            <a:endParaRPr lang="en-ZA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A2C55DF9-5354-4177-BDA1-2960B8F32B3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6"/>
          <a:srcRect t="36" b="36"/>
          <a:stretch>
            <a:fillRect/>
          </a:stretch>
        </p:blipFill>
        <p:spPr>
          <a:xfrm>
            <a:off x="1490273" y="1987190"/>
            <a:ext cx="1580131" cy="1580131"/>
          </a:xfr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8FD83D-8CCA-4632-8DF8-65203C4634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8039" y="2088159"/>
            <a:ext cx="1365320" cy="1384371"/>
          </a:xfrm>
          <a:prstGeom prst="rect">
            <a:avLst/>
          </a:prstGeom>
        </p:spPr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FEE7455C-ECDB-4824-AF36-0F16BB6D4CDC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8"/>
          <a:srcRect l="16848" r="16848"/>
          <a:stretch>
            <a:fillRect/>
          </a:stretch>
        </p:blipFill>
        <p:spPr>
          <a:xfrm>
            <a:off x="7367581" y="2975938"/>
            <a:ext cx="1800000" cy="1800000"/>
          </a:xfrm>
        </p:spPr>
      </p:pic>
      <p:pic>
        <p:nvPicPr>
          <p:cNvPr id="32" name="Picture Placeholder 31">
            <a:extLst>
              <a:ext uri="{FF2B5EF4-FFF2-40B4-BE49-F238E27FC236}">
                <a16:creationId xmlns:a16="http://schemas.microsoft.com/office/drawing/2014/main" id="{D0988FB4-F086-4D8A-85E1-232EEF2F581E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9"/>
          <a:srcRect l="16757" r="16757"/>
          <a:stretch>
            <a:fillRect/>
          </a:stretch>
        </p:blipFill>
        <p:spPr>
          <a:xfrm>
            <a:off x="9500613" y="106615"/>
            <a:ext cx="1800000" cy="1800000"/>
          </a:xfrm>
        </p:spPr>
      </p:pic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A6DB9505-DB9D-43EF-A267-728439C9C8F1}"/>
              </a:ext>
            </a:extLst>
          </p:cNvPr>
          <p:cNvSpPr txBox="1">
            <a:spLocks/>
          </p:cNvSpPr>
          <p:nvPr/>
        </p:nvSpPr>
        <p:spPr>
          <a:xfrm>
            <a:off x="891387" y="1155077"/>
            <a:ext cx="3842550" cy="832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2336" indent="0" algn="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9536" indent="0" algn="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16736" indent="0" algn="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73936" indent="0" algn="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b="1" dirty="0"/>
              <a:t>INVESTOR</a:t>
            </a:r>
            <a:r>
              <a:rPr lang="en-ZA" dirty="0"/>
              <a:t> and </a:t>
            </a:r>
            <a:r>
              <a:rPr lang="en-ZA" b="1" dirty="0"/>
              <a:t>DATA SCIENTIST </a:t>
            </a:r>
            <a:r>
              <a:rPr lang="en-ZA" dirty="0"/>
              <a:t>working in collaboration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AE32D62-72B1-4AD4-9CB8-1B25949ACA9B}"/>
              </a:ext>
            </a:extLst>
          </p:cNvPr>
          <p:cNvSpPr/>
          <p:nvPr/>
        </p:nvSpPr>
        <p:spPr>
          <a:xfrm>
            <a:off x="5162550" y="5633530"/>
            <a:ext cx="6209613" cy="3651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DOMAIN</a:t>
            </a:r>
            <a:r>
              <a:rPr lang="en-US" sz="1600" dirty="0"/>
              <a:t> (Company -&gt; Industry -&gt; Sector -&gt; Market)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E8D2475-8197-4C5C-A838-D37790460B3E}"/>
              </a:ext>
            </a:extLst>
          </p:cNvPr>
          <p:cNvSpPr/>
          <p:nvPr/>
        </p:nvSpPr>
        <p:spPr>
          <a:xfrm>
            <a:off x="5165770" y="6049850"/>
            <a:ext cx="6209613" cy="3651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BEHAVIOR</a:t>
            </a:r>
            <a:r>
              <a:rPr lang="en-US" sz="1600" dirty="0"/>
              <a:t> (Heart + Mind in Sync)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D5E121C-75FD-4491-A48C-5279C1351195}"/>
              </a:ext>
            </a:extLst>
          </p:cNvPr>
          <p:cNvSpPr/>
          <p:nvPr/>
        </p:nvSpPr>
        <p:spPr>
          <a:xfrm>
            <a:off x="5162549" y="6464137"/>
            <a:ext cx="6209613" cy="3651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TECHNOLOGY</a:t>
            </a:r>
            <a:r>
              <a:rPr lang="en-US" sz="1600" dirty="0"/>
              <a:t> (Descriptive -&gt; Predictive )</a:t>
            </a:r>
          </a:p>
        </p:txBody>
      </p:sp>
    </p:spTree>
    <p:extLst>
      <p:ext uri="{BB962C8B-B14F-4D97-AF65-F5344CB8AC3E}">
        <p14:creationId xmlns:p14="http://schemas.microsoft.com/office/powerpoint/2010/main" val="4149113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A2D15C0B-F0A7-4970-8FF6-45A865ACA7F1}"/>
              </a:ext>
            </a:extLst>
          </p:cNvPr>
          <p:cNvSpPr/>
          <p:nvPr/>
        </p:nvSpPr>
        <p:spPr>
          <a:xfrm>
            <a:off x="7724369" y="-66956"/>
            <a:ext cx="352978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DBF58A9-D3FB-4ACD-8987-13A2484268CF}"/>
              </a:ext>
            </a:extLst>
          </p:cNvPr>
          <p:cNvSpPr/>
          <p:nvPr/>
        </p:nvSpPr>
        <p:spPr>
          <a:xfrm>
            <a:off x="4090287" y="0"/>
            <a:ext cx="352978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82D6-6FE9-264F-8985-EBC964197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ZA" smtClean="0"/>
              <a:t>4</a:t>
            </a:fld>
            <a:endParaRPr lang="en-ZA" dirty="0"/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B2289567-7F0A-43DD-B9CD-E013DF4F1E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8132099"/>
              </p:ext>
            </p:extLst>
          </p:nvPr>
        </p:nvGraphicFramePr>
        <p:xfrm>
          <a:off x="353962" y="601679"/>
          <a:ext cx="11238270" cy="1620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Graphic 16" descr="Checkmark">
            <a:extLst>
              <a:ext uri="{FF2B5EF4-FFF2-40B4-BE49-F238E27FC236}">
                <a16:creationId xmlns:a16="http://schemas.microsoft.com/office/drawing/2014/main" id="{18369B5E-47EA-45D9-B89A-868A5444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2889" y="2037732"/>
            <a:ext cx="274320" cy="2743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CC2B9C9-6D34-4B7B-8FF8-634029AAB9BB}"/>
              </a:ext>
            </a:extLst>
          </p:cNvPr>
          <p:cNvSpPr txBox="1"/>
          <p:nvPr/>
        </p:nvSpPr>
        <p:spPr>
          <a:xfrm>
            <a:off x="1389735" y="1997601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a typeface="Verdana" panose="020B0604030504040204" pitchFamily="34" charset="0"/>
                <a:cs typeface="Aldhabi" panose="020B0604020202020204" pitchFamily="2" charset="-78"/>
              </a:rPr>
              <a:t>Checklist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B9CADF-8894-4CC4-BF34-A8E777975602}"/>
              </a:ext>
            </a:extLst>
          </p:cNvPr>
          <p:cNvSpPr txBox="1"/>
          <p:nvPr/>
        </p:nvSpPr>
        <p:spPr>
          <a:xfrm>
            <a:off x="1277209" y="3589462"/>
            <a:ext cx="158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Company Analysis </a:t>
            </a:r>
          </a:p>
          <a:p>
            <a:r>
              <a:rPr lang="en-US" sz="1400" dirty="0"/>
              <a:t>Framework</a:t>
            </a:r>
          </a:p>
        </p:txBody>
      </p:sp>
      <p:pic>
        <p:nvPicPr>
          <p:cNvPr id="22" name="Graphic 21" descr="Filter">
            <a:extLst>
              <a:ext uri="{FF2B5EF4-FFF2-40B4-BE49-F238E27FC236}">
                <a16:creationId xmlns:a16="http://schemas.microsoft.com/office/drawing/2014/main" id="{E92CF79D-2E00-4CF9-B7E0-63C52B2036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3522" y="3650223"/>
            <a:ext cx="365760" cy="36576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861DF46-A82D-42E6-A141-6465183B5C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01618" y="3698925"/>
            <a:ext cx="274320" cy="2683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A182050-9EFF-43B6-943D-797E4B9FAD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6070" y="4243564"/>
            <a:ext cx="2743200" cy="984541"/>
          </a:xfrm>
          <a:prstGeom prst="rect">
            <a:avLst/>
          </a:prstGeom>
        </p:spPr>
      </p:pic>
      <p:pic>
        <p:nvPicPr>
          <p:cNvPr id="26" name="Graphic 25" descr="Checklist">
            <a:extLst>
              <a:ext uri="{FF2B5EF4-FFF2-40B4-BE49-F238E27FC236}">
                <a16:creationId xmlns:a16="http://schemas.microsoft.com/office/drawing/2014/main" id="{4933F5E2-A372-4CE2-876A-5C49AD255C6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38287" y="1954793"/>
            <a:ext cx="365760" cy="36576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048C01F-BAF7-410B-8B93-F62D0FA295F6}"/>
              </a:ext>
            </a:extLst>
          </p:cNvPr>
          <p:cNvSpPr txBox="1"/>
          <p:nvPr/>
        </p:nvSpPr>
        <p:spPr>
          <a:xfrm>
            <a:off x="1351634" y="5312957"/>
            <a:ext cx="2514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Company Analysis Tool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DBC6090-8C75-4263-B185-B17125F9077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20935" y="2292864"/>
            <a:ext cx="1972786" cy="95650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42B9888-A0FA-4D31-928A-1FA4AF6362B1}"/>
              </a:ext>
            </a:extLst>
          </p:cNvPr>
          <p:cNvSpPr txBox="1"/>
          <p:nvPr/>
        </p:nvSpPr>
        <p:spPr>
          <a:xfrm>
            <a:off x="4838699" y="3314959"/>
            <a:ext cx="2514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Competitive Analysis Tool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B98199-D95B-4AF9-9C5F-0389A724D82E}"/>
              </a:ext>
            </a:extLst>
          </p:cNvPr>
          <p:cNvSpPr txBox="1"/>
          <p:nvPr/>
        </p:nvSpPr>
        <p:spPr>
          <a:xfrm>
            <a:off x="4754140" y="1907804"/>
            <a:ext cx="2724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Competitive Analysis Framework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E0E1339-BF8D-4EB8-8DD0-50FAE739340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69195" y="4653528"/>
            <a:ext cx="2199088" cy="106982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C322E54-1979-42C5-B727-C8815291182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14091" y="4714427"/>
            <a:ext cx="839210" cy="30211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0A19FCA-A716-4BFD-ABDD-7135A0B142C2}"/>
              </a:ext>
            </a:extLst>
          </p:cNvPr>
          <p:cNvSpPr txBox="1"/>
          <p:nvPr/>
        </p:nvSpPr>
        <p:spPr>
          <a:xfrm>
            <a:off x="446135" y="176079"/>
            <a:ext cx="9754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Learning Process and Outcome..</a:t>
            </a:r>
          </a:p>
        </p:txBody>
      </p:sp>
      <p:pic>
        <p:nvPicPr>
          <p:cNvPr id="39" name="Graphic 38" descr="Filter">
            <a:extLst>
              <a:ext uri="{FF2B5EF4-FFF2-40B4-BE49-F238E27FC236}">
                <a16:creationId xmlns:a16="http://schemas.microsoft.com/office/drawing/2014/main" id="{9502B9B5-1618-4965-9A3D-A29F99786A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47277" y="1986533"/>
            <a:ext cx="365760" cy="36576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454E7BB-F311-41B3-A79B-2F7AAB1682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19401" y="2263751"/>
            <a:ext cx="274320" cy="26835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90E63C1E-9B4C-43BA-BC2C-CC6DB3F60D10}"/>
              </a:ext>
            </a:extLst>
          </p:cNvPr>
          <p:cNvSpPr txBox="1"/>
          <p:nvPr/>
        </p:nvSpPr>
        <p:spPr>
          <a:xfrm>
            <a:off x="811686" y="5581688"/>
            <a:ext cx="3244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Leverage screener to analyze companies based on historical financial performance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4BE44A3-0DEE-4232-8D34-1C67AF53924A}"/>
              </a:ext>
            </a:extLst>
          </p:cNvPr>
          <p:cNvSpPr txBox="1"/>
          <p:nvPr/>
        </p:nvSpPr>
        <p:spPr>
          <a:xfrm>
            <a:off x="764683" y="2461062"/>
            <a:ext cx="32447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Leverage screener to build our screens of checklist rules for various situations as per level of expertise for initial filter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1D22295-1AD3-4259-8331-8EA1D204DECD}"/>
              </a:ext>
            </a:extLst>
          </p:cNvPr>
          <p:cNvSpPr txBox="1"/>
          <p:nvPr/>
        </p:nvSpPr>
        <p:spPr>
          <a:xfrm>
            <a:off x="4342363" y="3541532"/>
            <a:ext cx="3362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Compare a company with  4 competitors over 70+ key financial metrics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AE3DACA-328A-4D9B-9EEA-5C315DBD9845}"/>
              </a:ext>
            </a:extLst>
          </p:cNvPr>
          <p:cNvSpPr txBox="1"/>
          <p:nvPr/>
        </p:nvSpPr>
        <p:spPr>
          <a:xfrm>
            <a:off x="4708123" y="4234530"/>
            <a:ext cx="2951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Company/Industry/Sector/Market Analysis Framework</a:t>
            </a:r>
          </a:p>
        </p:txBody>
      </p:sp>
      <p:pic>
        <p:nvPicPr>
          <p:cNvPr id="45" name="Graphic 44" descr="Filter">
            <a:extLst>
              <a:ext uri="{FF2B5EF4-FFF2-40B4-BE49-F238E27FC236}">
                <a16:creationId xmlns:a16="http://schemas.microsoft.com/office/drawing/2014/main" id="{748EAD43-F558-45A7-87FC-F2E5CF1DE3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42363" y="4311867"/>
            <a:ext cx="365760" cy="36576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390452CE-C0BD-4C90-BA01-574D6B8C3399}"/>
              </a:ext>
            </a:extLst>
          </p:cNvPr>
          <p:cNvSpPr txBox="1"/>
          <p:nvPr/>
        </p:nvSpPr>
        <p:spPr>
          <a:xfrm>
            <a:off x="4525243" y="6052380"/>
            <a:ext cx="28111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Open source project to analyze sectors/ industries / business  cycles &amp; related opportunity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2DBFF16-A394-404E-B559-56719858799F}"/>
              </a:ext>
            </a:extLst>
          </p:cNvPr>
          <p:cNvSpPr txBox="1"/>
          <p:nvPr/>
        </p:nvSpPr>
        <p:spPr>
          <a:xfrm>
            <a:off x="4838699" y="5830812"/>
            <a:ext cx="2514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Competitive Analysis Tool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DBF9CD2-1833-4985-BAB5-D39A9888973C}"/>
              </a:ext>
            </a:extLst>
          </p:cNvPr>
          <p:cNvSpPr txBox="1"/>
          <p:nvPr/>
        </p:nvSpPr>
        <p:spPr>
          <a:xfrm>
            <a:off x="7789457" y="3176791"/>
            <a:ext cx="339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Exchange Information Filing Analysis Tool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752173E0-2DFF-45BB-90AB-D44433CE91D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02974" y="2361865"/>
            <a:ext cx="3389225" cy="76423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B408A06A-C086-453C-B3A3-7DB645932539}"/>
              </a:ext>
            </a:extLst>
          </p:cNvPr>
          <p:cNvSpPr txBox="1"/>
          <p:nvPr/>
        </p:nvSpPr>
        <p:spPr>
          <a:xfrm>
            <a:off x="7847644" y="3388613"/>
            <a:ext cx="33626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Automatically download consolidated exchange filings tagged by information categories and filing links available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E8F6F5C-765F-408D-8843-4467A25B5FB6}"/>
              </a:ext>
            </a:extLst>
          </p:cNvPr>
          <p:cNvSpPr txBox="1"/>
          <p:nvPr/>
        </p:nvSpPr>
        <p:spPr>
          <a:xfrm>
            <a:off x="7892697" y="5954409"/>
            <a:ext cx="339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Annual Report Database &amp; Analysis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80E2DB0-E43B-4777-AADD-3866E8DD210C}"/>
              </a:ext>
            </a:extLst>
          </p:cNvPr>
          <p:cNvSpPr txBox="1"/>
          <p:nvPr/>
        </p:nvSpPr>
        <p:spPr>
          <a:xfrm>
            <a:off x="7950884" y="6166231"/>
            <a:ext cx="3362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Audit a concerned auditor, entity, person across companies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942C3FB9-04E9-4C47-860E-6BB41A84327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296329" y="4387933"/>
            <a:ext cx="2206871" cy="157543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AD51D7C7-A716-4FA3-A21E-F97DA995E55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926169" y="5021106"/>
            <a:ext cx="628354" cy="46992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955B867-62CD-4085-AC8E-2E32D592BE1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560706" y="1987127"/>
            <a:ext cx="628354" cy="46992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9AF6A33-406C-4AFC-A08F-095B2DE05BA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210793" y="4284182"/>
            <a:ext cx="628354" cy="46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2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D0A19FCA-A716-4BFD-ABDD-7135A0B142C2}"/>
              </a:ext>
            </a:extLst>
          </p:cNvPr>
          <p:cNvSpPr txBox="1"/>
          <p:nvPr/>
        </p:nvSpPr>
        <p:spPr>
          <a:xfrm>
            <a:off x="1002889" y="165813"/>
            <a:ext cx="9754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Learning Process Pipeline..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07474E-0967-489C-90B6-8E4D530AB13D}"/>
              </a:ext>
            </a:extLst>
          </p:cNvPr>
          <p:cNvSpPr txBox="1"/>
          <p:nvPr/>
        </p:nvSpPr>
        <p:spPr>
          <a:xfrm>
            <a:off x="4218039" y="1229032"/>
            <a:ext cx="6539701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Machine Learning and Domain Knowledge Driven 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Market Attractiveness Index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Portfolio Selection Model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BA02BD-6C63-4A92-A11E-0B2ADE0FF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40" y="1229032"/>
            <a:ext cx="3026544" cy="1678858"/>
          </a:xfrm>
          <a:prstGeom prst="rect">
            <a:avLst/>
          </a:prstGeom>
        </p:spPr>
      </p:pic>
      <p:pic>
        <p:nvPicPr>
          <p:cNvPr id="6" name="Graphic 5" descr="Smiling Face with Solid Fill">
            <a:extLst>
              <a:ext uri="{FF2B5EF4-FFF2-40B4-BE49-F238E27FC236}">
                <a16:creationId xmlns:a16="http://schemas.microsoft.com/office/drawing/2014/main" id="{69EF65A4-A810-4115-BB43-6965DAF48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57346" y="3557397"/>
            <a:ext cx="577952" cy="577952"/>
          </a:xfrm>
          <a:prstGeom prst="rect">
            <a:avLst/>
          </a:prstGeom>
        </p:spPr>
      </p:pic>
      <p:pic>
        <p:nvPicPr>
          <p:cNvPr id="8" name="Graphic 7" descr="Sad Face with No Fill">
            <a:extLst>
              <a:ext uri="{FF2B5EF4-FFF2-40B4-BE49-F238E27FC236}">
                <a16:creationId xmlns:a16="http://schemas.microsoft.com/office/drawing/2014/main" id="{61646A84-4F5A-4BA1-BEAA-AFB7DB1EDD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57346" y="4431584"/>
            <a:ext cx="577952" cy="577952"/>
          </a:xfrm>
          <a:prstGeom prst="rect">
            <a:avLst/>
          </a:prstGeom>
        </p:spPr>
      </p:pic>
      <p:pic>
        <p:nvPicPr>
          <p:cNvPr id="10" name="Graphic 9" descr="User">
            <a:extLst>
              <a:ext uri="{FF2B5EF4-FFF2-40B4-BE49-F238E27FC236}">
                <a16:creationId xmlns:a16="http://schemas.microsoft.com/office/drawing/2014/main" id="{53896F39-E39B-4B4F-BFDF-8840F7FF04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60207" y="3372158"/>
            <a:ext cx="914400" cy="914400"/>
          </a:xfrm>
          <a:prstGeom prst="rect">
            <a:avLst/>
          </a:prstGeom>
        </p:spPr>
      </p:pic>
      <p:pic>
        <p:nvPicPr>
          <p:cNvPr id="53" name="Graphic 52" descr="User">
            <a:extLst>
              <a:ext uri="{FF2B5EF4-FFF2-40B4-BE49-F238E27FC236}">
                <a16:creationId xmlns:a16="http://schemas.microsoft.com/office/drawing/2014/main" id="{620D04A6-CCFE-44EA-87FE-F9DE1F8664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60207" y="4118334"/>
            <a:ext cx="914400" cy="9144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F45E9BEC-472F-4A47-9162-A4144F3DFE5E}"/>
              </a:ext>
            </a:extLst>
          </p:cNvPr>
          <p:cNvSpPr txBox="1"/>
          <p:nvPr/>
        </p:nvSpPr>
        <p:spPr>
          <a:xfrm>
            <a:off x="4218038" y="3695165"/>
            <a:ext cx="6539701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Web Driven Corporate Governance Scorecard for Companies/Promoters/Board Members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0BA699-2260-4E88-95E7-BF6B0A7935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676" y="5335422"/>
            <a:ext cx="2606962" cy="1234716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C03DBE7E-9D1F-4F9B-AA31-DCEA73AFA5E3}"/>
              </a:ext>
            </a:extLst>
          </p:cNvPr>
          <p:cNvSpPr txBox="1"/>
          <p:nvPr/>
        </p:nvSpPr>
        <p:spPr>
          <a:xfrm>
            <a:off x="4218037" y="5370640"/>
            <a:ext cx="6539701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Probability of Fraud/Financial Shenanigans models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1AC97A2C-442A-4261-9B82-B7A905FEF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13D2E340-0663-474B-992C-9192B5C45E57}" type="slidenum">
              <a:rPr lang="en-ZA" smtClean="0"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92057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D0A19FCA-A716-4BFD-ABDD-7135A0B142C2}"/>
              </a:ext>
            </a:extLst>
          </p:cNvPr>
          <p:cNvSpPr txBox="1"/>
          <p:nvPr/>
        </p:nvSpPr>
        <p:spPr>
          <a:xfrm>
            <a:off x="1002889" y="165813"/>
            <a:ext cx="10976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Key Learnings (3 Years) – Worked/ did not work?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3946F4-1645-4768-9FD3-F8520718FD43}"/>
              </a:ext>
            </a:extLst>
          </p:cNvPr>
          <p:cNvSpPr txBox="1"/>
          <p:nvPr/>
        </p:nvSpPr>
        <p:spPr>
          <a:xfrm>
            <a:off x="1002889" y="892767"/>
            <a:ext cx="100780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power of data in isolation vs data consolidated is MULTIFOLD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Taking sectoral bets when going was tough:</a:t>
            </a:r>
          </a:p>
          <a:p>
            <a:pPr marL="855663" indent="-344488">
              <a:buFont typeface="Courier New" panose="02070309020205020404" pitchFamily="49" charset="0"/>
              <a:buChar char="o"/>
            </a:pPr>
            <a:r>
              <a:rPr lang="en-US" sz="1600" dirty="0"/>
              <a:t> IT (2017), </a:t>
            </a:r>
          </a:p>
          <a:p>
            <a:pPr marL="855663" indent="-344488">
              <a:buFont typeface="Courier New" panose="02070309020205020404" pitchFamily="49" charset="0"/>
              <a:buChar char="o"/>
            </a:pPr>
            <a:r>
              <a:rPr lang="en-US" sz="1600" dirty="0"/>
              <a:t>Real Estate &amp; NBFC (Nov’16)</a:t>
            </a:r>
          </a:p>
          <a:p>
            <a:pPr marL="855663" indent="-344488">
              <a:buFont typeface="Courier New" panose="02070309020205020404" pitchFamily="49" charset="0"/>
              <a:buChar char="o"/>
            </a:pPr>
            <a:r>
              <a:rPr lang="en-US" sz="1600" dirty="0"/>
              <a:t> Hotel (Early 17) </a:t>
            </a:r>
          </a:p>
          <a:p>
            <a:pPr marL="344488" indent="-344488">
              <a:buFont typeface="Arial" panose="020B0604020202020204" pitchFamily="34" charset="0"/>
              <a:buChar char="•"/>
            </a:pPr>
            <a:r>
              <a:rPr lang="en-US" sz="1600" dirty="0"/>
              <a:t>Improved on experimenting and failing quickly rather than being emotionally attached</a:t>
            </a:r>
          </a:p>
          <a:p>
            <a:pPr marL="344488" indent="-344488">
              <a:buFont typeface="Arial" panose="020B0604020202020204" pitchFamily="34" charset="0"/>
              <a:buChar char="•"/>
            </a:pPr>
            <a:r>
              <a:rPr lang="en-US" sz="1600" dirty="0"/>
              <a:t>Individual stock portfolio</a:t>
            </a:r>
          </a:p>
          <a:p>
            <a:pPr marL="344488" indent="-344488">
              <a:buFont typeface="Arial" panose="020B0604020202020204" pitchFamily="34" charset="0"/>
              <a:buChar char="•"/>
            </a:pPr>
            <a:r>
              <a:rPr lang="en-US" sz="1600" dirty="0"/>
              <a:t>1</a:t>
            </a:r>
            <a:r>
              <a:rPr lang="en-US" sz="1600" baseline="30000" dirty="0"/>
              <a:t>st</a:t>
            </a:r>
            <a:r>
              <a:rPr lang="en-US" sz="1600" dirty="0"/>
              <a:t> shot on identifying turnaround stories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1A521C-BA7C-4CDF-B333-FB14D504BA4C}"/>
              </a:ext>
            </a:extLst>
          </p:cNvPr>
          <p:cNvSpPr txBox="1"/>
          <p:nvPr/>
        </p:nvSpPr>
        <p:spPr>
          <a:xfrm>
            <a:off x="2231922" y="2965754"/>
            <a:ext cx="101862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Tried to follow a basket approach in pharma which failed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Staggered accumulation and distribution with varied time frame stock wise distributed works better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Try to understand the industry but if it is too hard, then avoid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Perfect timing is not required but reasonable timing is important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C72BFF-6096-46EA-904C-CCDB5050C914}"/>
              </a:ext>
            </a:extLst>
          </p:cNvPr>
          <p:cNvSpPr/>
          <p:nvPr/>
        </p:nvSpPr>
        <p:spPr>
          <a:xfrm>
            <a:off x="1042704" y="4443082"/>
            <a:ext cx="103140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indent="-344488">
              <a:buFont typeface="Arial" panose="020B0604020202020204" pitchFamily="34" charset="0"/>
              <a:buChar char="•"/>
            </a:pPr>
            <a:r>
              <a:rPr lang="en-US" dirty="0"/>
              <a:t>Many times, even numbers scream, mental perception does not allow us to read through it</a:t>
            </a:r>
          </a:p>
          <a:p>
            <a:pPr marL="344488" indent="-344488">
              <a:buFont typeface="Arial" panose="020B0604020202020204" pitchFamily="34" charset="0"/>
              <a:buChar char="•"/>
            </a:pPr>
            <a:r>
              <a:rPr lang="en-US" dirty="0"/>
              <a:t>Mistakes of omission : Safari (came across an article 60’s is new 30’s for these CEOs, compared with VIP, did not feel margins can be go than market leader and discarded)</a:t>
            </a:r>
          </a:p>
          <a:p>
            <a:pPr marL="344488" indent="-344488">
              <a:buFont typeface="Arial" panose="020B0604020202020204" pitchFamily="34" charset="0"/>
              <a:buChar char="•"/>
            </a:pPr>
            <a:r>
              <a:rPr lang="en-US" dirty="0"/>
              <a:t>Mistakes of commission : Pharma Basket</a:t>
            </a:r>
          </a:p>
          <a:p>
            <a:pPr marL="344488" indent="-344488">
              <a:buFont typeface="Arial" panose="020B0604020202020204" pitchFamily="34" charset="0"/>
              <a:buChar char="•"/>
            </a:pPr>
            <a:r>
              <a:rPr lang="en-US" dirty="0"/>
              <a:t>Mistakes of risk interpretation : </a:t>
            </a:r>
            <a:r>
              <a:rPr lang="en-US" dirty="0" err="1"/>
              <a:t>Wonderla</a:t>
            </a:r>
            <a:endParaRPr lang="en-US" dirty="0"/>
          </a:p>
          <a:p>
            <a:pPr marL="344488" indent="-344488">
              <a:buFont typeface="Arial" panose="020B0604020202020204" pitchFamily="34" charset="0"/>
              <a:buChar char="•"/>
            </a:pPr>
            <a:r>
              <a:rPr lang="en-US" dirty="0"/>
              <a:t>Asset heavy industries can have debt free/free cash flow companies</a:t>
            </a:r>
          </a:p>
          <a:p>
            <a:pPr marL="344488" indent="-344488">
              <a:buFont typeface="Arial" panose="020B0604020202020204" pitchFamily="34" charset="0"/>
              <a:buChar char="•"/>
            </a:pPr>
            <a:r>
              <a:rPr lang="en-US" dirty="0"/>
              <a:t>In short term, quality is a sentiment</a:t>
            </a:r>
          </a:p>
        </p:txBody>
      </p:sp>
      <p:pic>
        <p:nvPicPr>
          <p:cNvPr id="8" name="Graphic 7" descr="Smiling Face with No Fill">
            <a:extLst>
              <a:ext uri="{FF2B5EF4-FFF2-40B4-BE49-F238E27FC236}">
                <a16:creationId xmlns:a16="http://schemas.microsoft.com/office/drawing/2014/main" id="{FD510D8D-1B4A-43C5-8998-04CE937F9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89" y="1345669"/>
            <a:ext cx="914400" cy="914400"/>
          </a:xfrm>
          <a:prstGeom prst="rect">
            <a:avLst/>
          </a:prstGeom>
        </p:spPr>
      </p:pic>
      <p:pic>
        <p:nvPicPr>
          <p:cNvPr id="10" name="Graphic 9" descr="Crying Face with No Fill">
            <a:extLst>
              <a:ext uri="{FF2B5EF4-FFF2-40B4-BE49-F238E27FC236}">
                <a16:creationId xmlns:a16="http://schemas.microsoft.com/office/drawing/2014/main" id="{3072B157-5235-4D4C-BE2F-C502026DD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17522" y="3107185"/>
            <a:ext cx="914400" cy="914400"/>
          </a:xfrm>
          <a:prstGeom prst="rect">
            <a:avLst/>
          </a:prstGeom>
        </p:spPr>
      </p:pic>
      <p:pic>
        <p:nvPicPr>
          <p:cNvPr id="12" name="Graphic 11" descr="Upward trend">
            <a:extLst>
              <a:ext uri="{FF2B5EF4-FFF2-40B4-BE49-F238E27FC236}">
                <a16:creationId xmlns:a16="http://schemas.microsoft.com/office/drawing/2014/main" id="{67C0E267-E48D-40A8-BB0E-3E8EB2CE86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8304" y="4920160"/>
            <a:ext cx="914400" cy="914400"/>
          </a:xfrm>
          <a:prstGeom prst="rect">
            <a:avLst/>
          </a:prstGeom>
        </p:spPr>
      </p:pic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495AFC2-939A-4BCC-87BE-AF591B280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13D2E340-0663-474B-992C-9192B5C45E57}" type="slidenum">
              <a:rPr lang="en-ZA" smtClean="0"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59104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6545" y="2393581"/>
            <a:ext cx="5670487" cy="2743428"/>
          </a:xfrm>
        </p:spPr>
        <p:txBody>
          <a:bodyPr/>
          <a:lstStyle/>
          <a:p>
            <a:r>
              <a:rPr lang="en-ZA" dirty="0"/>
              <a:t>Thank You All..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2C4E3-AFAF-4630-AF6D-21FB3C29C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7965" y="3765295"/>
            <a:ext cx="4082272" cy="1591181"/>
          </a:xfrm>
        </p:spPr>
        <p:txBody>
          <a:bodyPr/>
          <a:lstStyle/>
          <a:p>
            <a:r>
              <a:rPr lang="en-ZA" dirty="0"/>
              <a:t>We all live for dreams and aspirations. I dreamt this and I am living it in this moment</a:t>
            </a:r>
            <a:endParaRPr lang="en-ZA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47D207-D9EF-4247-BA18-7862540EEA5D}"/>
              </a:ext>
            </a:extLst>
          </p:cNvPr>
          <p:cNvSpPr txBox="1"/>
          <p:nvPr/>
        </p:nvSpPr>
        <p:spPr>
          <a:xfrm>
            <a:off x="11897032" y="206477"/>
            <a:ext cx="432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E51E7D35-8227-4282-BC5B-385CFD7220B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024" r="11024"/>
          <a:stretch>
            <a:fillRect/>
          </a:stretch>
        </p:blipFill>
        <p:spPr>
          <a:xfrm>
            <a:off x="2075022" y="1279406"/>
            <a:ext cx="2397795" cy="2397795"/>
          </a:xfrm>
        </p:spPr>
      </p:pic>
    </p:spTree>
    <p:extLst>
      <p:ext uri="{BB962C8B-B14F-4D97-AF65-F5344CB8AC3E}">
        <p14:creationId xmlns:p14="http://schemas.microsoft.com/office/powerpoint/2010/main" val="1181618902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graphy Template SB v4" id="{4F7DDD27-D262-46AC-9234-217A968C33E9}" vid="{39FD6496-C818-4F08-8537-5BB16A405A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5FC928B-1A88-4F75-808F-504DD532A5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665E40-4AC5-4AC0-A78D-6D9423A99F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A25C2D-287F-4DFC-A932-82060E776B94}">
  <ds:schemaRefs>
    <ds:schemaRef ds:uri="http://schemas.microsoft.com/office/2006/metadata/properti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6dc4bcd6-49db-4c07-9060-8acfc67cef9f"/>
    <ds:schemaRef ds:uri="fb0879af-3eba-417a-a55a-ffe6dcd6ca77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Biography presentation</Template>
  <TotalTime>0</TotalTime>
  <Words>645</Words>
  <Application>Microsoft Office PowerPoint</Application>
  <PresentationFormat>Widescreen</PresentationFormat>
  <Paragraphs>92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SimSun</vt:lpstr>
      <vt:lpstr>Aldhabi</vt:lpstr>
      <vt:lpstr>Arial</vt:lpstr>
      <vt:lpstr>Calibri</vt:lpstr>
      <vt:lpstr>Cambria</vt:lpstr>
      <vt:lpstr>Century Schoolbook</vt:lpstr>
      <vt:lpstr>Corbel</vt:lpstr>
      <vt:lpstr>Courier New</vt:lpstr>
      <vt:lpstr>Verdana</vt:lpstr>
      <vt:lpstr>Wingdings</vt:lpstr>
      <vt:lpstr>Headlines</vt:lpstr>
      <vt:lpstr>My Investment Journey and Learning</vt:lpstr>
      <vt:lpstr>PowerPoint Presentation</vt:lpstr>
      <vt:lpstr>2015-2018</vt:lpstr>
      <vt:lpstr>PowerPoint Presentation</vt:lpstr>
      <vt:lpstr>PowerPoint Presentation</vt:lpstr>
      <vt:lpstr>PowerPoint Presentation</vt:lpstr>
      <vt:lpstr>Thank You All..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2018-07-25T03:14:34Z</dcterms:created>
  <dcterms:modified xsi:type="dcterms:W3CDTF">2018-08-19T18:32:43Z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