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5" r:id="rId4"/>
    <p:sldId id="276" r:id="rId5"/>
    <p:sldId id="259" r:id="rId6"/>
    <p:sldId id="274" r:id="rId7"/>
    <p:sldId id="272" r:id="rId8"/>
    <p:sldId id="258" r:id="rId9"/>
    <p:sldId id="260" r:id="rId10"/>
    <p:sldId id="262" r:id="rId11"/>
    <p:sldId id="268" r:id="rId12"/>
    <p:sldId id="263" r:id="rId13"/>
    <p:sldId id="269" r:id="rId14"/>
    <p:sldId id="271" r:id="rId15"/>
    <p:sldId id="270" r:id="rId16"/>
    <p:sldId id="264" r:id="rId17"/>
    <p:sldId id="265"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382" autoAdjust="0"/>
  </p:normalViewPr>
  <p:slideViewPr>
    <p:cSldViewPr snapToGrid="0">
      <p:cViewPr varScale="1">
        <p:scale>
          <a:sx n="65" d="100"/>
          <a:sy n="65" d="100"/>
        </p:scale>
        <p:origin x="13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EC06025-F3DB-4ECD-A671-D89AD52AA8E7}"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0D970EA7-F947-4216-AC43-21047F46D8CC}">
      <dgm:prSet/>
      <dgm:spPr/>
      <dgm:t>
        <a:bodyPr/>
        <a:lstStyle/>
        <a:p>
          <a:pPr>
            <a:lnSpc>
              <a:spcPct val="100000"/>
            </a:lnSpc>
          </a:pPr>
          <a:r>
            <a:rPr lang="en-US" dirty="0"/>
            <a:t>New capacity for Pipes has commenced production in May, 2019.</a:t>
          </a:r>
        </a:p>
      </dgm:t>
    </dgm:pt>
    <dgm:pt modelId="{35206046-457B-47CE-8E7E-B0D11B40BE54}" type="parTrans" cxnId="{06CCA478-96BF-4352-939D-5E33E1050BA0}">
      <dgm:prSet/>
      <dgm:spPr/>
      <dgm:t>
        <a:bodyPr/>
        <a:lstStyle/>
        <a:p>
          <a:endParaRPr lang="en-US"/>
        </a:p>
      </dgm:t>
    </dgm:pt>
    <dgm:pt modelId="{62FBE544-7AB6-4FF7-B9D9-3889B40A150F}" type="sibTrans" cxnId="{06CCA478-96BF-4352-939D-5E33E1050BA0}">
      <dgm:prSet/>
      <dgm:spPr/>
      <dgm:t>
        <a:bodyPr/>
        <a:lstStyle/>
        <a:p>
          <a:endParaRPr lang="en-US"/>
        </a:p>
      </dgm:t>
    </dgm:pt>
    <dgm:pt modelId="{D2AC929A-DEF5-4BB2-B7FF-B8AF346174C4}">
      <dgm:prSet/>
      <dgm:spPr/>
      <dgm:t>
        <a:bodyPr/>
        <a:lstStyle/>
        <a:p>
          <a:pPr>
            <a:lnSpc>
              <a:spcPct val="100000"/>
            </a:lnSpc>
          </a:pPr>
          <a:r>
            <a:rPr lang="en-US" dirty="0"/>
            <a:t>Parador starts  operations in Shanghai China, March, 2019.</a:t>
          </a:r>
        </a:p>
      </dgm:t>
    </dgm:pt>
    <dgm:pt modelId="{EA0DD411-121E-4727-8C8F-2DC04ED4394A}" type="parTrans" cxnId="{705EFF17-B1E2-420B-8F2D-168D8404CC47}">
      <dgm:prSet/>
      <dgm:spPr/>
      <dgm:t>
        <a:bodyPr/>
        <a:lstStyle/>
        <a:p>
          <a:endParaRPr lang="en-US"/>
        </a:p>
      </dgm:t>
    </dgm:pt>
    <dgm:pt modelId="{17479C51-9F2D-487C-89D3-DC309FBF9A78}" type="sibTrans" cxnId="{705EFF17-B1E2-420B-8F2D-168D8404CC47}">
      <dgm:prSet/>
      <dgm:spPr/>
      <dgm:t>
        <a:bodyPr/>
        <a:lstStyle/>
        <a:p>
          <a:endParaRPr lang="en-US"/>
        </a:p>
      </dgm:t>
    </dgm:pt>
    <dgm:pt modelId="{03A7B485-C4B2-48F1-9516-8C8B9A8DC611}">
      <dgm:prSet/>
      <dgm:spPr/>
      <dgm:t>
        <a:bodyPr/>
        <a:lstStyle/>
        <a:p>
          <a:pPr>
            <a:lnSpc>
              <a:spcPct val="100000"/>
            </a:lnSpc>
          </a:pPr>
          <a:r>
            <a:rPr lang="en-US" dirty="0"/>
            <a:t>Great place to work Award March, 2019.</a:t>
          </a:r>
        </a:p>
      </dgm:t>
    </dgm:pt>
    <dgm:pt modelId="{CF663FDE-4194-43BF-9BFB-2CBC3F8EBE67}" type="parTrans" cxnId="{7B278488-5C81-4CF4-B7D2-3C68C6B84CE4}">
      <dgm:prSet/>
      <dgm:spPr/>
      <dgm:t>
        <a:bodyPr/>
        <a:lstStyle/>
        <a:p>
          <a:endParaRPr lang="en-US"/>
        </a:p>
      </dgm:t>
    </dgm:pt>
    <dgm:pt modelId="{C338128F-4CDF-4856-A320-1DF126C1E2EC}" type="sibTrans" cxnId="{7B278488-5C81-4CF4-B7D2-3C68C6B84CE4}">
      <dgm:prSet/>
      <dgm:spPr/>
      <dgm:t>
        <a:bodyPr/>
        <a:lstStyle/>
        <a:p>
          <a:endParaRPr lang="en-US"/>
        </a:p>
      </dgm:t>
    </dgm:pt>
    <dgm:pt modelId="{25DCA82C-D580-4F09-B05C-0DB6CD31E451}">
      <dgm:prSet/>
      <dgm:spPr/>
      <dgm:t>
        <a:bodyPr/>
        <a:lstStyle/>
        <a:p>
          <a:pPr>
            <a:lnSpc>
              <a:spcPct val="100000"/>
            </a:lnSpc>
          </a:pPr>
          <a:r>
            <a:rPr lang="en-US" dirty="0"/>
            <a:t>Commercial production of Dry Mix plant February, 2019</a:t>
          </a:r>
        </a:p>
      </dgm:t>
    </dgm:pt>
    <dgm:pt modelId="{8EDB6E7D-8CE2-46AD-99D8-32F0C1A5405C}" type="parTrans" cxnId="{7B46FCB0-9C63-427D-AA0B-C1E2CA3D73EC}">
      <dgm:prSet/>
      <dgm:spPr/>
      <dgm:t>
        <a:bodyPr/>
        <a:lstStyle/>
        <a:p>
          <a:endParaRPr lang="en-US"/>
        </a:p>
      </dgm:t>
    </dgm:pt>
    <dgm:pt modelId="{1F7899FA-062A-4EF0-A2D8-FF3E1010FCF7}" type="sibTrans" cxnId="{7B46FCB0-9C63-427D-AA0B-C1E2CA3D73EC}">
      <dgm:prSet/>
      <dgm:spPr/>
      <dgm:t>
        <a:bodyPr/>
        <a:lstStyle/>
        <a:p>
          <a:endParaRPr lang="en-US"/>
        </a:p>
      </dgm:t>
    </dgm:pt>
    <dgm:pt modelId="{7E99B9F9-1B62-4326-A4DD-CE069097FAAF}" type="pres">
      <dgm:prSet presAssocID="{CEC06025-F3DB-4ECD-A671-D89AD52AA8E7}" presName="root" presStyleCnt="0">
        <dgm:presLayoutVars>
          <dgm:dir/>
          <dgm:resizeHandles val="exact"/>
        </dgm:presLayoutVars>
      </dgm:prSet>
      <dgm:spPr/>
    </dgm:pt>
    <dgm:pt modelId="{F3DEAD82-B1B6-4C14-89BA-7B83B41AABCC}" type="pres">
      <dgm:prSet presAssocID="{0D970EA7-F947-4216-AC43-21047F46D8CC}" presName="compNode" presStyleCnt="0"/>
      <dgm:spPr/>
    </dgm:pt>
    <dgm:pt modelId="{1EE50DF2-E06D-4E99-BE24-B4D5566BD920}" type="pres">
      <dgm:prSet presAssocID="{0D970EA7-F947-4216-AC43-21047F46D8CC}" presName="bgRect" presStyleLbl="bgShp" presStyleIdx="0" presStyleCnt="4"/>
      <dgm:spPr/>
    </dgm:pt>
    <dgm:pt modelId="{87BAA709-F547-4B71-B35F-5D8B49DD4F1B}" type="pres">
      <dgm:prSet presAssocID="{0D970EA7-F947-4216-AC43-21047F46D8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int"/>
        </a:ext>
      </dgm:extLst>
    </dgm:pt>
    <dgm:pt modelId="{5F8D41F9-3D4E-4C47-AD8F-BC182EEDFEED}" type="pres">
      <dgm:prSet presAssocID="{0D970EA7-F947-4216-AC43-21047F46D8CC}" presName="spaceRect" presStyleCnt="0"/>
      <dgm:spPr/>
    </dgm:pt>
    <dgm:pt modelId="{66159A41-0646-41EA-B157-788C937B8708}" type="pres">
      <dgm:prSet presAssocID="{0D970EA7-F947-4216-AC43-21047F46D8CC}" presName="parTx" presStyleLbl="revTx" presStyleIdx="0" presStyleCnt="4">
        <dgm:presLayoutVars>
          <dgm:chMax val="0"/>
          <dgm:chPref val="0"/>
        </dgm:presLayoutVars>
      </dgm:prSet>
      <dgm:spPr/>
    </dgm:pt>
    <dgm:pt modelId="{0E79654E-1DB9-42A1-9538-D82F55F5CA16}" type="pres">
      <dgm:prSet presAssocID="{62FBE544-7AB6-4FF7-B9D9-3889B40A150F}" presName="sibTrans" presStyleCnt="0"/>
      <dgm:spPr/>
    </dgm:pt>
    <dgm:pt modelId="{1F7467AD-959E-4320-80E0-B98C26F2AF0A}" type="pres">
      <dgm:prSet presAssocID="{D2AC929A-DEF5-4BB2-B7FF-B8AF346174C4}" presName="compNode" presStyleCnt="0"/>
      <dgm:spPr/>
    </dgm:pt>
    <dgm:pt modelId="{FE826708-1DE8-41C4-986E-0E5BFE4ECC88}" type="pres">
      <dgm:prSet presAssocID="{D2AC929A-DEF5-4BB2-B7FF-B8AF346174C4}" presName="bgRect" presStyleLbl="bgShp" presStyleIdx="1" presStyleCnt="4"/>
      <dgm:spPr/>
    </dgm:pt>
    <dgm:pt modelId="{CD2117DF-D3B3-47F0-9E54-85F36922F7D1}" type="pres">
      <dgm:prSet presAssocID="{D2AC929A-DEF5-4BB2-B7FF-B8AF346174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735F8203-DE44-403D-A022-FA9610200532}" type="pres">
      <dgm:prSet presAssocID="{D2AC929A-DEF5-4BB2-B7FF-B8AF346174C4}" presName="spaceRect" presStyleCnt="0"/>
      <dgm:spPr/>
    </dgm:pt>
    <dgm:pt modelId="{0516FFDB-906E-4A87-ACA8-E295A77CB0AE}" type="pres">
      <dgm:prSet presAssocID="{D2AC929A-DEF5-4BB2-B7FF-B8AF346174C4}" presName="parTx" presStyleLbl="revTx" presStyleIdx="1" presStyleCnt="4">
        <dgm:presLayoutVars>
          <dgm:chMax val="0"/>
          <dgm:chPref val="0"/>
        </dgm:presLayoutVars>
      </dgm:prSet>
      <dgm:spPr/>
    </dgm:pt>
    <dgm:pt modelId="{E513E180-0D98-4A77-B96D-7814CE087728}" type="pres">
      <dgm:prSet presAssocID="{17479C51-9F2D-487C-89D3-DC309FBF9A78}" presName="sibTrans" presStyleCnt="0"/>
      <dgm:spPr/>
    </dgm:pt>
    <dgm:pt modelId="{F50FCB83-DECB-4560-82C2-85558185DB7B}" type="pres">
      <dgm:prSet presAssocID="{03A7B485-C4B2-48F1-9516-8C8B9A8DC611}" presName="compNode" presStyleCnt="0"/>
      <dgm:spPr/>
    </dgm:pt>
    <dgm:pt modelId="{0F60DECC-46C8-4C68-830C-05CE6E18209F}" type="pres">
      <dgm:prSet presAssocID="{03A7B485-C4B2-48F1-9516-8C8B9A8DC611}" presName="bgRect" presStyleLbl="bgShp" presStyleIdx="2" presStyleCnt="4"/>
      <dgm:spPr/>
    </dgm:pt>
    <dgm:pt modelId="{A5EA91A5-38DE-4E1C-BE4A-0A85A9DB5C43}" type="pres">
      <dgm:prSet presAssocID="{03A7B485-C4B2-48F1-9516-8C8B9A8DC6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ophy"/>
        </a:ext>
      </dgm:extLst>
    </dgm:pt>
    <dgm:pt modelId="{1646C8E0-FD0B-41BD-9E57-010800C6D46E}" type="pres">
      <dgm:prSet presAssocID="{03A7B485-C4B2-48F1-9516-8C8B9A8DC611}" presName="spaceRect" presStyleCnt="0"/>
      <dgm:spPr/>
    </dgm:pt>
    <dgm:pt modelId="{C8A72D85-41D6-4DB9-97B3-E89E1937E6C5}" type="pres">
      <dgm:prSet presAssocID="{03A7B485-C4B2-48F1-9516-8C8B9A8DC611}" presName="parTx" presStyleLbl="revTx" presStyleIdx="2" presStyleCnt="4">
        <dgm:presLayoutVars>
          <dgm:chMax val="0"/>
          <dgm:chPref val="0"/>
        </dgm:presLayoutVars>
      </dgm:prSet>
      <dgm:spPr/>
    </dgm:pt>
    <dgm:pt modelId="{96579D00-96EE-4ED6-8A49-831B1DA4D503}" type="pres">
      <dgm:prSet presAssocID="{C338128F-4CDF-4856-A320-1DF126C1E2EC}" presName="sibTrans" presStyleCnt="0"/>
      <dgm:spPr/>
    </dgm:pt>
    <dgm:pt modelId="{158B340E-11C2-4861-879B-320B2D67CE2F}" type="pres">
      <dgm:prSet presAssocID="{25DCA82C-D580-4F09-B05C-0DB6CD31E451}" presName="compNode" presStyleCnt="0"/>
      <dgm:spPr/>
    </dgm:pt>
    <dgm:pt modelId="{56B58D01-F8CC-48BB-9C26-C90D821C4F75}" type="pres">
      <dgm:prSet presAssocID="{25DCA82C-D580-4F09-B05C-0DB6CD31E451}" presName="bgRect" presStyleLbl="bgShp" presStyleIdx="3" presStyleCnt="4"/>
      <dgm:spPr/>
    </dgm:pt>
    <dgm:pt modelId="{FA104009-0535-4B9E-839C-D890C077430F}" type="pres">
      <dgm:prSet presAssocID="{25DCA82C-D580-4F09-B05C-0DB6CD31E4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ctory"/>
        </a:ext>
      </dgm:extLst>
    </dgm:pt>
    <dgm:pt modelId="{2C9F8B8B-5A9E-4688-B89B-9AC7DD347A95}" type="pres">
      <dgm:prSet presAssocID="{25DCA82C-D580-4F09-B05C-0DB6CD31E451}" presName="spaceRect" presStyleCnt="0"/>
      <dgm:spPr/>
    </dgm:pt>
    <dgm:pt modelId="{C47DB154-46DA-4B93-8723-7F08265A3AB9}" type="pres">
      <dgm:prSet presAssocID="{25DCA82C-D580-4F09-B05C-0DB6CD31E451}" presName="parTx" presStyleLbl="revTx" presStyleIdx="3" presStyleCnt="4">
        <dgm:presLayoutVars>
          <dgm:chMax val="0"/>
          <dgm:chPref val="0"/>
        </dgm:presLayoutVars>
      </dgm:prSet>
      <dgm:spPr/>
    </dgm:pt>
  </dgm:ptLst>
  <dgm:cxnLst>
    <dgm:cxn modelId="{705EFF17-B1E2-420B-8F2D-168D8404CC47}" srcId="{CEC06025-F3DB-4ECD-A671-D89AD52AA8E7}" destId="{D2AC929A-DEF5-4BB2-B7FF-B8AF346174C4}" srcOrd="1" destOrd="0" parTransId="{EA0DD411-121E-4727-8C8F-2DC04ED4394A}" sibTransId="{17479C51-9F2D-487C-89D3-DC309FBF9A78}"/>
    <dgm:cxn modelId="{FB06CD3A-786A-46A9-840A-396A2A167267}" type="presOf" srcId="{0D970EA7-F947-4216-AC43-21047F46D8CC}" destId="{66159A41-0646-41EA-B157-788C937B8708}" srcOrd="0" destOrd="0" presId="urn:microsoft.com/office/officeart/2018/2/layout/IconVerticalSolidList"/>
    <dgm:cxn modelId="{1AC3F64E-BD80-4FA4-8EAE-27729C53B303}" type="presOf" srcId="{25DCA82C-D580-4F09-B05C-0DB6CD31E451}" destId="{C47DB154-46DA-4B93-8723-7F08265A3AB9}" srcOrd="0" destOrd="0" presId="urn:microsoft.com/office/officeart/2018/2/layout/IconVerticalSolidList"/>
    <dgm:cxn modelId="{06CCA478-96BF-4352-939D-5E33E1050BA0}" srcId="{CEC06025-F3DB-4ECD-A671-D89AD52AA8E7}" destId="{0D970EA7-F947-4216-AC43-21047F46D8CC}" srcOrd="0" destOrd="0" parTransId="{35206046-457B-47CE-8E7E-B0D11B40BE54}" sibTransId="{62FBE544-7AB6-4FF7-B9D9-3889B40A150F}"/>
    <dgm:cxn modelId="{7B278488-5C81-4CF4-B7D2-3C68C6B84CE4}" srcId="{CEC06025-F3DB-4ECD-A671-D89AD52AA8E7}" destId="{03A7B485-C4B2-48F1-9516-8C8B9A8DC611}" srcOrd="2" destOrd="0" parTransId="{CF663FDE-4194-43BF-9BFB-2CBC3F8EBE67}" sibTransId="{C338128F-4CDF-4856-A320-1DF126C1E2EC}"/>
    <dgm:cxn modelId="{92626496-ED34-4F14-BEF2-E057FBA847D1}" type="presOf" srcId="{CEC06025-F3DB-4ECD-A671-D89AD52AA8E7}" destId="{7E99B9F9-1B62-4326-A4DD-CE069097FAAF}" srcOrd="0" destOrd="0" presId="urn:microsoft.com/office/officeart/2018/2/layout/IconVerticalSolidList"/>
    <dgm:cxn modelId="{6CDC3AB0-364E-4360-99C2-2399C5A91748}" type="presOf" srcId="{03A7B485-C4B2-48F1-9516-8C8B9A8DC611}" destId="{C8A72D85-41D6-4DB9-97B3-E89E1937E6C5}" srcOrd="0" destOrd="0" presId="urn:microsoft.com/office/officeart/2018/2/layout/IconVerticalSolidList"/>
    <dgm:cxn modelId="{7B46FCB0-9C63-427D-AA0B-C1E2CA3D73EC}" srcId="{CEC06025-F3DB-4ECD-A671-D89AD52AA8E7}" destId="{25DCA82C-D580-4F09-B05C-0DB6CD31E451}" srcOrd="3" destOrd="0" parTransId="{8EDB6E7D-8CE2-46AD-99D8-32F0C1A5405C}" sibTransId="{1F7899FA-062A-4EF0-A2D8-FF3E1010FCF7}"/>
    <dgm:cxn modelId="{C61DBEE8-1DEA-46B6-A03E-3B2CB9844DB8}" type="presOf" srcId="{D2AC929A-DEF5-4BB2-B7FF-B8AF346174C4}" destId="{0516FFDB-906E-4A87-ACA8-E295A77CB0AE}" srcOrd="0" destOrd="0" presId="urn:microsoft.com/office/officeart/2018/2/layout/IconVerticalSolidList"/>
    <dgm:cxn modelId="{0DCDBB63-A72E-4A37-9C07-CC04DE4EE59A}" type="presParOf" srcId="{7E99B9F9-1B62-4326-A4DD-CE069097FAAF}" destId="{F3DEAD82-B1B6-4C14-89BA-7B83B41AABCC}" srcOrd="0" destOrd="0" presId="urn:microsoft.com/office/officeart/2018/2/layout/IconVerticalSolidList"/>
    <dgm:cxn modelId="{5826F255-3940-4A88-B15D-D169EDD94799}" type="presParOf" srcId="{F3DEAD82-B1B6-4C14-89BA-7B83B41AABCC}" destId="{1EE50DF2-E06D-4E99-BE24-B4D5566BD920}" srcOrd="0" destOrd="0" presId="urn:microsoft.com/office/officeart/2018/2/layout/IconVerticalSolidList"/>
    <dgm:cxn modelId="{0DD09A17-8C00-49EF-BD3F-970DB69C6DA6}" type="presParOf" srcId="{F3DEAD82-B1B6-4C14-89BA-7B83B41AABCC}" destId="{87BAA709-F547-4B71-B35F-5D8B49DD4F1B}" srcOrd="1" destOrd="0" presId="urn:microsoft.com/office/officeart/2018/2/layout/IconVerticalSolidList"/>
    <dgm:cxn modelId="{F9830A53-E3C0-46AF-BDDE-D103B787340A}" type="presParOf" srcId="{F3DEAD82-B1B6-4C14-89BA-7B83B41AABCC}" destId="{5F8D41F9-3D4E-4C47-AD8F-BC182EEDFEED}" srcOrd="2" destOrd="0" presId="urn:microsoft.com/office/officeart/2018/2/layout/IconVerticalSolidList"/>
    <dgm:cxn modelId="{984CF6F6-262D-46A4-88B8-E9CD3713241F}" type="presParOf" srcId="{F3DEAD82-B1B6-4C14-89BA-7B83B41AABCC}" destId="{66159A41-0646-41EA-B157-788C937B8708}" srcOrd="3" destOrd="0" presId="urn:microsoft.com/office/officeart/2018/2/layout/IconVerticalSolidList"/>
    <dgm:cxn modelId="{B36D848C-98DB-4903-A3A7-93AB15A321DE}" type="presParOf" srcId="{7E99B9F9-1B62-4326-A4DD-CE069097FAAF}" destId="{0E79654E-1DB9-42A1-9538-D82F55F5CA16}" srcOrd="1" destOrd="0" presId="urn:microsoft.com/office/officeart/2018/2/layout/IconVerticalSolidList"/>
    <dgm:cxn modelId="{EB84D3AC-1F87-4B9E-8F31-A3784BF12190}" type="presParOf" srcId="{7E99B9F9-1B62-4326-A4DD-CE069097FAAF}" destId="{1F7467AD-959E-4320-80E0-B98C26F2AF0A}" srcOrd="2" destOrd="0" presId="urn:microsoft.com/office/officeart/2018/2/layout/IconVerticalSolidList"/>
    <dgm:cxn modelId="{D093EF09-349E-4C0D-B4E6-E6EA9C769DE0}" type="presParOf" srcId="{1F7467AD-959E-4320-80E0-B98C26F2AF0A}" destId="{FE826708-1DE8-41C4-986E-0E5BFE4ECC88}" srcOrd="0" destOrd="0" presId="urn:microsoft.com/office/officeart/2018/2/layout/IconVerticalSolidList"/>
    <dgm:cxn modelId="{5C73981D-4FF1-4268-8FEE-EA82811A5361}" type="presParOf" srcId="{1F7467AD-959E-4320-80E0-B98C26F2AF0A}" destId="{CD2117DF-D3B3-47F0-9E54-85F36922F7D1}" srcOrd="1" destOrd="0" presId="urn:microsoft.com/office/officeart/2018/2/layout/IconVerticalSolidList"/>
    <dgm:cxn modelId="{B57C54B0-31CA-4ACF-AB2A-1E7EF987942C}" type="presParOf" srcId="{1F7467AD-959E-4320-80E0-B98C26F2AF0A}" destId="{735F8203-DE44-403D-A022-FA9610200532}" srcOrd="2" destOrd="0" presId="urn:microsoft.com/office/officeart/2018/2/layout/IconVerticalSolidList"/>
    <dgm:cxn modelId="{243FB9A0-ADDD-4B7F-A3AF-068ABA82DD44}" type="presParOf" srcId="{1F7467AD-959E-4320-80E0-B98C26F2AF0A}" destId="{0516FFDB-906E-4A87-ACA8-E295A77CB0AE}" srcOrd="3" destOrd="0" presId="urn:microsoft.com/office/officeart/2018/2/layout/IconVerticalSolidList"/>
    <dgm:cxn modelId="{F8E9A255-9D61-4541-B13A-09096616439A}" type="presParOf" srcId="{7E99B9F9-1B62-4326-A4DD-CE069097FAAF}" destId="{E513E180-0D98-4A77-B96D-7814CE087728}" srcOrd="3" destOrd="0" presId="urn:microsoft.com/office/officeart/2018/2/layout/IconVerticalSolidList"/>
    <dgm:cxn modelId="{099A8374-6D9A-4D9B-9193-4944C14FF2ED}" type="presParOf" srcId="{7E99B9F9-1B62-4326-A4DD-CE069097FAAF}" destId="{F50FCB83-DECB-4560-82C2-85558185DB7B}" srcOrd="4" destOrd="0" presId="urn:microsoft.com/office/officeart/2018/2/layout/IconVerticalSolidList"/>
    <dgm:cxn modelId="{FE49C18B-FC42-4D13-9A3A-0965B5013343}" type="presParOf" srcId="{F50FCB83-DECB-4560-82C2-85558185DB7B}" destId="{0F60DECC-46C8-4C68-830C-05CE6E18209F}" srcOrd="0" destOrd="0" presId="urn:microsoft.com/office/officeart/2018/2/layout/IconVerticalSolidList"/>
    <dgm:cxn modelId="{07422ED4-976D-45E0-80BC-D3FF3E26B893}" type="presParOf" srcId="{F50FCB83-DECB-4560-82C2-85558185DB7B}" destId="{A5EA91A5-38DE-4E1C-BE4A-0A85A9DB5C43}" srcOrd="1" destOrd="0" presId="urn:microsoft.com/office/officeart/2018/2/layout/IconVerticalSolidList"/>
    <dgm:cxn modelId="{944FB0CB-129E-461B-AD49-0837543B4D52}" type="presParOf" srcId="{F50FCB83-DECB-4560-82C2-85558185DB7B}" destId="{1646C8E0-FD0B-41BD-9E57-010800C6D46E}" srcOrd="2" destOrd="0" presId="urn:microsoft.com/office/officeart/2018/2/layout/IconVerticalSolidList"/>
    <dgm:cxn modelId="{9D0CF223-497D-427C-99F9-23214D2EDCF3}" type="presParOf" srcId="{F50FCB83-DECB-4560-82C2-85558185DB7B}" destId="{C8A72D85-41D6-4DB9-97B3-E89E1937E6C5}" srcOrd="3" destOrd="0" presId="urn:microsoft.com/office/officeart/2018/2/layout/IconVerticalSolidList"/>
    <dgm:cxn modelId="{4984F6BA-BA75-4931-BEF7-87717144932D}" type="presParOf" srcId="{7E99B9F9-1B62-4326-A4DD-CE069097FAAF}" destId="{96579D00-96EE-4ED6-8A49-831B1DA4D503}" srcOrd="5" destOrd="0" presId="urn:microsoft.com/office/officeart/2018/2/layout/IconVerticalSolidList"/>
    <dgm:cxn modelId="{3E780A34-9B4B-46B6-A7BE-EB87DE1A9760}" type="presParOf" srcId="{7E99B9F9-1B62-4326-A4DD-CE069097FAAF}" destId="{158B340E-11C2-4861-879B-320B2D67CE2F}" srcOrd="6" destOrd="0" presId="urn:microsoft.com/office/officeart/2018/2/layout/IconVerticalSolidList"/>
    <dgm:cxn modelId="{A9AEB50C-1623-4475-8758-7042B098D8C9}" type="presParOf" srcId="{158B340E-11C2-4861-879B-320B2D67CE2F}" destId="{56B58D01-F8CC-48BB-9C26-C90D821C4F75}" srcOrd="0" destOrd="0" presId="urn:microsoft.com/office/officeart/2018/2/layout/IconVerticalSolidList"/>
    <dgm:cxn modelId="{88C5F4F3-BE06-4EF0-915E-538E46D0D1BF}" type="presParOf" srcId="{158B340E-11C2-4861-879B-320B2D67CE2F}" destId="{FA104009-0535-4B9E-839C-D890C077430F}" srcOrd="1" destOrd="0" presId="urn:microsoft.com/office/officeart/2018/2/layout/IconVerticalSolidList"/>
    <dgm:cxn modelId="{4440EA6B-CD47-4F82-B244-9717B5F79411}" type="presParOf" srcId="{158B340E-11C2-4861-879B-320B2D67CE2F}" destId="{2C9F8B8B-5A9E-4688-B89B-9AC7DD347A95}" srcOrd="2" destOrd="0" presId="urn:microsoft.com/office/officeart/2018/2/layout/IconVerticalSolidList"/>
    <dgm:cxn modelId="{419AEAF5-AF04-4830-96C1-47C17B4EDE48}" type="presParOf" srcId="{158B340E-11C2-4861-879B-320B2D67CE2F}" destId="{C47DB154-46DA-4B93-8723-7F08265A3A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0DF2-E06D-4E99-BE24-B4D5566BD920}">
      <dsp:nvSpPr>
        <dsp:cNvPr id="0" name=""/>
        <dsp:cNvSpPr/>
      </dsp:nvSpPr>
      <dsp:spPr>
        <a:xfrm>
          <a:off x="0" y="1693"/>
          <a:ext cx="10515600" cy="8584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AA709-F547-4B71-B35F-5D8B49DD4F1B}">
      <dsp:nvSpPr>
        <dsp:cNvPr id="0" name=""/>
        <dsp:cNvSpPr/>
      </dsp:nvSpPr>
      <dsp:spPr>
        <a:xfrm>
          <a:off x="259677" y="194842"/>
          <a:ext cx="472141" cy="472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59A41-0646-41EA-B157-788C937B8708}">
      <dsp:nvSpPr>
        <dsp:cNvPr id="0" name=""/>
        <dsp:cNvSpPr/>
      </dsp:nvSpPr>
      <dsp:spPr>
        <a:xfrm>
          <a:off x="991497" y="1693"/>
          <a:ext cx="95241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1" tIns="90851" rIns="90851" bIns="90851" numCol="1" spcCol="1270" anchor="ctr" anchorCtr="0">
          <a:noAutofit/>
        </a:bodyPr>
        <a:lstStyle/>
        <a:p>
          <a:pPr marL="0" lvl="0" indent="0" algn="l" defTabSz="977900">
            <a:lnSpc>
              <a:spcPct val="100000"/>
            </a:lnSpc>
            <a:spcBef>
              <a:spcPct val="0"/>
            </a:spcBef>
            <a:spcAft>
              <a:spcPct val="35000"/>
            </a:spcAft>
            <a:buNone/>
          </a:pPr>
          <a:r>
            <a:rPr lang="en-US" sz="2200" kern="1200" dirty="0"/>
            <a:t>New capacity for Pipes has commenced production in May, 2019.</a:t>
          </a:r>
        </a:p>
      </dsp:txBody>
      <dsp:txXfrm>
        <a:off x="991497" y="1693"/>
        <a:ext cx="9524102" cy="858439"/>
      </dsp:txXfrm>
    </dsp:sp>
    <dsp:sp modelId="{FE826708-1DE8-41C4-986E-0E5BFE4ECC88}">
      <dsp:nvSpPr>
        <dsp:cNvPr id="0" name=""/>
        <dsp:cNvSpPr/>
      </dsp:nvSpPr>
      <dsp:spPr>
        <a:xfrm>
          <a:off x="0" y="1074742"/>
          <a:ext cx="10515600" cy="858439"/>
        </a:xfrm>
        <a:prstGeom prst="roundRect">
          <a:avLst>
            <a:gd name="adj" fmla="val 1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dsp:style>
    </dsp:sp>
    <dsp:sp modelId="{CD2117DF-D3B3-47F0-9E54-85F36922F7D1}">
      <dsp:nvSpPr>
        <dsp:cNvPr id="0" name=""/>
        <dsp:cNvSpPr/>
      </dsp:nvSpPr>
      <dsp:spPr>
        <a:xfrm>
          <a:off x="259677" y="1267891"/>
          <a:ext cx="472141" cy="4721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6FFDB-906E-4A87-ACA8-E295A77CB0AE}">
      <dsp:nvSpPr>
        <dsp:cNvPr id="0" name=""/>
        <dsp:cNvSpPr/>
      </dsp:nvSpPr>
      <dsp:spPr>
        <a:xfrm>
          <a:off x="991497" y="1074742"/>
          <a:ext cx="95241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1" tIns="90851" rIns="90851" bIns="90851" numCol="1" spcCol="1270" anchor="ctr" anchorCtr="0">
          <a:noAutofit/>
        </a:bodyPr>
        <a:lstStyle/>
        <a:p>
          <a:pPr marL="0" lvl="0" indent="0" algn="l" defTabSz="977900">
            <a:lnSpc>
              <a:spcPct val="100000"/>
            </a:lnSpc>
            <a:spcBef>
              <a:spcPct val="0"/>
            </a:spcBef>
            <a:spcAft>
              <a:spcPct val="35000"/>
            </a:spcAft>
            <a:buNone/>
          </a:pPr>
          <a:r>
            <a:rPr lang="en-US" sz="2200" kern="1200" dirty="0"/>
            <a:t>Parador starts  operations in Shanghai China, March, 2019.</a:t>
          </a:r>
        </a:p>
      </dsp:txBody>
      <dsp:txXfrm>
        <a:off x="991497" y="1074742"/>
        <a:ext cx="9524102" cy="858439"/>
      </dsp:txXfrm>
    </dsp:sp>
    <dsp:sp modelId="{0F60DECC-46C8-4C68-830C-05CE6E18209F}">
      <dsp:nvSpPr>
        <dsp:cNvPr id="0" name=""/>
        <dsp:cNvSpPr/>
      </dsp:nvSpPr>
      <dsp:spPr>
        <a:xfrm>
          <a:off x="0" y="2147791"/>
          <a:ext cx="10515600" cy="858439"/>
        </a:xfrm>
        <a:prstGeom prst="roundRect">
          <a:avLst>
            <a:gd name="adj" fmla="val 1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dsp:style>
    </dsp:sp>
    <dsp:sp modelId="{A5EA91A5-38DE-4E1C-BE4A-0A85A9DB5C43}">
      <dsp:nvSpPr>
        <dsp:cNvPr id="0" name=""/>
        <dsp:cNvSpPr/>
      </dsp:nvSpPr>
      <dsp:spPr>
        <a:xfrm>
          <a:off x="259677" y="2340940"/>
          <a:ext cx="472141" cy="4721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A72D85-41D6-4DB9-97B3-E89E1937E6C5}">
      <dsp:nvSpPr>
        <dsp:cNvPr id="0" name=""/>
        <dsp:cNvSpPr/>
      </dsp:nvSpPr>
      <dsp:spPr>
        <a:xfrm>
          <a:off x="991497" y="2147791"/>
          <a:ext cx="95241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1" tIns="90851" rIns="90851" bIns="90851" numCol="1" spcCol="1270" anchor="ctr" anchorCtr="0">
          <a:noAutofit/>
        </a:bodyPr>
        <a:lstStyle/>
        <a:p>
          <a:pPr marL="0" lvl="0" indent="0" algn="l" defTabSz="977900">
            <a:lnSpc>
              <a:spcPct val="100000"/>
            </a:lnSpc>
            <a:spcBef>
              <a:spcPct val="0"/>
            </a:spcBef>
            <a:spcAft>
              <a:spcPct val="35000"/>
            </a:spcAft>
            <a:buNone/>
          </a:pPr>
          <a:r>
            <a:rPr lang="en-US" sz="2200" kern="1200" dirty="0"/>
            <a:t>Great place to work Award March, 2019.</a:t>
          </a:r>
        </a:p>
      </dsp:txBody>
      <dsp:txXfrm>
        <a:off x="991497" y="2147791"/>
        <a:ext cx="9524102" cy="858439"/>
      </dsp:txXfrm>
    </dsp:sp>
    <dsp:sp modelId="{56B58D01-F8CC-48BB-9C26-C90D821C4F75}">
      <dsp:nvSpPr>
        <dsp:cNvPr id="0" name=""/>
        <dsp:cNvSpPr/>
      </dsp:nvSpPr>
      <dsp:spPr>
        <a:xfrm>
          <a:off x="0" y="3220840"/>
          <a:ext cx="10515600" cy="858439"/>
        </a:xfrm>
        <a:prstGeom prst="roundRect">
          <a:avLst>
            <a:gd name="adj" fmla="val 1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dsp:style>
    </dsp:sp>
    <dsp:sp modelId="{FA104009-0535-4B9E-839C-D890C077430F}">
      <dsp:nvSpPr>
        <dsp:cNvPr id="0" name=""/>
        <dsp:cNvSpPr/>
      </dsp:nvSpPr>
      <dsp:spPr>
        <a:xfrm>
          <a:off x="259677" y="3413989"/>
          <a:ext cx="472141" cy="4721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7DB154-46DA-4B93-8723-7F08265A3AB9}">
      <dsp:nvSpPr>
        <dsp:cNvPr id="0" name=""/>
        <dsp:cNvSpPr/>
      </dsp:nvSpPr>
      <dsp:spPr>
        <a:xfrm>
          <a:off x="991497" y="3220840"/>
          <a:ext cx="9524102" cy="85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851" tIns="90851" rIns="90851" bIns="90851" numCol="1" spcCol="1270" anchor="ctr" anchorCtr="0">
          <a:noAutofit/>
        </a:bodyPr>
        <a:lstStyle/>
        <a:p>
          <a:pPr marL="0" lvl="0" indent="0" algn="l" defTabSz="977900">
            <a:lnSpc>
              <a:spcPct val="100000"/>
            </a:lnSpc>
            <a:spcBef>
              <a:spcPct val="0"/>
            </a:spcBef>
            <a:spcAft>
              <a:spcPct val="35000"/>
            </a:spcAft>
            <a:buNone/>
          </a:pPr>
          <a:r>
            <a:rPr lang="en-US" sz="2200" kern="1200" dirty="0"/>
            <a:t>Commercial production of Dry Mix plant February, 2019</a:t>
          </a:r>
        </a:p>
      </dsp:txBody>
      <dsp:txXfrm>
        <a:off x="991497" y="3220840"/>
        <a:ext cx="9524102" cy="8584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89EF7-10D1-43C1-924E-735FCE0F7590}" type="datetimeFigureOut">
              <a:rPr lang="en-US" smtClean="0"/>
              <a:t>18-May-19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DE027-FF70-498F-A528-F335E74EB066}" type="slidenum">
              <a:rPr lang="en-US" smtClean="0"/>
              <a:t>‹#›</a:t>
            </a:fld>
            <a:endParaRPr lang="en-US" dirty="0"/>
          </a:p>
        </p:txBody>
      </p:sp>
    </p:spTree>
    <p:extLst>
      <p:ext uri="{BB962C8B-B14F-4D97-AF65-F5344CB8AC3E}">
        <p14:creationId xmlns:p14="http://schemas.microsoft.com/office/powerpoint/2010/main" val="177383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3</a:t>
            </a:fld>
            <a:endParaRPr lang="en-US" dirty="0"/>
          </a:p>
        </p:txBody>
      </p:sp>
    </p:spTree>
    <p:extLst>
      <p:ext uri="{BB962C8B-B14F-4D97-AF65-F5344CB8AC3E}">
        <p14:creationId xmlns:p14="http://schemas.microsoft.com/office/powerpoint/2010/main" val="162418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4</a:t>
            </a:fld>
            <a:endParaRPr lang="en-US" dirty="0"/>
          </a:p>
        </p:txBody>
      </p:sp>
    </p:spTree>
    <p:extLst>
      <p:ext uri="{BB962C8B-B14F-4D97-AF65-F5344CB8AC3E}">
        <p14:creationId xmlns:p14="http://schemas.microsoft.com/office/powerpoint/2010/main" val="403347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6</a:t>
            </a:fld>
            <a:endParaRPr lang="en-US" dirty="0"/>
          </a:p>
        </p:txBody>
      </p:sp>
    </p:spTree>
    <p:extLst>
      <p:ext uri="{BB962C8B-B14F-4D97-AF65-F5344CB8AC3E}">
        <p14:creationId xmlns:p14="http://schemas.microsoft.com/office/powerpoint/2010/main" val="310361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Capacity Utilization 2017-18 Roofing solution 65% Building solution 90%</a:t>
            </a:r>
          </a:p>
          <a:p>
            <a:r>
              <a:rPr lang="en-US" dirty="0"/>
              <a:t>-- Capacity Utilization 9M2018 Annualized 74% and 85%</a:t>
            </a:r>
          </a:p>
        </p:txBody>
      </p:sp>
      <p:sp>
        <p:nvSpPr>
          <p:cNvPr id="4" name="Slide Number Placeholder 3"/>
          <p:cNvSpPr>
            <a:spLocks noGrp="1"/>
          </p:cNvSpPr>
          <p:nvPr>
            <p:ph type="sldNum" sz="quarter" idx="5"/>
          </p:nvPr>
        </p:nvSpPr>
        <p:spPr/>
        <p:txBody>
          <a:bodyPr/>
          <a:lstStyle/>
          <a:p>
            <a:fld id="{4E3DE027-FF70-498F-A528-F335E74EB066}" type="slidenum">
              <a:rPr lang="en-US" smtClean="0"/>
              <a:t>7</a:t>
            </a:fld>
            <a:endParaRPr lang="en-US" dirty="0"/>
          </a:p>
        </p:txBody>
      </p:sp>
    </p:spTree>
    <p:extLst>
      <p:ext uri="{BB962C8B-B14F-4D97-AF65-F5344CB8AC3E}">
        <p14:creationId xmlns:p14="http://schemas.microsoft.com/office/powerpoint/2010/main" val="143809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8</a:t>
            </a:fld>
            <a:endParaRPr lang="en-US" dirty="0"/>
          </a:p>
        </p:txBody>
      </p:sp>
    </p:spTree>
    <p:extLst>
      <p:ext uri="{BB962C8B-B14F-4D97-AF65-F5344CB8AC3E}">
        <p14:creationId xmlns:p14="http://schemas.microsoft.com/office/powerpoint/2010/main" val="187502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11</a:t>
            </a:fld>
            <a:endParaRPr lang="en-US" dirty="0"/>
          </a:p>
        </p:txBody>
      </p:sp>
    </p:spTree>
    <p:extLst>
      <p:ext uri="{BB962C8B-B14F-4D97-AF65-F5344CB8AC3E}">
        <p14:creationId xmlns:p14="http://schemas.microsoft.com/office/powerpoint/2010/main" val="243421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12</a:t>
            </a:fld>
            <a:endParaRPr lang="en-US" dirty="0"/>
          </a:p>
        </p:txBody>
      </p:sp>
    </p:spTree>
    <p:extLst>
      <p:ext uri="{BB962C8B-B14F-4D97-AF65-F5344CB8AC3E}">
        <p14:creationId xmlns:p14="http://schemas.microsoft.com/office/powerpoint/2010/main" val="289605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DE027-FF70-498F-A528-F335E74EB066}" type="slidenum">
              <a:rPr lang="en-US" smtClean="0"/>
              <a:t>15</a:t>
            </a:fld>
            <a:endParaRPr lang="en-US" dirty="0"/>
          </a:p>
        </p:txBody>
      </p:sp>
    </p:spTree>
    <p:extLst>
      <p:ext uri="{BB962C8B-B14F-4D97-AF65-F5344CB8AC3E}">
        <p14:creationId xmlns:p14="http://schemas.microsoft.com/office/powerpoint/2010/main" val="361079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13619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343330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297470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286059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353962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101234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395346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269434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400562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42054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253E74-D7E9-46BF-8B45-E421180A10C6}" type="datetimeFigureOut">
              <a:rPr lang="en-US" smtClean="0"/>
              <a:t>17-May-19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62B60-FC06-4B7E-BABE-9126B9357876}" type="slidenum">
              <a:rPr lang="en-US" smtClean="0"/>
              <a:t>‹#›</a:t>
            </a:fld>
            <a:endParaRPr lang="en-US" dirty="0"/>
          </a:p>
        </p:txBody>
      </p:sp>
    </p:spTree>
    <p:extLst>
      <p:ext uri="{BB962C8B-B14F-4D97-AF65-F5344CB8AC3E}">
        <p14:creationId xmlns:p14="http://schemas.microsoft.com/office/powerpoint/2010/main" val="77615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3E74-D7E9-46BF-8B45-E421180A10C6}" type="datetimeFigureOut">
              <a:rPr lang="en-US" smtClean="0"/>
              <a:t>17-May-19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62B60-FC06-4B7E-BABE-9126B9357876}" type="slidenum">
              <a:rPr lang="en-US" smtClean="0"/>
              <a:t>‹#›</a:t>
            </a:fld>
            <a:endParaRPr lang="en-US" dirty="0"/>
          </a:p>
        </p:txBody>
      </p:sp>
    </p:spTree>
    <p:extLst>
      <p:ext uri="{BB962C8B-B14F-4D97-AF65-F5344CB8AC3E}">
        <p14:creationId xmlns:p14="http://schemas.microsoft.com/office/powerpoint/2010/main" val="662972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errypicks001@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r>
              <a:rPr lang="en-US" dirty="0"/>
              <a:t>Investment idea</a:t>
            </a:r>
            <a:br>
              <a:rPr lang="en-US" dirty="0"/>
            </a:br>
            <a:br>
              <a:rPr lang="en-US" dirty="0"/>
            </a:br>
            <a:endParaRPr lang="en-US" dirty="0"/>
          </a:p>
        </p:txBody>
      </p:sp>
      <p:sp>
        <p:nvSpPr>
          <p:cNvPr id="3" name="Subtitle 2"/>
          <p:cNvSpPr>
            <a:spLocks noGrp="1"/>
          </p:cNvSpPr>
          <p:nvPr>
            <p:ph type="subTitle" idx="1"/>
          </p:nvPr>
        </p:nvSpPr>
        <p:spPr/>
        <p:txBody>
          <a:bodyPr/>
          <a:lstStyle/>
          <a:p>
            <a:r>
              <a:rPr lang="en-US" dirty="0"/>
              <a:t>HIL (Previously Hyderabad Industries Limited)</a:t>
            </a:r>
          </a:p>
        </p:txBody>
      </p:sp>
      <p:sp>
        <p:nvSpPr>
          <p:cNvPr id="5" name="Rectangle 4"/>
          <p:cNvSpPr/>
          <p:nvPr/>
        </p:nvSpPr>
        <p:spPr>
          <a:xfrm>
            <a:off x="1102968" y="5790684"/>
            <a:ext cx="3658694" cy="923330"/>
          </a:xfrm>
          <a:prstGeom prst="rect">
            <a:avLst/>
          </a:prstGeom>
        </p:spPr>
        <p:txBody>
          <a:bodyPr wrap="none">
            <a:spAutoFit/>
          </a:bodyPr>
          <a:lstStyle/>
          <a:p>
            <a:r>
              <a:rPr lang="en-US" b="0" cap="none" spc="0" dirty="0">
                <a:ln w="0"/>
                <a:solidFill>
                  <a:schemeClr val="tx1"/>
                </a:solidFill>
                <a:effectLst>
                  <a:outerShdw blurRad="38100" dist="19050" dir="2700000" algn="tl" rotWithShape="0">
                    <a:schemeClr val="dk1">
                      <a:alpha val="40000"/>
                    </a:schemeClr>
                  </a:outerShdw>
                </a:effectLst>
              </a:rPr>
              <a:t>Presenter: Atul Agarwal</a:t>
            </a:r>
          </a:p>
          <a:p>
            <a:r>
              <a:rPr lang="en-US" dirty="0">
                <a:ln w="0"/>
                <a:effectLst>
                  <a:outerShdw blurRad="38100" dist="19050" dir="2700000" algn="tl" rotWithShape="0">
                    <a:schemeClr val="dk1">
                      <a:alpha val="40000"/>
                    </a:schemeClr>
                  </a:outerShdw>
                </a:effectLst>
              </a:rPr>
              <a:t>Email id: </a:t>
            </a:r>
            <a:r>
              <a:rPr lang="en-US" dirty="0">
                <a:ln w="0"/>
                <a:effectLst>
                  <a:outerShdw blurRad="38100" dist="19050" dir="2700000" algn="tl" rotWithShape="0">
                    <a:schemeClr val="dk1">
                      <a:alpha val="40000"/>
                    </a:schemeClr>
                  </a:outerShdw>
                </a:effectLst>
                <a:hlinkClick r:id="rId2"/>
              </a:rPr>
              <a:t>Cherrypicks001@gmail.com</a:t>
            </a: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     : atulastra</a:t>
            </a:r>
          </a:p>
        </p:txBody>
      </p:sp>
      <p:pic>
        <p:nvPicPr>
          <p:cNvPr id="6" name="Picture 5">
            <a:extLst>
              <a:ext uri="{FF2B5EF4-FFF2-40B4-BE49-F238E27FC236}">
                <a16:creationId xmlns:a16="http://schemas.microsoft.com/office/drawing/2014/main" id="{18CDDC1F-4108-481B-B38A-C029BE1F5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019" y="6400799"/>
            <a:ext cx="251668" cy="251668"/>
          </a:xfrm>
          <a:prstGeom prst="rect">
            <a:avLst/>
          </a:prstGeom>
        </p:spPr>
      </p:pic>
      <p:pic>
        <p:nvPicPr>
          <p:cNvPr id="4" name="Picture 3">
            <a:extLst>
              <a:ext uri="{FF2B5EF4-FFF2-40B4-BE49-F238E27FC236}">
                <a16:creationId xmlns:a16="http://schemas.microsoft.com/office/drawing/2014/main" id="{ACCD3A2D-6F71-4E3D-B7C6-68E399020A59}"/>
              </a:ext>
            </a:extLst>
          </p:cNvPr>
          <p:cNvPicPr>
            <a:picLocks noChangeAspect="1"/>
          </p:cNvPicPr>
          <p:nvPr/>
        </p:nvPicPr>
        <p:blipFill>
          <a:blip r:embed="rId4"/>
          <a:stretch>
            <a:fillRect/>
          </a:stretch>
        </p:blipFill>
        <p:spPr>
          <a:xfrm>
            <a:off x="4590683" y="1828800"/>
            <a:ext cx="2752725" cy="1600200"/>
          </a:xfrm>
          <a:prstGeom prst="rect">
            <a:avLst/>
          </a:prstGeom>
        </p:spPr>
      </p:pic>
    </p:spTree>
    <p:extLst>
      <p:ext uri="{BB962C8B-B14F-4D97-AF65-F5344CB8AC3E}">
        <p14:creationId xmlns:p14="http://schemas.microsoft.com/office/powerpoint/2010/main" val="33320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itle 3"/>
          <p:cNvSpPr>
            <a:spLocks noGrp="1"/>
          </p:cNvSpPr>
          <p:nvPr>
            <p:ph type="title"/>
          </p:nvPr>
        </p:nvSpPr>
        <p:spPr>
          <a:xfrm>
            <a:off x="838200" y="963877"/>
            <a:ext cx="3494362" cy="2813541"/>
          </a:xfrm>
        </p:spPr>
        <p:txBody>
          <a:bodyPr anchor="b">
            <a:normAutofit/>
          </a:bodyPr>
          <a:lstStyle/>
          <a:p>
            <a:pPr algn="r"/>
            <a:r>
              <a:rPr lang="en-US" dirty="0">
                <a:solidFill>
                  <a:schemeClr val="accent1"/>
                </a:solidFill>
              </a:rPr>
              <a:t>Why HIL ?</a:t>
            </a:r>
          </a:p>
        </p:txBody>
      </p:sp>
      <p:sp>
        <p:nvSpPr>
          <p:cNvPr id="5" name="Title 3"/>
          <p:cNvSpPr txBox="1">
            <a:spLocks/>
          </p:cNvSpPr>
          <p:nvPr/>
        </p:nvSpPr>
        <p:spPr>
          <a:xfrm>
            <a:off x="829781" y="3903542"/>
            <a:ext cx="3494362" cy="1563939"/>
          </a:xfrm>
          <a:prstGeom prst="rect">
            <a:avLst/>
          </a:prstGeom>
          <a:noFill/>
        </p:spPr>
        <p:txBody>
          <a:bodyPr vert="horz" wrap="squar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2000" dirty="0"/>
              <a:t>Threats:</a:t>
            </a:r>
          </a:p>
        </p:txBody>
      </p:sp>
      <p:cxnSp>
        <p:nvCxnSpPr>
          <p:cNvPr id="19"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dirty="0"/>
              <a:t>Slowing economy: </a:t>
            </a:r>
          </a:p>
          <a:p>
            <a:pPr lvl="1"/>
            <a:r>
              <a:rPr lang="en-US" dirty="0"/>
              <a:t>Indian economy has slowed down considerably as visible from the inflation numbers, the first casualty of this is normally poorest of the poor which is the primary segment for the roofing business.</a:t>
            </a:r>
          </a:p>
          <a:p>
            <a:r>
              <a:rPr lang="en-US" sz="2400" dirty="0"/>
              <a:t>Competition risk:</a:t>
            </a:r>
          </a:p>
          <a:p>
            <a:pPr lvl="1"/>
            <a:r>
              <a:rPr lang="en-US" dirty="0"/>
              <a:t>The company operates in a market with lot of competition from unorganized players.</a:t>
            </a:r>
          </a:p>
        </p:txBody>
      </p:sp>
    </p:spTree>
    <p:extLst>
      <p:ext uri="{BB962C8B-B14F-4D97-AF65-F5344CB8AC3E}">
        <p14:creationId xmlns:p14="http://schemas.microsoft.com/office/powerpoint/2010/main" val="152635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4" y="1589959"/>
            <a:ext cx="10612191" cy="4759326"/>
          </a:xfrm>
        </p:spPr>
        <p:txBody>
          <a:bodyPr>
            <a:normAutofit/>
          </a:bodyPr>
          <a:lstStyle/>
          <a:p>
            <a:pPr algn="just"/>
            <a:r>
              <a:rPr lang="en-US" sz="1800" dirty="0"/>
              <a:t>Mr. Dhirup Roy Choudhary has been the Managing Director of HIL Limited since January, 2017 and has been Chief Executive Officer since April, 2017.</a:t>
            </a:r>
          </a:p>
          <a:p>
            <a:pPr algn="just"/>
            <a:r>
              <a:rPr lang="en-US" sz="1800" dirty="0"/>
              <a:t>He has been instrumental and bringing in the new aggressive posture to HIL through:</a:t>
            </a:r>
          </a:p>
          <a:p>
            <a:pPr lvl="1" algn="just"/>
            <a:r>
              <a:rPr lang="en-US" sz="1600" dirty="0"/>
              <a:t>Rewarding long time loyal dealership network</a:t>
            </a:r>
          </a:p>
          <a:p>
            <a:pPr lvl="1" algn="just"/>
            <a:r>
              <a:rPr lang="en-US" sz="1600" dirty="0"/>
              <a:t>Expanding in new products and large quantities to existing network</a:t>
            </a:r>
          </a:p>
          <a:p>
            <a:pPr lvl="1" algn="just"/>
            <a:r>
              <a:rPr lang="en-US" sz="1600" dirty="0"/>
              <a:t>Reducing working capital requirements</a:t>
            </a:r>
          </a:p>
          <a:p>
            <a:pPr lvl="1" algn="just"/>
            <a:r>
              <a:rPr lang="en-US" sz="1600" dirty="0"/>
              <a:t>IPL tie-up and brand building</a:t>
            </a:r>
          </a:p>
          <a:p>
            <a:pPr lvl="1" algn="just"/>
            <a:r>
              <a:rPr lang="en-US" sz="1600" dirty="0"/>
              <a:t>Continuous efforts towards margin expansion by bringing in efficiency in production</a:t>
            </a:r>
          </a:p>
        </p:txBody>
      </p:sp>
      <p:sp>
        <p:nvSpPr>
          <p:cNvPr id="5" name="Title 3"/>
          <p:cNvSpPr txBox="1">
            <a:spLocks/>
          </p:cNvSpPr>
          <p:nvPr/>
        </p:nvSpPr>
        <p:spPr>
          <a:xfrm>
            <a:off x="605306" y="539660"/>
            <a:ext cx="10895526" cy="48488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Management:</a:t>
            </a:r>
          </a:p>
        </p:txBody>
      </p:sp>
    </p:spTree>
    <p:extLst>
      <p:ext uri="{BB962C8B-B14F-4D97-AF65-F5344CB8AC3E}">
        <p14:creationId xmlns:p14="http://schemas.microsoft.com/office/powerpoint/2010/main" val="174826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Freeform: Shape 25">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itle 3"/>
          <p:cNvSpPr txBox="1">
            <a:spLocks/>
          </p:cNvSpPr>
          <p:nvPr/>
        </p:nvSpPr>
        <p:spPr>
          <a:xfrm>
            <a:off x="838200" y="5529884"/>
            <a:ext cx="8078342" cy="1096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Recent developments:</a:t>
            </a:r>
          </a:p>
        </p:txBody>
      </p:sp>
      <p:graphicFrame>
        <p:nvGraphicFramePr>
          <p:cNvPr id="19" name="Content Placeholder 2">
            <a:extLst>
              <a:ext uri="{FF2B5EF4-FFF2-40B4-BE49-F238E27FC236}">
                <a16:creationId xmlns:a16="http://schemas.microsoft.com/office/drawing/2014/main" id="{14F249A6-8302-4C29-A100-1808DBDF4380}"/>
              </a:ext>
            </a:extLst>
          </p:cNvPr>
          <p:cNvGraphicFramePr>
            <a:graphicFrameLocks noGrp="1"/>
          </p:cNvGraphicFramePr>
          <p:nvPr>
            <p:ph idx="1"/>
            <p:extLst>
              <p:ext uri="{D42A27DB-BD31-4B8C-83A1-F6EECF244321}">
                <p14:modId xmlns:p14="http://schemas.microsoft.com/office/powerpoint/2010/main" val="104693270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70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65BF9DE-B892-423B-A85F-F9F3C457650E}"/>
              </a:ext>
            </a:extLst>
          </p:cNvPr>
          <p:cNvPicPr>
            <a:picLocks noChangeAspect="1"/>
          </p:cNvPicPr>
          <p:nvPr/>
        </p:nvPicPr>
        <p:blipFill>
          <a:blip r:embed="rId2"/>
          <a:stretch>
            <a:fillRect/>
          </a:stretch>
        </p:blipFill>
        <p:spPr>
          <a:xfrm>
            <a:off x="767240" y="359111"/>
            <a:ext cx="10447251" cy="4309489"/>
          </a:xfrm>
          <a:prstGeom prst="rect">
            <a:avLst/>
          </a:prstGeom>
        </p:spPr>
      </p:pic>
      <p:sp>
        <p:nvSpPr>
          <p:cNvPr id="41" name="Freeform: Shape 9">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11">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3"/>
          <p:cNvSpPr txBox="1">
            <a:spLocks/>
          </p:cNvSpPr>
          <p:nvPr/>
        </p:nvSpPr>
        <p:spPr>
          <a:xfrm>
            <a:off x="767240" y="5444835"/>
            <a:ext cx="9095651" cy="8302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rgbClr val="000000"/>
                </a:solidFill>
                <a:latin typeface="+mj-lt"/>
                <a:ea typeface="+mj-ea"/>
                <a:cs typeface="+mj-cs"/>
              </a:rPr>
              <a:t>Financial Performance: Annual</a:t>
            </a:r>
          </a:p>
        </p:txBody>
      </p:sp>
    </p:spTree>
    <p:extLst>
      <p:ext uri="{BB962C8B-B14F-4D97-AF65-F5344CB8AC3E}">
        <p14:creationId xmlns:p14="http://schemas.microsoft.com/office/powerpoint/2010/main" val="70528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96506B-E5BA-4098-8FF5-A2C925380FF2}"/>
              </a:ext>
            </a:extLst>
          </p:cNvPr>
          <p:cNvPicPr>
            <a:picLocks noChangeAspect="1"/>
          </p:cNvPicPr>
          <p:nvPr/>
        </p:nvPicPr>
        <p:blipFill>
          <a:blip r:embed="rId2"/>
          <a:stretch>
            <a:fillRect/>
          </a:stretch>
        </p:blipFill>
        <p:spPr>
          <a:xfrm>
            <a:off x="767241" y="535738"/>
            <a:ext cx="10653234" cy="3915062"/>
          </a:xfrm>
          <a:prstGeom prst="rect">
            <a:avLst/>
          </a:prstGeom>
        </p:spPr>
      </p:pic>
      <p:sp>
        <p:nvSpPr>
          <p:cNvPr id="10" name="Freeform: Shape 9">
            <a:extLst>
              <a:ext uri="{FF2B5EF4-FFF2-40B4-BE49-F238E27FC236}">
                <a16:creationId xmlns:a16="http://schemas.microsoft.com/office/drawing/2014/main" id="{61B91595-DF01-4E8B-80BF-B812BA9BF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rgbClr val="DD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AC533DD-1CF6-4A33-852D-387744153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3"/>
          <p:cNvSpPr txBox="1">
            <a:spLocks/>
          </p:cNvSpPr>
          <p:nvPr/>
        </p:nvSpPr>
        <p:spPr>
          <a:xfrm>
            <a:off x="767240" y="5444835"/>
            <a:ext cx="9095651" cy="8302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rgbClr val="000000"/>
                </a:solidFill>
                <a:latin typeface="+mj-lt"/>
                <a:ea typeface="+mj-ea"/>
                <a:cs typeface="+mj-cs"/>
              </a:rPr>
              <a:t>Financial Performance: Quarterly</a:t>
            </a:r>
          </a:p>
        </p:txBody>
      </p:sp>
    </p:spTree>
    <p:extLst>
      <p:ext uri="{BB962C8B-B14F-4D97-AF65-F5344CB8AC3E}">
        <p14:creationId xmlns:p14="http://schemas.microsoft.com/office/powerpoint/2010/main" val="379548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36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a:extLst>
              <a:ext uri="{FF2B5EF4-FFF2-40B4-BE49-F238E27FC236}">
                <a16:creationId xmlns:a16="http://schemas.microsoft.com/office/drawing/2014/main" id="{EDED054C-2A07-4777-B423-4FEE82B6BF7C}"/>
              </a:ext>
            </a:extLst>
          </p:cNvPr>
          <p:cNvSpPr txBox="1">
            <a:spLocks/>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600" kern="1200" dirty="0">
                <a:solidFill>
                  <a:srgbClr val="FFFFFF"/>
                </a:solidFill>
                <a:latin typeface="+mj-lt"/>
                <a:ea typeface="+mj-ea"/>
                <a:cs typeface="+mj-cs"/>
              </a:rPr>
              <a:t>Technical Analysis:</a:t>
            </a:r>
          </a:p>
        </p:txBody>
      </p:sp>
      <p:pic>
        <p:nvPicPr>
          <p:cNvPr id="7" name="Picture 6">
            <a:extLst>
              <a:ext uri="{FF2B5EF4-FFF2-40B4-BE49-F238E27FC236}">
                <a16:creationId xmlns:a16="http://schemas.microsoft.com/office/drawing/2014/main" id="{BC973C84-6600-4C13-AA14-B90B09A99A6C}"/>
              </a:ext>
            </a:extLst>
          </p:cNvPr>
          <p:cNvPicPr>
            <a:picLocks noChangeAspect="1"/>
          </p:cNvPicPr>
          <p:nvPr/>
        </p:nvPicPr>
        <p:blipFill>
          <a:blip r:embed="rId3"/>
          <a:stretch>
            <a:fillRect/>
          </a:stretch>
        </p:blipFill>
        <p:spPr>
          <a:xfrm>
            <a:off x="3553354" y="1043352"/>
            <a:ext cx="8593655" cy="5134709"/>
          </a:xfrm>
          <a:prstGeom prst="rect">
            <a:avLst/>
          </a:prstGeom>
        </p:spPr>
      </p:pic>
    </p:spTree>
    <p:extLst>
      <p:ext uri="{BB962C8B-B14F-4D97-AF65-F5344CB8AC3E}">
        <p14:creationId xmlns:p14="http://schemas.microsoft.com/office/powerpoint/2010/main" val="140988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4" y="1589959"/>
            <a:ext cx="10612191" cy="4759326"/>
          </a:xfrm>
        </p:spPr>
        <p:txBody>
          <a:bodyPr>
            <a:normAutofit/>
          </a:bodyPr>
          <a:lstStyle/>
          <a:p>
            <a:r>
              <a:rPr lang="en-US" sz="2500" dirty="0"/>
              <a:t>Market price: Rs 1,740</a:t>
            </a:r>
          </a:p>
          <a:p>
            <a:r>
              <a:rPr lang="en-US" sz="2500" dirty="0"/>
              <a:t>Market capitalization: ~Rs 1296 cr</a:t>
            </a:r>
          </a:p>
          <a:p>
            <a:r>
              <a:rPr lang="en-US" sz="2500" dirty="0"/>
              <a:t>Price to earning ratio: ~12</a:t>
            </a:r>
          </a:p>
          <a:p>
            <a:r>
              <a:rPr lang="en-US" sz="2500" dirty="0"/>
              <a:t>Earning per share: ~141</a:t>
            </a:r>
          </a:p>
          <a:p>
            <a:r>
              <a:rPr lang="en-US" sz="2500" dirty="0"/>
              <a:t>Dividend per share: Rs22.5 FY2017-18</a:t>
            </a:r>
          </a:p>
          <a:p>
            <a:r>
              <a:rPr lang="en-US" sz="2500" dirty="0"/>
              <a:t>Price to book value: ~2.3X</a:t>
            </a:r>
          </a:p>
        </p:txBody>
      </p:sp>
      <p:sp>
        <p:nvSpPr>
          <p:cNvPr id="5" name="Title 3"/>
          <p:cNvSpPr txBox="1">
            <a:spLocks/>
          </p:cNvSpPr>
          <p:nvPr/>
        </p:nvSpPr>
        <p:spPr>
          <a:xfrm>
            <a:off x="605306" y="539660"/>
            <a:ext cx="10895526" cy="48488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Valuations:</a:t>
            </a:r>
          </a:p>
        </p:txBody>
      </p:sp>
      <p:sp>
        <p:nvSpPr>
          <p:cNvPr id="4" name="Content Placeholder 2"/>
          <p:cNvSpPr txBox="1">
            <a:spLocks/>
          </p:cNvSpPr>
          <p:nvPr/>
        </p:nvSpPr>
        <p:spPr>
          <a:xfrm>
            <a:off x="847860" y="6121176"/>
            <a:ext cx="5346880" cy="228109"/>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as of 17 May 2019</a:t>
            </a:r>
          </a:p>
        </p:txBody>
      </p:sp>
    </p:spTree>
    <p:extLst>
      <p:ext uri="{BB962C8B-B14F-4D97-AF65-F5344CB8AC3E}">
        <p14:creationId xmlns:p14="http://schemas.microsoft.com/office/powerpoint/2010/main" val="188686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3"/>
          <p:cNvSpPr txBox="1">
            <a:spLocks/>
          </p:cNvSpPr>
          <p:nvPr/>
        </p:nvSpPr>
        <p:spPr>
          <a:xfrm>
            <a:off x="6090574" y="801866"/>
            <a:ext cx="5306084" cy="5230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US" sz="2400" dirty="0">
                <a:solidFill>
                  <a:srgbClr val="000000"/>
                </a:solidFill>
                <a:latin typeface="+mn-lt"/>
                <a:ea typeface="+mn-ea"/>
                <a:cs typeface="+mn-cs"/>
              </a:rPr>
              <a:t>Questions:</a:t>
            </a:r>
          </a:p>
        </p:txBody>
      </p:sp>
    </p:spTree>
    <p:extLst>
      <p:ext uri="{BB962C8B-B14F-4D97-AF65-F5344CB8AC3E}">
        <p14:creationId xmlns:p14="http://schemas.microsoft.com/office/powerpoint/2010/main" val="428345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3"/>
          <p:cNvSpPr txBox="1">
            <a:spLocks/>
          </p:cNvSpPr>
          <p:nvPr/>
        </p:nvSpPr>
        <p:spPr>
          <a:xfrm>
            <a:off x="3045368" y="2043663"/>
            <a:ext cx="6105194"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200" kern="1200" dirty="0">
                <a:solidFill>
                  <a:srgbClr val="FFFFFF"/>
                </a:solidFill>
                <a:latin typeface="+mj-lt"/>
                <a:ea typeface="+mj-ea"/>
                <a:cs typeface="+mj-cs"/>
              </a:rPr>
              <a:t>      Thank You</a:t>
            </a:r>
          </a:p>
          <a:p>
            <a:pPr algn="ctr">
              <a:spcAft>
                <a:spcPts val="600"/>
              </a:spcAft>
            </a:pPr>
            <a:endParaRPr lang="en-US" sz="4200" kern="1200" dirty="0">
              <a:solidFill>
                <a:srgbClr val="FFFFFF"/>
              </a:solidFill>
              <a:latin typeface="+mj-lt"/>
              <a:ea typeface="+mj-ea"/>
              <a:cs typeface="+mj-cs"/>
            </a:endParaRPr>
          </a:p>
          <a:p>
            <a:pPr algn="ctr">
              <a:spcAft>
                <a:spcPts val="600"/>
              </a:spcAft>
            </a:pPr>
            <a:r>
              <a:rPr lang="en-US" sz="4200" kern="1200" dirty="0">
                <a:solidFill>
                  <a:srgbClr val="FFFFFF"/>
                </a:solidFill>
                <a:latin typeface="+mj-lt"/>
                <a:ea typeface="+mj-ea"/>
                <a:cs typeface="+mj-cs"/>
              </a:rPr>
              <a:t>Happy Investing</a:t>
            </a:r>
          </a:p>
        </p:txBody>
      </p:sp>
    </p:spTree>
    <p:extLst>
      <p:ext uri="{BB962C8B-B14F-4D97-AF65-F5344CB8AC3E}">
        <p14:creationId xmlns:p14="http://schemas.microsoft.com/office/powerpoint/2010/main" val="286618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68" y="803325"/>
            <a:ext cx="5314536" cy="1325563"/>
          </a:xfrm>
        </p:spPr>
        <p:txBody>
          <a:bodyPr>
            <a:normAutofit/>
          </a:bodyPr>
          <a:lstStyle/>
          <a:p>
            <a:r>
              <a:rPr lang="en-US" dirty="0"/>
              <a:t>Disclaimer:</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Head with Gears">
            <a:extLst>
              <a:ext uri="{FF2B5EF4-FFF2-40B4-BE49-F238E27FC236}">
                <a16:creationId xmlns:a16="http://schemas.microsoft.com/office/drawing/2014/main" id="{69CECF0C-A86D-495A-B7A3-DD99F85755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p:cNvSpPr>
            <a:spLocks noGrp="1"/>
          </p:cNvSpPr>
          <p:nvPr>
            <p:ph idx="1"/>
          </p:nvPr>
        </p:nvSpPr>
        <p:spPr>
          <a:xfrm>
            <a:off x="6053667" y="2279018"/>
            <a:ext cx="5314543" cy="3375920"/>
          </a:xfrm>
        </p:spPr>
        <p:txBody>
          <a:bodyPr anchor="t">
            <a:normAutofit/>
          </a:bodyPr>
          <a:lstStyle/>
          <a:p>
            <a:r>
              <a:rPr lang="en-US" sz="1800" dirty="0"/>
              <a:t>I am not a SEBI registered stock analyst.</a:t>
            </a:r>
          </a:p>
          <a:p>
            <a:r>
              <a:rPr lang="en-US" sz="1800" dirty="0"/>
              <a:t>I have vested interested and thus have biased view on the discussed stock.</a:t>
            </a:r>
          </a:p>
          <a:p>
            <a:r>
              <a:rPr lang="en-US" sz="1800" dirty="0"/>
              <a:t>The vested interest is less than 1% of the outstanding shares of the company.</a:t>
            </a:r>
          </a:p>
          <a:p>
            <a:r>
              <a:rPr lang="en-US" sz="1800" dirty="0"/>
              <a:t>The discussed idea should not be considered as recommendation of buy/sell and this is just purely for educational purpose.</a:t>
            </a:r>
          </a:p>
          <a:p>
            <a:endParaRPr lang="en-US" sz="1800" dirty="0"/>
          </a:p>
        </p:txBody>
      </p:sp>
    </p:spTree>
    <p:extLst>
      <p:ext uri="{BB962C8B-B14F-4D97-AF65-F5344CB8AC3E}">
        <p14:creationId xmlns:p14="http://schemas.microsoft.com/office/powerpoint/2010/main" val="29472215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2A8F-7DF2-48B9-BCA7-7984FBB7AB19}"/>
              </a:ext>
            </a:extLst>
          </p:cNvPr>
          <p:cNvSpPr>
            <a:spLocks noGrp="1"/>
          </p:cNvSpPr>
          <p:nvPr>
            <p:ph type="title"/>
          </p:nvPr>
        </p:nvSpPr>
        <p:spPr/>
        <p:txBody>
          <a:bodyPr/>
          <a:lstStyle/>
          <a:p>
            <a:r>
              <a:rPr lang="en-US" dirty="0"/>
              <a:t>Infrastructure: Booming opportunity</a:t>
            </a:r>
          </a:p>
        </p:txBody>
      </p:sp>
      <p:pic>
        <p:nvPicPr>
          <p:cNvPr id="4" name="Picture 3">
            <a:extLst>
              <a:ext uri="{FF2B5EF4-FFF2-40B4-BE49-F238E27FC236}">
                <a16:creationId xmlns:a16="http://schemas.microsoft.com/office/drawing/2014/main" id="{045F8E3C-A8D0-4436-A4FA-7FA285222B67}"/>
              </a:ext>
            </a:extLst>
          </p:cNvPr>
          <p:cNvPicPr>
            <a:picLocks noChangeAspect="1"/>
          </p:cNvPicPr>
          <p:nvPr/>
        </p:nvPicPr>
        <p:blipFill>
          <a:blip r:embed="rId3"/>
          <a:stretch>
            <a:fillRect/>
          </a:stretch>
        </p:blipFill>
        <p:spPr>
          <a:xfrm>
            <a:off x="1535723" y="1690688"/>
            <a:ext cx="9425354" cy="4631424"/>
          </a:xfrm>
          <a:prstGeom prst="rect">
            <a:avLst/>
          </a:prstGeom>
        </p:spPr>
      </p:pic>
      <p:sp>
        <p:nvSpPr>
          <p:cNvPr id="5" name="Rectangle 4">
            <a:extLst>
              <a:ext uri="{FF2B5EF4-FFF2-40B4-BE49-F238E27FC236}">
                <a16:creationId xmlns:a16="http://schemas.microsoft.com/office/drawing/2014/main" id="{F266E6E1-189B-47BB-B1EC-61E8C217437A}"/>
              </a:ext>
            </a:extLst>
          </p:cNvPr>
          <p:cNvSpPr/>
          <p:nvPr/>
        </p:nvSpPr>
        <p:spPr>
          <a:xfrm>
            <a:off x="1535723" y="6046177"/>
            <a:ext cx="2391508" cy="257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IBEF.org</a:t>
            </a:r>
          </a:p>
        </p:txBody>
      </p:sp>
    </p:spTree>
    <p:extLst>
      <p:ext uri="{BB962C8B-B14F-4D97-AF65-F5344CB8AC3E}">
        <p14:creationId xmlns:p14="http://schemas.microsoft.com/office/powerpoint/2010/main" val="350424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C974D-6646-4EEF-A743-FB1D5C38BE1F}"/>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Government Initiative: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02EBAD-4FEB-426D-8619-7636357A101B}"/>
              </a:ext>
            </a:extLst>
          </p:cNvPr>
          <p:cNvSpPr>
            <a:spLocks noGrp="1"/>
          </p:cNvSpPr>
          <p:nvPr>
            <p:ph idx="1"/>
          </p:nvPr>
        </p:nvSpPr>
        <p:spPr>
          <a:xfrm>
            <a:off x="4976031" y="963877"/>
            <a:ext cx="6377769" cy="4930246"/>
          </a:xfrm>
        </p:spPr>
        <p:txBody>
          <a:bodyPr anchor="ctr">
            <a:normAutofit/>
          </a:bodyPr>
          <a:lstStyle/>
          <a:p>
            <a:pPr algn="just"/>
            <a:r>
              <a:rPr lang="en-US" sz="1500" dirty="0"/>
              <a:t>Real Estate Regulation and Development Act (RERA) which seeks to protect consumer interest will ensure efficiency in all property related transactions, improve accountability of developers, boost transparency and attract more investments to the real estate sector. </a:t>
            </a:r>
          </a:p>
          <a:p>
            <a:pPr algn="just"/>
            <a:r>
              <a:rPr lang="en-US" sz="1500" dirty="0"/>
              <a:t>Housing for all- The Union Cabinet launched the “Housing for All by 2022” project on 25th June, 2015, also known as the “Pradhan Mantri Awas Yojana”, aimed at urban areas. The key components of Yojana, include i) benefits for slum development projects, ii) assistance of Rs1.5 lacs per house for the economically weaker sections, in projects wherein the project has at least 250 houses and 35% houses are reserved for economically weaker sections category; iii) subsidized loans at 6.5% per annum for economically weaker sections and lower income group for loans up to Rs6 lacs (calculated at net present value); and iv) assistance of Rs1.5 lacs for individuals of economically weaker section category for construction of own house. </a:t>
            </a:r>
          </a:p>
          <a:p>
            <a:pPr algn="just"/>
            <a:r>
              <a:rPr lang="en-US" sz="1500" dirty="0"/>
              <a:t>Indira Awas Yojana- Indira Mantri Yojana is a flagship scheme of the Ministry of Rural Development, Government of India to provide houses to below poverty line rural households belonging primarily to the scheduled caste, scheduled tribe and bonded labor categories. </a:t>
            </a:r>
          </a:p>
        </p:txBody>
      </p:sp>
    </p:spTree>
    <p:extLst>
      <p:ext uri="{BB962C8B-B14F-4D97-AF65-F5344CB8AC3E}">
        <p14:creationId xmlns:p14="http://schemas.microsoft.com/office/powerpoint/2010/main" val="2928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pPr algn="just"/>
            <a:r>
              <a:rPr lang="en-US" sz="2500" dirty="0"/>
              <a:t>HIL was established in 1946, part of C K Birla Group other prominent names of the group are Orient Cement, Orient Paper, AVTEC, BirlaSoft among others.</a:t>
            </a:r>
          </a:p>
          <a:p>
            <a:pPr algn="just"/>
            <a:r>
              <a:rPr lang="en-US" sz="2500" dirty="0"/>
              <a:t>Market leader in building material Segment in India.</a:t>
            </a:r>
          </a:p>
          <a:p>
            <a:pPr algn="just"/>
            <a:r>
              <a:rPr lang="en-US" sz="2500" dirty="0"/>
              <a:t>Number of manufacturing units 24, operations in 5 continents.</a:t>
            </a:r>
          </a:p>
          <a:p>
            <a:pPr algn="just"/>
            <a:r>
              <a:rPr lang="en-US" sz="2500" dirty="0"/>
              <a:t>The company has 5 business segments and 4 major brands.</a:t>
            </a:r>
          </a:p>
        </p:txBody>
      </p:sp>
      <p:pic>
        <p:nvPicPr>
          <p:cNvPr id="4" name="Picture 3">
            <a:extLst>
              <a:ext uri="{FF2B5EF4-FFF2-40B4-BE49-F238E27FC236}">
                <a16:creationId xmlns:a16="http://schemas.microsoft.com/office/drawing/2014/main" id="{F3A25944-B724-4581-AF2F-965BE32B3B36}"/>
              </a:ext>
            </a:extLst>
          </p:cNvPr>
          <p:cNvPicPr>
            <a:picLocks noChangeAspect="1"/>
          </p:cNvPicPr>
          <p:nvPr/>
        </p:nvPicPr>
        <p:blipFill>
          <a:blip r:embed="rId2"/>
          <a:stretch>
            <a:fillRect/>
          </a:stretch>
        </p:blipFill>
        <p:spPr>
          <a:xfrm>
            <a:off x="1204839" y="4114962"/>
            <a:ext cx="9596511" cy="1655398"/>
          </a:xfrm>
          <a:prstGeom prst="rect">
            <a:avLst/>
          </a:prstGeom>
        </p:spPr>
      </p:pic>
    </p:spTree>
    <p:extLst>
      <p:ext uri="{BB962C8B-B14F-4D97-AF65-F5344CB8AC3E}">
        <p14:creationId xmlns:p14="http://schemas.microsoft.com/office/powerpoint/2010/main" val="212454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ED3B50-6844-4660-AB87-40C2BBE0E96B}"/>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Parador Acquisition</a:t>
            </a:r>
          </a:p>
        </p:txBody>
      </p:sp>
      <p:sp>
        <p:nvSpPr>
          <p:cNvPr id="3" name="Content Placeholder 2">
            <a:extLst>
              <a:ext uri="{FF2B5EF4-FFF2-40B4-BE49-F238E27FC236}">
                <a16:creationId xmlns:a16="http://schemas.microsoft.com/office/drawing/2014/main" id="{9FCBDB62-4C96-41F8-9D28-D21F2FA22BDB}"/>
              </a:ext>
            </a:extLst>
          </p:cNvPr>
          <p:cNvSpPr>
            <a:spLocks noGrp="1"/>
          </p:cNvSpPr>
          <p:nvPr>
            <p:ph idx="1"/>
          </p:nvPr>
        </p:nvSpPr>
        <p:spPr>
          <a:xfrm>
            <a:off x="6090574" y="801866"/>
            <a:ext cx="5306084" cy="5230634"/>
          </a:xfrm>
        </p:spPr>
        <p:txBody>
          <a:bodyPr anchor="ctr">
            <a:normAutofit/>
          </a:bodyPr>
          <a:lstStyle/>
          <a:p>
            <a:r>
              <a:rPr lang="en-US" sz="1500" dirty="0">
                <a:solidFill>
                  <a:srgbClr val="000000"/>
                </a:solidFill>
              </a:rPr>
              <a:t>Parador Holdings GmbH, founded in 1977, is a Germany based, vertically integrated, full-range supplier which designs, manufactures and distributes a wide range of flooring solutions including resilient flooring, laminate and engineered wood floors, wall &amp; ceiling panels, skirtings and related accessories</a:t>
            </a:r>
          </a:p>
          <a:p>
            <a:r>
              <a:rPr lang="en-US" sz="1500" dirty="0">
                <a:solidFill>
                  <a:srgbClr val="000000"/>
                </a:solidFill>
              </a:rPr>
              <a:t>Sales FY17 EURO 142.2 Million vs EURO 134.8 Million in FY16</a:t>
            </a:r>
          </a:p>
          <a:p>
            <a:r>
              <a:rPr lang="en-US" sz="1500" dirty="0">
                <a:solidFill>
                  <a:srgbClr val="000000"/>
                </a:solidFill>
              </a:rPr>
              <a:t>The Company has long-standing relationships with all major customers and exports more than 50% of its sales to over 80 countries</a:t>
            </a:r>
          </a:p>
          <a:p>
            <a:r>
              <a:rPr lang="en-US" sz="1500" dirty="0">
                <a:solidFill>
                  <a:srgbClr val="000000"/>
                </a:solidFill>
              </a:rPr>
              <a:t>Parador is expected to take 4-5 years to reach 100% capacity utilization from current 68% in Germany and 65% in Austria.</a:t>
            </a:r>
          </a:p>
          <a:p>
            <a:r>
              <a:rPr lang="en-US" sz="1500" dirty="0">
                <a:solidFill>
                  <a:srgbClr val="000000"/>
                </a:solidFill>
              </a:rPr>
              <a:t>Expansion of units possible as lot of additional land available.</a:t>
            </a:r>
          </a:p>
          <a:p>
            <a:r>
              <a:rPr lang="en-US" sz="1500" dirty="0">
                <a:solidFill>
                  <a:srgbClr val="000000"/>
                </a:solidFill>
              </a:rPr>
              <a:t>Financial details:</a:t>
            </a:r>
          </a:p>
          <a:p>
            <a:r>
              <a:rPr lang="en-US" sz="1500" dirty="0">
                <a:solidFill>
                  <a:srgbClr val="000000"/>
                </a:solidFill>
              </a:rPr>
              <a:t>Acquisition cost: EURO 82.8 Million</a:t>
            </a:r>
          </a:p>
          <a:p>
            <a:r>
              <a:rPr lang="en-US" sz="1500" dirty="0">
                <a:solidFill>
                  <a:srgbClr val="000000"/>
                </a:solidFill>
              </a:rPr>
              <a:t>Funding: </a:t>
            </a:r>
          </a:p>
          <a:p>
            <a:pPr lvl="1"/>
            <a:r>
              <a:rPr lang="en-US" sz="1500" dirty="0">
                <a:solidFill>
                  <a:srgbClr val="000000"/>
                </a:solidFill>
              </a:rPr>
              <a:t>Indian debt 276 Crore with interest rate of ~8.6%</a:t>
            </a:r>
          </a:p>
          <a:p>
            <a:pPr lvl="1"/>
            <a:r>
              <a:rPr lang="en-US" sz="1500" dirty="0">
                <a:solidFill>
                  <a:srgbClr val="000000"/>
                </a:solidFill>
              </a:rPr>
              <a:t>EURO debt 32 Million with interest rate of ~1.6%</a:t>
            </a:r>
          </a:p>
        </p:txBody>
      </p:sp>
    </p:spTree>
    <p:extLst>
      <p:ext uri="{BB962C8B-B14F-4D97-AF65-F5344CB8AC3E}">
        <p14:creationId xmlns:p14="http://schemas.microsoft.com/office/powerpoint/2010/main" val="297403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A198-F575-40FB-94A0-241349BE4CB4}"/>
              </a:ext>
            </a:extLst>
          </p:cNvPr>
          <p:cNvSpPr>
            <a:spLocks noGrp="1"/>
          </p:cNvSpPr>
          <p:nvPr>
            <p:ph type="title"/>
          </p:nvPr>
        </p:nvSpPr>
        <p:spPr>
          <a:xfrm>
            <a:off x="651769" y="107950"/>
            <a:ext cx="10515600" cy="1325563"/>
          </a:xfrm>
        </p:spPr>
        <p:txBody>
          <a:bodyPr/>
          <a:lstStyle/>
          <a:p>
            <a:r>
              <a:rPr lang="en-US" dirty="0"/>
              <a:t>Production capacity:</a:t>
            </a:r>
          </a:p>
        </p:txBody>
      </p:sp>
      <p:pic>
        <p:nvPicPr>
          <p:cNvPr id="4" name="Picture 3">
            <a:extLst>
              <a:ext uri="{FF2B5EF4-FFF2-40B4-BE49-F238E27FC236}">
                <a16:creationId xmlns:a16="http://schemas.microsoft.com/office/drawing/2014/main" id="{642C9D65-0B04-4D5E-80A1-E8E38E832879}"/>
              </a:ext>
            </a:extLst>
          </p:cNvPr>
          <p:cNvPicPr>
            <a:picLocks noChangeAspect="1"/>
          </p:cNvPicPr>
          <p:nvPr/>
        </p:nvPicPr>
        <p:blipFill>
          <a:blip r:embed="rId4"/>
          <a:stretch>
            <a:fillRect/>
          </a:stretch>
        </p:blipFill>
        <p:spPr>
          <a:xfrm>
            <a:off x="305447" y="1717447"/>
            <a:ext cx="6562725" cy="3236419"/>
          </a:xfrm>
          <a:prstGeom prst="rect">
            <a:avLst/>
          </a:prstGeom>
        </p:spPr>
      </p:pic>
      <p:sp>
        <p:nvSpPr>
          <p:cNvPr id="5" name="Oval 4">
            <a:extLst>
              <a:ext uri="{FF2B5EF4-FFF2-40B4-BE49-F238E27FC236}">
                <a16:creationId xmlns:a16="http://schemas.microsoft.com/office/drawing/2014/main" id="{AD679926-2A08-4ACC-9D55-8A8B6F9D81F3}"/>
              </a:ext>
            </a:extLst>
          </p:cNvPr>
          <p:cNvSpPr/>
          <p:nvPr/>
        </p:nvSpPr>
        <p:spPr>
          <a:xfrm>
            <a:off x="2372835" y="1176338"/>
            <a:ext cx="1876425" cy="51435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2017-18</a:t>
            </a:r>
          </a:p>
        </p:txBody>
      </p:sp>
      <p:sp>
        <p:nvSpPr>
          <p:cNvPr id="7" name="Oval 6">
            <a:extLst>
              <a:ext uri="{FF2B5EF4-FFF2-40B4-BE49-F238E27FC236}">
                <a16:creationId xmlns:a16="http://schemas.microsoft.com/office/drawing/2014/main" id="{15321C5E-45A9-43F8-B58D-181894DB893B}"/>
              </a:ext>
            </a:extLst>
          </p:cNvPr>
          <p:cNvSpPr/>
          <p:nvPr/>
        </p:nvSpPr>
        <p:spPr>
          <a:xfrm>
            <a:off x="8704093" y="1176338"/>
            <a:ext cx="1876425" cy="51435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2018-19</a:t>
            </a:r>
          </a:p>
        </p:txBody>
      </p:sp>
      <p:pic>
        <p:nvPicPr>
          <p:cNvPr id="19" name="Picture 18">
            <a:extLst>
              <a:ext uri="{FF2B5EF4-FFF2-40B4-BE49-F238E27FC236}">
                <a16:creationId xmlns:a16="http://schemas.microsoft.com/office/drawing/2014/main" id="{62EC655F-9EEC-4A33-B972-FCB225203207}"/>
              </a:ext>
            </a:extLst>
          </p:cNvPr>
          <p:cNvPicPr>
            <a:picLocks noChangeAspect="1"/>
          </p:cNvPicPr>
          <p:nvPr/>
        </p:nvPicPr>
        <p:blipFill>
          <a:blip r:embed="rId5"/>
          <a:stretch>
            <a:fillRect/>
          </a:stretch>
        </p:blipFill>
        <p:spPr>
          <a:xfrm>
            <a:off x="7073783" y="2036917"/>
            <a:ext cx="4812770" cy="2341532"/>
          </a:xfrm>
          <a:prstGeom prst="rect">
            <a:avLst/>
          </a:prstGeom>
        </p:spPr>
      </p:pic>
      <p:pic>
        <p:nvPicPr>
          <p:cNvPr id="20" name="Picture 19">
            <a:extLst>
              <a:ext uri="{FF2B5EF4-FFF2-40B4-BE49-F238E27FC236}">
                <a16:creationId xmlns:a16="http://schemas.microsoft.com/office/drawing/2014/main" id="{B077F29F-1585-40F8-87DC-8293800CAFD7}"/>
              </a:ext>
            </a:extLst>
          </p:cNvPr>
          <p:cNvPicPr>
            <a:picLocks noChangeAspect="1"/>
          </p:cNvPicPr>
          <p:nvPr/>
        </p:nvPicPr>
        <p:blipFill>
          <a:blip r:embed="rId6"/>
          <a:stretch>
            <a:fillRect/>
          </a:stretch>
        </p:blipFill>
        <p:spPr>
          <a:xfrm>
            <a:off x="305447" y="4980625"/>
            <a:ext cx="6562725" cy="1677627"/>
          </a:xfrm>
          <a:prstGeom prst="rect">
            <a:avLst/>
          </a:prstGeom>
        </p:spPr>
      </p:pic>
    </p:spTree>
    <p:extLst>
      <p:ext uri="{BB962C8B-B14F-4D97-AF65-F5344CB8AC3E}">
        <p14:creationId xmlns:p14="http://schemas.microsoft.com/office/powerpoint/2010/main" val="23326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itle 3"/>
          <p:cNvSpPr>
            <a:spLocks noGrp="1"/>
          </p:cNvSpPr>
          <p:nvPr>
            <p:ph type="title"/>
          </p:nvPr>
        </p:nvSpPr>
        <p:spPr>
          <a:xfrm>
            <a:off x="838200" y="963877"/>
            <a:ext cx="3494362" cy="2813541"/>
          </a:xfrm>
        </p:spPr>
        <p:txBody>
          <a:bodyPr anchor="b">
            <a:normAutofit/>
          </a:bodyPr>
          <a:lstStyle/>
          <a:p>
            <a:pPr algn="r"/>
            <a:r>
              <a:rPr lang="en-US" dirty="0">
                <a:solidFill>
                  <a:schemeClr val="accent1"/>
                </a:solidFill>
              </a:rPr>
              <a:t>Why HIL?</a:t>
            </a:r>
          </a:p>
        </p:txBody>
      </p:sp>
      <p:sp>
        <p:nvSpPr>
          <p:cNvPr id="5" name="Title 3"/>
          <p:cNvSpPr txBox="1">
            <a:spLocks/>
          </p:cNvSpPr>
          <p:nvPr/>
        </p:nvSpPr>
        <p:spPr>
          <a:xfrm>
            <a:off x="829781" y="3903542"/>
            <a:ext cx="3494362" cy="1563939"/>
          </a:xfrm>
          <a:prstGeom prst="rect">
            <a:avLst/>
          </a:prstGeom>
          <a:noFill/>
        </p:spPr>
        <p:txBody>
          <a:bodyPr vert="horz" wrap="squar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2000" dirty="0"/>
              <a:t>Strengths: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fontScale="92500"/>
          </a:bodyPr>
          <a:lstStyle/>
          <a:p>
            <a:r>
              <a:rPr lang="en-US" sz="2400" dirty="0"/>
              <a:t>Market leader in its segment: </a:t>
            </a:r>
          </a:p>
          <a:p>
            <a:pPr lvl="1"/>
            <a:r>
              <a:rPr lang="en-US" dirty="0"/>
              <a:t>Fiber Cement Sheet -- Brand name Charminar</a:t>
            </a:r>
          </a:p>
          <a:p>
            <a:pPr lvl="1"/>
            <a:r>
              <a:rPr lang="en-US" dirty="0"/>
              <a:t>Fly-Ash blocks – Brand name BirlaAerocon</a:t>
            </a:r>
          </a:p>
          <a:p>
            <a:pPr lvl="1"/>
            <a:r>
              <a:rPr lang="en-US" dirty="0"/>
              <a:t>Sandwich Panels -- Brand name BirlaAerocon</a:t>
            </a:r>
          </a:p>
          <a:p>
            <a:pPr lvl="1"/>
            <a:r>
              <a:rPr lang="en-US" dirty="0"/>
              <a:t>Thermal insulation sheets -- Brand name BirlaAerocon</a:t>
            </a:r>
          </a:p>
          <a:p>
            <a:r>
              <a:rPr lang="en-US" sz="2400" dirty="0"/>
              <a:t>Increase in margins due to working capital optimization</a:t>
            </a:r>
          </a:p>
          <a:p>
            <a:r>
              <a:rPr lang="en-US" sz="2400" dirty="0"/>
              <a:t>Investing in R&amp;D:</a:t>
            </a:r>
          </a:p>
          <a:p>
            <a:pPr lvl="1"/>
            <a:r>
              <a:rPr lang="en-US" sz="2000" dirty="0"/>
              <a:t>Filled for 9 patents in last 3 years (Till FY17-18)</a:t>
            </a:r>
          </a:p>
          <a:p>
            <a:r>
              <a:rPr lang="en-US" sz="2400" dirty="0"/>
              <a:t>Strong brand: SuperBrand list</a:t>
            </a:r>
          </a:p>
          <a:p>
            <a:pPr lvl="1"/>
            <a:r>
              <a:rPr lang="en-US" dirty="0"/>
              <a:t>Birla Aerocon Rank 20</a:t>
            </a:r>
          </a:p>
          <a:p>
            <a:pPr lvl="1"/>
            <a:r>
              <a:rPr lang="en-US" dirty="0"/>
              <a:t>Charminar Rank 28</a:t>
            </a:r>
          </a:p>
        </p:txBody>
      </p:sp>
    </p:spTree>
    <p:extLst>
      <p:ext uri="{BB962C8B-B14F-4D97-AF65-F5344CB8AC3E}">
        <p14:creationId xmlns:p14="http://schemas.microsoft.com/office/powerpoint/2010/main" val="211582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alpha val="17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Title 3"/>
          <p:cNvSpPr>
            <a:spLocks noGrp="1"/>
          </p:cNvSpPr>
          <p:nvPr>
            <p:ph type="title"/>
          </p:nvPr>
        </p:nvSpPr>
        <p:spPr>
          <a:xfrm>
            <a:off x="838200" y="963877"/>
            <a:ext cx="3494362" cy="2813541"/>
          </a:xfrm>
        </p:spPr>
        <p:txBody>
          <a:bodyPr anchor="b">
            <a:normAutofit/>
          </a:bodyPr>
          <a:lstStyle/>
          <a:p>
            <a:pPr algn="r"/>
            <a:r>
              <a:rPr lang="en-US" dirty="0">
                <a:solidFill>
                  <a:schemeClr val="accent1"/>
                </a:solidFill>
              </a:rPr>
              <a:t>Why HIL ?</a:t>
            </a:r>
          </a:p>
        </p:txBody>
      </p:sp>
      <p:sp>
        <p:nvSpPr>
          <p:cNvPr id="5" name="Title 3"/>
          <p:cNvSpPr txBox="1">
            <a:spLocks/>
          </p:cNvSpPr>
          <p:nvPr/>
        </p:nvSpPr>
        <p:spPr>
          <a:xfrm>
            <a:off x="829781" y="3903542"/>
            <a:ext cx="3494362" cy="1563939"/>
          </a:xfrm>
          <a:prstGeom prst="rect">
            <a:avLst/>
          </a:prstGeom>
          <a:noFill/>
        </p:spPr>
        <p:txBody>
          <a:bodyPr vert="horz" wrap="squar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2000" dirty="0"/>
              <a:t>Opportunities:</a:t>
            </a:r>
          </a:p>
        </p:txBody>
      </p:sp>
      <p:cxnSp>
        <p:nvCxnSpPr>
          <p:cNvPr id="15"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1900" dirty="0"/>
              <a:t>Expansion to new markets: </a:t>
            </a:r>
          </a:p>
          <a:p>
            <a:pPr lvl="1"/>
            <a:r>
              <a:rPr lang="en-US" sz="1900" dirty="0"/>
              <a:t>Parador has opened a mega store in Shanghai China</a:t>
            </a:r>
          </a:p>
          <a:p>
            <a:pPr lvl="1"/>
            <a:r>
              <a:rPr lang="en-US" sz="1900" dirty="0"/>
              <a:t>Parador can be used to supply to Indian market a new segment for HIL</a:t>
            </a:r>
          </a:p>
          <a:p>
            <a:pPr marL="457200" lvl="1" indent="0">
              <a:buNone/>
            </a:pPr>
            <a:endParaRPr lang="en-US" sz="1900" dirty="0"/>
          </a:p>
          <a:p>
            <a:r>
              <a:rPr lang="en-US" sz="1900" dirty="0"/>
              <a:t>Capacity Expansion: </a:t>
            </a:r>
          </a:p>
          <a:p>
            <a:pPr lvl="1"/>
            <a:r>
              <a:rPr lang="en-US" sz="1900" dirty="0"/>
              <a:t>BirlaAerocon is working at 90% capacity new expansion will come up in next 4-5 months</a:t>
            </a:r>
          </a:p>
          <a:p>
            <a:pPr lvl="2"/>
            <a:endParaRPr lang="en-US" sz="1900" dirty="0"/>
          </a:p>
          <a:p>
            <a:r>
              <a:rPr lang="en-US" sz="1900" dirty="0"/>
              <a:t>NDA or UPA: </a:t>
            </a:r>
          </a:p>
          <a:p>
            <a:pPr lvl="1"/>
            <a:r>
              <a:rPr lang="en-US" sz="1900" dirty="0"/>
              <a:t>The stress will be on rural economy NDA promise of doubling the farm income by 2022</a:t>
            </a:r>
          </a:p>
          <a:p>
            <a:pPr lvl="1"/>
            <a:r>
              <a:rPr lang="en-US" sz="1900" dirty="0"/>
              <a:t>Congress NYAY free distribution of Rs 72,000 pa to below poverty households</a:t>
            </a:r>
          </a:p>
          <a:p>
            <a:r>
              <a:rPr lang="en-US" sz="1900" dirty="0"/>
              <a:t>One stop shop for all the construction requirements</a:t>
            </a:r>
          </a:p>
        </p:txBody>
      </p:sp>
    </p:spTree>
    <p:extLst>
      <p:ext uri="{BB962C8B-B14F-4D97-AF65-F5344CB8AC3E}">
        <p14:creationId xmlns:p14="http://schemas.microsoft.com/office/powerpoint/2010/main" val="2308360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988</Words>
  <Application>Microsoft Office PowerPoint</Application>
  <PresentationFormat>Widescreen</PresentationFormat>
  <Paragraphs>105</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Investment idea  </vt:lpstr>
      <vt:lpstr>Disclaimer:</vt:lpstr>
      <vt:lpstr>Infrastructure: Booming opportunity</vt:lpstr>
      <vt:lpstr>Government Initiative:</vt:lpstr>
      <vt:lpstr>Background:</vt:lpstr>
      <vt:lpstr>Parador Acquisition</vt:lpstr>
      <vt:lpstr>Production capacity:</vt:lpstr>
      <vt:lpstr>Why HIL?</vt:lpstr>
      <vt:lpstr>Why HIL ?</vt:lpstr>
      <vt:lpstr>Why HIL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idea</dc:title>
  <dc:creator>Atul agarwal</dc:creator>
  <cp:lastModifiedBy>Atul agarwal</cp:lastModifiedBy>
  <cp:revision>3</cp:revision>
  <dcterms:created xsi:type="dcterms:W3CDTF">2019-05-18T06:56:22Z</dcterms:created>
  <dcterms:modified xsi:type="dcterms:W3CDTF">2019-05-18T07:32:11Z</dcterms:modified>
</cp:coreProperties>
</file>