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79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699590-5DC8-4AF4-95FE-975AA847043C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478AAC-B0B6-4047-A167-AEB0FF14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INITIAL YEARS</a:t>
            </a:r>
          </a:p>
          <a:p>
            <a:r>
              <a:rPr lang="en-US" dirty="0" smtClean="0"/>
              <a:t>AWAKENING – ROLE OF A BOOK –LYNCH</a:t>
            </a:r>
          </a:p>
          <a:p>
            <a:r>
              <a:rPr lang="en-US" dirty="0" smtClean="0"/>
              <a:t>REFINEMENT – MORE BOOKS </a:t>
            </a:r>
          </a:p>
          <a:p>
            <a:r>
              <a:rPr lang="en-US" dirty="0" smtClean="0"/>
              <a:t>GROWTH AS INVESTOR – VALUEPICKR</a:t>
            </a:r>
          </a:p>
          <a:p>
            <a:r>
              <a:rPr lang="en-US" dirty="0" smtClean="0"/>
              <a:t>ADVANTAGES OF BEING A DOCTOR</a:t>
            </a:r>
          </a:p>
          <a:p>
            <a:r>
              <a:rPr lang="en-US" dirty="0" smtClean="0"/>
              <a:t>VICARIOUS LEARNING</a:t>
            </a:r>
          </a:p>
          <a:p>
            <a:r>
              <a:rPr lang="en-US" dirty="0" smtClean="0"/>
              <a:t>CONSTANT LEARNING FROM BOOKS AND OTHERS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INVESTMENT JOURNEY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BASIC RESEARCH</a:t>
            </a:r>
          </a:p>
          <a:p>
            <a:r>
              <a:rPr lang="en-US" dirty="0" smtClean="0"/>
              <a:t>SCREENER.IN </a:t>
            </a:r>
          </a:p>
          <a:p>
            <a:r>
              <a:rPr lang="en-US" dirty="0" smtClean="0"/>
              <a:t>VALUEPICKR</a:t>
            </a:r>
          </a:p>
          <a:p>
            <a:r>
              <a:rPr lang="en-US" dirty="0" smtClean="0"/>
              <a:t>ANNUAL REPORTS</a:t>
            </a:r>
          </a:p>
          <a:p>
            <a:r>
              <a:rPr lang="en-US" dirty="0" smtClean="0"/>
              <a:t>RESEARCH REPORTS</a:t>
            </a:r>
          </a:p>
          <a:p>
            <a:r>
              <a:rPr lang="en-US" dirty="0" smtClean="0"/>
              <a:t>RESEARCHBYTES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SELECTION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PARAMETERS</a:t>
            </a:r>
          </a:p>
          <a:p>
            <a:r>
              <a:rPr lang="en-US" dirty="0" smtClean="0"/>
              <a:t>SALES GROWTH</a:t>
            </a:r>
          </a:p>
          <a:p>
            <a:r>
              <a:rPr lang="en-US" dirty="0" smtClean="0"/>
              <a:t>PROFIT GROWTH</a:t>
            </a:r>
          </a:p>
          <a:p>
            <a:r>
              <a:rPr lang="en-US" dirty="0" smtClean="0"/>
              <a:t>TAXES PAID, INTEREST PAID</a:t>
            </a:r>
          </a:p>
          <a:p>
            <a:r>
              <a:rPr lang="en-US" dirty="0" smtClean="0"/>
              <a:t>BALANCE SHEET, DIVIDENDS</a:t>
            </a:r>
          </a:p>
          <a:p>
            <a:r>
              <a:rPr lang="en-US" dirty="0" smtClean="0"/>
              <a:t>PROMOTER INTEGRITY, PLEDGING</a:t>
            </a:r>
          </a:p>
          <a:p>
            <a:r>
              <a:rPr lang="en-US" dirty="0" smtClean="0"/>
              <a:t>VALUATIONS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SELECTION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CONSISTENT GROWTH</a:t>
            </a:r>
          </a:p>
          <a:p>
            <a:r>
              <a:rPr lang="en-US" dirty="0" smtClean="0"/>
              <a:t>CHANGE IN MANAGEMENT/PROMOTERS</a:t>
            </a:r>
          </a:p>
          <a:p>
            <a:r>
              <a:rPr lang="en-US" dirty="0" smtClean="0"/>
              <a:t>DEMERGERS</a:t>
            </a:r>
          </a:p>
          <a:p>
            <a:r>
              <a:rPr lang="en-US" dirty="0" smtClean="0"/>
              <a:t>HIDDEN ASSETS</a:t>
            </a:r>
          </a:p>
          <a:p>
            <a:r>
              <a:rPr lang="en-US" dirty="0" smtClean="0"/>
              <a:t>INDUSTRY TAILWINDS</a:t>
            </a:r>
          </a:p>
          <a:p>
            <a:r>
              <a:rPr lang="en-US" dirty="0" smtClean="0"/>
              <a:t>BALANCE SHEET CLEANUPS, PROMOTER BUYING</a:t>
            </a:r>
          </a:p>
          <a:p>
            <a:r>
              <a:rPr lang="en-US" dirty="0" smtClean="0"/>
              <a:t>HIVE OFF OF LOSS MAKING BUSINESS</a:t>
            </a:r>
          </a:p>
          <a:p>
            <a:r>
              <a:rPr lang="en-US" dirty="0" smtClean="0"/>
              <a:t>CYCLICAL LOWS</a:t>
            </a:r>
          </a:p>
          <a:p>
            <a:r>
              <a:rPr lang="en-US" dirty="0" smtClean="0"/>
              <a:t>SUPPLY SIDE SHRINKAGE</a:t>
            </a:r>
          </a:p>
          <a:p>
            <a:r>
              <a:rPr lang="en-US" dirty="0" smtClean="0"/>
              <a:t>EXPANSIONS AND LOW CAPACITY UTILISATION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MULTIBAGGERS –FERTILE GROUND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RIDING WINNERS, SELLING LOSERS. MOST INVESTORS DO OPPOSITE</a:t>
            </a:r>
          </a:p>
          <a:p>
            <a:r>
              <a:rPr lang="en-US" dirty="0" smtClean="0"/>
              <a:t>CASH NEEDED FOR PERSONAL USE</a:t>
            </a:r>
          </a:p>
          <a:p>
            <a:r>
              <a:rPr lang="en-US" dirty="0" smtClean="0"/>
              <a:t>EXCESSIVE OVERVALUATION, FROTH</a:t>
            </a:r>
          </a:p>
          <a:p>
            <a:r>
              <a:rPr lang="en-US" dirty="0" smtClean="0"/>
              <a:t>BETTER OPTION</a:t>
            </a:r>
          </a:p>
          <a:p>
            <a:r>
              <a:rPr lang="en-US" dirty="0" smtClean="0"/>
              <a:t>INVESTMENT THESIS NOT PLAYING OUT</a:t>
            </a:r>
          </a:p>
          <a:p>
            <a:r>
              <a:rPr lang="en-US" dirty="0" smtClean="0"/>
              <a:t>MARKET EXHUBERANCE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SELL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TIMES MORE IMP THAN STOCK SELECTION FOR SUPERIOR RETURNS</a:t>
            </a:r>
          </a:p>
          <a:p>
            <a:r>
              <a:rPr lang="en-US" dirty="0" smtClean="0"/>
              <a:t>HIGH CONVICTION + GOOD FUTURE POTENTIAL+ATTRACTIVE VALUATION </a:t>
            </a:r>
          </a:p>
          <a:p>
            <a:r>
              <a:rPr lang="en-US" dirty="0" smtClean="0"/>
              <a:t>COMPOUNDING MACHINES</a:t>
            </a:r>
          </a:p>
          <a:p>
            <a:r>
              <a:rPr lang="en-US" dirty="0" smtClean="0"/>
              <a:t>HDFC BANK, ASIAN PAINTS, GRUH FINANCE, ITC, PAGE INDS,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ALLOCATION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WHAT YOU KNOW</a:t>
            </a:r>
          </a:p>
          <a:p>
            <a:r>
              <a:rPr lang="en-US" dirty="0" smtClean="0"/>
              <a:t>DOCTORS PREFER SOFTWARE COMPANIES AND SOFTWARE GUY PREFERS PHARMA COMPANIES</a:t>
            </a:r>
          </a:p>
          <a:p>
            <a:r>
              <a:rPr lang="en-US" dirty="0" smtClean="0"/>
              <a:t>APPLYING ONE’S DOMAIN KNOWLEDGE TO INVESTING</a:t>
            </a:r>
          </a:p>
          <a:p>
            <a:r>
              <a:rPr lang="en-US" dirty="0" smtClean="0"/>
              <a:t>COMMONSENSE APPROACH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OF COMPETENCE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AJANTA PHARMA – STRONG GROWTH LEADING UP TO 2010 AND CONTINUING</a:t>
            </a:r>
          </a:p>
          <a:p>
            <a:r>
              <a:rPr lang="en-US" dirty="0" smtClean="0"/>
              <a:t>LARGELY NEGLECTED BY MARKETS</a:t>
            </a:r>
          </a:p>
          <a:p>
            <a:endParaRPr lang="en-US" dirty="0" smtClean="0"/>
          </a:p>
          <a:p>
            <a:r>
              <a:rPr lang="en-US" dirty="0" smtClean="0"/>
              <a:t>STOCK WENT UP MORE THAN 60 TIMES</a:t>
            </a:r>
          </a:p>
          <a:p>
            <a:endParaRPr lang="en-US" dirty="0"/>
          </a:p>
          <a:p>
            <a:r>
              <a:rPr lang="en-US" dirty="0" smtClean="0"/>
              <a:t>LIMITED VARIABLES, CONSISTENT GROWTH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MULTIBAGGERS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MAKES SYNTHETIC LEATHER</a:t>
            </a:r>
          </a:p>
          <a:p>
            <a:r>
              <a:rPr lang="en-US" dirty="0" smtClean="0"/>
              <a:t>CAME TO NOTICE BECAUSE OF PROMOTER BUYING IN 2009-2010</a:t>
            </a:r>
          </a:p>
          <a:p>
            <a:r>
              <a:rPr lang="en-US" dirty="0" smtClean="0"/>
              <a:t>CONSISTENT GROWTH</a:t>
            </a:r>
          </a:p>
          <a:p>
            <a:r>
              <a:rPr lang="en-US" dirty="0" smtClean="0"/>
              <a:t>HIGH DIVIDEND PAYOUT</a:t>
            </a:r>
          </a:p>
          <a:p>
            <a:r>
              <a:rPr lang="en-US" dirty="0" smtClean="0"/>
              <a:t>CALIBRATED EXPANSIONS</a:t>
            </a:r>
          </a:p>
          <a:p>
            <a:r>
              <a:rPr lang="en-US" dirty="0" smtClean="0"/>
              <a:t>STOCK UP MORE THAN 50 TIMES SINCE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MAYUR UNIQUOTERS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SHRIMP FEEDS</a:t>
            </a:r>
          </a:p>
          <a:p>
            <a:r>
              <a:rPr lang="en-US" dirty="0" smtClean="0"/>
              <a:t>CHANGE IN VARIETY OF SHRIMPS CHANGED INDUSTRY LANDSCAPE</a:t>
            </a:r>
          </a:p>
          <a:p>
            <a:r>
              <a:rPr lang="en-US" dirty="0" smtClean="0"/>
              <a:t>GREAT MANAGEMENT</a:t>
            </a:r>
          </a:p>
          <a:p>
            <a:r>
              <a:rPr lang="en-US" dirty="0" smtClean="0"/>
              <a:t>MARKET DOMINANCE</a:t>
            </a:r>
          </a:p>
          <a:p>
            <a:r>
              <a:rPr lang="en-US" dirty="0" smtClean="0"/>
              <a:t>UP 6 TIMES IN 2 YEARS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AVANTI FEEDS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WAS INTO HOUSING FINANCE</a:t>
            </a:r>
          </a:p>
          <a:p>
            <a:r>
              <a:rPr lang="en-US" dirty="0" smtClean="0"/>
              <a:t>QUOTING AT AROUND 130 AGAINST BOOK VALUE OF 180 WITH NIL NET NPA</a:t>
            </a:r>
          </a:p>
          <a:p>
            <a:r>
              <a:rPr lang="en-US" dirty="0" smtClean="0"/>
              <a:t>COMPANY WAS GROWING AT A FAST CLIP IN ITS LENDING BUSINESS.</a:t>
            </a:r>
          </a:p>
          <a:p>
            <a:r>
              <a:rPr lang="en-US" dirty="0" smtClean="0"/>
              <a:t>FROM 2013 TO 2016 IT WENT UP 12 TIMESAND SUBSEQUENTLY ALSO WENT UP 2.5 TIMES.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CANFIN HOMES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WHAT</a:t>
            </a:r>
          </a:p>
          <a:p>
            <a:r>
              <a:rPr lang="en-US" dirty="0" smtClean="0"/>
              <a:t>HOW MUCH</a:t>
            </a:r>
          </a:p>
          <a:p>
            <a:r>
              <a:rPr lang="en-US" dirty="0" smtClean="0"/>
              <a:t>TEMPERAMENT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OF INVESTMENT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BAJAJ FINANCE</a:t>
            </a:r>
          </a:p>
          <a:p>
            <a:r>
              <a:rPr lang="en-US" dirty="0" smtClean="0"/>
              <a:t>HDFC BANK</a:t>
            </a:r>
            <a:endParaRPr lang="en-US" dirty="0" smtClean="0"/>
          </a:p>
          <a:p>
            <a:r>
              <a:rPr lang="en-US" dirty="0" smtClean="0"/>
              <a:t>PIRAMAL ENTERPRISES</a:t>
            </a:r>
          </a:p>
          <a:p>
            <a:r>
              <a:rPr lang="en-US" dirty="0" smtClean="0"/>
              <a:t>CCL PRODUCTS</a:t>
            </a:r>
          </a:p>
          <a:p>
            <a:r>
              <a:rPr lang="en-US" dirty="0" smtClean="0"/>
              <a:t>AARTI INDS</a:t>
            </a:r>
            <a:endParaRPr lang="en-US" dirty="0" smtClean="0"/>
          </a:p>
          <a:p>
            <a:r>
              <a:rPr lang="en-US" dirty="0" smtClean="0"/>
              <a:t>BATA</a:t>
            </a:r>
            <a:endParaRPr lang="en-US" dirty="0" smtClean="0"/>
          </a:p>
          <a:p>
            <a:r>
              <a:rPr lang="en-US" dirty="0" smtClean="0"/>
              <a:t>THOMAS COOK</a:t>
            </a:r>
          </a:p>
          <a:p>
            <a:r>
              <a:rPr lang="en-US" smtClean="0"/>
              <a:t>GMM PFAUDLER</a:t>
            </a:r>
            <a:endParaRPr lang="en-US" dirty="0" smtClean="0"/>
          </a:p>
          <a:p>
            <a:r>
              <a:rPr lang="en-US" dirty="0" smtClean="0"/>
              <a:t>PIDILITE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WATCHLIST – NOT RECOS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ACT ON TIPS</a:t>
            </a:r>
          </a:p>
          <a:p>
            <a:r>
              <a:rPr lang="en-US" dirty="0" smtClean="0"/>
              <a:t>DON’T FOLLOW ANYONE BLINDLY</a:t>
            </a:r>
          </a:p>
          <a:p>
            <a:r>
              <a:rPr lang="en-US" dirty="0" smtClean="0"/>
              <a:t>DON’T OVERPAY</a:t>
            </a:r>
          </a:p>
          <a:p>
            <a:r>
              <a:rPr lang="en-US" dirty="0" smtClean="0"/>
              <a:t>DON’T INVEST WITHOUT A THESIS</a:t>
            </a:r>
          </a:p>
          <a:p>
            <a:r>
              <a:rPr lang="en-US" dirty="0" smtClean="0"/>
              <a:t>DON’T INDULGE IN FUTURES/OPTIONS</a:t>
            </a:r>
          </a:p>
          <a:p>
            <a:r>
              <a:rPr lang="en-US" dirty="0" smtClean="0"/>
              <a:t>DON’T BUY COMPANIES WITH VERY HIGH DEBT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DONTS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THE RIGHT MINDSET IS MOST IMPORTANT FOR INVESTMENT SUCCESS.</a:t>
            </a:r>
          </a:p>
          <a:p>
            <a:r>
              <a:rPr lang="en-US" dirty="0" smtClean="0"/>
              <a:t>ONE MUST HAVE THE TEMPERAMENT TO WEATHER MARKET CORRECTIONS AND STAY CALM.</a:t>
            </a:r>
          </a:p>
          <a:p>
            <a:r>
              <a:rPr lang="en-US" dirty="0" smtClean="0"/>
              <a:t>IT IS IMPORTANT NOT TO BE SCARED OUT OF OUR INVESTMENTS WHICH MAY GO DOWN DURING MARKET MELTDOWNS.</a:t>
            </a:r>
          </a:p>
          <a:p>
            <a:r>
              <a:rPr lang="en-US" smtClean="0"/>
              <a:t>DURING JOURNEY OF ANY MULTIBAGGER THERE WILL BE MANY DRAWDOWNS.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TEMPERAMENT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UP ON WALL STREET – PETER LYNCH</a:t>
            </a:r>
          </a:p>
          <a:p>
            <a:r>
              <a:rPr lang="en-US" dirty="0" smtClean="0"/>
              <a:t>FIVE RULES FOR SUCCESSFUL INVESTING- PAT DORSEY</a:t>
            </a:r>
          </a:p>
          <a:p>
            <a:r>
              <a:rPr lang="en-US" dirty="0" smtClean="0"/>
              <a:t>DHANDHO INVESTOR – MOHNISH PABRAI</a:t>
            </a:r>
          </a:p>
          <a:p>
            <a:r>
              <a:rPr lang="en-US" dirty="0" smtClean="0"/>
              <a:t>COMMON STOCKS AND UNCOMMON PROFITS –PHIL FISHER</a:t>
            </a:r>
          </a:p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BOOKS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BEATING INFLATION</a:t>
            </a:r>
          </a:p>
          <a:p>
            <a:r>
              <a:rPr lang="en-US" dirty="0" smtClean="0"/>
              <a:t>COMPOUNDING, PLANNING RETIREMENT</a:t>
            </a:r>
          </a:p>
          <a:p>
            <a:r>
              <a:rPr lang="en-US" dirty="0" smtClean="0"/>
              <a:t>EASY LIQUIDITY</a:t>
            </a:r>
            <a:endParaRPr lang="en-US" dirty="0"/>
          </a:p>
          <a:p>
            <a:r>
              <a:rPr lang="en-US" dirty="0" smtClean="0"/>
              <a:t>MAKE YOUR MONEY WORK FOR YOU</a:t>
            </a:r>
          </a:p>
          <a:p>
            <a:r>
              <a:rPr lang="en-US" dirty="0" smtClean="0"/>
              <a:t>ADVANTAGES OF DIRECT INVESTMENT VS MF</a:t>
            </a:r>
          </a:p>
          <a:p>
            <a:r>
              <a:rPr lang="en-US" dirty="0" smtClean="0"/>
              <a:t>SETTING UP A CO TAKES A LOT OF TIME. BUYING IN EARLY PHASE HELPS IN PARTICIPATING IN CO’S GROWTH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INVEST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 TO TIME THE MARKETS</a:t>
            </a:r>
          </a:p>
          <a:p>
            <a:r>
              <a:rPr lang="en-US" dirty="0" smtClean="0"/>
              <a:t>80% OF STOCK’S MOVE HAPPENS IN 20% TIME</a:t>
            </a:r>
          </a:p>
          <a:p>
            <a:r>
              <a:rPr lang="en-US" dirty="0" smtClean="0"/>
              <a:t>PETER LYNCH SAYS, </a:t>
            </a:r>
          </a:p>
          <a:p>
            <a:r>
              <a:rPr lang="en-US" dirty="0" smtClean="0"/>
              <a:t>MORE MONEY IS LOST IN WAITING FOR CORRECTION THAN IN CORRECTION ITSELF</a:t>
            </a:r>
          </a:p>
          <a:p>
            <a:r>
              <a:rPr lang="en-US" dirty="0" smtClean="0"/>
              <a:t>TIME IN MARKETS RATHER THAN TIMING</a:t>
            </a:r>
          </a:p>
          <a:p>
            <a:r>
              <a:rPr lang="en-US" dirty="0" smtClean="0"/>
              <a:t>TELLTALE SIGNS OF BUBBLE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INVEST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INVEST MONEY SURPLUS TO URGENT NEEDS</a:t>
            </a:r>
          </a:p>
          <a:p>
            <a:r>
              <a:rPr lang="en-US" dirty="0" smtClean="0"/>
              <a:t>DOCTORS HAVING GOOD CASH FLOWS CAN AFFORD TO HAVE HIGHER PERCENTAGE OF EQUITY</a:t>
            </a:r>
          </a:p>
          <a:p>
            <a:r>
              <a:rPr lang="en-US" dirty="0" smtClean="0"/>
              <a:t>INVEST AN AMOUNT THAT WILL LET YOU SLEEP IN PEACE.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TO INVEST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BASICALLY CONSISTS OF </a:t>
            </a:r>
          </a:p>
          <a:p>
            <a:endParaRPr lang="en-US" dirty="0" smtClean="0"/>
          </a:p>
          <a:p>
            <a:r>
              <a:rPr lang="en-US" dirty="0" smtClean="0"/>
              <a:t>STOCK SELECTION</a:t>
            </a:r>
            <a:endParaRPr lang="en-US" dirty="0"/>
          </a:p>
          <a:p>
            <a:r>
              <a:rPr lang="en-US" dirty="0" smtClean="0"/>
              <a:t>PORTFOLIO ALLOCATION</a:t>
            </a:r>
          </a:p>
          <a:p>
            <a:r>
              <a:rPr lang="en-US" dirty="0" smtClean="0"/>
              <a:t>SITTING TIGHT</a:t>
            </a:r>
          </a:p>
          <a:p>
            <a:r>
              <a:rPr lang="en-US" dirty="0" smtClean="0"/>
              <a:t>OCASSIONAL CHURN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OF INVESTMENT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STOCK IDEAS</a:t>
            </a:r>
          </a:p>
          <a:p>
            <a:endParaRPr lang="en-US" dirty="0" smtClean="0"/>
          </a:p>
          <a:p>
            <a:r>
              <a:rPr lang="en-US" dirty="0" smtClean="0"/>
              <a:t>BUY WHAT YOU SEE OR USE</a:t>
            </a:r>
          </a:p>
          <a:p>
            <a:r>
              <a:rPr lang="en-US" dirty="0" smtClean="0"/>
              <a:t>RESEARCH REPORTS</a:t>
            </a:r>
          </a:p>
          <a:p>
            <a:r>
              <a:rPr lang="en-US" dirty="0" smtClean="0"/>
              <a:t>EXPERT RECOMMENDATIONS</a:t>
            </a:r>
          </a:p>
          <a:p>
            <a:r>
              <a:rPr lang="en-US" dirty="0" smtClean="0"/>
              <a:t>IDEAS FROM INVESTOR FRIENDS, FORUMS</a:t>
            </a:r>
          </a:p>
          <a:p>
            <a:r>
              <a:rPr lang="en-US" dirty="0" smtClean="0"/>
              <a:t>ABOVE ARE ONLY STARTING POINTS</a:t>
            </a:r>
          </a:p>
          <a:p>
            <a:r>
              <a:rPr lang="en-US" dirty="0" smtClean="0"/>
              <a:t>KNOW WHY YOU SHOULD BUY A COMPANY.</a:t>
            </a:r>
          </a:p>
          <a:p>
            <a:r>
              <a:rPr lang="en-US" dirty="0" smtClean="0"/>
              <a:t>INVESTMENT THESIS – 7 MINUTE DRILL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SELECTION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 AND CAPABLE MANAGEMENT</a:t>
            </a:r>
          </a:p>
          <a:p>
            <a:r>
              <a:rPr lang="en-US" dirty="0" smtClean="0"/>
              <a:t>UNDERSTANDABLE AND PREDICTABLE BUSINESS</a:t>
            </a:r>
          </a:p>
          <a:p>
            <a:r>
              <a:rPr lang="en-US" dirty="0" smtClean="0"/>
              <a:t>POTENTIAL FOR GROWTH</a:t>
            </a:r>
          </a:p>
          <a:p>
            <a:r>
              <a:rPr lang="en-US" dirty="0" smtClean="0"/>
              <a:t>GOOD BALANCE SHEET </a:t>
            </a:r>
          </a:p>
          <a:p>
            <a:r>
              <a:rPr lang="en-US" dirty="0" smtClean="0"/>
              <a:t>OPPORTUNITY SIZE VERSUS MARKET CAP</a:t>
            </a:r>
          </a:p>
          <a:p>
            <a:r>
              <a:rPr lang="en-US" dirty="0" smtClean="0"/>
              <a:t>LESS PRONE TO DISRUPTION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SELECTION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PRICES ARE SLAVE TO EARNINGS</a:t>
            </a:r>
          </a:p>
          <a:p>
            <a:r>
              <a:rPr lang="en-US" dirty="0" smtClean="0"/>
              <a:t>STOCK MARKETS LOVE GROWTH STORIES</a:t>
            </a:r>
          </a:p>
          <a:p>
            <a:r>
              <a:rPr lang="en-US" dirty="0" smtClean="0"/>
              <a:t>PERCEPTION VERSUS REALITY MISMATCH</a:t>
            </a:r>
          </a:p>
          <a:p>
            <a:r>
              <a:rPr lang="en-US" dirty="0" smtClean="0"/>
              <a:t>GOOD COMPANIES IN TRANSIENT TROUBLES</a:t>
            </a:r>
          </a:p>
          <a:p>
            <a:r>
              <a:rPr lang="en-US" dirty="0" smtClean="0"/>
              <a:t>BUYING WHEN BLOOD ON STREETS – KEEPING A BUYLIST HELPS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SELECTION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707</Words>
  <Application>Microsoft Office PowerPoint</Application>
  <PresentationFormat>On-screen Show (4:3)</PresentationFormat>
  <Paragraphs>162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INVESTMENT JOURNEY</vt:lpstr>
      <vt:lpstr>ART OF INVESTMENT</vt:lpstr>
      <vt:lpstr>WHY TO INVEST</vt:lpstr>
      <vt:lpstr>WHEN TO INVEST</vt:lpstr>
      <vt:lpstr>HOW MUCH TO INVEST</vt:lpstr>
      <vt:lpstr>ART OF INVESTMENT</vt:lpstr>
      <vt:lpstr>STOCK SELECTION</vt:lpstr>
      <vt:lpstr>CRITERIA FOR SELECTION</vt:lpstr>
      <vt:lpstr>STOCK SELECTION</vt:lpstr>
      <vt:lpstr>STOCK SELECTION</vt:lpstr>
      <vt:lpstr>STOCK SELECTION</vt:lpstr>
      <vt:lpstr>MULTIBAGGERS –FERTILE GROUND</vt:lpstr>
      <vt:lpstr>WHEN TO SELL</vt:lpstr>
      <vt:lpstr>PORTFOLIO ALLOCATION</vt:lpstr>
      <vt:lpstr>CIRCLE OF COMPETENCE</vt:lpstr>
      <vt:lpstr>PAST MULTIBAGGERS</vt:lpstr>
      <vt:lpstr>MAYUR UNIQUOTERS</vt:lpstr>
      <vt:lpstr>AVANTI FEEDS</vt:lpstr>
      <vt:lpstr>CANFIN HOMES</vt:lpstr>
      <vt:lpstr>WATCHLIST – NOT RECOS</vt:lpstr>
      <vt:lpstr>DOS AND DONTS</vt:lpstr>
      <vt:lpstr>TEMPERAMENT</vt:lpstr>
      <vt:lpstr>INVESTMENT BOOKS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Hitesh</dc:creator>
  <cp:lastModifiedBy>Hitesh</cp:lastModifiedBy>
  <cp:revision>19</cp:revision>
  <dcterms:created xsi:type="dcterms:W3CDTF">2018-02-09T11:51:39Z</dcterms:created>
  <dcterms:modified xsi:type="dcterms:W3CDTF">2019-01-23T03:17:52Z</dcterms:modified>
</cp:coreProperties>
</file>