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5"/>
  </p:notesMasterIdLst>
  <p:sldIdLst>
    <p:sldId id="256" r:id="rId5"/>
    <p:sldId id="257" r:id="rId6"/>
    <p:sldId id="261" r:id="rId7"/>
    <p:sldId id="284" r:id="rId8"/>
    <p:sldId id="263" r:id="rId9"/>
    <p:sldId id="283" r:id="rId10"/>
    <p:sldId id="258" r:id="rId11"/>
    <p:sldId id="260" r:id="rId12"/>
    <p:sldId id="285" r:id="rId13"/>
    <p:sldId id="28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 id="{3374D542-6E3E-455F-9BFB-B45891911720}">
          <p14:sldIdLst>
            <p14:sldId id="256"/>
            <p14:sldId id="257"/>
          </p14:sldIdLst>
        </p14:section>
        <p14:section name="Steel Outlook" id="{A08F0015-E7F5-4E26-BBAF-AEE4F9A16AD2}">
          <p14:sldIdLst>
            <p14:sldId id="261"/>
            <p14:sldId id="284"/>
          </p14:sldIdLst>
        </p14:section>
        <p14:section name="Financials &amp; Peer" id="{B62868DA-F525-4AC5-9E3E-39ECA0154BBD}">
          <p14:sldIdLst>
            <p14:sldId id="263"/>
          </p14:sldIdLst>
        </p14:section>
        <p14:section name="Promoters" id="{6844172C-9703-4DC7-908A-C23538616A3C}">
          <p14:sldIdLst>
            <p14:sldId id="283"/>
            <p14:sldId id="258"/>
          </p14:sldIdLst>
        </p14:section>
        <p14:section name="Merger Scheme" id="{66737F24-1C36-4DF4-A00F-927A3F1468AC}">
          <p14:sldIdLst>
            <p14:sldId id="260"/>
          </p14:sldIdLst>
        </p14:section>
        <p14:section name="Pros &amp; Cons" id="{CDF8A2F7-E77A-443D-884A-6F881DA50ED1}">
          <p14:sldIdLst>
            <p14:sldId id="285"/>
          </p14:sldIdLst>
        </p14:section>
        <p14:section name="Learn More" id="{62756D7E-964E-493A-83A1-13BC0B6B5E47}">
          <p14:sldIdLst>
            <p14:sldId id="28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C3FCC2-4E7A-4671-AA79-177CB194E449}" type="datetimeFigureOut">
              <a:rPr lang="en-US" smtClean="0"/>
              <a:t>11/13/2018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01C38D-F26D-4167-83EF-8774BC62D548}" type="slidenum">
              <a:rPr lang="en-US" smtClean="0"/>
              <a:t>‹#›</a:t>
            </a:fld>
            <a:endParaRPr lang="en-US"/>
          </a:p>
        </p:txBody>
      </p:sp>
    </p:spTree>
    <p:extLst>
      <p:ext uri="{BB962C8B-B14F-4D97-AF65-F5344CB8AC3E}">
        <p14:creationId xmlns:p14="http://schemas.microsoft.com/office/powerpoint/2010/main" val="3336050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10</a:t>
            </a:fld>
            <a:endParaRPr lang="en-US"/>
          </a:p>
        </p:txBody>
      </p:sp>
    </p:spTree>
    <p:extLst>
      <p:ext uri="{BB962C8B-B14F-4D97-AF65-F5344CB8AC3E}">
        <p14:creationId xmlns:p14="http://schemas.microsoft.com/office/powerpoint/2010/main" val="32875457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3238323-0ADF-4328-9564-AEB5DFD80DB6}"/>
              </a:ext>
            </a:extLst>
          </p:cNvPr>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EB776FAE-C8F8-44A1-8BC7-9EB948371459}"/>
              </a:ext>
            </a:extLst>
          </p:cNvPr>
          <p:cNvSpPr>
            <a:spLocks noGrp="1"/>
          </p:cNvSpPr>
          <p:nvPr>
            <p:ph type="ctrTitle"/>
          </p:nvPr>
        </p:nvSpPr>
        <p:spPr>
          <a:xfrm>
            <a:off x="1524000" y="1333500"/>
            <a:ext cx="9144000" cy="1790700"/>
          </a:xfrm>
        </p:spPr>
        <p:txBody>
          <a:bodyPr vert="horz" lIns="91440" tIns="0" rIns="91440" bIns="0" rtlCol="0" anchor="t" anchorCtr="0">
            <a:noAutofit/>
          </a:bodyPr>
          <a:lstStyle>
            <a:lvl1pPr>
              <a:lnSpc>
                <a:spcPct val="100000"/>
              </a:lnSpc>
              <a:defRPr lang="en-US" sz="4800" dirty="0">
                <a:solidFill>
                  <a:schemeClr val="bg1"/>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DA7900C6-1C2C-4612-8672-356C6DDFDCB1}"/>
              </a:ext>
            </a:extLst>
          </p:cNvPr>
          <p:cNvSpPr>
            <a:spLocks noGrp="1"/>
          </p:cNvSpPr>
          <p:nvPr>
            <p:ph type="subTitle" idx="1"/>
          </p:nvPr>
        </p:nvSpPr>
        <p:spPr>
          <a:xfrm>
            <a:off x="1524000" y="3128009"/>
            <a:ext cx="9144000" cy="1287675"/>
          </a:xfrm>
        </p:spPr>
        <p:txBody>
          <a:bodyPr vert="horz" lIns="91440" tIns="45720" rIns="91440" bIns="45720" rtlCol="0" anchor="t" anchorCtr="0">
            <a:noAutofit/>
          </a:bodyPr>
          <a:lstStyle>
            <a:lvl1pPr marL="0" indent="0">
              <a:buNone/>
              <a:defRPr lang="en-US" sz="2400" dirty="0">
                <a:solidFill>
                  <a:schemeClr val="bg1"/>
                </a:solidFill>
                <a:latin typeface="+mj-lt"/>
              </a:defRPr>
            </a:lvl1pPr>
          </a:lstStyle>
          <a:p>
            <a:pPr marL="228600" lvl="0" indent="-228600">
              <a:lnSpc>
                <a:spcPct val="150000"/>
              </a:lnSpc>
              <a:spcAft>
                <a:spcPts val="1200"/>
              </a:spcAft>
            </a:pPr>
            <a:r>
              <a:rPr lang="en-US"/>
              <a:t>Click to edit Master subtitle style</a:t>
            </a:r>
            <a:endParaRPr lang="en-US" dirty="0"/>
          </a:p>
        </p:txBody>
      </p:sp>
      <p:pic>
        <p:nvPicPr>
          <p:cNvPr id="8" name="Picture 7">
            <a:extLst>
              <a:ext uri="{FF2B5EF4-FFF2-40B4-BE49-F238E27FC236}">
                <a16:creationId xmlns:a16="http://schemas.microsoft.com/office/drawing/2014/main" id="{5274E620-B44E-41FF-8FA1-D955BD69C0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48" r="13926" b="71478"/>
          <a:stretch/>
        </p:blipFill>
        <p:spPr>
          <a:xfrm>
            <a:off x="342899" y="4546601"/>
            <a:ext cx="11715751" cy="2025650"/>
          </a:xfrm>
          <a:prstGeom prst="rect">
            <a:avLst/>
          </a:prstGeom>
        </p:spPr>
      </p:pic>
    </p:spTree>
    <p:extLst>
      <p:ext uri="{BB962C8B-B14F-4D97-AF65-F5344CB8AC3E}">
        <p14:creationId xmlns:p14="http://schemas.microsoft.com/office/powerpoint/2010/main" val="4221146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5A2570-7517-4576-B836-E4E6D3E743B9}"/>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
          <a:stretch/>
        </p:blipFill>
        <p:spPr>
          <a:xfrm>
            <a:off x="269032" y="4801396"/>
            <a:ext cx="11653936" cy="1786228"/>
          </a:xfrm>
          <a:prstGeom prst="rect">
            <a:avLst/>
          </a:prstGeom>
        </p:spPr>
      </p:pic>
      <p:sp>
        <p:nvSpPr>
          <p:cNvPr id="3" name="Content Placeholder 2">
            <a:extLst>
              <a:ext uri="{FF2B5EF4-FFF2-40B4-BE49-F238E27FC236}">
                <a16:creationId xmlns:a16="http://schemas.microsoft.com/office/drawing/2014/main" id="{6859B673-4507-4B72-871E-0018907875DD}"/>
              </a:ext>
            </a:extLst>
          </p:cNvPr>
          <p:cNvSpPr>
            <a:spLocks noGrp="1"/>
          </p:cNvSpPr>
          <p:nvPr>
            <p:ph idx="1"/>
          </p:nvPr>
        </p:nvSpPr>
        <p:spPr>
          <a:xfrm>
            <a:off x="604433" y="1604211"/>
            <a:ext cx="10983131" cy="4572752"/>
          </a:xfrm>
        </p:spPr>
        <p:txBody>
          <a:bodyPr/>
          <a:lstStyle>
            <a:lvl1pPr marL="0" indent="0">
              <a:spcAft>
                <a:spcPts val="1200"/>
              </a:spcAft>
              <a:buSzPct val="25000"/>
              <a:buFont typeface="Segoe UI" panose="020B0502040204020203" pitchFamily="34" charset="0"/>
              <a:buChar char=" "/>
              <a:defRPr sz="1200"/>
            </a:lvl1pPr>
            <a:lvl2pPr marL="401638" indent="7938">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Edit Master text styles</a:t>
            </a:r>
          </a:p>
          <a:p>
            <a:pPr lvl="1"/>
            <a:r>
              <a:rPr lang="en-US"/>
              <a:t>Second level</a:t>
            </a:r>
          </a:p>
        </p:txBody>
      </p:sp>
      <p:sp>
        <p:nvSpPr>
          <p:cNvPr id="9" name="Title 8">
            <a:extLst>
              <a:ext uri="{FF2B5EF4-FFF2-40B4-BE49-F238E27FC236}">
                <a16:creationId xmlns:a16="http://schemas.microsoft.com/office/drawing/2014/main" id="{FB8AB91F-D739-4DD5-859B-B16B125BEC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10340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5A2570-7517-4576-B836-E4E6D3E743B9}"/>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
          <a:stretch/>
        </p:blipFill>
        <p:spPr>
          <a:xfrm>
            <a:off x="269032" y="4801396"/>
            <a:ext cx="11653936" cy="1786228"/>
          </a:xfrm>
          <a:prstGeom prst="rect">
            <a:avLst/>
          </a:prstGeom>
        </p:spPr>
      </p:pic>
      <p:sp>
        <p:nvSpPr>
          <p:cNvPr id="3" name="Content Placeholder 2">
            <a:extLst>
              <a:ext uri="{FF2B5EF4-FFF2-40B4-BE49-F238E27FC236}">
                <a16:creationId xmlns:a16="http://schemas.microsoft.com/office/drawing/2014/main" id="{6859B673-4507-4B72-871E-0018907875DD}"/>
              </a:ext>
            </a:extLst>
          </p:cNvPr>
          <p:cNvSpPr>
            <a:spLocks noGrp="1"/>
          </p:cNvSpPr>
          <p:nvPr>
            <p:ph idx="1"/>
          </p:nvPr>
        </p:nvSpPr>
        <p:spPr>
          <a:xfrm>
            <a:off x="604433" y="1604211"/>
            <a:ext cx="10983131" cy="4572752"/>
          </a:xfrm>
        </p:spPr>
        <p:txBody>
          <a:bodyPr/>
          <a:lstStyle>
            <a:lvl1pPr marL="0" indent="0">
              <a:spcAft>
                <a:spcPts val="1200"/>
              </a:spcAft>
              <a:buSzPct val="25000"/>
              <a:buFont typeface="Segoe UI" panose="020B0502040204020203" pitchFamily="34" charset="0"/>
              <a:buChar char=" "/>
              <a:defRPr sz="1200"/>
            </a:lvl1pPr>
            <a:lvl2pPr marL="401638" indent="7938">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Edit Master text styles</a:t>
            </a:r>
          </a:p>
          <a:p>
            <a:pPr lvl="1"/>
            <a:r>
              <a:rPr lang="en-US"/>
              <a:t>Second level</a:t>
            </a:r>
          </a:p>
        </p:txBody>
      </p:sp>
      <p:sp>
        <p:nvSpPr>
          <p:cNvPr id="4" name="Title 3">
            <a:extLst>
              <a:ext uri="{FF2B5EF4-FFF2-40B4-BE49-F238E27FC236}">
                <a16:creationId xmlns:a16="http://schemas.microsoft.com/office/drawing/2014/main" id="{0E770BB0-A521-41C6-A0AE-BEE679D2AD1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465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F89203F-46EF-44A2-956A-7FF6AF93BE7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
          <a:stretch/>
        </p:blipFill>
        <p:spPr>
          <a:xfrm>
            <a:off x="269032" y="4801396"/>
            <a:ext cx="11653936" cy="1786228"/>
          </a:xfrm>
          <a:prstGeom prst="rect">
            <a:avLst/>
          </a:prstGeom>
        </p:spPr>
      </p:pic>
      <p:sp>
        <p:nvSpPr>
          <p:cNvPr id="8" name="Content Placeholder 2">
            <a:extLst>
              <a:ext uri="{FF2B5EF4-FFF2-40B4-BE49-F238E27FC236}">
                <a16:creationId xmlns:a16="http://schemas.microsoft.com/office/drawing/2014/main" id="{D1D47175-944E-463B-ABBB-06669A473913}"/>
              </a:ext>
            </a:extLst>
          </p:cNvPr>
          <p:cNvSpPr>
            <a:spLocks noGrp="1"/>
          </p:cNvSpPr>
          <p:nvPr>
            <p:ph idx="1"/>
          </p:nvPr>
        </p:nvSpPr>
        <p:spPr>
          <a:xfrm>
            <a:off x="1090862" y="1507068"/>
            <a:ext cx="3192379" cy="4669896"/>
          </a:xfrm>
        </p:spPr>
        <p:txBody>
          <a:bodyPr anchor="ctr"/>
          <a:lstStyle>
            <a:lvl1pPr marL="0" indent="0" algn="l">
              <a:lnSpc>
                <a:spcPct val="150000"/>
              </a:lnSpc>
              <a:spcAft>
                <a:spcPts val="1200"/>
              </a:spcAft>
              <a:buSzPct val="25000"/>
              <a:buFont typeface="Segoe UI" panose="020B0502040204020203" pitchFamily="34" charset="0"/>
              <a:buChar char=" "/>
              <a:defRPr sz="1200"/>
            </a:lvl1pPr>
            <a:lvl2pPr marL="401638" indent="7938" algn="l">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Edit Master text styles</a:t>
            </a:r>
          </a:p>
          <a:p>
            <a:pPr lvl="1"/>
            <a:r>
              <a:rPr lang="en-US"/>
              <a:t>Second level</a:t>
            </a:r>
          </a:p>
        </p:txBody>
      </p:sp>
      <p:sp>
        <p:nvSpPr>
          <p:cNvPr id="9" name="Content Placeholder 2">
            <a:extLst>
              <a:ext uri="{FF2B5EF4-FFF2-40B4-BE49-F238E27FC236}">
                <a16:creationId xmlns:a16="http://schemas.microsoft.com/office/drawing/2014/main" id="{A40725B0-0DB7-41CE-9C4C-39E8D0F6325E}"/>
              </a:ext>
            </a:extLst>
          </p:cNvPr>
          <p:cNvSpPr>
            <a:spLocks noGrp="1"/>
          </p:cNvSpPr>
          <p:nvPr>
            <p:ph idx="13"/>
          </p:nvPr>
        </p:nvSpPr>
        <p:spPr>
          <a:xfrm>
            <a:off x="4395537" y="1507068"/>
            <a:ext cx="7143905" cy="4669896"/>
          </a:xfrm>
        </p:spPr>
        <p:txBody>
          <a:bodyPr anchor="ctr"/>
          <a:lstStyle>
            <a:lvl1pPr marL="0" indent="0">
              <a:spcAft>
                <a:spcPts val="1200"/>
              </a:spcAft>
              <a:buSzPct val="25000"/>
              <a:buFont typeface="Segoe UI" panose="020B0502040204020203" pitchFamily="34" charset="0"/>
              <a:buChar char=" "/>
              <a:defRPr sz="1200"/>
            </a:lvl1pPr>
            <a:lvl2pPr marL="401638" indent="7938">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Edit Master text styles</a:t>
            </a:r>
          </a:p>
          <a:p>
            <a:pPr lvl="1"/>
            <a:r>
              <a:rPr lang="en-US"/>
              <a:t>Second level</a:t>
            </a:r>
          </a:p>
        </p:txBody>
      </p:sp>
      <p:sp>
        <p:nvSpPr>
          <p:cNvPr id="11" name="Title 10">
            <a:extLst>
              <a:ext uri="{FF2B5EF4-FFF2-40B4-BE49-F238E27FC236}">
                <a16:creationId xmlns:a16="http://schemas.microsoft.com/office/drawing/2014/main" id="{F9E63483-559C-4A6F-B04F-D6C56A3CC09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49444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521208" y="1536192"/>
            <a:ext cx="6876288" cy="640080"/>
          </a:xfrm>
        </p:spPr>
        <p:txBody>
          <a:bodyPr>
            <a:normAutofit/>
          </a:bodyPr>
          <a:lstStyle>
            <a:lvl1pPr>
              <a:defRPr sz="3600">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a:lnSpc>
                <a:spcPct val="150000"/>
              </a:lnSpc>
              <a:spcBef>
                <a:spcPts val="1000"/>
              </a:spcBef>
              <a:spcAft>
                <a:spcPts val="1200"/>
              </a:spcAft>
              <a:buNone/>
            </a:pPr>
            <a:r>
              <a:rPr lang="en-US"/>
              <a:t>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Tree>
    <p:extLst>
      <p:ext uri="{BB962C8B-B14F-4D97-AF65-F5344CB8AC3E}">
        <p14:creationId xmlns:p14="http://schemas.microsoft.com/office/powerpoint/2010/main" val="69782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0017C897-2775-4930-B0BE-BEB72453232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48158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D258610D-0376-4D1E-8ED8-29382288BB0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1783" t="-3"/>
          <a:stretch/>
        </p:blipFill>
        <p:spPr>
          <a:xfrm>
            <a:off x="269032" y="4801396"/>
            <a:ext cx="11653936" cy="1786228"/>
          </a:xfrm>
          <a:prstGeom prst="rect">
            <a:avLst/>
          </a:prstGeom>
        </p:spPr>
      </p:pic>
      <p:sp>
        <p:nvSpPr>
          <p:cNvPr id="3" name="Title 2">
            <a:extLst>
              <a:ext uri="{FF2B5EF4-FFF2-40B4-BE49-F238E27FC236}">
                <a16:creationId xmlns:a16="http://schemas.microsoft.com/office/drawing/2014/main" id="{21C16CD2-606C-441E-BBA3-51767980CCA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93501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6675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5FD28E-AEC9-43B8-86F4-9CD3C41D49D7}"/>
              </a:ext>
            </a:extLst>
          </p:cNvPr>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2" name="Title Placeholder 1">
            <a:extLst>
              <a:ext uri="{FF2B5EF4-FFF2-40B4-BE49-F238E27FC236}">
                <a16:creationId xmlns:a16="http://schemas.microsoft.com/office/drawing/2014/main" id="{C5AFE014-E3CD-4B9A-A705-F1CADD8F420B}"/>
              </a:ext>
            </a:extLst>
          </p:cNvPr>
          <p:cNvSpPr>
            <a:spLocks noGrp="1"/>
          </p:cNvSpPr>
          <p:nvPr>
            <p:ph type="title"/>
          </p:nvPr>
        </p:nvSpPr>
        <p:spPr>
          <a:xfrm>
            <a:off x="604434" y="448628"/>
            <a:ext cx="10983132" cy="747763"/>
          </a:xfrm>
          <a:prstGeom prst="rect">
            <a:avLst/>
          </a:prstGeom>
        </p:spPr>
        <p:txBody>
          <a:bodyPr vert="horz" lIns="91440" tIns="45720" rIns="91440" bIns="45720" rtlCol="0" anchor="ctr" anchorCtr="0">
            <a:normAutofit/>
          </a:bodyPr>
          <a:lstStyle/>
          <a:p>
            <a:pPr lvl="0"/>
            <a:r>
              <a:rPr lang="en-US"/>
              <a:t>Click to edit Master title style</a:t>
            </a:r>
            <a:endParaRPr lang="en-US" dirty="0"/>
          </a:p>
        </p:txBody>
      </p:sp>
      <p:sp>
        <p:nvSpPr>
          <p:cNvPr id="3" name="Text Placeholder 2">
            <a:extLst>
              <a:ext uri="{FF2B5EF4-FFF2-40B4-BE49-F238E27FC236}">
                <a16:creationId xmlns:a16="http://schemas.microsoft.com/office/drawing/2014/main" id="{61ADE5F7-8A52-43AD-8F30-F13CF54506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DC85AE-A002-4BA3-8D90-3960ED0FF8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44E560-77BF-4D1A-B6E7-CD55CE12B1B8}" type="datetimeFigureOut">
              <a:rPr lang="en-US" smtClean="0"/>
              <a:t>11/13/2018</a:t>
            </a:fld>
            <a:endParaRPr lang="en-US"/>
          </a:p>
        </p:txBody>
      </p:sp>
      <p:sp>
        <p:nvSpPr>
          <p:cNvPr id="5" name="Footer Placeholder 4">
            <a:extLst>
              <a:ext uri="{FF2B5EF4-FFF2-40B4-BE49-F238E27FC236}">
                <a16:creationId xmlns:a16="http://schemas.microsoft.com/office/drawing/2014/main" id="{02103AA5-C732-4ECB-88D6-DAA20E2C1C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280433-CBB5-49C5-B032-5A800E5D09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9379A-16E2-4C4A-96D0-A52C442257E7}" type="slidenum">
              <a:rPr lang="en-US" smtClean="0"/>
              <a:t>‹#›</a:t>
            </a:fld>
            <a:endParaRPr lang="en-US"/>
          </a:p>
        </p:txBody>
      </p:sp>
      <p:cxnSp>
        <p:nvCxnSpPr>
          <p:cNvPr id="8" name="Straight Connector 7">
            <a:extLst>
              <a:ext uri="{FF2B5EF4-FFF2-40B4-BE49-F238E27FC236}">
                <a16:creationId xmlns:a16="http://schemas.microsoft.com/office/drawing/2014/main" id="{E32A06DA-7FF5-4DDE-94D0-63A83DB241E8}"/>
              </a:ext>
            </a:extLst>
          </p:cNvPr>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8514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52" r:id="rId4"/>
    <p:sldLayoutId id="2147483660" r:id="rId5"/>
    <p:sldLayoutId id="2147483662" r:id="rId6"/>
    <p:sldLayoutId id="2147483661" r:id="rId7"/>
    <p:sldLayoutId id="2147483655" r:id="rId8"/>
  </p:sldLayoutIdLst>
  <p:txStyles>
    <p:titleStyle>
      <a:lvl1pPr algn="l" defTabSz="914400" rtl="0" eaLnBrk="1" latinLnBrk="0" hangingPunct="1">
        <a:lnSpc>
          <a:spcPct val="90000"/>
        </a:lnSpc>
        <a:spcBef>
          <a:spcPct val="0"/>
        </a:spcBef>
        <a:buNone/>
        <a:defRPr lang="en-US" sz="2800" kern="1200">
          <a:solidFill>
            <a:schemeClr val="bg2">
              <a:lumMod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cashflowbuddy@gmail.com" TargetMode="External"/><Relationship Id="rId7" Type="http://schemas.openxmlformats.org/officeDocument/2006/relationships/hyperlink" Target="http://here4share.blogspot.com/2010/12/e-mail.html"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24.jpg"/><Relationship Id="rId5" Type="http://schemas.openxmlformats.org/officeDocument/2006/relationships/hyperlink" Target="http://librarycloud.blogspot.com/" TargetMode="Externa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F8D61-9318-4DC8-A868-2B1BFDD2B2C0}"/>
              </a:ext>
            </a:extLst>
          </p:cNvPr>
          <p:cNvSpPr>
            <a:spLocks noGrp="1"/>
          </p:cNvSpPr>
          <p:nvPr>
            <p:ph type="ctrTitle"/>
          </p:nvPr>
        </p:nvSpPr>
        <p:spPr/>
        <p:txBody>
          <a:bodyPr/>
          <a:lstStyle/>
          <a:p>
            <a:r>
              <a:rPr lang="en-US" sz="5400" dirty="0"/>
              <a:t>Orient Refractories Limited</a:t>
            </a:r>
          </a:p>
        </p:txBody>
      </p:sp>
      <p:sp>
        <p:nvSpPr>
          <p:cNvPr id="5" name="Title 1">
            <a:extLst>
              <a:ext uri="{FF2B5EF4-FFF2-40B4-BE49-F238E27FC236}">
                <a16:creationId xmlns:a16="http://schemas.microsoft.com/office/drawing/2014/main" id="{566FA85D-3B0A-4E0C-B8AC-042993910A93}"/>
              </a:ext>
            </a:extLst>
          </p:cNvPr>
          <p:cNvSpPr txBox="1">
            <a:spLocks/>
          </p:cNvSpPr>
          <p:nvPr/>
        </p:nvSpPr>
        <p:spPr>
          <a:xfrm>
            <a:off x="8220636" y="4076734"/>
            <a:ext cx="3037390" cy="495232"/>
          </a:xfrm>
          <a:prstGeom prst="rect">
            <a:avLst/>
          </a:prstGeom>
        </p:spPr>
        <p:txBody>
          <a:bodyPr anchor="t">
            <a:noAutofit/>
          </a:bodyPr>
          <a:lstStyle>
            <a:lvl1pPr algn="l" defTabSz="914400" rtl="0" eaLnBrk="1" latinLnBrk="0" hangingPunct="1">
              <a:lnSpc>
                <a:spcPct val="90000"/>
              </a:lnSpc>
              <a:spcBef>
                <a:spcPct val="0"/>
              </a:spcBef>
              <a:buNone/>
              <a:defRPr sz="2600" kern="1200">
                <a:solidFill>
                  <a:srgbClr val="408E93"/>
                </a:solidFill>
                <a:latin typeface="Agency FB" panose="020B0503020202020204" pitchFamily="34" charset="0"/>
                <a:ea typeface="+mj-ea"/>
                <a:cs typeface="Segoe UI Light" panose="020B0502040204020203" pitchFamily="34" charset="0"/>
              </a:defRPr>
            </a:lvl1pPr>
          </a:lstStyle>
          <a:p>
            <a:pPr>
              <a:spcBef>
                <a:spcPts val="1000"/>
              </a:spcBef>
            </a:pPr>
            <a:r>
              <a:rPr lang="en-US" sz="3600" dirty="0">
                <a:solidFill>
                  <a:schemeClr val="bg1"/>
                </a:solidFill>
                <a:latin typeface="+mj-lt"/>
                <a:ea typeface="+mn-ea"/>
                <a:cs typeface="+mn-cs"/>
              </a:rPr>
              <a:t>Arun T</a:t>
            </a:r>
          </a:p>
          <a:p>
            <a:pPr>
              <a:spcBef>
                <a:spcPts val="1000"/>
              </a:spcBef>
            </a:pPr>
            <a:r>
              <a:rPr lang="en-US" sz="3600" dirty="0">
                <a:solidFill>
                  <a:schemeClr val="bg1"/>
                </a:solidFill>
                <a:latin typeface="+mj-lt"/>
                <a:ea typeface="+mn-ea"/>
                <a:cs typeface="+mn-cs"/>
              </a:rPr>
              <a:t>18</a:t>
            </a:r>
            <a:r>
              <a:rPr lang="en-US" sz="3600" baseline="30000" dirty="0">
                <a:solidFill>
                  <a:schemeClr val="bg1"/>
                </a:solidFill>
                <a:latin typeface="+mj-lt"/>
                <a:ea typeface="+mn-ea"/>
                <a:cs typeface="+mn-cs"/>
              </a:rPr>
              <a:t>th</a:t>
            </a:r>
            <a:r>
              <a:rPr lang="en-US" sz="3600" dirty="0">
                <a:solidFill>
                  <a:schemeClr val="bg1"/>
                </a:solidFill>
                <a:latin typeface="+mj-lt"/>
                <a:ea typeface="+mn-ea"/>
                <a:cs typeface="+mn-cs"/>
              </a:rPr>
              <a:t> Nov, 2018</a:t>
            </a:r>
          </a:p>
          <a:p>
            <a:pPr>
              <a:spcBef>
                <a:spcPts val="1000"/>
              </a:spcBef>
            </a:pPr>
            <a:endParaRPr lang="en-US" sz="4400" dirty="0">
              <a:solidFill>
                <a:schemeClr val="bg1"/>
              </a:solidFill>
              <a:latin typeface="+mj-lt"/>
              <a:ea typeface="+mn-ea"/>
              <a:cs typeface="+mn-cs"/>
            </a:endParaRPr>
          </a:p>
        </p:txBody>
      </p:sp>
      <p:sp>
        <p:nvSpPr>
          <p:cNvPr id="4" name="Subtitle 2">
            <a:extLst>
              <a:ext uri="{FF2B5EF4-FFF2-40B4-BE49-F238E27FC236}">
                <a16:creationId xmlns:a16="http://schemas.microsoft.com/office/drawing/2014/main" id="{0FE0F52F-ADF1-4011-A51B-92383D0AB7F8}"/>
              </a:ext>
            </a:extLst>
          </p:cNvPr>
          <p:cNvSpPr txBox="1">
            <a:spLocks/>
          </p:cNvSpPr>
          <p:nvPr/>
        </p:nvSpPr>
        <p:spPr>
          <a:xfrm>
            <a:off x="8077762" y="5524500"/>
            <a:ext cx="3760738" cy="1020560"/>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1300" kern="1200">
                <a:solidFill>
                  <a:schemeClr val="bg1"/>
                </a:solidFill>
                <a:latin typeface="Segoe UI Light" panose="020B0502040204020203" pitchFamily="34" charset="0"/>
                <a:ea typeface="+mn-ea"/>
                <a:cs typeface="Segoe UI Light" panose="020B050204020402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200" u="sng" dirty="0"/>
          </a:p>
        </p:txBody>
      </p:sp>
    </p:spTree>
    <p:extLst>
      <p:ext uri="{BB962C8B-B14F-4D97-AF65-F5344CB8AC3E}">
        <p14:creationId xmlns:p14="http://schemas.microsoft.com/office/powerpoint/2010/main" val="2997580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521208" y="1536192"/>
            <a:ext cx="6876288" cy="640080"/>
          </a:xfrm>
        </p:spPr>
        <p:txBody>
          <a:bodyPr>
            <a:normAutofit/>
          </a:bodyPr>
          <a:lstStyle/>
          <a:p>
            <a:r>
              <a:rPr lang="en-US" dirty="0">
                <a:latin typeface="Segoe UI Light" panose="020B0502040204020203" pitchFamily="34" charset="0"/>
                <a:cs typeface="Segoe UI Light" panose="020B0502040204020203" pitchFamily="34" charset="0"/>
              </a:rPr>
              <a:t>Thank You</a:t>
            </a:r>
          </a:p>
        </p:txBody>
      </p:sp>
      <p:sp>
        <p:nvSpPr>
          <p:cNvPr id="4" name="TextBox 3">
            <a:extLst>
              <a:ext uri="{FF2B5EF4-FFF2-40B4-BE49-F238E27FC236}">
                <a16:creationId xmlns:a16="http://schemas.microsoft.com/office/drawing/2014/main" id="{122AFB91-22E8-4278-AC4F-34CAFAC06A1E}"/>
              </a:ext>
            </a:extLst>
          </p:cNvPr>
          <p:cNvSpPr txBox="1"/>
          <p:nvPr/>
        </p:nvSpPr>
        <p:spPr>
          <a:xfrm>
            <a:off x="7860484" y="3733101"/>
            <a:ext cx="3766657" cy="1686187"/>
          </a:xfrm>
          <a:prstGeom prst="rect">
            <a:avLst/>
          </a:prstGeom>
        </p:spPr>
        <p:txBody>
          <a:bodyPr vert="horz" wrap="square" lIns="91440" tIns="45720" rIns="91440" bIns="45720" rtlCol="0">
            <a:noAutofit/>
          </a:bodyPr>
          <a:lstStyle/>
          <a:p>
            <a:pPr marL="0" indent="0" algn="l">
              <a:lnSpc>
                <a:spcPts val="1800"/>
              </a:lnSpc>
              <a:spcAft>
                <a:spcPts val="600"/>
              </a:spcAft>
              <a:buNone/>
            </a:pPr>
            <a:r>
              <a:rPr lang="en-US" sz="2000" dirty="0">
                <a:solidFill>
                  <a:prstClr val="black">
                    <a:lumMod val="75000"/>
                    <a:lumOff val="25000"/>
                  </a:prstClr>
                </a:solidFill>
                <a:latin typeface="Segoe UI" panose="020B0502040204020203" pitchFamily="34" charset="0"/>
                <a:cs typeface="Segoe UI" panose="020B0502040204020203" pitchFamily="34" charset="0"/>
                <a:hlinkClick r:id="rId3"/>
              </a:rPr>
              <a:t>cashflowbuddy@gmail.com</a:t>
            </a:r>
            <a:endParaRPr lang="en-US" sz="2000" dirty="0">
              <a:solidFill>
                <a:prstClr val="black">
                  <a:lumMod val="75000"/>
                  <a:lumOff val="25000"/>
                </a:prstClr>
              </a:solidFill>
              <a:latin typeface="Segoe UI" panose="020B0502040204020203" pitchFamily="34" charset="0"/>
              <a:cs typeface="Segoe UI" panose="020B0502040204020203" pitchFamily="34" charset="0"/>
            </a:endParaRPr>
          </a:p>
          <a:p>
            <a:pPr marL="0" indent="0" algn="l">
              <a:lnSpc>
                <a:spcPts val="1800"/>
              </a:lnSpc>
              <a:spcAft>
                <a:spcPts val="600"/>
              </a:spcAft>
              <a:buNone/>
            </a:pPr>
            <a:endParaRPr lang="en-US" sz="2000" dirty="0">
              <a:solidFill>
                <a:prstClr val="black">
                  <a:lumMod val="75000"/>
                  <a:lumOff val="25000"/>
                </a:prstClr>
              </a:solidFill>
              <a:latin typeface="Segoe UI" panose="020B0502040204020203" pitchFamily="34" charset="0"/>
              <a:cs typeface="Segoe UI" panose="020B0502040204020203" pitchFamily="34" charset="0"/>
            </a:endParaRPr>
          </a:p>
          <a:p>
            <a:pPr marL="0" indent="0" algn="l">
              <a:lnSpc>
                <a:spcPts val="1800"/>
              </a:lnSpc>
              <a:spcAft>
                <a:spcPts val="600"/>
              </a:spcAft>
              <a:buNone/>
            </a:pPr>
            <a:r>
              <a:rPr lang="en-US" sz="2000" dirty="0">
                <a:solidFill>
                  <a:prstClr val="black">
                    <a:lumMod val="75000"/>
                    <a:lumOff val="25000"/>
                  </a:prstClr>
                </a:solidFill>
                <a:latin typeface="Segoe UI" panose="020B0502040204020203" pitchFamily="34" charset="0"/>
                <a:cs typeface="Segoe UI" panose="020B0502040204020203" pitchFamily="34" charset="0"/>
              </a:rPr>
              <a:t>@</a:t>
            </a:r>
            <a:r>
              <a:rPr lang="en-US" sz="2000" dirty="0" err="1">
                <a:solidFill>
                  <a:prstClr val="black">
                    <a:lumMod val="75000"/>
                    <a:lumOff val="25000"/>
                  </a:prstClr>
                </a:solidFill>
                <a:latin typeface="Segoe UI" panose="020B0502040204020203" pitchFamily="34" charset="0"/>
                <a:cs typeface="Segoe UI" panose="020B0502040204020203" pitchFamily="34" charset="0"/>
              </a:rPr>
              <a:t>cashflowbuddy</a:t>
            </a:r>
            <a:endParaRPr lang="en-US" sz="2000" dirty="0">
              <a:solidFill>
                <a:prstClr val="black">
                  <a:lumMod val="75000"/>
                  <a:lumOff val="25000"/>
                </a:prstClr>
              </a:solidFill>
              <a:latin typeface="Segoe UI" panose="020B0502040204020203" pitchFamily="34" charset="0"/>
              <a:cs typeface="Segoe UI" panose="020B0502040204020203" pitchFamily="34" charset="0"/>
            </a:endParaRPr>
          </a:p>
          <a:p>
            <a:pPr marL="0" indent="0" algn="l">
              <a:lnSpc>
                <a:spcPts val="1800"/>
              </a:lnSpc>
              <a:spcAft>
                <a:spcPts val="600"/>
              </a:spcAft>
              <a:buNone/>
            </a:pPr>
            <a:endParaRPr lang="en-US" sz="2000" dirty="0">
              <a:solidFill>
                <a:prstClr val="black">
                  <a:lumMod val="75000"/>
                  <a:lumOff val="25000"/>
                </a:prstClr>
              </a:solidFill>
              <a:latin typeface="Segoe UI" panose="020B0502040204020203" pitchFamily="34" charset="0"/>
              <a:cs typeface="Segoe UI" panose="020B0502040204020203" pitchFamily="34" charset="0"/>
            </a:endParaRPr>
          </a:p>
        </p:txBody>
      </p:sp>
      <p:pic>
        <p:nvPicPr>
          <p:cNvPr id="13" name="Picture 12">
            <a:extLst>
              <a:ext uri="{FF2B5EF4-FFF2-40B4-BE49-F238E27FC236}">
                <a16:creationId xmlns:a16="http://schemas.microsoft.com/office/drawing/2014/main" id="{49AECC71-A71D-4037-9094-A30DED9ECAE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566565" y="4364681"/>
            <a:ext cx="293919" cy="238954"/>
          </a:xfrm>
          <a:prstGeom prst="rect">
            <a:avLst/>
          </a:prstGeom>
        </p:spPr>
      </p:pic>
      <p:pic>
        <p:nvPicPr>
          <p:cNvPr id="16" name="Picture 15">
            <a:extLst>
              <a:ext uri="{FF2B5EF4-FFF2-40B4-BE49-F238E27FC236}">
                <a16:creationId xmlns:a16="http://schemas.microsoft.com/office/drawing/2014/main" id="{712594F8-101C-41AB-8664-DCF8E5408922}"/>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566565" y="3775046"/>
            <a:ext cx="293919" cy="245422"/>
          </a:xfrm>
          <a:prstGeom prst="rect">
            <a:avLst/>
          </a:prstGeom>
        </p:spPr>
      </p:pic>
    </p:spTree>
    <p:extLst>
      <p:ext uri="{BB962C8B-B14F-4D97-AF65-F5344CB8AC3E}">
        <p14:creationId xmlns:p14="http://schemas.microsoft.com/office/powerpoint/2010/main" val="893025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1795B-A93A-416C-8052-FAF4D9073E67}"/>
              </a:ext>
            </a:extLst>
          </p:cNvPr>
          <p:cNvSpPr>
            <a:spLocks noGrp="1"/>
          </p:cNvSpPr>
          <p:nvPr>
            <p:ph type="title"/>
          </p:nvPr>
        </p:nvSpPr>
        <p:spPr/>
        <p:txBody>
          <a:bodyPr>
            <a:normAutofit/>
          </a:bodyPr>
          <a:lstStyle/>
          <a:p>
            <a:r>
              <a:rPr lang="en-US" sz="3200" dirty="0"/>
              <a:t>What is Refractory?</a:t>
            </a:r>
          </a:p>
        </p:txBody>
      </p:sp>
      <p:sp>
        <p:nvSpPr>
          <p:cNvPr id="34" name="TextBox 33">
            <a:extLst>
              <a:ext uri="{FF2B5EF4-FFF2-40B4-BE49-F238E27FC236}">
                <a16:creationId xmlns:a16="http://schemas.microsoft.com/office/drawing/2014/main" id="{C98E7FF7-7E2E-47D1-ACFF-645674F0F56B}"/>
              </a:ext>
            </a:extLst>
          </p:cNvPr>
          <p:cNvSpPr txBox="1"/>
          <p:nvPr/>
        </p:nvSpPr>
        <p:spPr>
          <a:xfrm>
            <a:off x="671119" y="1426128"/>
            <a:ext cx="10830187" cy="4983244"/>
          </a:xfrm>
          <a:prstGeom prst="rect">
            <a:avLst/>
          </a:prstGeom>
        </p:spPr>
        <p:txBody>
          <a:bodyPr vert="horz" wrap="square" lIns="91440" tIns="45720" rIns="91440" bIns="45720" rtlCol="0">
            <a:noAutofit/>
          </a:bodyPr>
          <a:lstStyle/>
          <a:p>
            <a:pPr marL="171450" indent="-171450">
              <a:lnSpc>
                <a:spcPts val="1800"/>
              </a:lnSpc>
              <a:spcAft>
                <a:spcPts val="600"/>
              </a:spcAft>
              <a:buFont typeface="Arial" panose="020B0604020202020204" pitchFamily="34" charset="0"/>
              <a:buChar char="•"/>
            </a:pPr>
            <a:r>
              <a:rPr lang="en-US" dirty="0">
                <a:solidFill>
                  <a:prstClr val="black">
                    <a:lumMod val="75000"/>
                    <a:lumOff val="25000"/>
                  </a:prstClr>
                </a:solidFill>
                <a:latin typeface="Segoe UI" panose="020B0502040204020203" pitchFamily="34" charset="0"/>
                <a:cs typeface="Segoe UI" panose="020B0502040204020203" pitchFamily="34" charset="0"/>
              </a:rPr>
              <a:t>Materials that can withstand high temp without softening and deformation in their shape.</a:t>
            </a:r>
          </a:p>
          <a:p>
            <a:pPr marL="171450" indent="-171450">
              <a:lnSpc>
                <a:spcPts val="1800"/>
              </a:lnSpc>
              <a:spcAft>
                <a:spcPts val="600"/>
              </a:spcAft>
              <a:buFont typeface="Arial" panose="020B0604020202020204" pitchFamily="34" charset="0"/>
              <a:buChar char="•"/>
            </a:pPr>
            <a:r>
              <a:rPr lang="en-US" dirty="0">
                <a:solidFill>
                  <a:prstClr val="black">
                    <a:lumMod val="75000"/>
                    <a:lumOff val="25000"/>
                  </a:prstClr>
                </a:solidFill>
                <a:latin typeface="Segoe UI" panose="020B0502040204020203" pitchFamily="34" charset="0"/>
                <a:cs typeface="Segoe UI" panose="020B0502040204020203" pitchFamily="34" charset="0"/>
              </a:rPr>
              <a:t>Used for the construction of furnaces, converters, kilns, crucibles, ladles etc.</a:t>
            </a:r>
          </a:p>
        </p:txBody>
      </p:sp>
      <p:pic>
        <p:nvPicPr>
          <p:cNvPr id="35" name="Picture 8">
            <a:extLst>
              <a:ext uri="{FF2B5EF4-FFF2-40B4-BE49-F238E27FC236}">
                <a16:creationId xmlns:a16="http://schemas.microsoft.com/office/drawing/2014/main" id="{D52D689D-4811-4513-A073-0B18A9DC16F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3134" y="2182812"/>
            <a:ext cx="1750459" cy="161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9">
            <a:extLst>
              <a:ext uri="{FF2B5EF4-FFF2-40B4-BE49-F238E27FC236}">
                <a16:creationId xmlns:a16="http://schemas.microsoft.com/office/drawing/2014/main" id="{851C8969-F681-4165-8E7B-E924B13299E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620" y="3995107"/>
            <a:ext cx="3318735" cy="2293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a:extLst>
              <a:ext uri="{FF2B5EF4-FFF2-40B4-BE49-F238E27FC236}">
                <a16:creationId xmlns:a16="http://schemas.microsoft.com/office/drawing/2014/main" id="{5CE1163E-F286-40C2-B71E-665FF7520083}"/>
              </a:ext>
            </a:extLst>
          </p:cNvPr>
          <p:cNvPicPr>
            <a:picLocks noChangeAspect="1"/>
          </p:cNvPicPr>
          <p:nvPr/>
        </p:nvPicPr>
        <p:blipFill>
          <a:blip r:embed="rId4"/>
          <a:stretch>
            <a:fillRect/>
          </a:stretch>
        </p:blipFill>
        <p:spPr>
          <a:xfrm>
            <a:off x="4275080" y="2182813"/>
            <a:ext cx="7471888" cy="4106103"/>
          </a:xfrm>
          <a:prstGeom prst="rect">
            <a:avLst/>
          </a:prstGeom>
        </p:spPr>
      </p:pic>
    </p:spTree>
    <p:extLst>
      <p:ext uri="{BB962C8B-B14F-4D97-AF65-F5344CB8AC3E}">
        <p14:creationId xmlns:p14="http://schemas.microsoft.com/office/powerpoint/2010/main" val="385510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ED516-A0B4-4D09-B6A3-A788188B6704}"/>
              </a:ext>
            </a:extLst>
          </p:cNvPr>
          <p:cNvSpPr>
            <a:spLocks noGrp="1"/>
          </p:cNvSpPr>
          <p:nvPr>
            <p:ph type="title"/>
          </p:nvPr>
        </p:nvSpPr>
        <p:spPr/>
        <p:txBody>
          <a:bodyPr/>
          <a:lstStyle/>
          <a:p>
            <a:r>
              <a:rPr lang="en-US" dirty="0"/>
              <a:t>Indian Steel Outlook</a:t>
            </a:r>
          </a:p>
        </p:txBody>
      </p:sp>
      <p:pic>
        <p:nvPicPr>
          <p:cNvPr id="16" name="Picture 15">
            <a:extLst>
              <a:ext uri="{FF2B5EF4-FFF2-40B4-BE49-F238E27FC236}">
                <a16:creationId xmlns:a16="http://schemas.microsoft.com/office/drawing/2014/main" id="{778A0284-1A59-4BB4-98E4-11CE2340220D}"/>
              </a:ext>
            </a:extLst>
          </p:cNvPr>
          <p:cNvPicPr>
            <a:picLocks noChangeAspect="1"/>
          </p:cNvPicPr>
          <p:nvPr/>
        </p:nvPicPr>
        <p:blipFill>
          <a:blip r:embed="rId2"/>
          <a:stretch>
            <a:fillRect/>
          </a:stretch>
        </p:blipFill>
        <p:spPr>
          <a:xfrm>
            <a:off x="5938192" y="1492634"/>
            <a:ext cx="5649374" cy="5009017"/>
          </a:xfrm>
          <a:prstGeom prst="rect">
            <a:avLst/>
          </a:prstGeom>
        </p:spPr>
      </p:pic>
      <p:pic>
        <p:nvPicPr>
          <p:cNvPr id="38" name="Picture 37">
            <a:extLst>
              <a:ext uri="{FF2B5EF4-FFF2-40B4-BE49-F238E27FC236}">
                <a16:creationId xmlns:a16="http://schemas.microsoft.com/office/drawing/2014/main" id="{8862239F-78F4-48B9-85DB-432CABD4125E}"/>
              </a:ext>
            </a:extLst>
          </p:cNvPr>
          <p:cNvPicPr>
            <a:picLocks noChangeAspect="1"/>
          </p:cNvPicPr>
          <p:nvPr/>
        </p:nvPicPr>
        <p:blipFill>
          <a:blip r:embed="rId3"/>
          <a:stretch>
            <a:fillRect/>
          </a:stretch>
        </p:blipFill>
        <p:spPr>
          <a:xfrm>
            <a:off x="767161" y="1492634"/>
            <a:ext cx="5085558" cy="2357913"/>
          </a:xfrm>
          <a:prstGeom prst="rect">
            <a:avLst/>
          </a:prstGeom>
        </p:spPr>
      </p:pic>
      <p:pic>
        <p:nvPicPr>
          <p:cNvPr id="39" name="Picture 38">
            <a:extLst>
              <a:ext uri="{FF2B5EF4-FFF2-40B4-BE49-F238E27FC236}">
                <a16:creationId xmlns:a16="http://schemas.microsoft.com/office/drawing/2014/main" id="{4046B668-11C1-4994-880C-7EE157CB383C}"/>
              </a:ext>
            </a:extLst>
          </p:cNvPr>
          <p:cNvPicPr>
            <a:picLocks noChangeAspect="1"/>
          </p:cNvPicPr>
          <p:nvPr/>
        </p:nvPicPr>
        <p:blipFill>
          <a:blip r:embed="rId4"/>
          <a:stretch>
            <a:fillRect/>
          </a:stretch>
        </p:blipFill>
        <p:spPr>
          <a:xfrm>
            <a:off x="753752" y="4146790"/>
            <a:ext cx="5098967" cy="2238743"/>
          </a:xfrm>
          <a:prstGeom prst="rect">
            <a:avLst/>
          </a:prstGeom>
        </p:spPr>
      </p:pic>
    </p:spTree>
    <p:extLst>
      <p:ext uri="{BB962C8B-B14F-4D97-AF65-F5344CB8AC3E}">
        <p14:creationId xmlns:p14="http://schemas.microsoft.com/office/powerpoint/2010/main" val="1969584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4A9E126-1C99-46B0-A2C5-3354D55F5895}"/>
              </a:ext>
            </a:extLst>
          </p:cNvPr>
          <p:cNvSpPr>
            <a:spLocks noGrp="1"/>
          </p:cNvSpPr>
          <p:nvPr>
            <p:ph idx="1"/>
          </p:nvPr>
        </p:nvSpPr>
        <p:spPr>
          <a:xfrm>
            <a:off x="1090862" y="1507068"/>
            <a:ext cx="3942532" cy="4015116"/>
          </a:xfrm>
        </p:spPr>
        <p:txBody>
          <a:bodyPr>
            <a:noAutofit/>
          </a:bodyPr>
          <a:lstStyle/>
          <a:p>
            <a:pPr>
              <a:buNone/>
            </a:pPr>
            <a:r>
              <a:rPr lang="en-US" sz="1400" dirty="0"/>
              <a:t>India became 3</a:t>
            </a:r>
            <a:r>
              <a:rPr lang="en-US" sz="1400" baseline="30000" dirty="0"/>
              <a:t>rd</a:t>
            </a:r>
            <a:r>
              <a:rPr lang="en-US" sz="1400" dirty="0"/>
              <a:t> largest steel producer and is aiming to become 2</a:t>
            </a:r>
            <a:r>
              <a:rPr lang="en-US" sz="1400" baseline="30000" dirty="0"/>
              <a:t>nd</a:t>
            </a:r>
            <a:r>
              <a:rPr lang="en-US" sz="1400" dirty="0"/>
              <a:t> largest replacing japan by 2030.</a:t>
            </a:r>
          </a:p>
          <a:p>
            <a:pPr>
              <a:buNone/>
            </a:pPr>
            <a:r>
              <a:rPr lang="en-US" sz="1400" dirty="0"/>
              <a:t>An ambitious government program aims 300 MT steel production by 2030. Nearly triple.</a:t>
            </a:r>
          </a:p>
          <a:p>
            <a:pPr>
              <a:buNone/>
            </a:pPr>
            <a:r>
              <a:rPr lang="en-US" sz="1400" dirty="0"/>
              <a:t>Per capita income steel consumption should increase from 63 kg to 160 kg in 2030</a:t>
            </a:r>
          </a:p>
          <a:p>
            <a:pPr>
              <a:buNone/>
            </a:pPr>
            <a:r>
              <a:rPr lang="en-US" sz="1400" dirty="0"/>
              <a:t>India is a key growth market for RHI </a:t>
            </a:r>
            <a:r>
              <a:rPr lang="en-US" sz="1400" dirty="0" err="1"/>
              <a:t>Magnesita</a:t>
            </a:r>
            <a:r>
              <a:rPr lang="en-US" sz="1400" dirty="0"/>
              <a:t> </a:t>
            </a:r>
          </a:p>
        </p:txBody>
      </p:sp>
      <p:sp>
        <p:nvSpPr>
          <p:cNvPr id="2" name="Title 1">
            <a:extLst>
              <a:ext uri="{FF2B5EF4-FFF2-40B4-BE49-F238E27FC236}">
                <a16:creationId xmlns:a16="http://schemas.microsoft.com/office/drawing/2014/main" id="{6E6B0EC4-2B99-41A8-8B7F-9147FE628452}"/>
              </a:ext>
            </a:extLst>
          </p:cNvPr>
          <p:cNvSpPr>
            <a:spLocks noGrp="1"/>
          </p:cNvSpPr>
          <p:nvPr>
            <p:ph type="title"/>
          </p:nvPr>
        </p:nvSpPr>
        <p:spPr/>
        <p:txBody>
          <a:bodyPr/>
          <a:lstStyle/>
          <a:p>
            <a:r>
              <a:rPr lang="en-US" dirty="0"/>
              <a:t>Per capita Steel Consumption Gap</a:t>
            </a:r>
          </a:p>
        </p:txBody>
      </p:sp>
      <p:pic>
        <p:nvPicPr>
          <p:cNvPr id="3" name="Picture 2">
            <a:extLst>
              <a:ext uri="{FF2B5EF4-FFF2-40B4-BE49-F238E27FC236}">
                <a16:creationId xmlns:a16="http://schemas.microsoft.com/office/drawing/2014/main" id="{847233A7-78E6-4D53-B81A-387AF0E803CC}"/>
              </a:ext>
            </a:extLst>
          </p:cNvPr>
          <p:cNvPicPr>
            <a:picLocks noChangeAspect="1"/>
          </p:cNvPicPr>
          <p:nvPr/>
        </p:nvPicPr>
        <p:blipFill>
          <a:blip r:embed="rId2"/>
          <a:stretch>
            <a:fillRect/>
          </a:stretch>
        </p:blipFill>
        <p:spPr>
          <a:xfrm>
            <a:off x="5224866" y="1438275"/>
            <a:ext cx="6362700" cy="1990725"/>
          </a:xfrm>
          <a:prstGeom prst="rect">
            <a:avLst/>
          </a:prstGeom>
        </p:spPr>
      </p:pic>
      <p:pic>
        <p:nvPicPr>
          <p:cNvPr id="4" name="Picture 3">
            <a:extLst>
              <a:ext uri="{FF2B5EF4-FFF2-40B4-BE49-F238E27FC236}">
                <a16:creationId xmlns:a16="http://schemas.microsoft.com/office/drawing/2014/main" id="{0455936F-0832-4107-B92A-CB4B3837B340}"/>
              </a:ext>
            </a:extLst>
          </p:cNvPr>
          <p:cNvPicPr>
            <a:picLocks noChangeAspect="1"/>
          </p:cNvPicPr>
          <p:nvPr/>
        </p:nvPicPr>
        <p:blipFill>
          <a:blip r:embed="rId3"/>
          <a:stretch>
            <a:fillRect/>
          </a:stretch>
        </p:blipFill>
        <p:spPr>
          <a:xfrm>
            <a:off x="5224866" y="3550509"/>
            <a:ext cx="6362700" cy="1971675"/>
          </a:xfrm>
          <a:prstGeom prst="rect">
            <a:avLst/>
          </a:prstGeom>
        </p:spPr>
      </p:pic>
    </p:spTree>
    <p:extLst>
      <p:ext uri="{BB962C8B-B14F-4D97-AF65-F5344CB8AC3E}">
        <p14:creationId xmlns:p14="http://schemas.microsoft.com/office/powerpoint/2010/main" val="2356450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FD4D-5161-46CF-8E5C-B36508F35809}"/>
              </a:ext>
            </a:extLst>
          </p:cNvPr>
          <p:cNvSpPr>
            <a:spLocks noGrp="1"/>
          </p:cNvSpPr>
          <p:nvPr>
            <p:ph type="title"/>
          </p:nvPr>
        </p:nvSpPr>
        <p:spPr/>
        <p:txBody>
          <a:bodyPr/>
          <a:lstStyle/>
          <a:p>
            <a:r>
              <a:rPr lang="en-US" dirty="0"/>
              <a:t>Not a Cyclical or Commodity Company</a:t>
            </a:r>
          </a:p>
        </p:txBody>
      </p:sp>
      <p:pic>
        <p:nvPicPr>
          <p:cNvPr id="21" name="Picture 20">
            <a:extLst>
              <a:ext uri="{FF2B5EF4-FFF2-40B4-BE49-F238E27FC236}">
                <a16:creationId xmlns:a16="http://schemas.microsoft.com/office/drawing/2014/main" id="{B94D8ED7-6C8C-4EDD-AA2E-DD267F9B4816}"/>
              </a:ext>
            </a:extLst>
          </p:cNvPr>
          <p:cNvPicPr>
            <a:picLocks noChangeAspect="1"/>
          </p:cNvPicPr>
          <p:nvPr/>
        </p:nvPicPr>
        <p:blipFill>
          <a:blip r:embed="rId2"/>
          <a:stretch>
            <a:fillRect/>
          </a:stretch>
        </p:blipFill>
        <p:spPr>
          <a:xfrm>
            <a:off x="6095999" y="3251156"/>
            <a:ext cx="5410473" cy="3284050"/>
          </a:xfrm>
          <a:prstGeom prst="rect">
            <a:avLst/>
          </a:prstGeom>
        </p:spPr>
      </p:pic>
      <p:pic>
        <p:nvPicPr>
          <p:cNvPr id="22" name="Picture 21">
            <a:extLst>
              <a:ext uri="{FF2B5EF4-FFF2-40B4-BE49-F238E27FC236}">
                <a16:creationId xmlns:a16="http://schemas.microsoft.com/office/drawing/2014/main" id="{C0CFF6DB-11B5-4149-A2F3-978534DAE785}"/>
              </a:ext>
            </a:extLst>
          </p:cNvPr>
          <p:cNvPicPr>
            <a:picLocks noChangeAspect="1"/>
          </p:cNvPicPr>
          <p:nvPr/>
        </p:nvPicPr>
        <p:blipFill>
          <a:blip r:embed="rId3"/>
          <a:stretch>
            <a:fillRect/>
          </a:stretch>
        </p:blipFill>
        <p:spPr>
          <a:xfrm>
            <a:off x="736286" y="3251156"/>
            <a:ext cx="5262267" cy="3286917"/>
          </a:xfrm>
          <a:prstGeom prst="rect">
            <a:avLst/>
          </a:prstGeom>
        </p:spPr>
      </p:pic>
      <p:pic>
        <p:nvPicPr>
          <p:cNvPr id="23" name="Picture 22">
            <a:extLst>
              <a:ext uri="{FF2B5EF4-FFF2-40B4-BE49-F238E27FC236}">
                <a16:creationId xmlns:a16="http://schemas.microsoft.com/office/drawing/2014/main" id="{5E1E11CF-7BF4-4EA4-9BAD-BB16188983FE}"/>
              </a:ext>
            </a:extLst>
          </p:cNvPr>
          <p:cNvPicPr>
            <a:picLocks noChangeAspect="1"/>
          </p:cNvPicPr>
          <p:nvPr/>
        </p:nvPicPr>
        <p:blipFill>
          <a:blip r:embed="rId4"/>
          <a:stretch>
            <a:fillRect/>
          </a:stretch>
        </p:blipFill>
        <p:spPr>
          <a:xfrm>
            <a:off x="736286" y="1244357"/>
            <a:ext cx="10770186" cy="1869988"/>
          </a:xfrm>
          <a:prstGeom prst="rect">
            <a:avLst/>
          </a:prstGeom>
        </p:spPr>
      </p:pic>
    </p:spTree>
    <p:extLst>
      <p:ext uri="{BB962C8B-B14F-4D97-AF65-F5344CB8AC3E}">
        <p14:creationId xmlns:p14="http://schemas.microsoft.com/office/powerpoint/2010/main" val="1249102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8838E3-66EE-4E15-9F05-C4A9B0C1814C}"/>
              </a:ext>
            </a:extLst>
          </p:cNvPr>
          <p:cNvSpPr>
            <a:spLocks noGrp="1"/>
          </p:cNvSpPr>
          <p:nvPr>
            <p:ph idx="1"/>
          </p:nvPr>
        </p:nvSpPr>
        <p:spPr>
          <a:xfrm>
            <a:off x="1090862" y="2977132"/>
            <a:ext cx="3192379" cy="3199831"/>
          </a:xfrm>
        </p:spPr>
        <p:txBody>
          <a:bodyPr>
            <a:normAutofit fontScale="92500"/>
          </a:bodyPr>
          <a:lstStyle/>
          <a:p>
            <a:r>
              <a:rPr lang="en-US" dirty="0"/>
              <a:t>A Premium Listing is only available to equity shares issued by trading companies and closed and open-ended investment entities. Issuers with a Premium Listing are required to meet the UK’s super-equivalent rules which are higher than the EU minimum requirements.  A Premium Listing means the company is expected to meet the UK’s highest standards of regulation and corporate governance – and as a consequence may enjoy a lower cost of capital through greater transparency and through building investor confidence.</a:t>
            </a:r>
          </a:p>
        </p:txBody>
      </p:sp>
      <p:pic>
        <p:nvPicPr>
          <p:cNvPr id="5" name="Content Placeholder 4">
            <a:extLst>
              <a:ext uri="{FF2B5EF4-FFF2-40B4-BE49-F238E27FC236}">
                <a16:creationId xmlns:a16="http://schemas.microsoft.com/office/drawing/2014/main" id="{4F3B560B-FAAE-4D09-90A2-EE38682D66DC}"/>
              </a:ext>
            </a:extLst>
          </p:cNvPr>
          <p:cNvPicPr>
            <a:picLocks noGrp="1" noChangeAspect="1"/>
          </p:cNvPicPr>
          <p:nvPr>
            <p:ph idx="13"/>
          </p:nvPr>
        </p:nvPicPr>
        <p:blipFill>
          <a:blip r:embed="rId2"/>
          <a:stretch>
            <a:fillRect/>
          </a:stretch>
        </p:blipFill>
        <p:spPr>
          <a:xfrm>
            <a:off x="4395788" y="1956281"/>
            <a:ext cx="7143750" cy="3770938"/>
          </a:xfrm>
          <a:prstGeom prst="rect">
            <a:avLst/>
          </a:prstGeom>
        </p:spPr>
      </p:pic>
      <p:sp>
        <p:nvSpPr>
          <p:cNvPr id="4" name="Title 3">
            <a:extLst>
              <a:ext uri="{FF2B5EF4-FFF2-40B4-BE49-F238E27FC236}">
                <a16:creationId xmlns:a16="http://schemas.microsoft.com/office/drawing/2014/main" id="{8CA1E93C-D4CA-4B79-9FD4-6A657CACECB3}"/>
              </a:ext>
            </a:extLst>
          </p:cNvPr>
          <p:cNvSpPr>
            <a:spLocks noGrp="1"/>
          </p:cNvSpPr>
          <p:nvPr>
            <p:ph type="title"/>
          </p:nvPr>
        </p:nvSpPr>
        <p:spPr/>
        <p:txBody>
          <a:bodyPr/>
          <a:lstStyle/>
          <a:p>
            <a:r>
              <a:rPr lang="en-US" dirty="0"/>
              <a:t>Promoters : RHI </a:t>
            </a:r>
            <a:r>
              <a:rPr lang="en-US" dirty="0" err="1"/>
              <a:t>Magnesita</a:t>
            </a:r>
            <a:endParaRPr lang="en-US" dirty="0"/>
          </a:p>
        </p:txBody>
      </p:sp>
      <p:pic>
        <p:nvPicPr>
          <p:cNvPr id="6" name="Picture 5">
            <a:extLst>
              <a:ext uri="{FF2B5EF4-FFF2-40B4-BE49-F238E27FC236}">
                <a16:creationId xmlns:a16="http://schemas.microsoft.com/office/drawing/2014/main" id="{AA4855EA-310F-4983-806A-D5CA79FE0AD9}"/>
              </a:ext>
            </a:extLst>
          </p:cNvPr>
          <p:cNvPicPr>
            <a:picLocks noChangeAspect="1"/>
          </p:cNvPicPr>
          <p:nvPr/>
        </p:nvPicPr>
        <p:blipFill>
          <a:blip r:embed="rId3"/>
          <a:stretch>
            <a:fillRect/>
          </a:stretch>
        </p:blipFill>
        <p:spPr>
          <a:xfrm>
            <a:off x="1715501" y="1362861"/>
            <a:ext cx="1943100" cy="1447800"/>
          </a:xfrm>
          <a:prstGeom prst="rect">
            <a:avLst/>
          </a:prstGeom>
        </p:spPr>
      </p:pic>
    </p:spTree>
    <p:extLst>
      <p:ext uri="{BB962C8B-B14F-4D97-AF65-F5344CB8AC3E}">
        <p14:creationId xmlns:p14="http://schemas.microsoft.com/office/powerpoint/2010/main" val="3833122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7273F9-59F9-4FB3-9D34-82C64C4F8667}"/>
              </a:ext>
            </a:extLst>
          </p:cNvPr>
          <p:cNvSpPr>
            <a:spLocks noGrp="1"/>
          </p:cNvSpPr>
          <p:nvPr>
            <p:ph type="title"/>
          </p:nvPr>
        </p:nvSpPr>
        <p:spPr>
          <a:xfrm>
            <a:off x="604434" y="448628"/>
            <a:ext cx="10983132" cy="747763"/>
          </a:xfrm>
        </p:spPr>
        <p:txBody>
          <a:bodyPr/>
          <a:lstStyle/>
          <a:p>
            <a:r>
              <a:rPr lang="en-US" dirty="0"/>
              <a:t>RHI </a:t>
            </a:r>
            <a:r>
              <a:rPr lang="en-US" dirty="0" err="1"/>
              <a:t>Magnesita</a:t>
            </a:r>
            <a:r>
              <a:rPr lang="en-US" dirty="0"/>
              <a:t> Snapshot</a:t>
            </a:r>
          </a:p>
        </p:txBody>
      </p:sp>
      <p:pic>
        <p:nvPicPr>
          <p:cNvPr id="10" name="Picture 9">
            <a:extLst>
              <a:ext uri="{FF2B5EF4-FFF2-40B4-BE49-F238E27FC236}">
                <a16:creationId xmlns:a16="http://schemas.microsoft.com/office/drawing/2014/main" id="{6D072960-2E68-4461-BFB3-43FDB489294E}"/>
              </a:ext>
            </a:extLst>
          </p:cNvPr>
          <p:cNvPicPr>
            <a:picLocks noChangeAspect="1"/>
          </p:cNvPicPr>
          <p:nvPr/>
        </p:nvPicPr>
        <p:blipFill>
          <a:blip r:embed="rId2"/>
          <a:stretch>
            <a:fillRect/>
          </a:stretch>
        </p:blipFill>
        <p:spPr>
          <a:xfrm>
            <a:off x="604434" y="1354677"/>
            <a:ext cx="3816564" cy="5054693"/>
          </a:xfrm>
          <a:prstGeom prst="rect">
            <a:avLst/>
          </a:prstGeom>
        </p:spPr>
      </p:pic>
      <p:pic>
        <p:nvPicPr>
          <p:cNvPr id="14" name="Picture 13">
            <a:extLst>
              <a:ext uri="{FF2B5EF4-FFF2-40B4-BE49-F238E27FC236}">
                <a16:creationId xmlns:a16="http://schemas.microsoft.com/office/drawing/2014/main" id="{C6FA1C1E-FF0D-4BB4-8308-0CF8BFDB372E}"/>
              </a:ext>
            </a:extLst>
          </p:cNvPr>
          <p:cNvPicPr>
            <a:picLocks noChangeAspect="1"/>
          </p:cNvPicPr>
          <p:nvPr/>
        </p:nvPicPr>
        <p:blipFill>
          <a:blip r:embed="rId3"/>
          <a:stretch>
            <a:fillRect/>
          </a:stretch>
        </p:blipFill>
        <p:spPr>
          <a:xfrm>
            <a:off x="4573974" y="2072081"/>
            <a:ext cx="7013592" cy="3943007"/>
          </a:xfrm>
          <a:prstGeom prst="rect">
            <a:avLst/>
          </a:prstGeom>
        </p:spPr>
      </p:pic>
      <p:sp>
        <p:nvSpPr>
          <p:cNvPr id="11" name="TextBox 10">
            <a:extLst>
              <a:ext uri="{FF2B5EF4-FFF2-40B4-BE49-F238E27FC236}">
                <a16:creationId xmlns:a16="http://schemas.microsoft.com/office/drawing/2014/main" id="{47EBE3A2-FB7C-4A58-90E5-1ABFFF087D3A}"/>
              </a:ext>
            </a:extLst>
          </p:cNvPr>
          <p:cNvSpPr txBox="1"/>
          <p:nvPr/>
        </p:nvSpPr>
        <p:spPr>
          <a:xfrm>
            <a:off x="6509857" y="1744910"/>
            <a:ext cx="3397541" cy="536896"/>
          </a:xfrm>
          <a:prstGeom prst="rect">
            <a:avLst/>
          </a:prstGeom>
        </p:spPr>
        <p:txBody>
          <a:bodyPr vert="horz" wrap="square" lIns="91440" tIns="45720" rIns="91440" bIns="45720" rtlCol="0">
            <a:noAutofit/>
          </a:bodyPr>
          <a:lstStyle/>
          <a:p>
            <a:pPr marL="0" indent="0" algn="ctr">
              <a:lnSpc>
                <a:spcPts val="1800"/>
              </a:lnSpc>
              <a:spcAft>
                <a:spcPts val="600"/>
              </a:spcAft>
              <a:buNone/>
            </a:pPr>
            <a:r>
              <a:rPr lang="en-US" sz="2800" dirty="0">
                <a:solidFill>
                  <a:prstClr val="black">
                    <a:lumMod val="75000"/>
                    <a:lumOff val="25000"/>
                  </a:prstClr>
                </a:solidFill>
                <a:latin typeface="Segoe UI" panose="020B0502040204020203" pitchFamily="34" charset="0"/>
                <a:cs typeface="Segoe UI" panose="020B0502040204020203" pitchFamily="34" charset="0"/>
              </a:rPr>
              <a:t>Products</a:t>
            </a:r>
          </a:p>
        </p:txBody>
      </p:sp>
    </p:spTree>
    <p:extLst>
      <p:ext uri="{BB962C8B-B14F-4D97-AF65-F5344CB8AC3E}">
        <p14:creationId xmlns:p14="http://schemas.microsoft.com/office/powerpoint/2010/main" val="225163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EE622-B204-4BAA-A73B-2ED70B230E0F}"/>
              </a:ext>
            </a:extLst>
          </p:cNvPr>
          <p:cNvSpPr>
            <a:spLocks noGrp="1"/>
          </p:cNvSpPr>
          <p:nvPr>
            <p:ph type="title"/>
          </p:nvPr>
        </p:nvSpPr>
        <p:spPr/>
        <p:txBody>
          <a:bodyPr/>
          <a:lstStyle/>
          <a:p>
            <a:r>
              <a:rPr lang="en-US" dirty="0">
                <a:solidFill>
                  <a:srgbClr val="E7E6E6">
                    <a:lumMod val="25000"/>
                  </a:srgbClr>
                </a:solidFill>
                <a:latin typeface="Segoe UI Light" panose="020B0502040204020203" pitchFamily="34" charset="0"/>
                <a:cs typeface="Segoe UI Light" panose="020B0502040204020203" pitchFamily="34" charset="0"/>
              </a:rPr>
              <a:t>RHI </a:t>
            </a:r>
            <a:r>
              <a:rPr lang="en-US" dirty="0" err="1">
                <a:solidFill>
                  <a:srgbClr val="E7E6E6">
                    <a:lumMod val="25000"/>
                  </a:srgbClr>
                </a:solidFill>
                <a:latin typeface="Segoe UI Light" panose="020B0502040204020203" pitchFamily="34" charset="0"/>
                <a:cs typeface="Segoe UI Light" panose="020B0502040204020203" pitchFamily="34" charset="0"/>
              </a:rPr>
              <a:t>Magnesita</a:t>
            </a:r>
            <a:r>
              <a:rPr lang="en-US" dirty="0">
                <a:solidFill>
                  <a:srgbClr val="E7E6E6">
                    <a:lumMod val="25000"/>
                  </a:srgbClr>
                </a:solidFill>
                <a:latin typeface="Segoe UI Light" panose="020B0502040204020203" pitchFamily="34" charset="0"/>
                <a:cs typeface="Segoe UI Light" panose="020B0502040204020203" pitchFamily="34" charset="0"/>
              </a:rPr>
              <a:t> Amalgamation Scheme</a:t>
            </a:r>
            <a:endParaRPr lang="en-US" dirty="0"/>
          </a:p>
        </p:txBody>
      </p:sp>
      <p:pic>
        <p:nvPicPr>
          <p:cNvPr id="17" name="Picture 16">
            <a:extLst>
              <a:ext uri="{FF2B5EF4-FFF2-40B4-BE49-F238E27FC236}">
                <a16:creationId xmlns:a16="http://schemas.microsoft.com/office/drawing/2014/main" id="{3ECF8FDE-7CF0-4AF1-BE2B-3D98D031AF3C}"/>
              </a:ext>
            </a:extLst>
          </p:cNvPr>
          <p:cNvPicPr>
            <a:picLocks noChangeAspect="1"/>
          </p:cNvPicPr>
          <p:nvPr/>
        </p:nvPicPr>
        <p:blipFill>
          <a:blip r:embed="rId2"/>
          <a:stretch>
            <a:fillRect/>
          </a:stretch>
        </p:blipFill>
        <p:spPr>
          <a:xfrm>
            <a:off x="604434" y="1382582"/>
            <a:ext cx="7451215" cy="5026790"/>
          </a:xfrm>
          <a:prstGeom prst="rect">
            <a:avLst/>
          </a:prstGeom>
        </p:spPr>
      </p:pic>
      <p:pic>
        <p:nvPicPr>
          <p:cNvPr id="18" name="Picture 17">
            <a:extLst>
              <a:ext uri="{FF2B5EF4-FFF2-40B4-BE49-F238E27FC236}">
                <a16:creationId xmlns:a16="http://schemas.microsoft.com/office/drawing/2014/main" id="{84414B58-35C9-4DA7-8DD3-36651812C5D6}"/>
              </a:ext>
            </a:extLst>
          </p:cNvPr>
          <p:cNvPicPr>
            <a:picLocks noChangeAspect="1"/>
          </p:cNvPicPr>
          <p:nvPr/>
        </p:nvPicPr>
        <p:blipFill>
          <a:blip r:embed="rId3"/>
          <a:stretch>
            <a:fillRect/>
          </a:stretch>
        </p:blipFill>
        <p:spPr>
          <a:xfrm>
            <a:off x="8204652" y="1382582"/>
            <a:ext cx="1677580" cy="1877658"/>
          </a:xfrm>
          <a:prstGeom prst="rect">
            <a:avLst/>
          </a:prstGeom>
        </p:spPr>
      </p:pic>
      <p:pic>
        <p:nvPicPr>
          <p:cNvPr id="19" name="Picture 18">
            <a:extLst>
              <a:ext uri="{FF2B5EF4-FFF2-40B4-BE49-F238E27FC236}">
                <a16:creationId xmlns:a16="http://schemas.microsoft.com/office/drawing/2014/main" id="{5042EBBD-5B42-4064-A60C-4B6EF2544C95}"/>
              </a:ext>
            </a:extLst>
          </p:cNvPr>
          <p:cNvPicPr>
            <a:picLocks noChangeAspect="1"/>
          </p:cNvPicPr>
          <p:nvPr/>
        </p:nvPicPr>
        <p:blipFill>
          <a:blip r:embed="rId4"/>
          <a:stretch>
            <a:fillRect/>
          </a:stretch>
        </p:blipFill>
        <p:spPr>
          <a:xfrm>
            <a:off x="8194146" y="3322875"/>
            <a:ext cx="1698591" cy="1877659"/>
          </a:xfrm>
          <a:prstGeom prst="rect">
            <a:avLst/>
          </a:prstGeom>
        </p:spPr>
      </p:pic>
      <p:pic>
        <p:nvPicPr>
          <p:cNvPr id="20" name="Picture 19">
            <a:extLst>
              <a:ext uri="{FF2B5EF4-FFF2-40B4-BE49-F238E27FC236}">
                <a16:creationId xmlns:a16="http://schemas.microsoft.com/office/drawing/2014/main" id="{99BC8332-5228-4784-9740-FA7B72632136}"/>
              </a:ext>
            </a:extLst>
          </p:cNvPr>
          <p:cNvPicPr>
            <a:picLocks noChangeAspect="1"/>
          </p:cNvPicPr>
          <p:nvPr/>
        </p:nvPicPr>
        <p:blipFill>
          <a:blip r:embed="rId5"/>
          <a:stretch>
            <a:fillRect/>
          </a:stretch>
        </p:blipFill>
        <p:spPr>
          <a:xfrm>
            <a:off x="9911633" y="4261705"/>
            <a:ext cx="1979557" cy="2210303"/>
          </a:xfrm>
          <a:prstGeom prst="rect">
            <a:avLst/>
          </a:prstGeom>
        </p:spPr>
      </p:pic>
    </p:spTree>
    <p:extLst>
      <p:ext uri="{BB962C8B-B14F-4D97-AF65-F5344CB8AC3E}">
        <p14:creationId xmlns:p14="http://schemas.microsoft.com/office/powerpoint/2010/main" val="3665633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6013F9E-493A-4364-98BC-90CB69094ED5}"/>
              </a:ext>
            </a:extLst>
          </p:cNvPr>
          <p:cNvSpPr>
            <a:spLocks noGrp="1"/>
          </p:cNvSpPr>
          <p:nvPr>
            <p:ph idx="1"/>
          </p:nvPr>
        </p:nvSpPr>
        <p:spPr/>
        <p:txBody>
          <a:bodyPr>
            <a:normAutofit fontScale="92500" lnSpcReduction="20000"/>
          </a:bodyPr>
          <a:lstStyle/>
          <a:p>
            <a:r>
              <a:rPr lang="en-US" sz="2100" dirty="0"/>
              <a:t>Strengths:</a:t>
            </a:r>
          </a:p>
          <a:p>
            <a:r>
              <a:rPr lang="en-US" dirty="0"/>
              <a:t>1) Strong multi-national promoter having raw material network and technological moat. They have a high standard of corporate governance.</a:t>
            </a:r>
          </a:p>
          <a:p>
            <a:r>
              <a:rPr lang="en-US" dirty="0"/>
              <a:t>2) Increase in Isostatic Pressed products. It is claimed to be the most profitable product category for the company.</a:t>
            </a:r>
          </a:p>
          <a:p>
            <a:r>
              <a:rPr lang="en-US" dirty="0"/>
              <a:t>3) The increase of market share of Electric Arc Furnace (EAF) route of steel production is beneficial for ORL as their revenue share and production capacity is more suited towards that. For records, in India 57% of steel is produced by EAF route compared to world average of 27%.</a:t>
            </a:r>
          </a:p>
          <a:p>
            <a:r>
              <a:rPr lang="en-US" dirty="0"/>
              <a:t>4) In China only 5% of steel is produced by EAF route and since environmental concerns and high fixed cost are limiting growth of steel production through BOF (Basic Oxygen Furnace), we feel price of Refractory materials would remain firm in growing production environment.</a:t>
            </a:r>
          </a:p>
          <a:p>
            <a:r>
              <a:rPr lang="en-US" dirty="0"/>
              <a:t>5) The worldwide steel production is up by 5.6% in Q1 17 (Jan - Mar) and in India it increased by almost 11%. As ORL revenue is function of total steel produced, it is a good proxy to steel upcycle.</a:t>
            </a:r>
          </a:p>
          <a:p>
            <a:r>
              <a:rPr lang="en-US" dirty="0"/>
              <a:t>6) Oligopolistic structure with 4 key players in the Indian market ensures discipline in pricing environment.</a:t>
            </a:r>
          </a:p>
          <a:p>
            <a:r>
              <a:rPr lang="en-US" sz="2100" dirty="0"/>
              <a:t>Concerns:</a:t>
            </a:r>
          </a:p>
          <a:p>
            <a:r>
              <a:rPr lang="en-US" dirty="0"/>
              <a:t>1) Availability and price stability of main raw materials Magnesite and Dolomite. These are mostly imported from China to India. We don’t foresee any major hindrance in this as RHI globally is a large purchaser.</a:t>
            </a:r>
          </a:p>
          <a:p>
            <a:r>
              <a:rPr lang="en-US" dirty="0"/>
              <a:t>2) It’s dependency on steel cycle. Even though the ORL track record says if did reasonably well in downcycle too and protected most of its profitability and return metrics.</a:t>
            </a:r>
          </a:p>
        </p:txBody>
      </p:sp>
      <p:sp>
        <p:nvSpPr>
          <p:cNvPr id="3" name="Title 2">
            <a:extLst>
              <a:ext uri="{FF2B5EF4-FFF2-40B4-BE49-F238E27FC236}">
                <a16:creationId xmlns:a16="http://schemas.microsoft.com/office/drawing/2014/main" id="{5A882F34-F4FD-4045-BD1C-631236115FAD}"/>
              </a:ext>
            </a:extLst>
          </p:cNvPr>
          <p:cNvSpPr>
            <a:spLocks noGrp="1"/>
          </p:cNvSpPr>
          <p:nvPr>
            <p:ph type="title"/>
          </p:nvPr>
        </p:nvSpPr>
        <p:spPr/>
        <p:txBody>
          <a:bodyPr/>
          <a:lstStyle/>
          <a:p>
            <a:r>
              <a:rPr lang="en-US" dirty="0"/>
              <a:t>Pros &amp; Cons</a:t>
            </a:r>
          </a:p>
        </p:txBody>
      </p:sp>
    </p:spTree>
    <p:extLst>
      <p:ext uri="{BB962C8B-B14F-4D97-AF65-F5344CB8AC3E}">
        <p14:creationId xmlns:p14="http://schemas.microsoft.com/office/powerpoint/2010/main" val="19145329"/>
      </p:ext>
    </p:extLst>
  </p:cSld>
  <p:clrMapOvr>
    <a:masterClrMapping/>
  </p:clrMapOvr>
</p:sld>
</file>

<file path=ppt/theme/theme1.xml><?xml version="1.0" encoding="utf-8"?>
<a:theme xmlns:a="http://schemas.openxmlformats.org/drawingml/2006/main" name="Get Started with 3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Autofit/>
      </a:bodyPr>
      <a:lstStyle>
        <a:defPPr marL="0" indent="0" algn="l">
          <a:lnSpc>
            <a:spcPts val="1800"/>
          </a:lnSpc>
          <a:spcAft>
            <a:spcPts val="600"/>
          </a:spcAft>
          <a:buNone/>
          <a:defRPr sz="1200" dirty="0" smtClean="0">
            <a:solidFill>
              <a:prstClr val="black">
                <a:lumMod val="75000"/>
                <a:lumOff val="25000"/>
              </a:prstClr>
            </a:solidFill>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TM16411177_Bring Your Presentations - v2" id="{2D4F0743-FB00-42E8-AC86-DDC4E79E71E4}" vid="{CD6377A1-ECC5-4F47-A7F2-2270C06DB8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dc7352e55e77714fab0739bd1a2ce12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b47b806cf7e90fe7257fa1ff83c741b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541ACD-2E23-424D-AA73-C02742EA47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4E1C146-B5CC-434F-9800-0CC81875367E}">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4F65ABD0-66F0-4867-AB0F-1D49B233B61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Bring your presentations to life with 3D</Template>
  <TotalTime>0</TotalTime>
  <Words>470</Words>
  <Application>Microsoft Office PowerPoint</Application>
  <PresentationFormat>Widescreen</PresentationFormat>
  <Paragraphs>34</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Segoe UI</vt:lpstr>
      <vt:lpstr>Segoe UI Light</vt:lpstr>
      <vt:lpstr>Get Started with 3D</vt:lpstr>
      <vt:lpstr>Orient Refractories Limited</vt:lpstr>
      <vt:lpstr>What is Refractory?</vt:lpstr>
      <vt:lpstr>Indian Steel Outlook</vt:lpstr>
      <vt:lpstr>Per capita Steel Consumption Gap</vt:lpstr>
      <vt:lpstr>Not a Cyclical or Commodity Company</vt:lpstr>
      <vt:lpstr>Promoters : RHI Magnesita</vt:lpstr>
      <vt:lpstr>RHI Magnesita Snapshot</vt:lpstr>
      <vt:lpstr>RHI Magnesita Amalgamation Scheme</vt:lpstr>
      <vt:lpstr>Pros &amp; Cons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2018-11-13T08:55:16Z</dcterms:created>
  <dcterms:modified xsi:type="dcterms:W3CDTF">2018-11-13T14:30:44Z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