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60" r:id="rId8"/>
    <p:sldId id="259"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2FBEC2-4AB1-4A87-892C-3EB75D32BBF8}" type="datetimeFigureOut">
              <a:rPr lang="en-US" smtClean="0"/>
              <a:t>10/05/2018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C926E-4B94-478E-8ABC-A43FCA3AF59D}" type="slidenum">
              <a:rPr lang="en-US" smtClean="0"/>
              <a:t>‹#›</a:t>
            </a:fld>
            <a:endParaRPr lang="en-US"/>
          </a:p>
        </p:txBody>
      </p:sp>
    </p:spTree>
    <p:extLst>
      <p:ext uri="{BB962C8B-B14F-4D97-AF65-F5344CB8AC3E}">
        <p14:creationId xmlns:p14="http://schemas.microsoft.com/office/powerpoint/2010/main" val="847588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2FBEC2-4AB1-4A87-892C-3EB75D32BBF8}" type="datetimeFigureOut">
              <a:rPr lang="en-US" smtClean="0"/>
              <a:t>10/05/2018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C926E-4B94-478E-8ABC-A43FCA3AF59D}" type="slidenum">
              <a:rPr lang="en-US" smtClean="0"/>
              <a:t>‹#›</a:t>
            </a:fld>
            <a:endParaRPr lang="en-US"/>
          </a:p>
        </p:txBody>
      </p:sp>
    </p:spTree>
    <p:extLst>
      <p:ext uri="{BB962C8B-B14F-4D97-AF65-F5344CB8AC3E}">
        <p14:creationId xmlns:p14="http://schemas.microsoft.com/office/powerpoint/2010/main" val="379458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2FBEC2-4AB1-4A87-892C-3EB75D32BBF8}" type="datetimeFigureOut">
              <a:rPr lang="en-US" smtClean="0"/>
              <a:t>10/05/2018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C926E-4B94-478E-8ABC-A43FCA3AF59D}" type="slidenum">
              <a:rPr lang="en-US" smtClean="0"/>
              <a:t>‹#›</a:t>
            </a:fld>
            <a:endParaRPr lang="en-US"/>
          </a:p>
        </p:txBody>
      </p:sp>
    </p:spTree>
    <p:extLst>
      <p:ext uri="{BB962C8B-B14F-4D97-AF65-F5344CB8AC3E}">
        <p14:creationId xmlns:p14="http://schemas.microsoft.com/office/powerpoint/2010/main" val="3073075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2FBEC2-4AB1-4A87-892C-3EB75D32BBF8}" type="datetimeFigureOut">
              <a:rPr lang="en-US" smtClean="0"/>
              <a:t>10/05/2018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C926E-4B94-478E-8ABC-A43FCA3AF59D}" type="slidenum">
              <a:rPr lang="en-US" smtClean="0"/>
              <a:t>‹#›</a:t>
            </a:fld>
            <a:endParaRPr lang="en-US"/>
          </a:p>
        </p:txBody>
      </p:sp>
    </p:spTree>
    <p:extLst>
      <p:ext uri="{BB962C8B-B14F-4D97-AF65-F5344CB8AC3E}">
        <p14:creationId xmlns:p14="http://schemas.microsoft.com/office/powerpoint/2010/main" val="607684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2FBEC2-4AB1-4A87-892C-3EB75D32BBF8}" type="datetimeFigureOut">
              <a:rPr lang="en-US" smtClean="0"/>
              <a:t>10/05/2018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C926E-4B94-478E-8ABC-A43FCA3AF59D}" type="slidenum">
              <a:rPr lang="en-US" smtClean="0"/>
              <a:t>‹#›</a:t>
            </a:fld>
            <a:endParaRPr lang="en-US"/>
          </a:p>
        </p:txBody>
      </p:sp>
    </p:spTree>
    <p:extLst>
      <p:ext uri="{BB962C8B-B14F-4D97-AF65-F5344CB8AC3E}">
        <p14:creationId xmlns:p14="http://schemas.microsoft.com/office/powerpoint/2010/main" val="3423788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2FBEC2-4AB1-4A87-892C-3EB75D32BBF8}" type="datetimeFigureOut">
              <a:rPr lang="en-US" smtClean="0"/>
              <a:t>10/05/2018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C926E-4B94-478E-8ABC-A43FCA3AF59D}" type="slidenum">
              <a:rPr lang="en-US" smtClean="0"/>
              <a:t>‹#›</a:t>
            </a:fld>
            <a:endParaRPr lang="en-US"/>
          </a:p>
        </p:txBody>
      </p:sp>
    </p:spTree>
    <p:extLst>
      <p:ext uri="{BB962C8B-B14F-4D97-AF65-F5344CB8AC3E}">
        <p14:creationId xmlns:p14="http://schemas.microsoft.com/office/powerpoint/2010/main" val="3166399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2FBEC2-4AB1-4A87-892C-3EB75D32BBF8}" type="datetimeFigureOut">
              <a:rPr lang="en-US" smtClean="0"/>
              <a:t>10/05/2018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CC926E-4B94-478E-8ABC-A43FCA3AF59D}" type="slidenum">
              <a:rPr lang="en-US" smtClean="0"/>
              <a:t>‹#›</a:t>
            </a:fld>
            <a:endParaRPr lang="en-US"/>
          </a:p>
        </p:txBody>
      </p:sp>
    </p:spTree>
    <p:extLst>
      <p:ext uri="{BB962C8B-B14F-4D97-AF65-F5344CB8AC3E}">
        <p14:creationId xmlns:p14="http://schemas.microsoft.com/office/powerpoint/2010/main" val="930283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2FBEC2-4AB1-4A87-892C-3EB75D32BBF8}" type="datetimeFigureOut">
              <a:rPr lang="en-US" smtClean="0"/>
              <a:t>10/05/2018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CC926E-4B94-478E-8ABC-A43FCA3AF59D}" type="slidenum">
              <a:rPr lang="en-US" smtClean="0"/>
              <a:t>‹#›</a:t>
            </a:fld>
            <a:endParaRPr lang="en-US"/>
          </a:p>
        </p:txBody>
      </p:sp>
    </p:spTree>
    <p:extLst>
      <p:ext uri="{BB962C8B-B14F-4D97-AF65-F5344CB8AC3E}">
        <p14:creationId xmlns:p14="http://schemas.microsoft.com/office/powerpoint/2010/main" val="3106508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2FBEC2-4AB1-4A87-892C-3EB75D32BBF8}" type="datetimeFigureOut">
              <a:rPr lang="en-US" smtClean="0"/>
              <a:t>10/05/2018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CC926E-4B94-478E-8ABC-A43FCA3AF59D}" type="slidenum">
              <a:rPr lang="en-US" smtClean="0"/>
              <a:t>‹#›</a:t>
            </a:fld>
            <a:endParaRPr lang="en-US"/>
          </a:p>
        </p:txBody>
      </p:sp>
    </p:spTree>
    <p:extLst>
      <p:ext uri="{BB962C8B-B14F-4D97-AF65-F5344CB8AC3E}">
        <p14:creationId xmlns:p14="http://schemas.microsoft.com/office/powerpoint/2010/main" val="829944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2FBEC2-4AB1-4A87-892C-3EB75D32BBF8}" type="datetimeFigureOut">
              <a:rPr lang="en-US" smtClean="0"/>
              <a:t>10/05/2018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C926E-4B94-478E-8ABC-A43FCA3AF59D}" type="slidenum">
              <a:rPr lang="en-US" smtClean="0"/>
              <a:t>‹#›</a:t>
            </a:fld>
            <a:endParaRPr lang="en-US"/>
          </a:p>
        </p:txBody>
      </p:sp>
    </p:spTree>
    <p:extLst>
      <p:ext uri="{BB962C8B-B14F-4D97-AF65-F5344CB8AC3E}">
        <p14:creationId xmlns:p14="http://schemas.microsoft.com/office/powerpoint/2010/main" val="3911944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2FBEC2-4AB1-4A87-892C-3EB75D32BBF8}" type="datetimeFigureOut">
              <a:rPr lang="en-US" smtClean="0"/>
              <a:t>10/05/2018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C926E-4B94-478E-8ABC-A43FCA3AF59D}" type="slidenum">
              <a:rPr lang="en-US" smtClean="0"/>
              <a:t>‹#›</a:t>
            </a:fld>
            <a:endParaRPr lang="en-US"/>
          </a:p>
        </p:txBody>
      </p:sp>
    </p:spTree>
    <p:extLst>
      <p:ext uri="{BB962C8B-B14F-4D97-AF65-F5344CB8AC3E}">
        <p14:creationId xmlns:p14="http://schemas.microsoft.com/office/powerpoint/2010/main" val="3406722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2FBEC2-4AB1-4A87-892C-3EB75D32BBF8}" type="datetimeFigureOut">
              <a:rPr lang="en-US" smtClean="0"/>
              <a:t>10/05/2018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CC926E-4B94-478E-8ABC-A43FCA3AF59D}" type="slidenum">
              <a:rPr lang="en-US" smtClean="0"/>
              <a:t>‹#›</a:t>
            </a:fld>
            <a:endParaRPr lang="en-US"/>
          </a:p>
        </p:txBody>
      </p:sp>
    </p:spTree>
    <p:extLst>
      <p:ext uri="{BB962C8B-B14F-4D97-AF65-F5344CB8AC3E}">
        <p14:creationId xmlns:p14="http://schemas.microsoft.com/office/powerpoint/2010/main" val="118957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Financial Shenanigans, Fourth Edition: </a:t>
            </a:r>
            <a:br>
              <a:rPr lang="en-US" sz="2800" dirty="0" smtClean="0"/>
            </a:br>
            <a:r>
              <a:rPr lang="en-US" sz="2800" dirty="0" smtClean="0"/>
              <a:t>How to Detect Accounting </a:t>
            </a:r>
            <a:br>
              <a:rPr lang="en-US" sz="2800" dirty="0" smtClean="0"/>
            </a:br>
            <a:r>
              <a:rPr lang="en-US" sz="2800" dirty="0" smtClean="0"/>
              <a:t>Gimmicks and Fraud in Financial Reports- Howard M. </a:t>
            </a:r>
            <a:r>
              <a:rPr lang="en-US" sz="2800" dirty="0" err="1" smtClean="0"/>
              <a:t>Schilit</a:t>
            </a:r>
            <a:r>
              <a:rPr lang="en-US" sz="2800" dirty="0" smtClean="0"/>
              <a:t> </a:t>
            </a:r>
            <a:endParaRPr lang="en-US" sz="2800" dirty="0"/>
          </a:p>
        </p:txBody>
      </p:sp>
      <p:sp>
        <p:nvSpPr>
          <p:cNvPr id="3" name="Subtitle 2"/>
          <p:cNvSpPr>
            <a:spLocks noGrp="1"/>
          </p:cNvSpPr>
          <p:nvPr>
            <p:ph type="subTitle" idx="1"/>
          </p:nvPr>
        </p:nvSpPr>
        <p:spPr/>
        <p:txBody>
          <a:bodyPr/>
          <a:lstStyle/>
          <a:p>
            <a:r>
              <a:rPr lang="en-US" dirty="0" smtClean="0"/>
              <a:t>Book Summary by Anandh Sundar</a:t>
            </a:r>
          </a:p>
          <a:p>
            <a:r>
              <a:rPr lang="en-US" dirty="0" smtClean="0"/>
              <a:t>Value Investors Mumbai Meetup 10 May 2018</a:t>
            </a:r>
            <a:endParaRPr lang="en-US" dirty="0"/>
          </a:p>
        </p:txBody>
      </p:sp>
    </p:spTree>
    <p:extLst>
      <p:ext uri="{BB962C8B-B14F-4D97-AF65-F5344CB8AC3E}">
        <p14:creationId xmlns:p14="http://schemas.microsoft.com/office/powerpoint/2010/main" val="317613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Takeaways</a:t>
            </a:r>
            <a:endParaRPr lang="en-US" dirty="0"/>
          </a:p>
        </p:txBody>
      </p:sp>
      <p:sp>
        <p:nvSpPr>
          <p:cNvPr id="3" name="Content Placeholder 2"/>
          <p:cNvSpPr>
            <a:spLocks noGrp="1"/>
          </p:cNvSpPr>
          <p:nvPr>
            <p:ph idx="1"/>
          </p:nvPr>
        </p:nvSpPr>
        <p:spPr/>
        <p:txBody>
          <a:bodyPr>
            <a:normAutofit lnSpcReduction="10000"/>
          </a:bodyPr>
          <a:lstStyle/>
          <a:p>
            <a:r>
              <a:rPr lang="en-US" dirty="0" smtClean="0">
                <a:effectLst/>
              </a:rPr>
              <a:t>Dishonest company executives may find ways to improperly capitalize any normal operating cost; however, the most common ones are generally those related to long-term arrangements, such as </a:t>
            </a:r>
          </a:p>
          <a:p>
            <a:pPr lvl="1"/>
            <a:r>
              <a:rPr lang="en-US" dirty="0" smtClean="0">
                <a:effectLst/>
              </a:rPr>
              <a:t>research and development, </a:t>
            </a:r>
          </a:p>
          <a:p>
            <a:pPr lvl="1"/>
            <a:r>
              <a:rPr lang="en-US" dirty="0" smtClean="0">
                <a:effectLst/>
              </a:rPr>
              <a:t>labor and overhead related to a long-term project, (Construction?) </a:t>
            </a:r>
          </a:p>
          <a:p>
            <a:pPr lvl="1"/>
            <a:r>
              <a:rPr lang="en-US" dirty="0" smtClean="0">
                <a:effectLst/>
              </a:rPr>
              <a:t>software development, and (Intellec</a:t>
            </a:r>
            <a:r>
              <a:rPr lang="en-US" dirty="0" smtClean="0"/>
              <a:t>t Design?)</a:t>
            </a:r>
            <a:endParaRPr lang="en-US" dirty="0" smtClean="0">
              <a:effectLst/>
            </a:endParaRPr>
          </a:p>
          <a:p>
            <a:pPr lvl="1"/>
            <a:r>
              <a:rPr lang="en-US" dirty="0" smtClean="0">
                <a:effectLst/>
              </a:rPr>
              <a:t> costs to win contracts or customers (Marketing?</a:t>
            </a:r>
          </a:p>
          <a:p>
            <a:r>
              <a:rPr lang="en-US" dirty="0" smtClean="0">
                <a:effectLst/>
              </a:rPr>
              <a:t>Sometimes a company will acquire a competitor in order to wind down a competing product and move the target’s customers onto the acquirer’s platform. This may be a good business strategy, but it could wreak havoc with organic growth metrics</a:t>
            </a:r>
            <a:endParaRPr lang="en-US" dirty="0"/>
          </a:p>
        </p:txBody>
      </p:sp>
    </p:spTree>
    <p:extLst>
      <p:ext uri="{BB962C8B-B14F-4D97-AF65-F5344CB8AC3E}">
        <p14:creationId xmlns:p14="http://schemas.microsoft.com/office/powerpoint/2010/main" val="390244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examples-Income Statement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effectLst/>
              </a:rPr>
              <a:t>In 2010, </a:t>
            </a:r>
            <a:r>
              <a:rPr lang="en-US" b="1" dirty="0" smtClean="0">
                <a:effectLst/>
              </a:rPr>
              <a:t>Diamond Foods  </a:t>
            </a:r>
            <a:r>
              <a:rPr lang="en-US" dirty="0" smtClean="0"/>
              <a:t>agreed to compensate</a:t>
            </a:r>
            <a:r>
              <a:rPr lang="en-US" dirty="0" smtClean="0">
                <a:effectLst/>
              </a:rPr>
              <a:t> walnut growers for price increases over earlier agreed rates </a:t>
            </a:r>
            <a:r>
              <a:rPr lang="en-US" dirty="0" err="1" smtClean="0">
                <a:effectLst/>
              </a:rPr>
              <a:t>viz</a:t>
            </a:r>
            <a:r>
              <a:rPr lang="en-US" dirty="0" smtClean="0">
                <a:effectLst/>
              </a:rPr>
              <a:t> to make them whole for the 2009  crop, but they called the payment an “advance” on the next year’s crop</a:t>
            </a:r>
          </a:p>
          <a:p>
            <a:r>
              <a:rPr lang="en-US" dirty="0" smtClean="0">
                <a:effectLst/>
              </a:rPr>
              <a:t>In 2013 </a:t>
            </a:r>
            <a:r>
              <a:rPr lang="en-US" b="1" dirty="0" smtClean="0">
                <a:effectLst/>
              </a:rPr>
              <a:t>Salesforce.com</a:t>
            </a:r>
            <a:r>
              <a:rPr lang="en-US" dirty="0" smtClean="0">
                <a:effectLst/>
              </a:rPr>
              <a:t>, for example, began the unusual practice of accounting for a large multiyear software license as a “capital lease</a:t>
            </a:r>
          </a:p>
          <a:p>
            <a:r>
              <a:rPr lang="en-US" dirty="0" smtClean="0"/>
              <a:t>In June 2014,</a:t>
            </a:r>
            <a:r>
              <a:rPr lang="en-US" b="1" dirty="0" smtClean="0"/>
              <a:t> Hertz </a:t>
            </a:r>
            <a:r>
              <a:rPr lang="en-US" dirty="0" smtClean="0"/>
              <a:t>announced an initial </a:t>
            </a:r>
            <a:r>
              <a:rPr lang="en-US" dirty="0" err="1" smtClean="0"/>
              <a:t>prelimnary</a:t>
            </a:r>
            <a:r>
              <a:rPr lang="en-US" dirty="0" smtClean="0"/>
              <a:t> earnings restatement of $28M which increased to $349M(Pre tax) when finally concluded in July 2015, mainly due to revenue </a:t>
            </a:r>
            <a:r>
              <a:rPr lang="en-US" dirty="0" err="1" smtClean="0"/>
              <a:t>preponement</a:t>
            </a:r>
            <a:r>
              <a:rPr lang="en-US" dirty="0" smtClean="0"/>
              <a:t>/wrong recognition</a:t>
            </a:r>
            <a:endParaRPr lang="en-US" dirty="0" smtClean="0">
              <a:effectLst/>
            </a:endParaRPr>
          </a:p>
          <a:p>
            <a:r>
              <a:rPr lang="en-US" dirty="0" smtClean="0">
                <a:effectLst/>
              </a:rPr>
              <a:t>In 2015, </a:t>
            </a:r>
            <a:r>
              <a:rPr lang="en-US" b="1" dirty="0" smtClean="0">
                <a:effectLst/>
              </a:rPr>
              <a:t>Toshiba</a:t>
            </a:r>
            <a:r>
              <a:rPr lang="en-US" dirty="0" smtClean="0">
                <a:effectLst/>
              </a:rPr>
              <a:t> announced restatements in profits </a:t>
            </a:r>
            <a:r>
              <a:rPr lang="en-US" dirty="0" smtClean="0">
                <a:effectLst/>
              </a:rPr>
              <a:t>$1.9 billion which</a:t>
            </a:r>
            <a:r>
              <a:rPr lang="en-US" dirty="0" smtClean="0">
                <a:effectLst/>
              </a:rPr>
              <a:t> covered all years from 2008 to 2014, which spanned the reign of three separate CEOs. ..the most substantial amounts related to (1) inflating revenue by improperly applying percentage-of-completion accounting, (2) stuffing inventory channels on transactions in the PC business, and (3) failing to take charges for impairment and depreciation.</a:t>
            </a:r>
          </a:p>
          <a:p>
            <a:r>
              <a:rPr lang="en-US" dirty="0" smtClean="0">
                <a:effectLst/>
              </a:rPr>
              <a:t>In the last decade, </a:t>
            </a:r>
            <a:r>
              <a:rPr lang="en-US" b="1" dirty="0" smtClean="0">
                <a:effectLst/>
              </a:rPr>
              <a:t>Autonomy </a:t>
            </a:r>
            <a:r>
              <a:rPr lang="en-US" dirty="0" smtClean="0">
                <a:effectLst/>
              </a:rPr>
              <a:t>reportedly boosted its revenue by booking sales on software deals still under negotiation with end users (but had not yet closed) and transfer the associated product to resellers</a:t>
            </a:r>
            <a:endParaRPr lang="en-US" dirty="0"/>
          </a:p>
        </p:txBody>
      </p:sp>
    </p:spTree>
    <p:extLst>
      <p:ext uri="{BB962C8B-B14F-4D97-AF65-F5344CB8AC3E}">
        <p14:creationId xmlns:p14="http://schemas.microsoft.com/office/powerpoint/2010/main" val="1594237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examples-Cash Flow</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2015 alone, </a:t>
            </a:r>
            <a:r>
              <a:rPr lang="en-US" b="1" dirty="0" smtClean="0"/>
              <a:t>T-Mobile</a:t>
            </a:r>
            <a:r>
              <a:rPr lang="en-US" dirty="0" smtClean="0"/>
              <a:t> repaid $564 million in short-term debt that was used for purchases of handset inventory and network equipment. Conveniently, this cash outflow was buried on T-Mobile’s Statement of Cash Flows as a financing activity</a:t>
            </a:r>
          </a:p>
          <a:p>
            <a:r>
              <a:rPr lang="en-US" dirty="0" smtClean="0"/>
              <a:t>In 2016, </a:t>
            </a:r>
            <a:r>
              <a:rPr lang="en-US" b="1" dirty="0" smtClean="0"/>
              <a:t>Tesla’s </a:t>
            </a:r>
            <a:r>
              <a:rPr lang="en-US" dirty="0" smtClean="0"/>
              <a:t>operating cash outflows appeared to have improved, amounting to net outflows of $124 million, down from outflows of $524 million in 2015. ..orders and refundable customer deposits for its Model 3 sedan, which had been introduced only in </a:t>
            </a:r>
            <a:r>
              <a:rPr lang="en-US" dirty="0" err="1" smtClean="0"/>
              <a:t>concept..these</a:t>
            </a:r>
            <a:r>
              <a:rPr lang="en-US" dirty="0" smtClean="0"/>
              <a:t> deposits accounted for $350 million of additional inflows, or 88 percent of the reported improvement in 2016.</a:t>
            </a:r>
          </a:p>
          <a:p>
            <a:r>
              <a:rPr lang="en-US" dirty="0" smtClean="0"/>
              <a:t>In 2016, </a:t>
            </a:r>
            <a:r>
              <a:rPr lang="en-US" b="1" dirty="0" smtClean="0"/>
              <a:t>Treehouse Foods </a:t>
            </a:r>
            <a:r>
              <a:rPr lang="en-US" dirty="0" smtClean="0"/>
              <a:t>purchased a business for $2.7b excluding related account payables(unspecified), which improved CFO and lowered CFI. Most acquisitions have </a:t>
            </a:r>
            <a:r>
              <a:rPr lang="en-US" i="1" dirty="0" smtClean="0"/>
              <a:t>positive net working capital</a:t>
            </a:r>
          </a:p>
          <a:p>
            <a:r>
              <a:rPr lang="en-US" b="1" dirty="0" smtClean="0"/>
              <a:t>In 2016 </a:t>
            </a:r>
            <a:r>
              <a:rPr lang="en-US" dirty="0" smtClean="0"/>
              <a:t>Linn Energy declared bankruptcy as it had paid out excessive dividends in the past basis ‘Adjusted EBITDA’ and excluding growth capex(60% of total capex) while estimating distributable cash flow. This inflated its dividend yield.</a:t>
            </a:r>
            <a:endParaRPr lang="en-US" b="1" dirty="0" smtClean="0"/>
          </a:p>
          <a:p>
            <a:endParaRPr lang="en-US" dirty="0"/>
          </a:p>
        </p:txBody>
      </p:sp>
    </p:spTree>
    <p:extLst>
      <p:ext uri="{BB962C8B-B14F-4D97-AF65-F5344CB8AC3E}">
        <p14:creationId xmlns:p14="http://schemas.microsoft.com/office/powerpoint/2010/main" val="2980061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examples-Balance sheet</a:t>
            </a:r>
            <a:endParaRPr lang="en-US" dirty="0"/>
          </a:p>
        </p:txBody>
      </p:sp>
      <p:sp>
        <p:nvSpPr>
          <p:cNvPr id="3" name="Content Placeholder 2"/>
          <p:cNvSpPr>
            <a:spLocks noGrp="1"/>
          </p:cNvSpPr>
          <p:nvPr>
            <p:ph idx="1"/>
          </p:nvPr>
        </p:nvSpPr>
        <p:spPr/>
        <p:txBody>
          <a:bodyPr/>
          <a:lstStyle/>
          <a:p>
            <a:r>
              <a:rPr lang="en-US" dirty="0" smtClean="0"/>
              <a:t>In 2015, Olympus revealed investment/M&amp;A fraud. As the oversized investment account on Olympus’s Balance Sheet would likely raise            questions by investors, management essentially made these losses disappear by shifting them into goodwill, under cover of an acquisition, then later shifting these losses to bogus nonconsolidated entities created by management.</a:t>
            </a:r>
          </a:p>
          <a:p>
            <a:endParaRPr lang="en-US" dirty="0"/>
          </a:p>
        </p:txBody>
      </p:sp>
    </p:spTree>
    <p:extLst>
      <p:ext uri="{BB962C8B-B14F-4D97-AF65-F5344CB8AC3E}">
        <p14:creationId xmlns:p14="http://schemas.microsoft.com/office/powerpoint/2010/main" val="4156921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Examples-KPIs</a:t>
            </a:r>
            <a:endParaRPr lang="en-US" dirty="0"/>
          </a:p>
        </p:txBody>
      </p:sp>
      <p:sp>
        <p:nvSpPr>
          <p:cNvPr id="3" name="Content Placeholder 2"/>
          <p:cNvSpPr>
            <a:spLocks noGrp="1"/>
          </p:cNvSpPr>
          <p:nvPr>
            <p:ph idx="1"/>
          </p:nvPr>
        </p:nvSpPr>
        <p:spPr/>
        <p:txBody>
          <a:bodyPr/>
          <a:lstStyle/>
          <a:p>
            <a:r>
              <a:rPr lang="en-US" dirty="0" smtClean="0"/>
              <a:t>In its March 2014 earnings presentation, </a:t>
            </a:r>
            <a:r>
              <a:rPr lang="en-US" b="1" dirty="0" smtClean="0"/>
              <a:t>First Solar</a:t>
            </a:r>
            <a:r>
              <a:rPr lang="en-US" dirty="0" smtClean="0"/>
              <a:t> presented a “quarterly” bookings figure  that included much more than a quarter’s worth of bookings. A close read of the fine  print revealed that the bookings metric included all new bookings from the beginning   of the quarter all the way through the date of the Earnings Release—a full 36 days   after the quarter ended.</a:t>
            </a:r>
            <a:endParaRPr lang="en-US" dirty="0"/>
          </a:p>
        </p:txBody>
      </p:sp>
    </p:spTree>
    <p:extLst>
      <p:ext uri="{BB962C8B-B14F-4D97-AF65-F5344CB8AC3E}">
        <p14:creationId xmlns:p14="http://schemas.microsoft.com/office/powerpoint/2010/main" val="344567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structuring accounting impact</a:t>
            </a:r>
            <a:endParaRPr lang="en-US" dirty="0"/>
          </a:p>
        </p:txBody>
      </p:sp>
      <p:sp>
        <p:nvSpPr>
          <p:cNvPr id="3" name="Content Placeholder 2"/>
          <p:cNvSpPr>
            <a:spLocks noGrp="1"/>
          </p:cNvSpPr>
          <p:nvPr>
            <p:ph idx="1"/>
          </p:nvPr>
        </p:nvSpPr>
        <p:spPr/>
        <p:txBody>
          <a:bodyPr/>
          <a:lstStyle/>
          <a:p>
            <a:r>
              <a:rPr lang="en-US" dirty="0" smtClean="0">
                <a:effectLst/>
              </a:rPr>
              <a:t>cash paid to employees and vendors for internal research and development would be reported as an operating outflow. However, some companies report cash paid to acquire already researched and developed products as an Investing outflow. </a:t>
            </a:r>
          </a:p>
          <a:p>
            <a:r>
              <a:rPr lang="en-US" dirty="0" smtClean="0">
                <a:effectLst/>
              </a:rPr>
              <a:t>In 2017, </a:t>
            </a:r>
            <a:r>
              <a:rPr lang="en-US" dirty="0" err="1" smtClean="0">
                <a:effectLst/>
              </a:rPr>
              <a:t>jewellery</a:t>
            </a:r>
            <a:r>
              <a:rPr lang="en-US" dirty="0" smtClean="0">
                <a:effectLst/>
              </a:rPr>
              <a:t> retailer Signet reduced its </a:t>
            </a:r>
            <a:r>
              <a:rPr lang="en-US" dirty="0" err="1" smtClean="0">
                <a:effectLst/>
              </a:rPr>
              <a:t>inhouse</a:t>
            </a:r>
            <a:r>
              <a:rPr lang="en-US" dirty="0" smtClean="0">
                <a:effectLst/>
              </a:rPr>
              <a:t> credit program, and same store sales actually dipped (61 percent of sales in the company’s sterling segment were made using Signet’s in-house customer financing)</a:t>
            </a:r>
          </a:p>
          <a:p>
            <a:endParaRPr lang="en-US" dirty="0" smtClean="0">
              <a:effectLst/>
            </a:endParaRPr>
          </a:p>
          <a:p>
            <a:endParaRPr lang="en-US" dirty="0"/>
          </a:p>
        </p:txBody>
      </p:sp>
    </p:spTree>
    <p:extLst>
      <p:ext uri="{BB962C8B-B14F-4D97-AF65-F5344CB8AC3E}">
        <p14:creationId xmlns:p14="http://schemas.microsoft.com/office/powerpoint/2010/main" val="2698424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Examples yet notable</a:t>
            </a:r>
            <a:endParaRPr lang="en-US" dirty="0"/>
          </a:p>
        </p:txBody>
      </p:sp>
      <p:sp>
        <p:nvSpPr>
          <p:cNvPr id="3" name="Content Placeholder 2"/>
          <p:cNvSpPr>
            <a:spLocks noGrp="1"/>
          </p:cNvSpPr>
          <p:nvPr>
            <p:ph idx="1"/>
          </p:nvPr>
        </p:nvSpPr>
        <p:spPr/>
        <p:txBody>
          <a:bodyPr>
            <a:normAutofit/>
          </a:bodyPr>
          <a:lstStyle/>
          <a:p>
            <a:r>
              <a:rPr lang="en-US" dirty="0" smtClean="0"/>
              <a:t>2007-</a:t>
            </a:r>
            <a:r>
              <a:rPr lang="en-US" b="1" dirty="0" smtClean="0"/>
              <a:t>Netflix</a:t>
            </a:r>
            <a:r>
              <a:rPr lang="en-US" dirty="0" smtClean="0"/>
              <a:t> </a:t>
            </a:r>
            <a:r>
              <a:rPr lang="en-US" dirty="0" smtClean="0">
                <a:effectLst/>
              </a:rPr>
              <a:t>considered the purchase of DVDs to be the purchase of a capital asset, and therefore the cash outflows were presented in the Investing section. Yet, income statement included as COGS. </a:t>
            </a:r>
          </a:p>
          <a:p>
            <a:r>
              <a:rPr lang="en-US" b="1" dirty="0" smtClean="0"/>
              <a:t>Tyco </a:t>
            </a:r>
            <a:r>
              <a:rPr lang="en-US" dirty="0" smtClean="0"/>
              <a:t>raised the $800 customer acquisition cost to $1000/customer </a:t>
            </a:r>
            <a:r>
              <a:rPr lang="en-US" dirty="0" err="1" smtClean="0"/>
              <a:t>viz</a:t>
            </a:r>
            <a:r>
              <a:rPr lang="en-US" dirty="0" smtClean="0"/>
              <a:t> but levied a $200 operational inflow as related fees. Net impact same</a:t>
            </a:r>
          </a:p>
        </p:txBody>
      </p:sp>
    </p:spTree>
    <p:extLst>
      <p:ext uri="{BB962C8B-B14F-4D97-AF65-F5344CB8AC3E}">
        <p14:creationId xmlns:p14="http://schemas.microsoft.com/office/powerpoint/2010/main" val="33573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Forensic Mindset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effectLst/>
              </a:rPr>
              <a:t>1. Skepticism is a competitive advantage.</a:t>
            </a:r>
          </a:p>
          <a:p>
            <a:r>
              <a:rPr lang="en-US" dirty="0" smtClean="0">
                <a:effectLst/>
              </a:rPr>
              <a:t>2. Pay close attention to changes—always ask “why?” and “why now?”</a:t>
            </a:r>
          </a:p>
          <a:p>
            <a:r>
              <a:rPr lang="en-US" dirty="0" smtClean="0">
                <a:effectLst/>
              </a:rPr>
              <a:t>3. Look past “accounting problems” to see if business problems are being covered up.</a:t>
            </a:r>
          </a:p>
          <a:p>
            <a:r>
              <a:rPr lang="en-US" dirty="0" smtClean="0">
                <a:effectLst/>
              </a:rPr>
              <a:t>4. Pay attention to corporate culture and watch for breeding grounds of bad behavior.</a:t>
            </a:r>
          </a:p>
          <a:p>
            <a:r>
              <a:rPr lang="en-US" dirty="0" smtClean="0">
                <a:effectLst/>
              </a:rPr>
              <a:t>5. Never blindly adopt the company’s profitability framework.</a:t>
            </a:r>
          </a:p>
          <a:p>
            <a:r>
              <a:rPr lang="en-US" dirty="0" smtClean="0">
                <a:effectLst/>
              </a:rPr>
              <a:t>6. Incentives matter: pay close attention to how executives are compensated.</a:t>
            </a:r>
          </a:p>
          <a:p>
            <a:r>
              <a:rPr lang="en-US" dirty="0" smtClean="0">
                <a:effectLst/>
              </a:rPr>
              <a:t>7. Even in financial disclosures: location, location, location.</a:t>
            </a:r>
          </a:p>
          <a:p>
            <a:r>
              <a:rPr lang="en-US" dirty="0" smtClean="0">
                <a:effectLst/>
              </a:rPr>
              <a:t>8. Like in golf, every shot counts.</a:t>
            </a:r>
          </a:p>
          <a:p>
            <a:r>
              <a:rPr lang="en-US" dirty="0" smtClean="0">
                <a:effectLst/>
              </a:rPr>
              <a:t>9. Patterns of behavior provide a reliable signal.</a:t>
            </a:r>
          </a:p>
          <a:p>
            <a:r>
              <a:rPr lang="en-US" dirty="0" smtClean="0">
                <a:effectLst/>
              </a:rPr>
              <a:t>10. Be humble and curious, and never stop learning</a:t>
            </a:r>
          </a:p>
          <a:p>
            <a:endParaRPr lang="en-US" dirty="0"/>
          </a:p>
        </p:txBody>
      </p:sp>
    </p:spTree>
    <p:extLst>
      <p:ext uri="{BB962C8B-B14F-4D97-AF65-F5344CB8AC3E}">
        <p14:creationId xmlns:p14="http://schemas.microsoft.com/office/powerpoint/2010/main" val="2398042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2275</TotalTime>
  <Words>922</Words>
  <Application>Microsoft Office PowerPoint</Application>
  <PresentationFormat>Widescreen</PresentationFormat>
  <Paragraphs>42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Financial Shenanigans, Fourth Edition:  How to Detect Accounting  Gimmicks and Fraud in Financial Reports- Howard M. Schilit </vt:lpstr>
      <vt:lpstr>Takeaways</vt:lpstr>
      <vt:lpstr>New examples-Income Statement</vt:lpstr>
      <vt:lpstr>New examples-Cash Flow</vt:lpstr>
      <vt:lpstr>New examples-Balance sheet</vt:lpstr>
      <vt:lpstr>New Examples-KPIs</vt:lpstr>
      <vt:lpstr>Business structuring accounting impact</vt:lpstr>
      <vt:lpstr>Old Examples yet notable</vt:lpstr>
      <vt:lpstr>Forensic Mindset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Shenanigans, Fourth Edition:  How to Detect Accounting  Gimmicks and Fraud in Financial Reports- Howard M. Schilit</dc:title>
  <dc:creator>Sundar, Anandh</dc:creator>
  <cp:lastModifiedBy>Sundar, Anandh</cp:lastModifiedBy>
  <cp:revision>8</cp:revision>
  <dcterms:created xsi:type="dcterms:W3CDTF">2018-05-10T14:36:12Z</dcterms:created>
  <dcterms:modified xsi:type="dcterms:W3CDTF">2018-05-12T04:31:13Z</dcterms:modified>
</cp:coreProperties>
</file>