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2" r:id="rId5"/>
    <p:sldId id="259" r:id="rId6"/>
    <p:sldId id="260" r:id="rId7"/>
    <p:sldId id="266" r:id="rId8"/>
    <p:sldId id="263" r:id="rId9"/>
    <p:sldId id="264" r:id="rId10"/>
    <p:sldId id="261"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5" d="100"/>
          <a:sy n="65"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Dhiraj\Investment\Hold%20Reading\FY2020\Working%20Files\BSE%20Working%20March%202018.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BSE Star MF Revenue (Rs Cr)</a:t>
            </a:r>
          </a:p>
        </c:rich>
      </c:tx>
      <c:layout/>
      <c:overlay val="0"/>
    </c:title>
    <c:autoTitleDeleted val="0"/>
    <c:plotArea>
      <c:layout/>
      <c:barChart>
        <c:barDir val="col"/>
        <c:grouping val="clustered"/>
        <c:varyColors val="0"/>
        <c:ser>
          <c:idx val="0"/>
          <c:order val="0"/>
          <c:tx>
            <c:strRef>
              <c:f>'Dhiraj Working'!$A$19</c:f>
              <c:strCache>
                <c:ptCount val="1"/>
                <c:pt idx="0">
                  <c:v>BSE Star MF</c:v>
                </c:pt>
              </c:strCache>
            </c:strRef>
          </c:tx>
          <c:invertIfNegative val="0"/>
          <c:dLbls>
            <c:showLegendKey val="0"/>
            <c:showVal val="1"/>
            <c:showCatName val="0"/>
            <c:showSerName val="0"/>
            <c:showPercent val="0"/>
            <c:showBubbleSize val="0"/>
            <c:showLeaderLines val="0"/>
          </c:dLbls>
          <c:cat>
            <c:numRef>
              <c:f>'Dhiraj Working'!$B$14:$G$14</c:f>
              <c:numCache>
                <c:formatCode>m/d/yyyy</c:formatCode>
                <c:ptCount val="6"/>
                <c:pt idx="0">
                  <c:v>41729</c:v>
                </c:pt>
                <c:pt idx="1">
                  <c:v>42094</c:v>
                </c:pt>
                <c:pt idx="2">
                  <c:v>42460</c:v>
                </c:pt>
                <c:pt idx="3">
                  <c:v>42825</c:v>
                </c:pt>
                <c:pt idx="4">
                  <c:v>43190</c:v>
                </c:pt>
                <c:pt idx="5">
                  <c:v>43555</c:v>
                </c:pt>
              </c:numCache>
            </c:numRef>
          </c:cat>
          <c:val>
            <c:numRef>
              <c:f>'Dhiraj Working'!$B$19:$G$19</c:f>
              <c:numCache>
                <c:formatCode>General</c:formatCode>
                <c:ptCount val="6"/>
                <c:pt idx="0">
                  <c:v>0.56000000000000005</c:v>
                </c:pt>
                <c:pt idx="1">
                  <c:v>1.05</c:v>
                </c:pt>
                <c:pt idx="2">
                  <c:v>4.42</c:v>
                </c:pt>
                <c:pt idx="3">
                  <c:v>7.43</c:v>
                </c:pt>
                <c:pt idx="4">
                  <c:v>7.88</c:v>
                </c:pt>
                <c:pt idx="5">
                  <c:v>29.1</c:v>
                </c:pt>
              </c:numCache>
            </c:numRef>
          </c:val>
        </c:ser>
        <c:dLbls>
          <c:showLegendKey val="0"/>
          <c:showVal val="0"/>
          <c:showCatName val="0"/>
          <c:showSerName val="0"/>
          <c:showPercent val="0"/>
          <c:showBubbleSize val="0"/>
        </c:dLbls>
        <c:gapWidth val="150"/>
        <c:axId val="36460544"/>
        <c:axId val="33829952"/>
      </c:barChart>
      <c:dateAx>
        <c:axId val="36460544"/>
        <c:scaling>
          <c:orientation val="minMax"/>
        </c:scaling>
        <c:delete val="0"/>
        <c:axPos val="b"/>
        <c:numFmt formatCode="yy;@" sourceLinked="0"/>
        <c:majorTickMark val="out"/>
        <c:minorTickMark val="none"/>
        <c:tickLblPos val="nextTo"/>
        <c:crossAx val="33829952"/>
        <c:crosses val="autoZero"/>
        <c:auto val="1"/>
        <c:lblOffset val="100"/>
        <c:baseTimeUnit val="years"/>
      </c:dateAx>
      <c:valAx>
        <c:axId val="33829952"/>
        <c:scaling>
          <c:orientation val="minMax"/>
        </c:scaling>
        <c:delete val="0"/>
        <c:axPos val="l"/>
        <c:majorGridlines/>
        <c:numFmt formatCode="General" sourceLinked="1"/>
        <c:majorTickMark val="out"/>
        <c:minorTickMark val="none"/>
        <c:tickLblPos val="nextTo"/>
        <c:crossAx val="3646054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166332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155884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307862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263033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153442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18244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270831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405968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268508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163696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F373B-D4CC-4890-81E4-3355CFB9BFE3}" type="datetimeFigureOut">
              <a:rPr lang="en-US"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DEB302-86E6-44E5-88D6-3936F60E6806}" type="slidenum">
              <a:rPr lang="en-US" smtClean="0"/>
              <a:t>‹#›</a:t>
            </a:fld>
            <a:endParaRPr lang="en-US" dirty="0"/>
          </a:p>
        </p:txBody>
      </p:sp>
    </p:spTree>
    <p:extLst>
      <p:ext uri="{BB962C8B-B14F-4D97-AF65-F5344CB8AC3E}">
        <p14:creationId xmlns:p14="http://schemas.microsoft.com/office/powerpoint/2010/main" val="112898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F373B-D4CC-4890-81E4-3355CFB9BFE3}" type="datetimeFigureOut">
              <a:rPr lang="en-US" smtClean="0"/>
              <a:t>6/24/2019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EB302-86E6-44E5-88D6-3936F60E6806}" type="slidenum">
              <a:rPr lang="en-US" smtClean="0"/>
              <a:t>‹#›</a:t>
            </a:fld>
            <a:endParaRPr lang="en-US" dirty="0"/>
          </a:p>
        </p:txBody>
      </p:sp>
    </p:spTree>
    <p:extLst>
      <p:ext uri="{BB962C8B-B14F-4D97-AF65-F5344CB8AC3E}">
        <p14:creationId xmlns:p14="http://schemas.microsoft.com/office/powerpoint/2010/main" val="384007098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BSE: Cockroach of Indian Business</a:t>
            </a:r>
            <a:endParaRPr lang="en-US" dirty="0"/>
          </a:p>
        </p:txBody>
      </p:sp>
      <p:sp>
        <p:nvSpPr>
          <p:cNvPr id="3" name="Subtitle 2"/>
          <p:cNvSpPr>
            <a:spLocks noGrp="1"/>
          </p:cNvSpPr>
          <p:nvPr>
            <p:ph type="subTitle" idx="1"/>
          </p:nvPr>
        </p:nvSpPr>
        <p:spPr/>
        <p:txBody>
          <a:bodyPr/>
          <a:lstStyle/>
          <a:p>
            <a:r>
              <a:rPr lang="en-US" dirty="0" smtClean="0"/>
              <a:t>Experience of surviving in 3 </a:t>
            </a:r>
            <a:r>
              <a:rPr lang="en-US" dirty="0" smtClean="0"/>
              <a:t>centuries</a:t>
            </a:r>
          </a:p>
          <a:p>
            <a:r>
              <a:rPr lang="en-US" dirty="0" smtClean="0"/>
              <a:t>June </a:t>
            </a:r>
            <a:r>
              <a:rPr lang="en-US" dirty="0" smtClean="0"/>
              <a:t>21, 2019 </a:t>
            </a:r>
            <a:r>
              <a:rPr lang="en-US" dirty="0" smtClean="0"/>
              <a:t>by Dhiraj Dave</a:t>
            </a:r>
            <a:endParaRPr lang="en-US" dirty="0"/>
          </a:p>
        </p:txBody>
      </p:sp>
    </p:spTree>
    <p:extLst>
      <p:ext uri="{BB962C8B-B14F-4D97-AF65-F5344CB8AC3E}">
        <p14:creationId xmlns:p14="http://schemas.microsoft.com/office/powerpoint/2010/main" val="3428776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NSE uses their revenues coming out of the equity and equity derivatives trading volumes to subsidize other markets which delay revenue making opportunity for BSE. During FY19, Consolidated PAT for NSE was Rs 1,708 Cr vis BSE Consolidated PAT of Rs 199.3 Cr. Given the deep pocket and deep pocket, BSE may take long time to fructify revenue from new ventures in exchange business. </a:t>
            </a:r>
          </a:p>
          <a:p>
            <a:pPr algn="just"/>
            <a:r>
              <a:rPr lang="en-US" dirty="0" smtClean="0"/>
              <a:t>NSE is also looking at acquiring MCX. If the merger is approved then BSE would have further challenges as MCX is also have around 90% market share in commodities derivative market. NSE/MCX would have near monopoly in most of derivative business. </a:t>
            </a:r>
          </a:p>
          <a:p>
            <a:pPr algn="just"/>
            <a:r>
              <a:rPr lang="en-US" dirty="0" smtClean="0"/>
              <a:t>All the new business  are far from making meaningful contribution to BSE cashflow.  As highlighted by management during May 2019 Conference call, effort to market MF through BSE StAR platform from 2009 have contributed meaningfully only from FY18, i.e. almost  a decade. Further, sustainability of revenue from this business is yet to be assessed which can happen only after major downturn in equity market. </a:t>
            </a:r>
            <a:endParaRPr lang="en-US" dirty="0"/>
          </a:p>
        </p:txBody>
      </p:sp>
    </p:spTree>
    <p:extLst>
      <p:ext uri="{BB962C8B-B14F-4D97-AF65-F5344CB8AC3E}">
        <p14:creationId xmlns:p14="http://schemas.microsoft.com/office/powerpoint/2010/main" val="3306396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Experience: 1946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639495"/>
              </p:ext>
            </p:extLst>
          </p:nvPr>
        </p:nvGraphicFramePr>
        <p:xfrm>
          <a:off x="457200" y="1600200"/>
          <a:ext cx="7787208" cy="2768600"/>
        </p:xfrm>
        <a:graphic>
          <a:graphicData uri="http://schemas.openxmlformats.org/drawingml/2006/table">
            <a:tbl>
              <a:tblPr firstRow="1" bandRow="1">
                <a:tableStyleId>{5C22544A-7EE6-4342-B048-85BDC9FD1C3A}</a:tableStyleId>
              </a:tblPr>
              <a:tblGrid>
                <a:gridCol w="1946802"/>
                <a:gridCol w="1946802"/>
                <a:gridCol w="1946802"/>
                <a:gridCol w="1946802"/>
              </a:tblGrid>
              <a:tr h="370840">
                <a:tc>
                  <a:txBody>
                    <a:bodyPr/>
                    <a:lstStyle/>
                    <a:p>
                      <a:r>
                        <a:rPr lang="en-US" dirty="0" smtClean="0"/>
                        <a:t>Stock</a:t>
                      </a:r>
                      <a:r>
                        <a:rPr lang="en-US" baseline="0" dirty="0" smtClean="0"/>
                        <a:t> exchange</a:t>
                      </a:r>
                      <a:endParaRPr lang="en-US" dirty="0"/>
                    </a:p>
                  </a:txBody>
                  <a:tcPr/>
                </a:tc>
                <a:tc>
                  <a:txBody>
                    <a:bodyPr/>
                    <a:lstStyle/>
                    <a:p>
                      <a:r>
                        <a:rPr lang="en-US" dirty="0" smtClean="0"/>
                        <a:t>No of</a:t>
                      </a:r>
                      <a:r>
                        <a:rPr lang="en-US" baseline="0" dirty="0" smtClean="0"/>
                        <a:t> listed companies</a:t>
                      </a:r>
                      <a:endParaRPr lang="en-US" dirty="0"/>
                    </a:p>
                  </a:txBody>
                  <a:tcPr/>
                </a:tc>
                <a:tc>
                  <a:txBody>
                    <a:bodyPr/>
                    <a:lstStyle/>
                    <a:p>
                      <a:r>
                        <a:rPr lang="en-GB" dirty="0" smtClean="0"/>
                        <a:t>Paid up value of listed stocks</a:t>
                      </a:r>
                      <a:endParaRPr lang="en-US" dirty="0"/>
                    </a:p>
                  </a:txBody>
                  <a:tcPr/>
                </a:tc>
                <a:tc>
                  <a:txBody>
                    <a:bodyPr/>
                    <a:lstStyle/>
                    <a:p>
                      <a:r>
                        <a:rPr lang="en-GB" dirty="0" smtClean="0"/>
                        <a:t>Market</a:t>
                      </a:r>
                      <a:r>
                        <a:rPr lang="en-GB" baseline="0" dirty="0" smtClean="0"/>
                        <a:t> capitalisation Rs Cr</a:t>
                      </a:r>
                      <a:endParaRPr lang="en-US" dirty="0"/>
                    </a:p>
                  </a:txBody>
                  <a:tcPr/>
                </a:tc>
              </a:tr>
              <a:tr h="370840">
                <a:tc>
                  <a:txBody>
                    <a:bodyPr/>
                    <a:lstStyle/>
                    <a:p>
                      <a:r>
                        <a:rPr lang="en-GB" dirty="0" smtClean="0"/>
                        <a:t>Bombay</a:t>
                      </a:r>
                      <a:endParaRPr lang="en-US" dirty="0"/>
                    </a:p>
                  </a:txBody>
                  <a:tcPr/>
                </a:tc>
                <a:tc>
                  <a:txBody>
                    <a:bodyPr/>
                    <a:lstStyle/>
                    <a:p>
                      <a:r>
                        <a:rPr lang="en-GB" dirty="0" smtClean="0"/>
                        <a:t>197</a:t>
                      </a:r>
                      <a:endParaRPr lang="en-US" dirty="0"/>
                    </a:p>
                  </a:txBody>
                  <a:tcPr/>
                </a:tc>
                <a:tc>
                  <a:txBody>
                    <a:bodyPr/>
                    <a:lstStyle/>
                    <a:p>
                      <a:r>
                        <a:rPr lang="en-GB" dirty="0" smtClean="0"/>
                        <a:t>271</a:t>
                      </a:r>
                      <a:endParaRPr lang="en-US" dirty="0"/>
                    </a:p>
                  </a:txBody>
                  <a:tcPr/>
                </a:tc>
                <a:tc>
                  <a:txBody>
                    <a:bodyPr/>
                    <a:lstStyle/>
                    <a:p>
                      <a:r>
                        <a:rPr lang="en-GB" dirty="0" smtClean="0"/>
                        <a:t>123.3</a:t>
                      </a:r>
                      <a:endParaRPr lang="en-US" dirty="0"/>
                    </a:p>
                  </a:txBody>
                  <a:tcPr/>
                </a:tc>
              </a:tr>
              <a:tr h="370840">
                <a:tc>
                  <a:txBody>
                    <a:bodyPr/>
                    <a:lstStyle/>
                    <a:p>
                      <a:r>
                        <a:rPr lang="en-GB" dirty="0" smtClean="0"/>
                        <a:t>Calcutta</a:t>
                      </a:r>
                      <a:endParaRPr lang="en-US" dirty="0"/>
                    </a:p>
                  </a:txBody>
                  <a:tcPr/>
                </a:tc>
                <a:tc>
                  <a:txBody>
                    <a:bodyPr/>
                    <a:lstStyle/>
                    <a:p>
                      <a:r>
                        <a:rPr lang="en-GB" dirty="0" smtClean="0"/>
                        <a:t>576</a:t>
                      </a:r>
                      <a:endParaRPr lang="en-US" dirty="0"/>
                    </a:p>
                  </a:txBody>
                  <a:tcPr/>
                </a:tc>
                <a:tc>
                  <a:txBody>
                    <a:bodyPr/>
                    <a:lstStyle/>
                    <a:p>
                      <a:r>
                        <a:rPr lang="en-GB" dirty="0" smtClean="0"/>
                        <a:t>807</a:t>
                      </a:r>
                      <a:endParaRPr lang="en-US" dirty="0"/>
                    </a:p>
                  </a:txBody>
                  <a:tcPr/>
                </a:tc>
                <a:tc>
                  <a:txBody>
                    <a:bodyPr/>
                    <a:lstStyle/>
                    <a:p>
                      <a:r>
                        <a:rPr lang="en-GB" dirty="0" smtClean="0"/>
                        <a:t>147.5</a:t>
                      </a:r>
                    </a:p>
                  </a:txBody>
                  <a:tcPr/>
                </a:tc>
              </a:tr>
              <a:tr h="370840">
                <a:tc>
                  <a:txBody>
                    <a:bodyPr/>
                    <a:lstStyle/>
                    <a:p>
                      <a:r>
                        <a:rPr lang="en-GB" dirty="0" smtClean="0"/>
                        <a:t>Madras</a:t>
                      </a:r>
                      <a:endParaRPr lang="en-US" dirty="0"/>
                    </a:p>
                  </a:txBody>
                  <a:tcPr/>
                </a:tc>
                <a:tc>
                  <a:txBody>
                    <a:bodyPr/>
                    <a:lstStyle/>
                    <a:p>
                      <a:r>
                        <a:rPr lang="en-GB" dirty="0" smtClean="0"/>
                        <a:t>192</a:t>
                      </a:r>
                      <a:endParaRPr lang="en-US" dirty="0"/>
                    </a:p>
                  </a:txBody>
                  <a:tcPr/>
                </a:tc>
                <a:tc>
                  <a:txBody>
                    <a:bodyPr/>
                    <a:lstStyle/>
                    <a:p>
                      <a:r>
                        <a:rPr lang="en-GB" dirty="0" smtClean="0"/>
                        <a:t>298</a:t>
                      </a:r>
                      <a:endParaRPr lang="en-US" dirty="0"/>
                    </a:p>
                  </a:txBody>
                  <a:tcPr/>
                </a:tc>
                <a:tc>
                  <a:txBody>
                    <a:bodyPr/>
                    <a:lstStyle/>
                    <a:p>
                      <a:r>
                        <a:rPr lang="en-GB" dirty="0" smtClean="0"/>
                        <a:t>40.6</a:t>
                      </a:r>
                      <a:endParaRPr lang="en-US" dirty="0"/>
                    </a:p>
                  </a:txBody>
                  <a:tcPr/>
                </a:tc>
              </a:tr>
              <a:tr h="370840">
                <a:tc>
                  <a:txBody>
                    <a:bodyPr/>
                    <a:lstStyle/>
                    <a:p>
                      <a:r>
                        <a:rPr lang="en-GB" dirty="0" smtClean="0"/>
                        <a:t>Ahmedabad</a:t>
                      </a:r>
                      <a:endParaRPr lang="en-US" dirty="0"/>
                    </a:p>
                  </a:txBody>
                  <a:tcPr/>
                </a:tc>
                <a:tc>
                  <a:txBody>
                    <a:bodyPr/>
                    <a:lstStyle/>
                    <a:p>
                      <a:r>
                        <a:rPr lang="en-GB" dirty="0" smtClean="0"/>
                        <a:t>81</a:t>
                      </a:r>
                      <a:endParaRPr lang="en-US" dirty="0"/>
                    </a:p>
                  </a:txBody>
                  <a:tcPr/>
                </a:tc>
                <a:tc>
                  <a:txBody>
                    <a:bodyPr/>
                    <a:lstStyle/>
                    <a:p>
                      <a:r>
                        <a:rPr lang="en-GB" dirty="0" smtClean="0"/>
                        <a:t>82</a:t>
                      </a:r>
                      <a:endParaRPr lang="en-US" dirty="0"/>
                    </a:p>
                  </a:txBody>
                  <a:tcPr/>
                </a:tc>
                <a:tc>
                  <a:txBody>
                    <a:bodyPr/>
                    <a:lstStyle/>
                    <a:p>
                      <a:r>
                        <a:rPr lang="en-GB" dirty="0" smtClean="0"/>
                        <a:t>15.4</a:t>
                      </a:r>
                      <a:endParaRPr lang="en-US" dirty="0"/>
                    </a:p>
                  </a:txBody>
                  <a:tcPr/>
                </a:tc>
              </a:tr>
              <a:tr h="370840">
                <a:tc>
                  <a:txBody>
                    <a:bodyPr/>
                    <a:lstStyle/>
                    <a:p>
                      <a:r>
                        <a:rPr lang="en-GB" dirty="0" smtClean="0"/>
                        <a:t>Delhi</a:t>
                      </a:r>
                      <a:endParaRPr lang="en-US" dirty="0"/>
                    </a:p>
                  </a:txBody>
                  <a:tcPr/>
                </a:tc>
                <a:tc>
                  <a:txBody>
                    <a:bodyPr/>
                    <a:lstStyle/>
                    <a:p>
                      <a:r>
                        <a:rPr lang="en-GB" dirty="0" smtClean="0"/>
                        <a:t>73</a:t>
                      </a:r>
                      <a:endParaRPr lang="en-US" dirty="0"/>
                    </a:p>
                  </a:txBody>
                  <a:tcPr/>
                </a:tc>
                <a:tc>
                  <a:txBody>
                    <a:bodyPr/>
                    <a:lstStyle/>
                    <a:p>
                      <a:r>
                        <a:rPr lang="en-GB" dirty="0" smtClean="0"/>
                        <a:t>92</a:t>
                      </a:r>
                      <a:endParaRPr lang="en-US" dirty="0"/>
                    </a:p>
                  </a:txBody>
                  <a:tcPr/>
                </a:tc>
                <a:tc>
                  <a:txBody>
                    <a:bodyPr/>
                    <a:lstStyle/>
                    <a:p>
                      <a:r>
                        <a:rPr lang="en-GB" smtClean="0"/>
                        <a:t>72.9</a:t>
                      </a:r>
                      <a:endParaRPr lang="en-US" dirty="0"/>
                    </a:p>
                  </a:txBody>
                  <a:tcPr/>
                </a:tc>
              </a:tr>
            </a:tbl>
          </a:graphicData>
        </a:graphic>
      </p:graphicFrame>
      <p:sp>
        <p:nvSpPr>
          <p:cNvPr id="3" name="TextBox 2"/>
          <p:cNvSpPr txBox="1"/>
          <p:nvPr/>
        </p:nvSpPr>
        <p:spPr>
          <a:xfrm>
            <a:off x="467544" y="4427820"/>
            <a:ext cx="2035494" cy="369332"/>
          </a:xfrm>
          <a:prstGeom prst="rect">
            <a:avLst/>
          </a:prstGeom>
          <a:noFill/>
        </p:spPr>
        <p:txBody>
          <a:bodyPr wrap="none" rtlCol="0">
            <a:spAutoFit/>
          </a:bodyPr>
          <a:lstStyle/>
          <a:p>
            <a:r>
              <a:rPr lang="en-US" b="1" dirty="0" smtClean="0"/>
              <a:t>Source: BSE History</a:t>
            </a:r>
            <a:endParaRPr lang="en-US" b="1" dirty="0"/>
          </a:p>
        </p:txBody>
      </p:sp>
    </p:spTree>
    <p:extLst>
      <p:ext uri="{BB962C8B-B14F-4D97-AF65-F5344CB8AC3E}">
        <p14:creationId xmlns:p14="http://schemas.microsoft.com/office/powerpoint/2010/main" val="554765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 am not SEBI registered advisor</a:t>
            </a:r>
          </a:p>
          <a:p>
            <a:pPr algn="just"/>
            <a:r>
              <a:rPr lang="en-US" dirty="0" smtClean="0"/>
              <a:t>BSE among my top 10 holdings</a:t>
            </a:r>
            <a:r>
              <a:rPr lang="en-US" dirty="0" smtClean="0"/>
              <a:t>. I may also exit this investment in case I find any other attractive opportunity. </a:t>
            </a:r>
            <a:endParaRPr lang="en-US" dirty="0" smtClean="0"/>
          </a:p>
          <a:p>
            <a:pPr algn="just"/>
            <a:r>
              <a:rPr lang="en-US" dirty="0" smtClean="0"/>
              <a:t>My view may be biased due to my </a:t>
            </a:r>
            <a:r>
              <a:rPr lang="en-US" dirty="0" smtClean="0"/>
              <a:t>holding.</a:t>
            </a:r>
            <a:endParaRPr lang="en-US" dirty="0" smtClean="0"/>
          </a:p>
          <a:p>
            <a:pPr algn="just"/>
            <a:r>
              <a:rPr lang="en-US" dirty="0" smtClean="0"/>
              <a:t>I am not recommending buy/sell on stock.</a:t>
            </a:r>
          </a:p>
          <a:p>
            <a:pPr algn="just"/>
            <a:r>
              <a:rPr lang="en-US" dirty="0"/>
              <a:t>The objective of presentation is more to explain business and growth driver then valuation.</a:t>
            </a:r>
          </a:p>
          <a:p>
            <a:pPr algn="just"/>
            <a:r>
              <a:rPr lang="en-US" dirty="0" smtClean="0"/>
              <a:t>Reader </a:t>
            </a:r>
            <a:r>
              <a:rPr lang="en-US" dirty="0" smtClean="0"/>
              <a:t>shall consult his/her own investment advisor before making any investment.</a:t>
            </a:r>
          </a:p>
          <a:p>
            <a:pPr algn="just"/>
            <a:r>
              <a:rPr lang="en-US" dirty="0" smtClean="0"/>
              <a:t>Reader </a:t>
            </a:r>
            <a:r>
              <a:rPr lang="en-US" dirty="0" smtClean="0"/>
              <a:t>shall take note of </a:t>
            </a:r>
            <a:r>
              <a:rPr lang="en-US" dirty="0" smtClean="0"/>
              <a:t>above points. </a:t>
            </a:r>
            <a:endParaRPr lang="en-US" dirty="0" smtClean="0"/>
          </a:p>
          <a:p>
            <a:endParaRPr lang="en-US" dirty="0"/>
          </a:p>
        </p:txBody>
      </p:sp>
    </p:spTree>
    <p:extLst>
      <p:ext uri="{BB962C8B-B14F-4D97-AF65-F5344CB8AC3E}">
        <p14:creationId xmlns:p14="http://schemas.microsoft.com/office/powerpoint/2010/main" val="138961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Started in 1875 as “The Native Share &amp; Stock Broker’s Association”</a:t>
            </a:r>
          </a:p>
          <a:p>
            <a:pPr algn="just"/>
            <a:r>
              <a:rPr lang="en-US" dirty="0" smtClean="0"/>
              <a:t>Launch of NSE in 1994 created survival crisis for broker-heavy BSE. NSE have replaced BSE from premium equity exchange over a period with market share in cash equity segment increased to 91% during FY19. </a:t>
            </a:r>
          </a:p>
          <a:p>
            <a:pPr algn="just"/>
            <a:r>
              <a:rPr lang="en-US" dirty="0" smtClean="0"/>
              <a:t>2005 BSE become Corporate entity</a:t>
            </a:r>
          </a:p>
          <a:p>
            <a:pPr algn="just"/>
            <a:r>
              <a:rPr lang="en-US" dirty="0" smtClean="0"/>
              <a:t>Trying hard to regain ground in Equity business and also exploring other new business. </a:t>
            </a:r>
            <a:endParaRPr lang="en-US" dirty="0"/>
          </a:p>
        </p:txBody>
      </p:sp>
    </p:spTree>
    <p:extLst>
      <p:ext uri="{BB962C8B-B14F-4D97-AF65-F5344CB8AC3E}">
        <p14:creationId xmlns:p14="http://schemas.microsoft.com/office/powerpoint/2010/main" val="2040237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Segment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561003"/>
              </p:ext>
            </p:extLst>
          </p:nvPr>
        </p:nvGraphicFramePr>
        <p:xfrm>
          <a:off x="457200" y="1600200"/>
          <a:ext cx="8229600" cy="4795520"/>
        </p:xfrm>
        <a:graphic>
          <a:graphicData uri="http://schemas.openxmlformats.org/drawingml/2006/table">
            <a:tbl>
              <a:tblPr firstRow="1" bandRow="1">
                <a:tableStyleId>{5C22544A-7EE6-4342-B048-85BDC9FD1C3A}</a:tableStyleId>
              </a:tblPr>
              <a:tblGrid>
                <a:gridCol w="1371600"/>
                <a:gridCol w="943000"/>
                <a:gridCol w="936104"/>
                <a:gridCol w="648072"/>
                <a:gridCol w="792088"/>
                <a:gridCol w="3538736"/>
              </a:tblGrid>
              <a:tr h="370840">
                <a:tc>
                  <a:txBody>
                    <a:bodyPr/>
                    <a:lstStyle/>
                    <a:p>
                      <a:r>
                        <a:rPr lang="en-US" sz="1400" dirty="0" smtClean="0"/>
                        <a:t>Rs Crore</a:t>
                      </a:r>
                      <a:endParaRPr lang="en-US" sz="1400" dirty="0"/>
                    </a:p>
                  </a:txBody>
                  <a:tcPr/>
                </a:tc>
                <a:tc>
                  <a:txBody>
                    <a:bodyPr/>
                    <a:lstStyle/>
                    <a:p>
                      <a:r>
                        <a:rPr lang="en-US" sz="1400" dirty="0" smtClean="0"/>
                        <a:t>Linkage</a:t>
                      </a:r>
                      <a:endParaRPr lang="en-US" sz="1400" dirty="0"/>
                    </a:p>
                  </a:txBody>
                  <a:tcPr/>
                </a:tc>
                <a:tc>
                  <a:txBody>
                    <a:bodyPr/>
                    <a:lstStyle/>
                    <a:p>
                      <a:pPr algn="r"/>
                      <a:r>
                        <a:rPr lang="en-US" sz="1400" dirty="0" smtClean="0"/>
                        <a:t>FY14</a:t>
                      </a:r>
                      <a:endParaRPr lang="en-US" sz="1400" dirty="0"/>
                    </a:p>
                  </a:txBody>
                  <a:tcPr/>
                </a:tc>
                <a:tc>
                  <a:txBody>
                    <a:bodyPr/>
                    <a:lstStyle/>
                    <a:p>
                      <a:pPr algn="r"/>
                      <a:r>
                        <a:rPr lang="en-US" sz="1400" dirty="0" smtClean="0"/>
                        <a:t>FY19</a:t>
                      </a:r>
                      <a:endParaRPr lang="en-US" sz="1400" dirty="0"/>
                    </a:p>
                  </a:txBody>
                  <a:tcPr/>
                </a:tc>
                <a:tc>
                  <a:txBody>
                    <a:bodyPr/>
                    <a:lstStyle/>
                    <a:p>
                      <a:pPr algn="r"/>
                      <a:r>
                        <a:rPr lang="en-US" sz="1400" dirty="0" smtClean="0"/>
                        <a:t>CAGR%</a:t>
                      </a:r>
                      <a:endParaRPr lang="en-US" sz="1400" dirty="0"/>
                    </a:p>
                  </a:txBody>
                  <a:tcPr/>
                </a:tc>
                <a:tc>
                  <a:txBody>
                    <a:bodyPr/>
                    <a:lstStyle/>
                    <a:p>
                      <a:r>
                        <a:rPr lang="en-US" sz="1400" dirty="0" smtClean="0"/>
                        <a:t>Description</a:t>
                      </a:r>
                      <a:endParaRPr lang="en-US" sz="1400" dirty="0"/>
                    </a:p>
                  </a:txBody>
                  <a:tcPr/>
                </a:tc>
              </a:tr>
              <a:tr h="370840">
                <a:tc>
                  <a:txBody>
                    <a:bodyPr/>
                    <a:lstStyle/>
                    <a:p>
                      <a:r>
                        <a:rPr lang="en-US" sz="1400" dirty="0" smtClean="0"/>
                        <a:t>Transaction charge</a:t>
                      </a:r>
                      <a:endParaRPr lang="en-US" sz="1400" dirty="0"/>
                    </a:p>
                  </a:txBody>
                  <a:tcPr>
                    <a:solidFill>
                      <a:schemeClr val="accent6">
                        <a:lumMod val="40000"/>
                        <a:lumOff val="60000"/>
                      </a:schemeClr>
                    </a:solidFill>
                  </a:tcPr>
                </a:tc>
                <a:tc>
                  <a:txBody>
                    <a:bodyPr/>
                    <a:lstStyle/>
                    <a:p>
                      <a:r>
                        <a:rPr lang="en-US" sz="1400" dirty="0" smtClean="0"/>
                        <a:t>Market</a:t>
                      </a:r>
                      <a:endParaRPr lang="en-US" sz="1400" dirty="0"/>
                    </a:p>
                  </a:txBody>
                  <a:tcPr>
                    <a:solidFill>
                      <a:schemeClr val="accent6">
                        <a:lumMod val="40000"/>
                        <a:lumOff val="60000"/>
                      </a:schemeClr>
                    </a:solidFill>
                  </a:tcPr>
                </a:tc>
                <a:tc>
                  <a:txBody>
                    <a:bodyPr/>
                    <a:lstStyle/>
                    <a:p>
                      <a:pPr algn="r"/>
                      <a:r>
                        <a:rPr lang="en-US" sz="1400" dirty="0" smtClean="0"/>
                        <a:t>29.4</a:t>
                      </a:r>
                      <a:endParaRPr lang="en-US" sz="1400" dirty="0"/>
                    </a:p>
                  </a:txBody>
                  <a:tcPr>
                    <a:solidFill>
                      <a:schemeClr val="accent6">
                        <a:lumMod val="40000"/>
                        <a:lumOff val="60000"/>
                      </a:schemeClr>
                    </a:solidFill>
                  </a:tcPr>
                </a:tc>
                <a:tc>
                  <a:txBody>
                    <a:bodyPr/>
                    <a:lstStyle/>
                    <a:p>
                      <a:pPr algn="r"/>
                      <a:r>
                        <a:rPr lang="en-US" sz="1400" dirty="0" smtClean="0"/>
                        <a:t>113.9</a:t>
                      </a:r>
                      <a:endParaRPr lang="en-US" sz="1400" dirty="0"/>
                    </a:p>
                  </a:txBody>
                  <a:tcPr>
                    <a:solidFill>
                      <a:schemeClr val="accent6">
                        <a:lumMod val="40000"/>
                        <a:lumOff val="60000"/>
                      </a:schemeClr>
                    </a:solidFill>
                  </a:tcPr>
                </a:tc>
                <a:tc>
                  <a:txBody>
                    <a:bodyPr/>
                    <a:lstStyle/>
                    <a:p>
                      <a:pPr algn="r"/>
                      <a:r>
                        <a:rPr lang="en-US" sz="1400" dirty="0" smtClean="0"/>
                        <a:t>31.1%</a:t>
                      </a:r>
                      <a:endParaRPr lang="en-US" sz="1400" dirty="0"/>
                    </a:p>
                  </a:txBody>
                  <a:tcPr>
                    <a:solidFill>
                      <a:schemeClr val="accent6">
                        <a:lumMod val="40000"/>
                        <a:lumOff val="60000"/>
                      </a:schemeClr>
                    </a:solidFill>
                  </a:tcPr>
                </a:tc>
                <a:tc>
                  <a:txBody>
                    <a:bodyPr/>
                    <a:lstStyle/>
                    <a:p>
                      <a:r>
                        <a:rPr lang="en-US" sz="1400" dirty="0" smtClean="0"/>
                        <a:t>Directly linked to market activity</a:t>
                      </a:r>
                      <a:endParaRPr lang="en-US" sz="1400" dirty="0"/>
                    </a:p>
                  </a:txBody>
                  <a:tcPr>
                    <a:solidFill>
                      <a:schemeClr val="accent6">
                        <a:lumMod val="40000"/>
                        <a:lumOff val="60000"/>
                      </a:schemeClr>
                    </a:solidFill>
                  </a:tcPr>
                </a:tc>
              </a:tr>
              <a:tr h="370840">
                <a:tc>
                  <a:txBody>
                    <a:bodyPr/>
                    <a:lstStyle/>
                    <a:p>
                      <a:r>
                        <a:rPr lang="en-US" sz="1400" dirty="0" smtClean="0"/>
                        <a:t>Treasury</a:t>
                      </a:r>
                      <a:r>
                        <a:rPr lang="en-US" sz="1400" baseline="0" dirty="0" smtClean="0"/>
                        <a:t> income from Clearing funds</a:t>
                      </a:r>
                      <a:endParaRPr lang="en-US" sz="1400" dirty="0"/>
                    </a:p>
                  </a:txBody>
                  <a:tcPr>
                    <a:solidFill>
                      <a:schemeClr val="accent6">
                        <a:lumMod val="40000"/>
                        <a:lumOff val="60000"/>
                      </a:schemeClr>
                    </a:solidFill>
                  </a:tcPr>
                </a:tc>
                <a:tc>
                  <a:txBody>
                    <a:bodyPr/>
                    <a:lstStyle/>
                    <a:p>
                      <a:r>
                        <a:rPr lang="en-US" sz="1400" dirty="0" smtClean="0"/>
                        <a:t>Partial Market Linked</a:t>
                      </a:r>
                      <a:endParaRPr lang="en-US" sz="1400" dirty="0"/>
                    </a:p>
                  </a:txBody>
                  <a:tcPr>
                    <a:solidFill>
                      <a:schemeClr val="accent6">
                        <a:lumMod val="40000"/>
                        <a:lumOff val="60000"/>
                      </a:schemeClr>
                    </a:solidFill>
                  </a:tcPr>
                </a:tc>
                <a:tc>
                  <a:txBody>
                    <a:bodyPr/>
                    <a:lstStyle/>
                    <a:p>
                      <a:pPr algn="r"/>
                      <a:r>
                        <a:rPr lang="en-US" sz="1400" dirty="0" smtClean="0"/>
                        <a:t>43.9</a:t>
                      </a:r>
                      <a:endParaRPr lang="en-US" sz="1400" dirty="0"/>
                    </a:p>
                  </a:txBody>
                  <a:tcPr>
                    <a:solidFill>
                      <a:schemeClr val="accent6">
                        <a:lumMod val="40000"/>
                        <a:lumOff val="60000"/>
                      </a:schemeClr>
                    </a:solidFill>
                  </a:tcPr>
                </a:tc>
                <a:tc>
                  <a:txBody>
                    <a:bodyPr/>
                    <a:lstStyle/>
                    <a:p>
                      <a:pPr algn="r"/>
                      <a:r>
                        <a:rPr lang="en-US" sz="1400" dirty="0" smtClean="0"/>
                        <a:t>30.7</a:t>
                      </a:r>
                      <a:endParaRPr lang="en-US" sz="1400" dirty="0"/>
                    </a:p>
                  </a:txBody>
                  <a:tcPr>
                    <a:solidFill>
                      <a:schemeClr val="accent6">
                        <a:lumMod val="40000"/>
                        <a:lumOff val="60000"/>
                      </a:schemeClr>
                    </a:solidFill>
                  </a:tcPr>
                </a:tc>
                <a:tc>
                  <a:txBody>
                    <a:bodyPr/>
                    <a:lstStyle/>
                    <a:p>
                      <a:pPr algn="r"/>
                      <a:r>
                        <a:rPr lang="en-US" sz="1400" dirty="0" smtClean="0"/>
                        <a:t>-6.9%</a:t>
                      </a:r>
                      <a:endParaRPr lang="en-US" sz="1400" dirty="0"/>
                    </a:p>
                  </a:txBody>
                  <a:tcPr>
                    <a:solidFill>
                      <a:schemeClr val="accent6">
                        <a:lumMod val="40000"/>
                        <a:lumOff val="60000"/>
                      </a:schemeClr>
                    </a:solidFill>
                  </a:tcPr>
                </a:tc>
                <a:tc>
                  <a:txBody>
                    <a:bodyPr/>
                    <a:lstStyle/>
                    <a:p>
                      <a:r>
                        <a:rPr lang="en-US" sz="1400" dirty="0" smtClean="0"/>
                        <a:t>Partial link to market activity since that would lead to more margin being deposited by members</a:t>
                      </a:r>
                      <a:endParaRPr lang="en-US" sz="1400" dirty="0"/>
                    </a:p>
                  </a:txBody>
                  <a:tcPr>
                    <a:solidFill>
                      <a:schemeClr val="accent6">
                        <a:lumMod val="40000"/>
                        <a:lumOff val="60000"/>
                      </a:schemeClr>
                    </a:solidFill>
                  </a:tcPr>
                </a:tc>
              </a:tr>
              <a:tr h="370840">
                <a:tc>
                  <a:txBody>
                    <a:bodyPr/>
                    <a:lstStyle/>
                    <a:p>
                      <a:r>
                        <a:rPr lang="en-US" sz="1400" dirty="0" smtClean="0"/>
                        <a:t>Other security services</a:t>
                      </a:r>
                      <a:endParaRPr lang="en-US" sz="1400" dirty="0"/>
                    </a:p>
                  </a:txBody>
                  <a:tcPr>
                    <a:solidFill>
                      <a:schemeClr val="accent1">
                        <a:lumMod val="20000"/>
                        <a:lumOff val="80000"/>
                      </a:schemeClr>
                    </a:solidFill>
                  </a:tcPr>
                </a:tc>
                <a:tc>
                  <a:txBody>
                    <a:bodyPr/>
                    <a:lstStyle/>
                    <a:p>
                      <a:r>
                        <a:rPr lang="en-US" sz="1400" dirty="0" smtClean="0"/>
                        <a:t>Recurring</a:t>
                      </a:r>
                      <a:endParaRPr lang="en-US" sz="1400" dirty="0"/>
                    </a:p>
                  </a:txBody>
                  <a:tcPr>
                    <a:solidFill>
                      <a:schemeClr val="accent1">
                        <a:lumMod val="20000"/>
                        <a:lumOff val="80000"/>
                      </a:schemeClr>
                    </a:solidFill>
                  </a:tcPr>
                </a:tc>
                <a:tc>
                  <a:txBody>
                    <a:bodyPr/>
                    <a:lstStyle/>
                    <a:p>
                      <a:pPr algn="r"/>
                      <a:r>
                        <a:rPr lang="en-US" sz="1400" dirty="0" smtClean="0"/>
                        <a:t>26.8</a:t>
                      </a:r>
                      <a:endParaRPr lang="en-US" sz="1400" dirty="0"/>
                    </a:p>
                  </a:txBody>
                  <a:tcPr>
                    <a:solidFill>
                      <a:schemeClr val="accent1">
                        <a:lumMod val="20000"/>
                        <a:lumOff val="80000"/>
                      </a:schemeClr>
                    </a:solidFill>
                  </a:tcPr>
                </a:tc>
                <a:tc>
                  <a:txBody>
                    <a:bodyPr/>
                    <a:lstStyle/>
                    <a:p>
                      <a:pPr algn="r"/>
                      <a:r>
                        <a:rPr lang="en-US" sz="1400" dirty="0" smtClean="0"/>
                        <a:t>26.9</a:t>
                      </a:r>
                      <a:endParaRPr lang="en-US" sz="1400" dirty="0"/>
                    </a:p>
                  </a:txBody>
                  <a:tcPr>
                    <a:solidFill>
                      <a:schemeClr val="accent1">
                        <a:lumMod val="20000"/>
                        <a:lumOff val="80000"/>
                      </a:schemeClr>
                    </a:solidFill>
                  </a:tcPr>
                </a:tc>
                <a:tc>
                  <a:txBody>
                    <a:bodyPr/>
                    <a:lstStyle/>
                    <a:p>
                      <a:pPr algn="r"/>
                      <a:r>
                        <a:rPr lang="en-US" sz="1400" dirty="0" smtClean="0"/>
                        <a:t>0.1%</a:t>
                      </a:r>
                      <a:endParaRPr lang="en-US" sz="1400" dirty="0"/>
                    </a:p>
                  </a:txBody>
                  <a:tcPr>
                    <a:solidFill>
                      <a:schemeClr val="accent1">
                        <a:lumMod val="20000"/>
                        <a:lumOff val="80000"/>
                      </a:schemeClr>
                    </a:solidFill>
                  </a:tcPr>
                </a:tc>
                <a:tc>
                  <a:txBody>
                    <a:bodyPr/>
                    <a:lstStyle/>
                    <a:p>
                      <a:r>
                        <a:rPr lang="en-US" sz="1400" dirty="0" smtClean="0"/>
                        <a:t>Network connection charge</a:t>
                      </a:r>
                      <a:r>
                        <a:rPr lang="en-US" sz="1400" baseline="0" dirty="0" smtClean="0"/>
                        <a:t> from members</a:t>
                      </a:r>
                      <a:endParaRPr lang="en-US" sz="1400" dirty="0"/>
                    </a:p>
                  </a:txBody>
                  <a:tcPr>
                    <a:solidFill>
                      <a:schemeClr val="accent1">
                        <a:lumMod val="20000"/>
                        <a:lumOff val="80000"/>
                      </a:schemeClr>
                    </a:solidFill>
                  </a:tcPr>
                </a:tc>
              </a:tr>
              <a:tr h="370840">
                <a:tc>
                  <a:txBody>
                    <a:bodyPr/>
                    <a:lstStyle/>
                    <a:p>
                      <a:r>
                        <a:rPr lang="en-US" sz="1400" dirty="0" smtClean="0"/>
                        <a:t>Service to Corporate</a:t>
                      </a:r>
                      <a:endParaRPr lang="en-US" sz="1400" dirty="0"/>
                    </a:p>
                  </a:txBody>
                  <a:tcPr>
                    <a:solidFill>
                      <a:schemeClr val="accent1">
                        <a:lumMod val="20000"/>
                        <a:lumOff val="80000"/>
                      </a:schemeClr>
                    </a:solidFill>
                  </a:tcPr>
                </a:tc>
                <a:tc>
                  <a:txBody>
                    <a:bodyPr/>
                    <a:lstStyle/>
                    <a:p>
                      <a:r>
                        <a:rPr lang="en-US" sz="1400" dirty="0" smtClean="0"/>
                        <a:t>Recurring </a:t>
                      </a:r>
                      <a:endParaRPr lang="en-US" sz="1400" dirty="0"/>
                    </a:p>
                  </a:txBody>
                  <a:tcPr>
                    <a:solidFill>
                      <a:schemeClr val="accent1">
                        <a:lumMod val="20000"/>
                        <a:lumOff val="80000"/>
                      </a:schemeClr>
                    </a:solidFill>
                  </a:tcPr>
                </a:tc>
                <a:tc>
                  <a:txBody>
                    <a:bodyPr/>
                    <a:lstStyle/>
                    <a:p>
                      <a:pPr algn="r"/>
                      <a:r>
                        <a:rPr lang="en-US" sz="1400" dirty="0" smtClean="0"/>
                        <a:t>59.1</a:t>
                      </a:r>
                      <a:endParaRPr lang="en-US" sz="1400" dirty="0"/>
                    </a:p>
                  </a:txBody>
                  <a:tcPr>
                    <a:solidFill>
                      <a:schemeClr val="accent1">
                        <a:lumMod val="20000"/>
                        <a:lumOff val="80000"/>
                      </a:schemeClr>
                    </a:solidFill>
                  </a:tcPr>
                </a:tc>
                <a:tc>
                  <a:txBody>
                    <a:bodyPr/>
                    <a:lstStyle/>
                    <a:p>
                      <a:pPr algn="r"/>
                      <a:r>
                        <a:rPr lang="en-US" sz="1400" dirty="0" smtClean="0"/>
                        <a:t>213.6</a:t>
                      </a:r>
                      <a:endParaRPr lang="en-US" sz="1400" dirty="0"/>
                    </a:p>
                  </a:txBody>
                  <a:tcPr>
                    <a:solidFill>
                      <a:schemeClr val="accent1">
                        <a:lumMod val="20000"/>
                        <a:lumOff val="80000"/>
                      </a:schemeClr>
                    </a:solidFill>
                  </a:tcPr>
                </a:tc>
                <a:tc>
                  <a:txBody>
                    <a:bodyPr/>
                    <a:lstStyle/>
                    <a:p>
                      <a:pPr algn="r"/>
                      <a:r>
                        <a:rPr lang="en-US" sz="1400" dirty="0" smtClean="0"/>
                        <a:t>29.3%</a:t>
                      </a:r>
                      <a:endParaRPr lang="en-US" sz="1400" dirty="0"/>
                    </a:p>
                  </a:txBody>
                  <a:tcPr>
                    <a:solidFill>
                      <a:schemeClr val="accent1">
                        <a:lumMod val="20000"/>
                        <a:lumOff val="80000"/>
                      </a:schemeClr>
                    </a:solidFill>
                  </a:tcPr>
                </a:tc>
                <a:tc>
                  <a:txBody>
                    <a:bodyPr/>
                    <a:lstStyle/>
                    <a:p>
                      <a:r>
                        <a:rPr lang="en-US" sz="1400" dirty="0" smtClean="0"/>
                        <a:t>Mostly from Listing fees, New issues</a:t>
                      </a:r>
                      <a:r>
                        <a:rPr lang="en-US" sz="1400" baseline="0" dirty="0" smtClean="0"/>
                        <a:t> listing is linked to market</a:t>
                      </a:r>
                      <a:endParaRPr lang="en-US" sz="1400" dirty="0"/>
                    </a:p>
                  </a:txBody>
                  <a:tcPr>
                    <a:solidFill>
                      <a:schemeClr val="accent1">
                        <a:lumMod val="20000"/>
                        <a:lumOff val="80000"/>
                      </a:schemeClr>
                    </a:solidFill>
                  </a:tcPr>
                </a:tc>
              </a:tr>
              <a:tr h="370840">
                <a:tc>
                  <a:txBody>
                    <a:bodyPr/>
                    <a:lstStyle/>
                    <a:p>
                      <a:r>
                        <a:rPr lang="en-US" sz="1400" dirty="0" smtClean="0"/>
                        <a:t>Data Fees</a:t>
                      </a:r>
                      <a:endParaRPr lang="en-US" sz="1400" dirty="0"/>
                    </a:p>
                  </a:txBody>
                  <a:tcPr>
                    <a:solidFill>
                      <a:schemeClr val="accent1">
                        <a:lumMod val="20000"/>
                        <a:lumOff val="80000"/>
                      </a:schemeClr>
                    </a:solidFill>
                  </a:tcPr>
                </a:tc>
                <a:tc>
                  <a:txBody>
                    <a:bodyPr/>
                    <a:lstStyle/>
                    <a:p>
                      <a:r>
                        <a:rPr lang="en-US" sz="1400" dirty="0" smtClean="0"/>
                        <a:t>Recurring</a:t>
                      </a:r>
                      <a:endParaRPr lang="en-US" sz="1400" dirty="0"/>
                    </a:p>
                  </a:txBody>
                  <a:tcPr>
                    <a:solidFill>
                      <a:schemeClr val="accent1">
                        <a:lumMod val="20000"/>
                        <a:lumOff val="80000"/>
                      </a:schemeClr>
                    </a:solidFill>
                  </a:tcPr>
                </a:tc>
                <a:tc>
                  <a:txBody>
                    <a:bodyPr/>
                    <a:lstStyle/>
                    <a:p>
                      <a:pPr algn="r"/>
                      <a:r>
                        <a:rPr lang="en-US" sz="1400" dirty="0" smtClean="0"/>
                        <a:t>20.4</a:t>
                      </a:r>
                      <a:endParaRPr lang="en-US" sz="1400" dirty="0"/>
                    </a:p>
                  </a:txBody>
                  <a:tcPr>
                    <a:solidFill>
                      <a:schemeClr val="accent1">
                        <a:lumMod val="20000"/>
                        <a:lumOff val="80000"/>
                      </a:schemeClr>
                    </a:solidFill>
                  </a:tcPr>
                </a:tc>
                <a:tc>
                  <a:txBody>
                    <a:bodyPr/>
                    <a:lstStyle/>
                    <a:p>
                      <a:pPr algn="r"/>
                      <a:r>
                        <a:rPr lang="en-US" sz="1400" dirty="0" smtClean="0"/>
                        <a:t>30.2</a:t>
                      </a:r>
                      <a:endParaRPr lang="en-US" sz="1400" dirty="0"/>
                    </a:p>
                  </a:txBody>
                  <a:tcPr>
                    <a:solidFill>
                      <a:schemeClr val="accent1">
                        <a:lumMod val="20000"/>
                        <a:lumOff val="80000"/>
                      </a:schemeClr>
                    </a:solidFill>
                  </a:tcPr>
                </a:tc>
                <a:tc>
                  <a:txBody>
                    <a:bodyPr/>
                    <a:lstStyle/>
                    <a:p>
                      <a:pPr algn="r"/>
                      <a:r>
                        <a:rPr lang="en-US" sz="1400" dirty="0" smtClean="0"/>
                        <a:t>8.2%</a:t>
                      </a:r>
                      <a:endParaRPr lang="en-US" sz="1400" dirty="0"/>
                    </a:p>
                  </a:txBody>
                  <a:tcPr>
                    <a:solidFill>
                      <a:schemeClr val="accent1">
                        <a:lumMod val="20000"/>
                        <a:lumOff val="80000"/>
                      </a:schemeClr>
                    </a:solidFill>
                  </a:tcPr>
                </a:tc>
                <a:tc>
                  <a:txBody>
                    <a:bodyPr/>
                    <a:lstStyle/>
                    <a:p>
                      <a:r>
                        <a:rPr lang="en-US" sz="1400" dirty="0" smtClean="0"/>
                        <a:t>Subscription fees, high</a:t>
                      </a:r>
                      <a:r>
                        <a:rPr lang="en-US" sz="1400" baseline="0" dirty="0" smtClean="0"/>
                        <a:t> scope when compared with global peers</a:t>
                      </a:r>
                      <a:endParaRPr lang="en-US" sz="1400" dirty="0"/>
                    </a:p>
                  </a:txBody>
                  <a:tcPr>
                    <a:solidFill>
                      <a:schemeClr val="accent1">
                        <a:lumMod val="20000"/>
                        <a:lumOff val="80000"/>
                      </a:schemeClr>
                    </a:solidFill>
                  </a:tcPr>
                </a:tc>
              </a:tr>
              <a:tr h="370840">
                <a:tc>
                  <a:txBody>
                    <a:bodyPr/>
                    <a:lstStyle/>
                    <a:p>
                      <a:r>
                        <a:rPr lang="en-US" sz="1400" dirty="0" smtClean="0"/>
                        <a:t>Investment income</a:t>
                      </a:r>
                      <a:endParaRPr lang="en-US" sz="1400" dirty="0"/>
                    </a:p>
                  </a:txBody>
                  <a:tcPr>
                    <a:solidFill>
                      <a:schemeClr val="accent1">
                        <a:lumMod val="20000"/>
                        <a:lumOff val="80000"/>
                      </a:schemeClr>
                    </a:solidFill>
                  </a:tcPr>
                </a:tc>
                <a:tc>
                  <a:txBody>
                    <a:bodyPr/>
                    <a:lstStyle/>
                    <a:p>
                      <a:r>
                        <a:rPr lang="en-US" sz="1400" dirty="0" smtClean="0"/>
                        <a:t>Recurring</a:t>
                      </a:r>
                      <a:endParaRPr lang="en-US" sz="1400" dirty="0"/>
                    </a:p>
                  </a:txBody>
                  <a:tcPr>
                    <a:solidFill>
                      <a:schemeClr val="accent1">
                        <a:lumMod val="20000"/>
                        <a:lumOff val="80000"/>
                      </a:schemeClr>
                    </a:solidFill>
                  </a:tcPr>
                </a:tc>
                <a:tc>
                  <a:txBody>
                    <a:bodyPr/>
                    <a:lstStyle/>
                    <a:p>
                      <a:pPr algn="r"/>
                      <a:r>
                        <a:rPr lang="en-US" sz="1400" dirty="0" smtClean="0"/>
                        <a:t>218.3</a:t>
                      </a:r>
                      <a:endParaRPr lang="en-US" sz="1400" dirty="0"/>
                    </a:p>
                  </a:txBody>
                  <a:tcPr>
                    <a:solidFill>
                      <a:schemeClr val="accent1">
                        <a:lumMod val="20000"/>
                        <a:lumOff val="80000"/>
                      </a:schemeClr>
                    </a:solidFill>
                  </a:tcPr>
                </a:tc>
                <a:tc>
                  <a:txBody>
                    <a:bodyPr/>
                    <a:lstStyle/>
                    <a:p>
                      <a:pPr algn="r"/>
                      <a:r>
                        <a:rPr lang="en-US" sz="1400" dirty="0" smtClean="0"/>
                        <a:t>202.2</a:t>
                      </a:r>
                      <a:endParaRPr lang="en-US" sz="1400" dirty="0"/>
                    </a:p>
                  </a:txBody>
                  <a:tcPr>
                    <a:solidFill>
                      <a:schemeClr val="accent1">
                        <a:lumMod val="20000"/>
                        <a:lumOff val="80000"/>
                      </a:schemeClr>
                    </a:solidFill>
                  </a:tcPr>
                </a:tc>
                <a:tc>
                  <a:txBody>
                    <a:bodyPr/>
                    <a:lstStyle/>
                    <a:p>
                      <a:pPr algn="r"/>
                      <a:r>
                        <a:rPr lang="en-US" sz="1400" dirty="0" smtClean="0"/>
                        <a:t>-1.5%</a:t>
                      </a:r>
                      <a:endParaRPr lang="en-US" sz="1400" dirty="0"/>
                    </a:p>
                  </a:txBody>
                  <a:tcPr>
                    <a:solidFill>
                      <a:schemeClr val="accent1">
                        <a:lumMod val="20000"/>
                        <a:lumOff val="80000"/>
                      </a:schemeClr>
                    </a:solidFill>
                  </a:tcPr>
                </a:tc>
                <a:tc>
                  <a:txBody>
                    <a:bodyPr/>
                    <a:lstStyle/>
                    <a:p>
                      <a:r>
                        <a:rPr lang="en-US" sz="1400" dirty="0" smtClean="0"/>
                        <a:t>Driven</a:t>
                      </a:r>
                      <a:r>
                        <a:rPr lang="en-US" sz="1400" baseline="0" dirty="0" smtClean="0"/>
                        <a:t> by Interest rate</a:t>
                      </a:r>
                      <a:endParaRPr lang="en-US" sz="1400" dirty="0"/>
                    </a:p>
                  </a:txBody>
                  <a:tcPr>
                    <a:solidFill>
                      <a:schemeClr val="accent1">
                        <a:lumMod val="20000"/>
                        <a:lumOff val="80000"/>
                      </a:schemeClr>
                    </a:solidFill>
                  </a:tcPr>
                </a:tc>
              </a:tr>
              <a:tr h="370840">
                <a:tc>
                  <a:txBody>
                    <a:bodyPr/>
                    <a:lstStyle/>
                    <a:p>
                      <a:r>
                        <a:rPr lang="en-US" sz="1400" dirty="0" smtClean="0"/>
                        <a:t>Other</a:t>
                      </a:r>
                      <a:r>
                        <a:rPr lang="en-US" sz="1400" baseline="0" dirty="0" smtClean="0"/>
                        <a:t> income</a:t>
                      </a:r>
                      <a:endParaRPr lang="en-US" sz="1400" dirty="0"/>
                    </a:p>
                  </a:txBody>
                  <a:tcPr>
                    <a:solidFill>
                      <a:schemeClr val="accent1">
                        <a:lumMod val="20000"/>
                        <a:lumOff val="80000"/>
                      </a:schemeClr>
                    </a:solidFill>
                  </a:tcPr>
                </a:tc>
                <a:tc>
                  <a:txBody>
                    <a:bodyPr/>
                    <a:lstStyle/>
                    <a:p>
                      <a:r>
                        <a:rPr lang="en-US" sz="1400" dirty="0" smtClean="0"/>
                        <a:t>Recurring</a:t>
                      </a:r>
                      <a:endParaRPr lang="en-US" sz="1400" dirty="0"/>
                    </a:p>
                  </a:txBody>
                  <a:tcPr>
                    <a:solidFill>
                      <a:schemeClr val="accent1">
                        <a:lumMod val="20000"/>
                        <a:lumOff val="80000"/>
                      </a:schemeClr>
                    </a:solidFill>
                  </a:tcPr>
                </a:tc>
                <a:tc>
                  <a:txBody>
                    <a:bodyPr/>
                    <a:lstStyle/>
                    <a:p>
                      <a:pPr algn="r"/>
                      <a:r>
                        <a:rPr lang="en-US" sz="1400" dirty="0" smtClean="0"/>
                        <a:t>131.9</a:t>
                      </a:r>
                      <a:endParaRPr lang="en-US" sz="1400" dirty="0"/>
                    </a:p>
                  </a:txBody>
                  <a:tcPr>
                    <a:solidFill>
                      <a:schemeClr val="accent1">
                        <a:lumMod val="20000"/>
                        <a:lumOff val="80000"/>
                      </a:schemeClr>
                    </a:solidFill>
                  </a:tcPr>
                </a:tc>
                <a:tc>
                  <a:txBody>
                    <a:bodyPr/>
                    <a:lstStyle/>
                    <a:p>
                      <a:pPr algn="r"/>
                      <a:r>
                        <a:rPr lang="en-US" sz="1400" dirty="0" smtClean="0"/>
                        <a:t>70.0</a:t>
                      </a:r>
                      <a:endParaRPr lang="en-US" sz="1400" dirty="0"/>
                    </a:p>
                  </a:txBody>
                  <a:tcPr>
                    <a:solidFill>
                      <a:schemeClr val="accent1">
                        <a:lumMod val="20000"/>
                        <a:lumOff val="80000"/>
                      </a:schemeClr>
                    </a:solidFill>
                  </a:tcPr>
                </a:tc>
                <a:tc>
                  <a:txBody>
                    <a:bodyPr/>
                    <a:lstStyle/>
                    <a:p>
                      <a:pPr algn="r"/>
                      <a:r>
                        <a:rPr lang="en-US" sz="1400" dirty="0" smtClean="0"/>
                        <a:t>-11.9%</a:t>
                      </a:r>
                      <a:endParaRPr lang="en-US" sz="1400" dirty="0"/>
                    </a:p>
                  </a:txBody>
                  <a:tcPr>
                    <a:solidFill>
                      <a:schemeClr val="accent1">
                        <a:lumMod val="20000"/>
                        <a:lumOff val="80000"/>
                      </a:schemeClr>
                    </a:solidFill>
                  </a:tcPr>
                </a:tc>
                <a:tc>
                  <a:txBody>
                    <a:bodyPr/>
                    <a:lstStyle/>
                    <a:p>
                      <a:r>
                        <a:rPr lang="en-US" sz="1400" dirty="0" smtClean="0"/>
                        <a:t>Mostly derived from rent and training institute etc., which are stable sources of </a:t>
                      </a:r>
                      <a:r>
                        <a:rPr lang="en-US" sz="1400" dirty="0" smtClean="0"/>
                        <a:t>income</a:t>
                      </a:r>
                      <a:endParaRPr lang="en-US" sz="1400" dirty="0"/>
                    </a:p>
                  </a:txBody>
                  <a:tcPr>
                    <a:solidFill>
                      <a:schemeClr val="accent1">
                        <a:lumMod val="20000"/>
                        <a:lumOff val="80000"/>
                      </a:schemeClr>
                    </a:solidFill>
                  </a:tcPr>
                </a:tc>
              </a:tr>
              <a:tr h="370840">
                <a:tc>
                  <a:txBody>
                    <a:bodyPr/>
                    <a:lstStyle/>
                    <a:p>
                      <a:r>
                        <a:rPr lang="en-US" sz="1400" b="1" dirty="0" smtClean="0"/>
                        <a:t>Total</a:t>
                      </a:r>
                      <a:endParaRPr lang="en-US" sz="1400" b="1" dirty="0"/>
                    </a:p>
                  </a:txBody>
                  <a:tcPr>
                    <a:solidFill>
                      <a:schemeClr val="accent1">
                        <a:lumMod val="20000"/>
                        <a:lumOff val="80000"/>
                      </a:schemeClr>
                    </a:solidFill>
                  </a:tcPr>
                </a:tc>
                <a:tc>
                  <a:txBody>
                    <a:bodyPr/>
                    <a:lstStyle/>
                    <a:p>
                      <a:endParaRPr lang="en-US" sz="1400" b="1" dirty="0"/>
                    </a:p>
                  </a:txBody>
                  <a:tcPr>
                    <a:solidFill>
                      <a:schemeClr val="accent1">
                        <a:lumMod val="20000"/>
                        <a:lumOff val="80000"/>
                      </a:schemeClr>
                    </a:solidFill>
                  </a:tcPr>
                </a:tc>
                <a:tc>
                  <a:txBody>
                    <a:bodyPr/>
                    <a:lstStyle/>
                    <a:p>
                      <a:pPr algn="r"/>
                      <a:r>
                        <a:rPr lang="en-US" sz="1400" b="1" dirty="0" smtClean="0"/>
                        <a:t>529.8</a:t>
                      </a:r>
                      <a:endParaRPr lang="en-US" sz="1400" b="1" dirty="0"/>
                    </a:p>
                  </a:txBody>
                  <a:tcPr>
                    <a:solidFill>
                      <a:schemeClr val="accent1">
                        <a:lumMod val="20000"/>
                        <a:lumOff val="80000"/>
                      </a:schemeClr>
                    </a:solidFill>
                  </a:tcPr>
                </a:tc>
                <a:tc>
                  <a:txBody>
                    <a:bodyPr/>
                    <a:lstStyle/>
                    <a:p>
                      <a:pPr algn="r"/>
                      <a:r>
                        <a:rPr lang="en-US" sz="1400" b="1" dirty="0" smtClean="0"/>
                        <a:t>687.5</a:t>
                      </a:r>
                      <a:endParaRPr lang="en-US" sz="1400" b="1" dirty="0"/>
                    </a:p>
                  </a:txBody>
                  <a:tcPr>
                    <a:solidFill>
                      <a:schemeClr val="accent1">
                        <a:lumMod val="20000"/>
                        <a:lumOff val="80000"/>
                      </a:schemeClr>
                    </a:solidFill>
                  </a:tcPr>
                </a:tc>
                <a:tc>
                  <a:txBody>
                    <a:bodyPr/>
                    <a:lstStyle/>
                    <a:p>
                      <a:pPr algn="r"/>
                      <a:r>
                        <a:rPr lang="en-US" sz="1400" b="1" dirty="0" smtClean="0"/>
                        <a:t>5.3%</a:t>
                      </a:r>
                      <a:endParaRPr lang="en-US" sz="1400" b="1" dirty="0"/>
                    </a:p>
                  </a:txBody>
                  <a:tcPr>
                    <a:solidFill>
                      <a:schemeClr val="accent1">
                        <a:lumMod val="20000"/>
                        <a:lumOff val="80000"/>
                      </a:schemeClr>
                    </a:solidFill>
                  </a:tcPr>
                </a:tc>
                <a:tc>
                  <a:txBody>
                    <a:bodyPr/>
                    <a:lstStyle/>
                    <a:p>
                      <a:endParaRPr lang="en-US" sz="1400" b="1"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289284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BSE: Market share in various segments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r>
              <a:rPr lang="en-US" dirty="0" smtClean="0"/>
              <a:t>    Source: BSE presentation May 2019</a:t>
            </a:r>
            <a:endParaRPr lang="en-US" dirty="0"/>
          </a:p>
          <a:p>
            <a:pPr algn="just"/>
            <a:r>
              <a:rPr lang="en-US" dirty="0" smtClean="0"/>
              <a:t>In traditional listing related business, due to network impact, NSE has advantage. While it is monopoly in equity derivatives, which increase to 91% share in equity cash, and further 2/3 market in Fixed income and Interest rate derivatives, BSE has been able to compete well in new businesses.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72816"/>
            <a:ext cx="7848871" cy="237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073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drivers: Existing business</a:t>
            </a:r>
            <a:endParaRPr lang="en-US" dirty="0"/>
          </a:p>
        </p:txBody>
      </p:sp>
      <p:sp>
        <p:nvSpPr>
          <p:cNvPr id="3" name="Content Placeholder 2"/>
          <p:cNvSpPr>
            <a:spLocks noGrp="1"/>
          </p:cNvSpPr>
          <p:nvPr>
            <p:ph idx="1"/>
          </p:nvPr>
        </p:nvSpPr>
        <p:spPr>
          <a:xfrm>
            <a:off x="457200" y="1600200"/>
            <a:ext cx="5266928" cy="4525963"/>
          </a:xfrm>
        </p:spPr>
        <p:txBody>
          <a:bodyPr>
            <a:normAutofit fontScale="62500" lnSpcReduction="20000"/>
          </a:bodyPr>
          <a:lstStyle/>
          <a:p>
            <a:pPr algn="just"/>
            <a:r>
              <a:rPr lang="en-US" dirty="0" smtClean="0"/>
              <a:t>Data for BSE is only 5% of revenue, With increase share of passive investment, Data income from BSE (particularly Sensex linked fund) may register higher growth as we observe in LSE</a:t>
            </a:r>
          </a:p>
          <a:p>
            <a:pPr algn="just"/>
            <a:r>
              <a:rPr lang="en-US" dirty="0" smtClean="0"/>
              <a:t>Transaction income of BSE mainly driven the exclusive securities small cap, traded (which are prominently small cap). In FY19, nearly 56% was from Normal rate</a:t>
            </a:r>
          </a:p>
          <a:p>
            <a:pPr algn="just"/>
            <a:r>
              <a:rPr lang="en-US" dirty="0" smtClean="0"/>
              <a:t>From June 1 2019, SEBI has permitted interoperability among Clearing Corporation which necessitate linking of multiple clearing corporation. Since BSE share in Cash market is 9% in FY19 and Equity derivative is near nil, it </a:t>
            </a:r>
            <a:r>
              <a:rPr lang="en-US" b="1" dirty="0" smtClean="0"/>
              <a:t>expects</a:t>
            </a:r>
            <a:r>
              <a:rPr lang="en-US" dirty="0" smtClean="0"/>
              <a:t> to gain in market share with this change from NSE.</a:t>
            </a:r>
          </a:p>
          <a:p>
            <a:pPr marL="0" indent="0">
              <a:buNone/>
            </a:pPr>
            <a:r>
              <a:rPr lang="en-US" dirty="0" smtClean="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340768"/>
            <a:ext cx="307080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97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Initiatives: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BSE StAR MF: MF distribution platform, started in 2009, BSE has 79% share as on March 31 2019 which contributed around Rs 29 Cr revenue. Value of order processed increased by 36% while income from segment grown at 194%.</a:t>
            </a:r>
          </a:p>
          <a:p>
            <a:pPr algn="just"/>
            <a:r>
              <a:rPr lang="en-US" dirty="0" smtClean="0"/>
              <a:t>Insurance broking business, though JV in company named BSE EBIX Insurance Broking Private Ltd. BSE to hold 40% of equity and approval from IRDA is awaited.</a:t>
            </a:r>
          </a:p>
          <a:p>
            <a:pPr algn="just"/>
            <a:r>
              <a:rPr lang="en-US" dirty="0" smtClean="0"/>
              <a:t>BSE also setup a stock exchange and clearing corporation at Gift City, Gandhinagar. India INX (BSE promoted exchange) is the dominant IFSC Exchange in GIFT city with market share of more than 75% in derivatives trading and 80% in debt listing.</a:t>
            </a:r>
          </a:p>
          <a:p>
            <a:pPr algn="just"/>
            <a:r>
              <a:rPr lang="en-US" dirty="0" smtClean="0"/>
              <a:t>A joint promoter to power exchange along with PFC and ICICI Band as JV partner which is yet to regulatory approval</a:t>
            </a:r>
          </a:p>
          <a:p>
            <a:pPr algn="just"/>
            <a:r>
              <a:rPr lang="en-US" dirty="0" smtClean="0"/>
              <a:t>Entered commodity derivative segment in October 2018. Launched Gold, Silver, Oman Oil, Copper and Cotton contracts. </a:t>
            </a:r>
          </a:p>
          <a:p>
            <a:endParaRPr lang="en-US" dirty="0"/>
          </a:p>
        </p:txBody>
      </p:sp>
    </p:spTree>
    <p:extLst>
      <p:ext uri="{BB962C8B-B14F-4D97-AF65-F5344CB8AC3E}">
        <p14:creationId xmlns:p14="http://schemas.microsoft.com/office/powerpoint/2010/main" val="4052124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Demonstrated potential of business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666706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785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3794490"/>
              </p:ext>
            </p:extLst>
          </p:nvPr>
        </p:nvGraphicFramePr>
        <p:xfrm>
          <a:off x="395536" y="1196752"/>
          <a:ext cx="8496944" cy="5426432"/>
        </p:xfrm>
        <a:graphic>
          <a:graphicData uri="http://schemas.openxmlformats.org/drawingml/2006/table">
            <a:tbl>
              <a:tblPr firstRow="1" bandRow="1">
                <a:tableStyleId>{5C22544A-7EE6-4342-B048-85BDC9FD1C3A}</a:tableStyleId>
              </a:tblPr>
              <a:tblGrid>
                <a:gridCol w="5386983"/>
                <a:gridCol w="1463642"/>
                <a:gridCol w="1646319"/>
              </a:tblGrid>
              <a:tr h="306767">
                <a:tc>
                  <a:txBody>
                    <a:bodyPr/>
                    <a:lstStyle/>
                    <a:p>
                      <a:r>
                        <a:rPr lang="en-US" sz="1400" dirty="0" smtClean="0"/>
                        <a:t>Details</a:t>
                      </a:r>
                      <a:endParaRPr lang="en-US" sz="1400" dirty="0"/>
                    </a:p>
                  </a:txBody>
                  <a:tcPr/>
                </a:tc>
                <a:tc>
                  <a:txBody>
                    <a:bodyPr/>
                    <a:lstStyle/>
                    <a:p>
                      <a:pPr algn="r"/>
                      <a:r>
                        <a:rPr lang="en-US" sz="1400" dirty="0" smtClean="0"/>
                        <a:t>Value Rs Cr</a:t>
                      </a:r>
                      <a:endParaRPr lang="en-US" sz="1400" dirty="0"/>
                    </a:p>
                  </a:txBody>
                  <a:tcPr/>
                </a:tc>
                <a:tc>
                  <a:txBody>
                    <a:bodyPr/>
                    <a:lstStyle/>
                    <a:p>
                      <a:pPr algn="r"/>
                      <a:r>
                        <a:rPr lang="en-US" sz="1400" dirty="0" smtClean="0"/>
                        <a:t>Rs</a:t>
                      </a:r>
                      <a:r>
                        <a:rPr lang="en-US" sz="1400" baseline="0" dirty="0" smtClean="0"/>
                        <a:t> per share</a:t>
                      </a:r>
                      <a:endParaRPr lang="en-US" sz="1400" dirty="0"/>
                    </a:p>
                  </a:txBody>
                  <a:tcPr/>
                </a:tc>
              </a:tr>
              <a:tr h="306767">
                <a:tc>
                  <a:txBody>
                    <a:bodyPr/>
                    <a:lstStyle/>
                    <a:p>
                      <a:r>
                        <a:rPr lang="en-US" sz="1400" dirty="0" smtClean="0"/>
                        <a:t>Equity share post buyback</a:t>
                      </a:r>
                      <a:endParaRPr lang="en-US" sz="1400" dirty="0"/>
                    </a:p>
                  </a:txBody>
                  <a:tcPr/>
                </a:tc>
                <a:tc>
                  <a:txBody>
                    <a:bodyPr/>
                    <a:lstStyle/>
                    <a:p>
                      <a:pPr algn="r"/>
                      <a:endParaRPr lang="en-US" sz="1400" dirty="0"/>
                    </a:p>
                  </a:txBody>
                  <a:tcPr/>
                </a:tc>
                <a:tc>
                  <a:txBody>
                    <a:bodyPr/>
                    <a:lstStyle/>
                    <a:p>
                      <a:pPr algn="r"/>
                      <a:r>
                        <a:rPr lang="en-US" sz="1400" dirty="0" smtClean="0"/>
                        <a:t>4,72,74,827</a:t>
                      </a:r>
                      <a:endParaRPr lang="en-US" sz="1400" dirty="0"/>
                    </a:p>
                  </a:txBody>
                  <a:tcPr/>
                </a:tc>
              </a:tr>
              <a:tr h="306767">
                <a:tc>
                  <a:txBody>
                    <a:bodyPr/>
                    <a:lstStyle/>
                    <a:p>
                      <a:r>
                        <a:rPr lang="en-US" sz="1400" dirty="0" smtClean="0"/>
                        <a:t>Core income FY19</a:t>
                      </a:r>
                      <a:endParaRPr lang="en-US" sz="1400" dirty="0"/>
                    </a:p>
                  </a:txBody>
                  <a:tcPr/>
                </a:tc>
                <a:tc>
                  <a:txBody>
                    <a:bodyPr/>
                    <a:lstStyle/>
                    <a:p>
                      <a:pPr algn="r"/>
                      <a:r>
                        <a:rPr lang="en-US" sz="1400" dirty="0" smtClean="0"/>
                        <a:t>485.30</a:t>
                      </a:r>
                      <a:endParaRPr lang="en-US" sz="1400" dirty="0"/>
                    </a:p>
                  </a:txBody>
                  <a:tcPr/>
                </a:tc>
                <a:tc>
                  <a:txBody>
                    <a:bodyPr/>
                    <a:lstStyle/>
                    <a:p>
                      <a:pPr algn="r"/>
                      <a:endParaRPr lang="en-US" sz="1400" dirty="0"/>
                    </a:p>
                  </a:txBody>
                  <a:tcPr/>
                </a:tc>
              </a:tr>
              <a:tr h="306767">
                <a:tc>
                  <a:txBody>
                    <a:bodyPr/>
                    <a:lstStyle/>
                    <a:p>
                      <a:r>
                        <a:rPr lang="en-US" sz="1400" dirty="0" smtClean="0"/>
                        <a:t>Expense FY19</a:t>
                      </a:r>
                      <a:endParaRPr lang="en-US" sz="1400" dirty="0"/>
                    </a:p>
                  </a:txBody>
                  <a:tcPr/>
                </a:tc>
                <a:tc>
                  <a:txBody>
                    <a:bodyPr/>
                    <a:lstStyle/>
                    <a:p>
                      <a:pPr algn="r"/>
                      <a:r>
                        <a:rPr lang="en-US" sz="1400" dirty="0" smtClean="0"/>
                        <a:t>433.68</a:t>
                      </a:r>
                      <a:endParaRPr lang="en-US" sz="1400" dirty="0"/>
                    </a:p>
                  </a:txBody>
                  <a:tcPr/>
                </a:tc>
                <a:tc>
                  <a:txBody>
                    <a:bodyPr/>
                    <a:lstStyle/>
                    <a:p>
                      <a:pPr algn="r"/>
                      <a:endParaRPr lang="en-US" sz="1400" dirty="0"/>
                    </a:p>
                  </a:txBody>
                  <a:tcPr/>
                </a:tc>
              </a:tr>
              <a:tr h="306767">
                <a:tc>
                  <a:txBody>
                    <a:bodyPr/>
                    <a:lstStyle/>
                    <a:p>
                      <a:r>
                        <a:rPr lang="en-US" sz="1400" dirty="0" smtClean="0"/>
                        <a:t>Cash profit</a:t>
                      </a:r>
                      <a:endParaRPr lang="en-US" sz="1400" dirty="0"/>
                    </a:p>
                  </a:txBody>
                  <a:tcPr/>
                </a:tc>
                <a:tc>
                  <a:txBody>
                    <a:bodyPr/>
                    <a:lstStyle/>
                    <a:p>
                      <a:pPr algn="r"/>
                      <a:r>
                        <a:rPr lang="en-US" sz="1400" dirty="0" smtClean="0"/>
                        <a:t>51.62</a:t>
                      </a:r>
                      <a:endParaRPr lang="en-US" sz="1400" dirty="0"/>
                    </a:p>
                  </a:txBody>
                  <a:tcPr/>
                </a:tc>
                <a:tc>
                  <a:txBody>
                    <a:bodyPr/>
                    <a:lstStyle/>
                    <a:p>
                      <a:pPr algn="r"/>
                      <a:endParaRPr lang="en-US" sz="1400" dirty="0"/>
                    </a:p>
                  </a:txBody>
                  <a:tcPr/>
                </a:tc>
              </a:tr>
              <a:tr h="306767">
                <a:tc>
                  <a:txBody>
                    <a:bodyPr/>
                    <a:lstStyle/>
                    <a:p>
                      <a:r>
                        <a:rPr lang="en-US" sz="1400" dirty="0" smtClean="0"/>
                        <a:t>Tax</a:t>
                      </a:r>
                      <a:endParaRPr lang="en-US" sz="1400" dirty="0"/>
                    </a:p>
                  </a:txBody>
                  <a:tcPr/>
                </a:tc>
                <a:tc>
                  <a:txBody>
                    <a:bodyPr/>
                    <a:lstStyle/>
                    <a:p>
                      <a:pPr algn="r"/>
                      <a:r>
                        <a:rPr lang="en-US" sz="1400" dirty="0" smtClean="0"/>
                        <a:t>5.16</a:t>
                      </a:r>
                      <a:endParaRPr lang="en-US" sz="1400" dirty="0"/>
                    </a:p>
                  </a:txBody>
                  <a:tcPr/>
                </a:tc>
                <a:tc>
                  <a:txBody>
                    <a:bodyPr/>
                    <a:lstStyle/>
                    <a:p>
                      <a:pPr algn="r"/>
                      <a:endParaRPr lang="en-US" sz="1400" dirty="0"/>
                    </a:p>
                  </a:txBody>
                  <a:tcPr/>
                </a:tc>
              </a:tr>
              <a:tr h="306767">
                <a:tc>
                  <a:txBody>
                    <a:bodyPr/>
                    <a:lstStyle/>
                    <a:p>
                      <a:r>
                        <a:rPr lang="en-US" sz="1400" dirty="0" smtClean="0"/>
                        <a:t>Core Business Cash</a:t>
                      </a:r>
                      <a:r>
                        <a:rPr lang="en-US" sz="1400" baseline="0" dirty="0" smtClean="0"/>
                        <a:t> </a:t>
                      </a:r>
                      <a:r>
                        <a:rPr lang="en-US" sz="1400" dirty="0" smtClean="0"/>
                        <a:t>PAT</a:t>
                      </a:r>
                      <a:endParaRPr lang="en-US" sz="1400" dirty="0"/>
                    </a:p>
                  </a:txBody>
                  <a:tcPr/>
                </a:tc>
                <a:tc>
                  <a:txBody>
                    <a:bodyPr/>
                    <a:lstStyle/>
                    <a:p>
                      <a:pPr algn="r"/>
                      <a:r>
                        <a:rPr lang="en-US" sz="1400" dirty="0" smtClean="0"/>
                        <a:t>46.46</a:t>
                      </a:r>
                      <a:endParaRPr lang="en-US" sz="1400" dirty="0"/>
                    </a:p>
                  </a:txBody>
                  <a:tcPr/>
                </a:tc>
                <a:tc>
                  <a:txBody>
                    <a:bodyPr/>
                    <a:lstStyle/>
                    <a:p>
                      <a:pPr algn="r"/>
                      <a:r>
                        <a:rPr lang="en-US" sz="1400" dirty="0" smtClean="0"/>
                        <a:t>9.83</a:t>
                      </a:r>
                      <a:endParaRPr lang="en-US" sz="1400" dirty="0"/>
                    </a:p>
                  </a:txBody>
                  <a:tcPr/>
                </a:tc>
              </a:tr>
              <a:tr h="306767">
                <a:tc>
                  <a:txBody>
                    <a:bodyPr/>
                    <a:lstStyle/>
                    <a:p>
                      <a:r>
                        <a:rPr lang="en-US" sz="1400" dirty="0" smtClean="0"/>
                        <a:t>Core Business Value P/E</a:t>
                      </a:r>
                      <a:r>
                        <a:rPr lang="en-US" sz="1400" baseline="0" dirty="0" smtClean="0"/>
                        <a:t> 25 (A )</a:t>
                      </a:r>
                      <a:endParaRPr lang="en-US" sz="1400" dirty="0"/>
                    </a:p>
                  </a:txBody>
                  <a:tcPr/>
                </a:tc>
                <a:tc>
                  <a:txBody>
                    <a:bodyPr/>
                    <a:lstStyle/>
                    <a:p>
                      <a:pPr algn="r"/>
                      <a:endParaRPr lang="en-US" sz="1400" dirty="0"/>
                    </a:p>
                  </a:txBody>
                  <a:tcPr/>
                </a:tc>
                <a:tc>
                  <a:txBody>
                    <a:bodyPr/>
                    <a:lstStyle/>
                    <a:p>
                      <a:pPr algn="r"/>
                      <a:r>
                        <a:rPr lang="en-US" sz="1400" dirty="0" smtClean="0"/>
                        <a:t>245</a:t>
                      </a:r>
                      <a:endParaRPr lang="en-US" sz="1400" dirty="0"/>
                    </a:p>
                  </a:txBody>
                  <a:tcPr/>
                </a:tc>
              </a:tr>
              <a:tr h="306767">
                <a:tc>
                  <a:txBody>
                    <a:bodyPr/>
                    <a:lstStyle/>
                    <a:p>
                      <a:r>
                        <a:rPr lang="en-US" sz="1400" dirty="0" smtClean="0"/>
                        <a:t>CDSL Stake Value</a:t>
                      </a:r>
                      <a:endParaRPr lang="en-US" sz="1400" dirty="0"/>
                    </a:p>
                  </a:txBody>
                  <a:tcPr/>
                </a:tc>
                <a:tc>
                  <a:txBody>
                    <a:bodyPr/>
                    <a:lstStyle/>
                    <a:p>
                      <a:pPr algn="r"/>
                      <a:endParaRPr lang="en-US" sz="1400" dirty="0"/>
                    </a:p>
                  </a:txBody>
                  <a:tcPr/>
                </a:tc>
                <a:tc>
                  <a:txBody>
                    <a:bodyPr/>
                    <a:lstStyle/>
                    <a:p>
                      <a:pPr algn="r"/>
                      <a:endParaRPr lang="en-US" sz="1400" dirty="0"/>
                    </a:p>
                  </a:txBody>
                  <a:tcPr/>
                </a:tc>
              </a:tr>
              <a:tr h="306767">
                <a:tc>
                  <a:txBody>
                    <a:bodyPr/>
                    <a:lstStyle/>
                    <a:p>
                      <a:r>
                        <a:rPr lang="en-US" sz="1400" dirty="0" smtClean="0"/>
                        <a:t>Market Cap</a:t>
                      </a:r>
                      <a:endParaRPr lang="en-US" sz="1400" dirty="0"/>
                    </a:p>
                  </a:txBody>
                  <a:tcPr/>
                </a:tc>
                <a:tc>
                  <a:txBody>
                    <a:bodyPr/>
                    <a:lstStyle/>
                    <a:p>
                      <a:pPr algn="r"/>
                      <a:r>
                        <a:rPr lang="en-US" sz="1400" dirty="0" smtClean="0"/>
                        <a:t>2,297.00</a:t>
                      </a:r>
                      <a:endParaRPr lang="en-US" sz="1400" dirty="0"/>
                    </a:p>
                  </a:txBody>
                  <a:tcPr/>
                </a:tc>
                <a:tc>
                  <a:txBody>
                    <a:bodyPr/>
                    <a:lstStyle/>
                    <a:p>
                      <a:pPr algn="r"/>
                      <a:endParaRPr lang="en-US" sz="1400" dirty="0"/>
                    </a:p>
                  </a:txBody>
                  <a:tcPr/>
                </a:tc>
              </a:tr>
              <a:tr h="306767">
                <a:tc>
                  <a:txBody>
                    <a:bodyPr/>
                    <a:lstStyle/>
                    <a:p>
                      <a:r>
                        <a:rPr lang="en-US" sz="1400" dirty="0" smtClean="0"/>
                        <a:t>BSE Stake</a:t>
                      </a:r>
                      <a:endParaRPr lang="en-US" sz="1400" dirty="0"/>
                    </a:p>
                  </a:txBody>
                  <a:tcPr/>
                </a:tc>
                <a:tc>
                  <a:txBody>
                    <a:bodyPr/>
                    <a:lstStyle/>
                    <a:p>
                      <a:pPr algn="r"/>
                      <a:r>
                        <a:rPr lang="en-US" sz="1400" dirty="0" smtClean="0"/>
                        <a:t>551.28</a:t>
                      </a:r>
                      <a:endParaRPr lang="en-US" sz="1400" dirty="0"/>
                    </a:p>
                  </a:txBody>
                  <a:tcPr/>
                </a:tc>
                <a:tc>
                  <a:txBody>
                    <a:bodyPr/>
                    <a:lstStyle/>
                    <a:p>
                      <a:pPr algn="r"/>
                      <a:endParaRPr lang="en-US" sz="1400" dirty="0"/>
                    </a:p>
                  </a:txBody>
                  <a:tcPr/>
                </a:tc>
              </a:tr>
              <a:tr h="3067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Discount 40%</a:t>
                      </a:r>
                    </a:p>
                  </a:txBody>
                  <a:tcPr/>
                </a:tc>
                <a:tc>
                  <a:txBody>
                    <a:bodyPr/>
                    <a:lstStyle/>
                    <a:p>
                      <a:pPr algn="r"/>
                      <a:r>
                        <a:rPr lang="en-US" sz="1400" dirty="0" smtClean="0"/>
                        <a:t>220.51</a:t>
                      </a:r>
                      <a:endParaRPr lang="en-US" sz="1400" dirty="0"/>
                    </a:p>
                  </a:txBody>
                  <a:tcPr/>
                </a:tc>
                <a:tc>
                  <a:txBody>
                    <a:bodyPr/>
                    <a:lstStyle/>
                    <a:p>
                      <a:pPr algn="r"/>
                      <a:endParaRPr lang="en-US" sz="1400" dirty="0"/>
                    </a:p>
                  </a:txBody>
                  <a:tcPr/>
                </a:tc>
              </a:tr>
              <a:tr h="306767">
                <a:tc>
                  <a:txBody>
                    <a:bodyPr/>
                    <a:lstStyle/>
                    <a:p>
                      <a:r>
                        <a:rPr lang="en-US" sz="1400" dirty="0" smtClean="0"/>
                        <a:t>BSE Post Holdco Discount (B)</a:t>
                      </a:r>
                      <a:endParaRPr lang="en-US" sz="1400" dirty="0"/>
                    </a:p>
                  </a:txBody>
                  <a:tcPr/>
                </a:tc>
                <a:tc>
                  <a:txBody>
                    <a:bodyPr/>
                    <a:lstStyle/>
                    <a:p>
                      <a:pPr algn="r"/>
                      <a:r>
                        <a:rPr lang="en-US" sz="1400" dirty="0" smtClean="0"/>
                        <a:t>330.77</a:t>
                      </a:r>
                      <a:endParaRPr lang="en-US" sz="1400" dirty="0"/>
                    </a:p>
                  </a:txBody>
                  <a:tcPr/>
                </a:tc>
                <a:tc>
                  <a:txBody>
                    <a:bodyPr/>
                    <a:lstStyle/>
                    <a:p>
                      <a:pPr algn="r"/>
                      <a:r>
                        <a:rPr lang="en-US" sz="1400" dirty="0" smtClean="0"/>
                        <a:t>70</a:t>
                      </a:r>
                      <a:endParaRPr lang="en-US" sz="1400" dirty="0"/>
                    </a:p>
                  </a:txBody>
                  <a:tcPr/>
                </a:tc>
              </a:tr>
              <a:tr h="306767">
                <a:tc>
                  <a:txBody>
                    <a:bodyPr/>
                    <a:lstStyle/>
                    <a:p>
                      <a:r>
                        <a:rPr lang="en-US" sz="1400" dirty="0" smtClean="0"/>
                        <a:t>Cash</a:t>
                      </a:r>
                      <a:r>
                        <a:rPr lang="en-US" sz="1400" baseline="0" dirty="0" smtClean="0"/>
                        <a:t> Equivalent (C)</a:t>
                      </a:r>
                      <a:endParaRPr lang="en-US" sz="1400" dirty="0"/>
                    </a:p>
                  </a:txBody>
                  <a:tcPr/>
                </a:tc>
                <a:tc>
                  <a:txBody>
                    <a:bodyPr/>
                    <a:lstStyle/>
                    <a:p>
                      <a:pPr algn="r"/>
                      <a:r>
                        <a:rPr lang="en-US" sz="1400" dirty="0" smtClean="0"/>
                        <a:t>1,340.00</a:t>
                      </a:r>
                      <a:endParaRPr lang="en-US" sz="1400" dirty="0"/>
                    </a:p>
                  </a:txBody>
                  <a:tcPr/>
                </a:tc>
                <a:tc>
                  <a:txBody>
                    <a:bodyPr/>
                    <a:lstStyle/>
                    <a:p>
                      <a:pPr algn="r"/>
                      <a:r>
                        <a:rPr lang="en-US" sz="1400" dirty="0" smtClean="0"/>
                        <a:t>284</a:t>
                      </a:r>
                      <a:endParaRPr lang="en-US" sz="1400" dirty="0"/>
                    </a:p>
                  </a:txBody>
                  <a:tcPr/>
                </a:tc>
              </a:tr>
              <a:tr h="306767">
                <a:tc>
                  <a:txBody>
                    <a:bodyPr/>
                    <a:lstStyle/>
                    <a:p>
                      <a:r>
                        <a:rPr lang="en-US" sz="1400" dirty="0" smtClean="0"/>
                        <a:t>BSE Value (A+B+C)</a:t>
                      </a:r>
                      <a:endParaRPr lang="en-US" sz="1400" dirty="0"/>
                    </a:p>
                  </a:txBody>
                  <a:tcPr/>
                </a:tc>
                <a:tc>
                  <a:txBody>
                    <a:bodyPr/>
                    <a:lstStyle/>
                    <a:p>
                      <a:pPr algn="r"/>
                      <a:endParaRPr lang="en-US" sz="1400" dirty="0"/>
                    </a:p>
                  </a:txBody>
                  <a:tcPr/>
                </a:tc>
                <a:tc>
                  <a:txBody>
                    <a:bodyPr/>
                    <a:lstStyle/>
                    <a:p>
                      <a:pPr algn="r"/>
                      <a:r>
                        <a:rPr lang="en-US" sz="1400" dirty="0" smtClean="0"/>
                        <a:t>~600</a:t>
                      </a:r>
                      <a:endParaRPr lang="en-US" sz="1400" dirty="0"/>
                    </a:p>
                  </a:txBody>
                  <a:tcPr/>
                </a:tc>
              </a:tr>
              <a:tr h="511063">
                <a:tc>
                  <a:txBody>
                    <a:bodyPr/>
                    <a:lstStyle/>
                    <a:p>
                      <a:r>
                        <a:rPr lang="en-US" sz="1400" dirty="0" smtClean="0"/>
                        <a:t>Optionality of new business with high growth</a:t>
                      </a:r>
                      <a:r>
                        <a:rPr lang="en-US" sz="1400" baseline="0" dirty="0" smtClean="0"/>
                        <a:t> INX/Commodity/ Insurance Broking/ BSE StAR/ Data Dissemination</a:t>
                      </a:r>
                      <a:endParaRPr lang="en-US" sz="1400" dirty="0"/>
                    </a:p>
                  </a:txBody>
                  <a:tcPr/>
                </a:tc>
                <a:tc>
                  <a:txBody>
                    <a:bodyPr/>
                    <a:lstStyle/>
                    <a:p>
                      <a:pPr algn="r"/>
                      <a:endParaRPr lang="en-US" sz="1400" dirty="0"/>
                    </a:p>
                  </a:txBody>
                  <a:tcPr/>
                </a:tc>
                <a:tc>
                  <a:txBody>
                    <a:bodyPr/>
                    <a:lstStyle/>
                    <a:p>
                      <a:pPr algn="r"/>
                      <a:r>
                        <a:rPr lang="en-US" sz="1400" dirty="0" smtClean="0"/>
                        <a:t>!!!</a:t>
                      </a:r>
                      <a:endParaRPr lang="en-US" sz="1400" dirty="0"/>
                    </a:p>
                  </a:txBody>
                  <a:tcPr/>
                </a:tc>
              </a:tr>
              <a:tr h="306767">
                <a:tc>
                  <a:txBody>
                    <a:bodyPr/>
                    <a:lstStyle/>
                    <a:p>
                      <a:r>
                        <a:rPr lang="en-US" sz="1400" dirty="0" smtClean="0"/>
                        <a:t>Market</a:t>
                      </a:r>
                      <a:r>
                        <a:rPr lang="en-US" sz="1400" baseline="0" dirty="0" smtClean="0"/>
                        <a:t> price (June 18 2019)</a:t>
                      </a:r>
                      <a:endParaRPr lang="en-US" sz="1400" dirty="0"/>
                    </a:p>
                  </a:txBody>
                  <a:tcPr/>
                </a:tc>
                <a:tc>
                  <a:txBody>
                    <a:bodyPr/>
                    <a:lstStyle/>
                    <a:p>
                      <a:pPr algn="r"/>
                      <a:endParaRPr lang="en-US" sz="1400" dirty="0"/>
                    </a:p>
                  </a:txBody>
                  <a:tcPr/>
                </a:tc>
                <a:tc>
                  <a:txBody>
                    <a:bodyPr/>
                    <a:lstStyle/>
                    <a:p>
                      <a:pPr algn="r"/>
                      <a:r>
                        <a:rPr lang="en-US" sz="1400" dirty="0" smtClean="0"/>
                        <a:t>609</a:t>
                      </a:r>
                      <a:endParaRPr lang="en-US" sz="1400" dirty="0"/>
                    </a:p>
                  </a:txBody>
                  <a:tcPr/>
                </a:tc>
              </a:tr>
            </a:tbl>
          </a:graphicData>
        </a:graphic>
      </p:graphicFrame>
    </p:spTree>
    <p:extLst>
      <p:ext uri="{BB962C8B-B14F-4D97-AF65-F5344CB8AC3E}">
        <p14:creationId xmlns:p14="http://schemas.microsoft.com/office/powerpoint/2010/main" val="2870617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Downside protection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BSE announced buyback of </a:t>
            </a:r>
            <a:r>
              <a:rPr lang="en-US" dirty="0" smtClean="0"/>
              <a:t>~</a:t>
            </a:r>
            <a:r>
              <a:rPr lang="en-US" dirty="0" smtClean="0"/>
              <a:t>13% equity (67,64,705 shares) through Tender route at price of Rs 680 per share. Even after buyback of Rs 460 Cr, the company would still have unencumbered cash of around Rs 1,340 Cr as on March 31 2019</a:t>
            </a:r>
          </a:p>
          <a:p>
            <a:pPr algn="just"/>
            <a:r>
              <a:rPr lang="en-US" dirty="0" smtClean="0"/>
              <a:t>The company has been distributing more than 90% profit as dividend and hence limited cash requirement for future growth.</a:t>
            </a:r>
          </a:p>
          <a:p>
            <a:pPr algn="just"/>
            <a:r>
              <a:rPr lang="en-US" dirty="0" smtClean="0"/>
              <a:t>Current dividend of Rs 30 per share is sustainable </a:t>
            </a:r>
            <a:r>
              <a:rPr lang="en-US" dirty="0" smtClean="0"/>
              <a:t>in my view and </a:t>
            </a:r>
            <a:r>
              <a:rPr lang="en-US" dirty="0" smtClean="0"/>
              <a:t>provide dividend yield of around 5% at current price. </a:t>
            </a:r>
            <a:endParaRPr lang="en-US" dirty="0"/>
          </a:p>
        </p:txBody>
      </p:sp>
    </p:spTree>
    <p:extLst>
      <p:ext uri="{BB962C8B-B14F-4D97-AF65-F5344CB8AC3E}">
        <p14:creationId xmlns:p14="http://schemas.microsoft.com/office/powerpoint/2010/main" val="2597529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TotalTime>
  <Words>1114</Words>
  <Application>Microsoft Office PowerPoint</Application>
  <PresentationFormat>On-screen Show (4:3)</PresentationFormat>
  <Paragraphs>165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BSE: Cockroach of Indian Business</vt:lpstr>
      <vt:lpstr>Background</vt:lpstr>
      <vt:lpstr>Business Segment</vt:lpstr>
      <vt:lpstr>BSE: Market share in various segments</vt:lpstr>
      <vt:lpstr>Growth drivers: Existing business</vt:lpstr>
      <vt:lpstr>New Initiatives:</vt:lpstr>
      <vt:lpstr>Demonstrated potential of business</vt:lpstr>
      <vt:lpstr>Valuation</vt:lpstr>
      <vt:lpstr>Downside protection</vt:lpstr>
      <vt:lpstr>Risk s</vt:lpstr>
      <vt:lpstr>Past Experience: 1946</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Dhiraj</dc:creator>
  <cp:lastModifiedBy>Dhiraj</cp:lastModifiedBy>
  <cp:revision>27</cp:revision>
  <dcterms:created xsi:type="dcterms:W3CDTF">2019-06-19T06:47:50Z</dcterms:created>
  <dcterms:modified xsi:type="dcterms:W3CDTF">2019-06-24T06:27:16Z</dcterms:modified>
</cp:coreProperties>
</file>