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4" r:id="rId1"/>
  </p:sldMasterIdLst>
  <p:notesMasterIdLst>
    <p:notesMasterId r:id="rId17"/>
  </p:notesMasterIdLst>
  <p:handoutMasterIdLst>
    <p:handoutMasterId r:id="rId18"/>
  </p:handoutMasterIdLst>
  <p:sldIdLst>
    <p:sldId id="256" r:id="rId2"/>
    <p:sldId id="342" r:id="rId3"/>
    <p:sldId id="344" r:id="rId4"/>
    <p:sldId id="346" r:id="rId5"/>
    <p:sldId id="347" r:id="rId6"/>
    <p:sldId id="348" r:id="rId7"/>
    <p:sldId id="350" r:id="rId8"/>
    <p:sldId id="351" r:id="rId9"/>
    <p:sldId id="352" r:id="rId10"/>
    <p:sldId id="353" r:id="rId11"/>
    <p:sldId id="354" r:id="rId12"/>
    <p:sldId id="355" r:id="rId13"/>
    <p:sldId id="357" r:id="rId14"/>
    <p:sldId id="358" r:id="rId15"/>
    <p:sldId id="356" r:id="rId16"/>
  </p:sldIdLst>
  <p:sldSz cx="9144000" cy="6858000" type="screen4x3"/>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33">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imanshu Makhijani" initials="HM" lastIdx="2" clrIdx="0"/>
  <p:cmAuthor id="1" name="SAMIT" initials="S" lastIdx="1" clrIdx="1"/>
  <p:cmAuthor id="2" name="Ravi Srikant" initials="RS"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7228"/>
    <a:srgbClr val="000000"/>
    <a:srgbClr val="FF6600"/>
    <a:srgbClr val="AC0000"/>
    <a:srgbClr val="B1874F"/>
    <a:srgbClr val="FFE699"/>
    <a:srgbClr val="FF8299"/>
    <a:srgbClr val="FFC1AC"/>
    <a:srgbClr val="808080"/>
    <a:srgbClr val="FF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85" autoAdjust="0"/>
    <p:restoredTop sz="85158" autoAdjust="0"/>
  </p:normalViewPr>
  <p:slideViewPr>
    <p:cSldViewPr>
      <p:cViewPr varScale="1">
        <p:scale>
          <a:sx n="61" d="100"/>
          <a:sy n="61" d="100"/>
        </p:scale>
        <p:origin x="1902" y="72"/>
      </p:cViewPr>
      <p:guideLst>
        <p:guide orient="horz" pos="2160"/>
        <p:guide pos="2880"/>
      </p:guideLst>
    </p:cSldViewPr>
  </p:slideViewPr>
  <p:outlineViewPr>
    <p:cViewPr>
      <p:scale>
        <a:sx n="33" d="100"/>
        <a:sy n="33" d="100"/>
      </p:scale>
      <p:origin x="0" y="-1014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922" y="60"/>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b="1" dirty="0"/>
              <a:t>Total</a:t>
            </a:r>
            <a:r>
              <a:rPr lang="en-US" b="1" baseline="0" dirty="0"/>
              <a:t> </a:t>
            </a:r>
            <a:r>
              <a:rPr lang="en-US" b="1" dirty="0"/>
              <a:t>Sales - FY18 - Rs 3,299 </a:t>
            </a:r>
            <a:r>
              <a:rPr lang="en-US" b="1" dirty="0" err="1"/>
              <a:t>cr</a:t>
            </a:r>
            <a:endParaRPr lang="en-US" b="1" dirty="0"/>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1AC-474D-AC49-092FDE6582B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1-F85A-4551-BDEC-7CF67CB4CABC}"/>
              </c:ext>
            </c:extLst>
          </c:dPt>
          <c:dLbls>
            <c:dLbl>
              <c:idx val="1"/>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01-F85A-4551-BDEC-7CF67CB4CAB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Insulin</c:v>
                </c:pt>
                <c:pt idx="1">
                  <c:v>Brands</c:v>
                </c:pt>
              </c:strCache>
            </c:strRef>
          </c:cat>
          <c:val>
            <c:numRef>
              <c:f>Sheet1!$B$2:$B$3</c:f>
              <c:numCache>
                <c:formatCode>0%</c:formatCode>
                <c:ptCount val="2"/>
                <c:pt idx="0">
                  <c:v>0.38</c:v>
                </c:pt>
                <c:pt idx="1">
                  <c:v>0.62</c:v>
                </c:pt>
              </c:numCache>
            </c:numRef>
          </c:val>
          <c:extLst>
            <c:ext xmlns:c16="http://schemas.microsoft.com/office/drawing/2014/chart" uri="{C3380CC4-5D6E-409C-BE32-E72D297353CC}">
              <c16:uniqueId val="{00000000-F85A-4551-BDEC-7CF67CB4CABC}"/>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dirty="0"/>
              <a:t>Brands Sales - FY18 - Rs 2,045 </a:t>
            </a:r>
            <a:r>
              <a:rPr lang="en-US" dirty="0" err="1"/>
              <a:t>cr</a:t>
            </a:r>
            <a:endParaRPr lang="en-US" dirty="0"/>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1C0-4D04-BCC2-E1100E76464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1C0-4D04-BCC2-E1100E76464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A46-4AE5-9384-F4D60F546E7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A46-4AE5-9384-F4D60F546E7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A46-4AE5-9384-F4D60F546E7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FA46-4AE5-9384-F4D60F546E73}"/>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FA46-4AE5-9384-F4D60F546E73}"/>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FA46-4AE5-9384-F4D60F546E73}"/>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06-01C0-4D04-BCC2-E1100E76464A}"/>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05-01C0-4D04-BCC2-E1100E76464A}"/>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FA46-4AE5-9384-F4D60F546E73}"/>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01-01C0-4D04-BCC2-E1100E76464A}"/>
                </c:ext>
              </c:extLst>
            </c:dLbl>
            <c:dLbl>
              <c:idx val="2"/>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05-FA46-4AE5-9384-F4D60F546E73}"/>
                </c:ext>
              </c:extLst>
            </c:dLbl>
            <c:dLbl>
              <c:idx val="3"/>
              <c:layout>
                <c:manualLayout>
                  <c:x val="7.0655508292859093E-3"/>
                  <c:y val="-2.6943225291989996E-2"/>
                </c:manualLayout>
              </c:layout>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1661926717513394"/>
                      <c:h val="0.10046800687296098"/>
                    </c:manualLayout>
                  </c15:layout>
                </c:ext>
                <c:ext xmlns:c16="http://schemas.microsoft.com/office/drawing/2014/chart" uri="{C3380CC4-5D6E-409C-BE32-E72D297353CC}">
                  <c16:uniqueId val="{00000007-FA46-4AE5-9384-F4D60F546E73}"/>
                </c:ext>
              </c:extLst>
            </c:dLbl>
            <c:dLbl>
              <c:idx val="8"/>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06-01C0-4D04-BCC2-E1100E76464A}"/>
                </c:ext>
              </c:extLst>
            </c:dLbl>
            <c:dLbl>
              <c:idx val="1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15-FA46-4AE5-9384-F4D60F546E73}"/>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Sheet1!$A$2:$A$12</c:f>
              <c:strCache>
                <c:ptCount val="11"/>
                <c:pt idx="0">
                  <c:v>Duphaston</c:v>
                </c:pt>
                <c:pt idx="1">
                  <c:v>Thyronorm</c:v>
                </c:pt>
                <c:pt idx="2">
                  <c:v>Udiliv</c:v>
                </c:pt>
                <c:pt idx="3">
                  <c:v>Cremaffin</c:v>
                </c:pt>
                <c:pt idx="4">
                  <c:v>Duphalac</c:v>
                </c:pt>
                <c:pt idx="5">
                  <c:v>Digene</c:v>
                </c:pt>
                <c:pt idx="6">
                  <c:v>Creon</c:v>
                </c:pt>
                <c:pt idx="7">
                  <c:v>Influvac</c:v>
                </c:pt>
                <c:pt idx="8">
                  <c:v>Vertin</c:v>
                </c:pt>
                <c:pt idx="9">
                  <c:v>Prothiaden</c:v>
                </c:pt>
                <c:pt idx="10">
                  <c:v>Others</c:v>
                </c:pt>
              </c:strCache>
            </c:strRef>
          </c:cat>
          <c:val>
            <c:numRef>
              <c:f>Sheet1!$B$2:$B$12</c:f>
              <c:numCache>
                <c:formatCode>0%</c:formatCode>
                <c:ptCount val="11"/>
                <c:pt idx="0">
                  <c:v>0.1</c:v>
                </c:pt>
                <c:pt idx="1">
                  <c:v>0.1</c:v>
                </c:pt>
                <c:pt idx="2">
                  <c:v>7.0000000000000007E-2</c:v>
                </c:pt>
                <c:pt idx="3">
                  <c:v>6.1538461538461535E-2</c:v>
                </c:pt>
                <c:pt idx="4">
                  <c:v>4.6153846153846149E-2</c:v>
                </c:pt>
                <c:pt idx="5">
                  <c:v>3.0769230769230767E-2</c:v>
                </c:pt>
                <c:pt idx="6">
                  <c:v>2.3076923076923075E-2</c:v>
                </c:pt>
                <c:pt idx="7">
                  <c:v>3.8461538461538464E-2</c:v>
                </c:pt>
                <c:pt idx="8">
                  <c:v>0.06</c:v>
                </c:pt>
                <c:pt idx="9">
                  <c:v>2.3076923076923075E-2</c:v>
                </c:pt>
                <c:pt idx="10">
                  <c:v>0.45</c:v>
                </c:pt>
              </c:numCache>
            </c:numRef>
          </c:val>
          <c:extLst>
            <c:ext xmlns:c16="http://schemas.microsoft.com/office/drawing/2014/chart" uri="{C3380CC4-5D6E-409C-BE32-E72D297353CC}">
              <c16:uniqueId val="{00000004-01C0-4D04-BCC2-E1100E76464A}"/>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B9A-44B8-B34F-1C2D78E5D18E}"/>
              </c:ext>
            </c:extLst>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01-6B9A-44B8-B34F-1C2D78E5D18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4"/>
                <c:pt idx="0">
                  <c:v>Promoters</c:v>
                </c:pt>
                <c:pt idx="1">
                  <c:v>DII</c:v>
                </c:pt>
                <c:pt idx="2">
                  <c:v>FII</c:v>
                </c:pt>
                <c:pt idx="3">
                  <c:v>Others</c:v>
                </c:pt>
              </c:strCache>
            </c:strRef>
          </c:cat>
          <c:val>
            <c:numRef>
              <c:f>Sheet1!$B$2:$B$6</c:f>
              <c:numCache>
                <c:formatCode>0.00%</c:formatCode>
                <c:ptCount val="5"/>
                <c:pt idx="0">
                  <c:v>0.74990000000000001</c:v>
                </c:pt>
                <c:pt idx="1">
                  <c:v>6.7100000000000007E-2</c:v>
                </c:pt>
                <c:pt idx="2">
                  <c:v>2.1499999999999998E-2</c:v>
                </c:pt>
                <c:pt idx="3">
                  <c:v>0.1615</c:v>
                </c:pt>
              </c:numCache>
            </c:numRef>
          </c:val>
          <c:extLst>
            <c:ext xmlns:c16="http://schemas.microsoft.com/office/drawing/2014/chart" uri="{C3380CC4-5D6E-409C-BE32-E72D297353CC}">
              <c16:uniqueId val="{00000000-6B9A-44B8-B34F-1C2D78E5D18E}"/>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76DD14-F452-47B7-807B-E9CE2AA93A85}"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IN"/>
        </a:p>
      </dgm:t>
    </dgm:pt>
    <dgm:pt modelId="{ACC14A41-EF57-4EDD-ABF1-5836F1BB58E3}">
      <dgm:prSet phldrT="[Text]"/>
      <dgm:spPr/>
      <dgm:t>
        <a:bodyPr/>
        <a:lstStyle/>
        <a:p>
          <a:r>
            <a:rPr lang="en-IN" dirty="0"/>
            <a:t>Women’s health and GI</a:t>
          </a:r>
        </a:p>
      </dgm:t>
    </dgm:pt>
    <dgm:pt modelId="{EEC48A0E-544B-4501-AD70-F1A50C612BDB}" type="parTrans" cxnId="{80B4339C-1982-49FD-8F24-5C5EF7AE08AD}">
      <dgm:prSet/>
      <dgm:spPr/>
      <dgm:t>
        <a:bodyPr/>
        <a:lstStyle/>
        <a:p>
          <a:endParaRPr lang="en-IN"/>
        </a:p>
      </dgm:t>
    </dgm:pt>
    <dgm:pt modelId="{00F145FE-B65A-4B1E-AAE9-926797D308FA}" type="sibTrans" cxnId="{80B4339C-1982-49FD-8F24-5C5EF7AE08AD}">
      <dgm:prSet/>
      <dgm:spPr/>
      <dgm:t>
        <a:bodyPr/>
        <a:lstStyle/>
        <a:p>
          <a:endParaRPr lang="en-IN"/>
        </a:p>
      </dgm:t>
    </dgm:pt>
    <dgm:pt modelId="{225208A3-7357-44CB-B7BD-71068AC11976}">
      <dgm:prSet phldrT="[Text]"/>
      <dgm:spPr/>
      <dgm:t>
        <a:bodyPr/>
        <a:lstStyle/>
        <a:p>
          <a:r>
            <a:rPr lang="en-IN" dirty="0"/>
            <a:t>Specialty care</a:t>
          </a:r>
        </a:p>
      </dgm:t>
    </dgm:pt>
    <dgm:pt modelId="{EF85A04A-9BFD-472A-9493-CFFDC8E297BA}" type="parTrans" cxnId="{6B567F07-733D-4E18-9558-3D3DDD566EF2}">
      <dgm:prSet/>
      <dgm:spPr/>
      <dgm:t>
        <a:bodyPr/>
        <a:lstStyle/>
        <a:p>
          <a:endParaRPr lang="en-IN"/>
        </a:p>
      </dgm:t>
    </dgm:pt>
    <dgm:pt modelId="{FE655D49-71F9-4E2B-9AFF-7FE1346F14FC}" type="sibTrans" cxnId="{6B567F07-733D-4E18-9558-3D3DDD566EF2}">
      <dgm:prSet/>
      <dgm:spPr/>
      <dgm:t>
        <a:bodyPr/>
        <a:lstStyle/>
        <a:p>
          <a:endParaRPr lang="en-IN"/>
        </a:p>
      </dgm:t>
    </dgm:pt>
    <dgm:pt modelId="{07790966-AC5A-4274-BAE7-E5AAF88E24E2}">
      <dgm:prSet phldrT="[Text]"/>
      <dgm:spPr/>
      <dgm:t>
        <a:bodyPr/>
        <a:lstStyle/>
        <a:p>
          <a:r>
            <a:rPr lang="en-IN" dirty="0" err="1"/>
            <a:t>GenNext</a:t>
          </a:r>
          <a:r>
            <a:rPr lang="en-IN" dirty="0"/>
            <a:t> and Vaccines</a:t>
          </a:r>
        </a:p>
      </dgm:t>
    </dgm:pt>
    <dgm:pt modelId="{2EB43D4B-3A58-41DC-BB7E-EE09EFB6A886}" type="parTrans" cxnId="{16F46BBD-D6F7-476A-922F-AF592A169B9B}">
      <dgm:prSet/>
      <dgm:spPr/>
      <dgm:t>
        <a:bodyPr/>
        <a:lstStyle/>
        <a:p>
          <a:endParaRPr lang="en-IN"/>
        </a:p>
      </dgm:t>
    </dgm:pt>
    <dgm:pt modelId="{6BA68A6F-245B-410A-A3BA-E63A8B03A194}" type="sibTrans" cxnId="{16F46BBD-D6F7-476A-922F-AF592A169B9B}">
      <dgm:prSet/>
      <dgm:spPr/>
      <dgm:t>
        <a:bodyPr/>
        <a:lstStyle/>
        <a:p>
          <a:endParaRPr lang="en-IN"/>
        </a:p>
      </dgm:t>
    </dgm:pt>
    <dgm:pt modelId="{FE421683-6730-4E0D-AE52-31901E151E54}">
      <dgm:prSet phldrT="[Text]"/>
      <dgm:spPr/>
      <dgm:t>
        <a:bodyPr/>
        <a:lstStyle/>
        <a:p>
          <a:r>
            <a:rPr lang="en-IN" dirty="0"/>
            <a:t>Pain, vitamins, sleep, antacid, etc.</a:t>
          </a:r>
        </a:p>
      </dgm:t>
    </dgm:pt>
    <dgm:pt modelId="{7B34AC79-A423-445A-AFDE-E24C740C8041}" type="parTrans" cxnId="{B0F4988B-E51D-4724-9C75-BA21631D2ED5}">
      <dgm:prSet/>
      <dgm:spPr/>
      <dgm:t>
        <a:bodyPr/>
        <a:lstStyle/>
        <a:p>
          <a:endParaRPr lang="en-IN"/>
        </a:p>
      </dgm:t>
    </dgm:pt>
    <dgm:pt modelId="{2D079AC3-419A-43DA-9906-93EF8EB5AD90}" type="sibTrans" cxnId="{B0F4988B-E51D-4724-9C75-BA21631D2ED5}">
      <dgm:prSet/>
      <dgm:spPr/>
      <dgm:t>
        <a:bodyPr/>
        <a:lstStyle/>
        <a:p>
          <a:endParaRPr lang="en-IN"/>
        </a:p>
      </dgm:t>
    </dgm:pt>
    <dgm:pt modelId="{8DB13172-D6E5-4F3F-9F05-C2AA151A73CB}">
      <dgm:prSet phldrT="[Text]"/>
      <dgm:spPr/>
      <dgm:t>
        <a:bodyPr/>
        <a:lstStyle/>
        <a:p>
          <a:r>
            <a:rPr lang="en-IN" dirty="0" err="1"/>
            <a:t>Metabolics</a:t>
          </a:r>
          <a:endParaRPr lang="en-IN" dirty="0"/>
        </a:p>
      </dgm:t>
    </dgm:pt>
    <dgm:pt modelId="{4E8E9272-A74C-4AFE-80D3-D359F2829879}" type="parTrans" cxnId="{F90F697D-F8F9-488C-A824-B908076B002C}">
      <dgm:prSet/>
      <dgm:spPr/>
      <dgm:t>
        <a:bodyPr/>
        <a:lstStyle/>
        <a:p>
          <a:endParaRPr lang="en-IN"/>
        </a:p>
      </dgm:t>
    </dgm:pt>
    <dgm:pt modelId="{05A2C3A2-1F1F-4752-BC21-556E0B06502A}" type="sibTrans" cxnId="{F90F697D-F8F9-488C-A824-B908076B002C}">
      <dgm:prSet/>
      <dgm:spPr/>
      <dgm:t>
        <a:bodyPr/>
        <a:lstStyle/>
        <a:p>
          <a:endParaRPr lang="en-IN"/>
        </a:p>
      </dgm:t>
    </dgm:pt>
    <dgm:pt modelId="{75C0D69E-A4E4-4B27-8A5A-88FE05FA26FC}">
      <dgm:prSet phldrT="[Text]"/>
      <dgm:spPr/>
      <dgm:t>
        <a:bodyPr/>
        <a:lstStyle/>
        <a:p>
          <a:r>
            <a:rPr lang="en-IN" dirty="0"/>
            <a:t>CNS</a:t>
          </a:r>
        </a:p>
      </dgm:t>
    </dgm:pt>
    <dgm:pt modelId="{9BCBD07E-B8EB-4F11-90A5-B56DB81D52C1}" type="parTrans" cxnId="{1E0B1FBC-3222-432D-9DCF-31363417FC36}">
      <dgm:prSet/>
      <dgm:spPr/>
      <dgm:t>
        <a:bodyPr/>
        <a:lstStyle/>
        <a:p>
          <a:endParaRPr lang="en-IN"/>
        </a:p>
      </dgm:t>
    </dgm:pt>
    <dgm:pt modelId="{F5F16070-3F2A-40B7-A089-ED50EDB02661}" type="sibTrans" cxnId="{1E0B1FBC-3222-432D-9DCF-31363417FC36}">
      <dgm:prSet/>
      <dgm:spPr/>
      <dgm:t>
        <a:bodyPr/>
        <a:lstStyle/>
        <a:p>
          <a:endParaRPr lang="en-IN"/>
        </a:p>
      </dgm:t>
    </dgm:pt>
    <dgm:pt modelId="{02FE0DC7-0E57-4A85-9A47-7D6F8A01964D}">
      <dgm:prSet phldrT="[Text]"/>
      <dgm:spPr/>
      <dgm:t>
        <a:bodyPr/>
        <a:lstStyle/>
        <a:p>
          <a:r>
            <a:rPr lang="en-IN" dirty="0"/>
            <a:t>Vaccines</a:t>
          </a:r>
        </a:p>
      </dgm:t>
    </dgm:pt>
    <dgm:pt modelId="{0ED1A5AC-D894-42C2-92F6-CD68B02C6C35}" type="parTrans" cxnId="{ED01FF5D-3509-439C-AFED-693D0BF9E4DE}">
      <dgm:prSet/>
      <dgm:spPr/>
      <dgm:t>
        <a:bodyPr/>
        <a:lstStyle/>
        <a:p>
          <a:endParaRPr lang="en-IN"/>
        </a:p>
      </dgm:t>
    </dgm:pt>
    <dgm:pt modelId="{21E26ED9-269F-4762-AEF4-A41F247CC719}" type="sibTrans" cxnId="{ED01FF5D-3509-439C-AFED-693D0BF9E4DE}">
      <dgm:prSet/>
      <dgm:spPr/>
      <dgm:t>
        <a:bodyPr/>
        <a:lstStyle/>
        <a:p>
          <a:endParaRPr lang="en-IN"/>
        </a:p>
      </dgm:t>
    </dgm:pt>
    <dgm:pt modelId="{DE67C097-F329-4E74-9C2B-2F24ACB64E9E}">
      <dgm:prSet phldrT="[Text]"/>
      <dgm:spPr/>
      <dgm:t>
        <a:bodyPr/>
        <a:lstStyle/>
        <a:p>
          <a:r>
            <a:rPr lang="en-IN" dirty="0"/>
            <a:t>Consumer care</a:t>
          </a:r>
        </a:p>
      </dgm:t>
    </dgm:pt>
    <dgm:pt modelId="{467F1E1E-C61F-4FF2-BC5E-54459CDA6F01}" type="parTrans" cxnId="{0F3F98E5-DD7D-4588-A3AB-7CB3EAE1D0A0}">
      <dgm:prSet/>
      <dgm:spPr/>
      <dgm:t>
        <a:bodyPr/>
        <a:lstStyle/>
        <a:p>
          <a:endParaRPr lang="en-IN"/>
        </a:p>
      </dgm:t>
    </dgm:pt>
    <dgm:pt modelId="{E9F62D8C-0C0A-4708-8202-3A8B06A0C0E7}" type="sibTrans" cxnId="{0F3F98E5-DD7D-4588-A3AB-7CB3EAE1D0A0}">
      <dgm:prSet/>
      <dgm:spPr/>
      <dgm:t>
        <a:bodyPr/>
        <a:lstStyle/>
        <a:p>
          <a:endParaRPr lang="en-IN"/>
        </a:p>
      </dgm:t>
    </dgm:pt>
    <dgm:pt modelId="{1336F44E-D56D-4D95-972C-DE72F350980E}">
      <dgm:prSet phldrT="[Text]"/>
      <dgm:spPr/>
      <dgm:t>
        <a:bodyPr/>
        <a:lstStyle/>
        <a:p>
          <a:r>
            <a:rPr lang="en-IN" dirty="0"/>
            <a:t>Antacid</a:t>
          </a:r>
        </a:p>
      </dgm:t>
    </dgm:pt>
    <dgm:pt modelId="{9984B91B-2528-48AC-A9EC-7D2806E05B9D}" type="parTrans" cxnId="{701C32D4-3B64-40A8-B0C4-BD7157A0E4C5}">
      <dgm:prSet/>
      <dgm:spPr/>
      <dgm:t>
        <a:bodyPr/>
        <a:lstStyle/>
        <a:p>
          <a:endParaRPr lang="en-IN"/>
        </a:p>
      </dgm:t>
    </dgm:pt>
    <dgm:pt modelId="{C1A26107-FDB9-4A6A-98B7-AB52BAE435BE}" type="sibTrans" cxnId="{701C32D4-3B64-40A8-B0C4-BD7157A0E4C5}">
      <dgm:prSet/>
      <dgm:spPr/>
      <dgm:t>
        <a:bodyPr/>
        <a:lstStyle/>
        <a:p>
          <a:endParaRPr lang="en-IN"/>
        </a:p>
      </dgm:t>
    </dgm:pt>
    <dgm:pt modelId="{8D5D1172-2C19-4F9D-A4B2-E80F9597EC26}" type="pres">
      <dgm:prSet presAssocID="{1076DD14-F452-47B7-807B-E9CE2AA93A85}" presName="linear" presStyleCnt="0">
        <dgm:presLayoutVars>
          <dgm:dir/>
          <dgm:animLvl val="lvl"/>
          <dgm:resizeHandles val="exact"/>
        </dgm:presLayoutVars>
      </dgm:prSet>
      <dgm:spPr/>
    </dgm:pt>
    <dgm:pt modelId="{53199F01-C0E0-4EED-A299-BF502ED77E6B}" type="pres">
      <dgm:prSet presAssocID="{ACC14A41-EF57-4EDD-ABF1-5836F1BB58E3}" presName="parentLin" presStyleCnt="0"/>
      <dgm:spPr/>
    </dgm:pt>
    <dgm:pt modelId="{7052B625-CA96-49D8-A00F-EB8DF1C649C2}" type="pres">
      <dgm:prSet presAssocID="{ACC14A41-EF57-4EDD-ABF1-5836F1BB58E3}" presName="parentLeftMargin" presStyleLbl="node1" presStyleIdx="0" presStyleCnt="4"/>
      <dgm:spPr/>
    </dgm:pt>
    <dgm:pt modelId="{6DA5C0ED-D1BD-4D63-9885-5E3B5F466D72}" type="pres">
      <dgm:prSet presAssocID="{ACC14A41-EF57-4EDD-ABF1-5836F1BB58E3}" presName="parentText" presStyleLbl="node1" presStyleIdx="0" presStyleCnt="4">
        <dgm:presLayoutVars>
          <dgm:chMax val="0"/>
          <dgm:bulletEnabled val="1"/>
        </dgm:presLayoutVars>
      </dgm:prSet>
      <dgm:spPr/>
    </dgm:pt>
    <dgm:pt modelId="{7907B591-1FAF-4890-ACDA-011AA8E39E85}" type="pres">
      <dgm:prSet presAssocID="{ACC14A41-EF57-4EDD-ABF1-5836F1BB58E3}" presName="negativeSpace" presStyleCnt="0"/>
      <dgm:spPr/>
    </dgm:pt>
    <dgm:pt modelId="{FFE7E4A5-3AB3-4E7D-B48D-2721650CE0F3}" type="pres">
      <dgm:prSet presAssocID="{ACC14A41-EF57-4EDD-ABF1-5836F1BB58E3}" presName="childText" presStyleLbl="conFgAcc1" presStyleIdx="0" presStyleCnt="4">
        <dgm:presLayoutVars>
          <dgm:bulletEnabled val="1"/>
        </dgm:presLayoutVars>
      </dgm:prSet>
      <dgm:spPr/>
    </dgm:pt>
    <dgm:pt modelId="{8BE154FD-C0BC-4DF8-B7B5-09E9CFBC6063}" type="pres">
      <dgm:prSet presAssocID="{00F145FE-B65A-4B1E-AAE9-926797D308FA}" presName="spaceBetweenRectangles" presStyleCnt="0"/>
      <dgm:spPr/>
    </dgm:pt>
    <dgm:pt modelId="{CE4F0FF2-DA65-4B45-97F3-4EA2768FA89F}" type="pres">
      <dgm:prSet presAssocID="{225208A3-7357-44CB-B7BD-71068AC11976}" presName="parentLin" presStyleCnt="0"/>
      <dgm:spPr/>
    </dgm:pt>
    <dgm:pt modelId="{E57BA2CC-6D81-4205-A3B5-32B94E923A98}" type="pres">
      <dgm:prSet presAssocID="{225208A3-7357-44CB-B7BD-71068AC11976}" presName="parentLeftMargin" presStyleLbl="node1" presStyleIdx="0" presStyleCnt="4"/>
      <dgm:spPr/>
    </dgm:pt>
    <dgm:pt modelId="{3E969BAB-13C8-45E8-97E0-3D515A023D51}" type="pres">
      <dgm:prSet presAssocID="{225208A3-7357-44CB-B7BD-71068AC11976}" presName="parentText" presStyleLbl="node1" presStyleIdx="1" presStyleCnt="4">
        <dgm:presLayoutVars>
          <dgm:chMax val="0"/>
          <dgm:bulletEnabled val="1"/>
        </dgm:presLayoutVars>
      </dgm:prSet>
      <dgm:spPr/>
    </dgm:pt>
    <dgm:pt modelId="{5A249BB6-D954-4752-AB44-48A96D05EB26}" type="pres">
      <dgm:prSet presAssocID="{225208A3-7357-44CB-B7BD-71068AC11976}" presName="negativeSpace" presStyleCnt="0"/>
      <dgm:spPr/>
    </dgm:pt>
    <dgm:pt modelId="{1977DF31-6EEB-47E0-ACCC-A261E47A93B6}" type="pres">
      <dgm:prSet presAssocID="{225208A3-7357-44CB-B7BD-71068AC11976}" presName="childText" presStyleLbl="conFgAcc1" presStyleIdx="1" presStyleCnt="4">
        <dgm:presLayoutVars>
          <dgm:bulletEnabled val="1"/>
        </dgm:presLayoutVars>
      </dgm:prSet>
      <dgm:spPr/>
    </dgm:pt>
    <dgm:pt modelId="{2FFFDA75-66A1-4D05-917C-A82E063EF4C2}" type="pres">
      <dgm:prSet presAssocID="{FE655D49-71F9-4E2B-9AFF-7FE1346F14FC}" presName="spaceBetweenRectangles" presStyleCnt="0"/>
      <dgm:spPr/>
    </dgm:pt>
    <dgm:pt modelId="{8F1096F2-5367-4FC2-B9C9-D7FB3C157514}" type="pres">
      <dgm:prSet presAssocID="{07790966-AC5A-4274-BAE7-E5AAF88E24E2}" presName="parentLin" presStyleCnt="0"/>
      <dgm:spPr/>
    </dgm:pt>
    <dgm:pt modelId="{2CD81A25-2335-4F4A-9B5D-E3030F91FE70}" type="pres">
      <dgm:prSet presAssocID="{07790966-AC5A-4274-BAE7-E5AAF88E24E2}" presName="parentLeftMargin" presStyleLbl="node1" presStyleIdx="1" presStyleCnt="4"/>
      <dgm:spPr/>
    </dgm:pt>
    <dgm:pt modelId="{2135A1E1-B2AC-404C-BA2A-166F82F77615}" type="pres">
      <dgm:prSet presAssocID="{07790966-AC5A-4274-BAE7-E5AAF88E24E2}" presName="parentText" presStyleLbl="node1" presStyleIdx="2" presStyleCnt="4">
        <dgm:presLayoutVars>
          <dgm:chMax val="0"/>
          <dgm:bulletEnabled val="1"/>
        </dgm:presLayoutVars>
      </dgm:prSet>
      <dgm:spPr/>
    </dgm:pt>
    <dgm:pt modelId="{CECA1AD1-B485-486B-9D5E-2718B21C698E}" type="pres">
      <dgm:prSet presAssocID="{07790966-AC5A-4274-BAE7-E5AAF88E24E2}" presName="negativeSpace" presStyleCnt="0"/>
      <dgm:spPr/>
    </dgm:pt>
    <dgm:pt modelId="{C7D7FBC3-7D35-44B9-BC23-89D1656A30FE}" type="pres">
      <dgm:prSet presAssocID="{07790966-AC5A-4274-BAE7-E5AAF88E24E2}" presName="childText" presStyleLbl="conFgAcc1" presStyleIdx="2" presStyleCnt="4">
        <dgm:presLayoutVars>
          <dgm:bulletEnabled val="1"/>
        </dgm:presLayoutVars>
      </dgm:prSet>
      <dgm:spPr/>
    </dgm:pt>
    <dgm:pt modelId="{7314D5CC-7978-4F49-A4BA-EE61189C88A6}" type="pres">
      <dgm:prSet presAssocID="{6BA68A6F-245B-410A-A3BA-E63A8B03A194}" presName="spaceBetweenRectangles" presStyleCnt="0"/>
      <dgm:spPr/>
    </dgm:pt>
    <dgm:pt modelId="{7621D5F8-B762-446D-A3AA-529F8CC77406}" type="pres">
      <dgm:prSet presAssocID="{DE67C097-F329-4E74-9C2B-2F24ACB64E9E}" presName="parentLin" presStyleCnt="0"/>
      <dgm:spPr/>
    </dgm:pt>
    <dgm:pt modelId="{D8E5ECB3-1FD1-4F0D-9BA5-484AFAC3413E}" type="pres">
      <dgm:prSet presAssocID="{DE67C097-F329-4E74-9C2B-2F24ACB64E9E}" presName="parentLeftMargin" presStyleLbl="node1" presStyleIdx="2" presStyleCnt="4"/>
      <dgm:spPr/>
    </dgm:pt>
    <dgm:pt modelId="{90900A61-BCE6-4EC1-8368-6C0A4E0BAD08}" type="pres">
      <dgm:prSet presAssocID="{DE67C097-F329-4E74-9C2B-2F24ACB64E9E}" presName="parentText" presStyleLbl="node1" presStyleIdx="3" presStyleCnt="4">
        <dgm:presLayoutVars>
          <dgm:chMax val="0"/>
          <dgm:bulletEnabled val="1"/>
        </dgm:presLayoutVars>
      </dgm:prSet>
      <dgm:spPr/>
    </dgm:pt>
    <dgm:pt modelId="{B45CEF00-1EA2-42E1-8689-0D78116FDDB5}" type="pres">
      <dgm:prSet presAssocID="{DE67C097-F329-4E74-9C2B-2F24ACB64E9E}" presName="negativeSpace" presStyleCnt="0"/>
      <dgm:spPr/>
    </dgm:pt>
    <dgm:pt modelId="{819A2A2A-14DB-4E3B-A59B-F463D7AA5FCB}" type="pres">
      <dgm:prSet presAssocID="{DE67C097-F329-4E74-9C2B-2F24ACB64E9E}" presName="childText" presStyleLbl="conFgAcc1" presStyleIdx="3" presStyleCnt="4">
        <dgm:presLayoutVars>
          <dgm:bulletEnabled val="1"/>
        </dgm:presLayoutVars>
      </dgm:prSet>
      <dgm:spPr/>
    </dgm:pt>
  </dgm:ptLst>
  <dgm:cxnLst>
    <dgm:cxn modelId="{6B567F07-733D-4E18-9558-3D3DDD566EF2}" srcId="{1076DD14-F452-47B7-807B-E9CE2AA93A85}" destId="{225208A3-7357-44CB-B7BD-71068AC11976}" srcOrd="1" destOrd="0" parTransId="{EF85A04A-9BFD-472A-9493-CFFDC8E297BA}" sibTransId="{FE655D49-71F9-4E2B-9AFF-7FE1346F14FC}"/>
    <dgm:cxn modelId="{649A4A18-0F82-4749-A912-4A28F581C605}" type="presOf" srcId="{225208A3-7357-44CB-B7BD-71068AC11976}" destId="{3E969BAB-13C8-45E8-97E0-3D515A023D51}" srcOrd="1" destOrd="0" presId="urn:microsoft.com/office/officeart/2005/8/layout/list1"/>
    <dgm:cxn modelId="{FF1EA318-19D3-43F0-BE16-31FD29EB59CC}" type="presOf" srcId="{1076DD14-F452-47B7-807B-E9CE2AA93A85}" destId="{8D5D1172-2C19-4F9D-A4B2-E80F9597EC26}" srcOrd="0" destOrd="0" presId="urn:microsoft.com/office/officeart/2005/8/layout/list1"/>
    <dgm:cxn modelId="{ED01FF5D-3509-439C-AFED-693D0BF9E4DE}" srcId="{07790966-AC5A-4274-BAE7-E5AAF88E24E2}" destId="{02FE0DC7-0E57-4A85-9A47-7D6F8A01964D}" srcOrd="1" destOrd="0" parTransId="{0ED1A5AC-D894-42C2-92F6-CD68B02C6C35}" sibTransId="{21E26ED9-269F-4762-AEF4-A41F247CC719}"/>
    <dgm:cxn modelId="{018AE766-54BC-47EA-ACA0-8C4A99E337CE}" type="presOf" srcId="{07790966-AC5A-4274-BAE7-E5AAF88E24E2}" destId="{2135A1E1-B2AC-404C-BA2A-166F82F77615}" srcOrd="1" destOrd="0" presId="urn:microsoft.com/office/officeart/2005/8/layout/list1"/>
    <dgm:cxn modelId="{9165EE68-B022-4692-8A26-EDC0360DC1E0}" type="presOf" srcId="{ACC14A41-EF57-4EDD-ABF1-5836F1BB58E3}" destId="{6DA5C0ED-D1BD-4D63-9885-5E3B5F466D72}" srcOrd="1" destOrd="0" presId="urn:microsoft.com/office/officeart/2005/8/layout/list1"/>
    <dgm:cxn modelId="{9032BA77-E366-4713-8EB4-6A908F62EF9B}" type="presOf" srcId="{75C0D69E-A4E4-4B27-8A5A-88FE05FA26FC}" destId="{1977DF31-6EEB-47E0-ACCC-A261E47A93B6}" srcOrd="0" destOrd="1" presId="urn:microsoft.com/office/officeart/2005/8/layout/list1"/>
    <dgm:cxn modelId="{370FB759-A4CF-4604-BC23-794D45AD40A7}" type="presOf" srcId="{1336F44E-D56D-4D95-972C-DE72F350980E}" destId="{819A2A2A-14DB-4E3B-A59B-F463D7AA5FCB}" srcOrd="0" destOrd="0" presId="urn:microsoft.com/office/officeart/2005/8/layout/list1"/>
    <dgm:cxn modelId="{8CF3D559-6BA9-4CB2-AD91-D242B7DC7EB1}" type="presOf" srcId="{DE67C097-F329-4E74-9C2B-2F24ACB64E9E}" destId="{D8E5ECB3-1FD1-4F0D-9BA5-484AFAC3413E}" srcOrd="0" destOrd="0" presId="urn:microsoft.com/office/officeart/2005/8/layout/list1"/>
    <dgm:cxn modelId="{FEB1FF7C-D90A-4115-9A48-783952C1C7AC}" type="presOf" srcId="{8DB13172-D6E5-4F3F-9F05-C2AA151A73CB}" destId="{1977DF31-6EEB-47E0-ACCC-A261E47A93B6}" srcOrd="0" destOrd="0" presId="urn:microsoft.com/office/officeart/2005/8/layout/list1"/>
    <dgm:cxn modelId="{F90F697D-F8F9-488C-A824-B908076B002C}" srcId="{225208A3-7357-44CB-B7BD-71068AC11976}" destId="{8DB13172-D6E5-4F3F-9F05-C2AA151A73CB}" srcOrd="0" destOrd="0" parTransId="{4E8E9272-A74C-4AFE-80D3-D359F2829879}" sibTransId="{05A2C3A2-1F1F-4752-BC21-556E0B06502A}"/>
    <dgm:cxn modelId="{AA27BA7D-D085-447E-B3A4-A99FB437EA60}" type="presOf" srcId="{07790966-AC5A-4274-BAE7-E5AAF88E24E2}" destId="{2CD81A25-2335-4F4A-9B5D-E3030F91FE70}" srcOrd="0" destOrd="0" presId="urn:microsoft.com/office/officeart/2005/8/layout/list1"/>
    <dgm:cxn modelId="{D4626087-3748-40C2-9C25-56BE7B2286DB}" type="presOf" srcId="{DE67C097-F329-4E74-9C2B-2F24ACB64E9E}" destId="{90900A61-BCE6-4EC1-8368-6C0A4E0BAD08}" srcOrd="1" destOrd="0" presId="urn:microsoft.com/office/officeart/2005/8/layout/list1"/>
    <dgm:cxn modelId="{B0F4988B-E51D-4724-9C75-BA21631D2ED5}" srcId="{07790966-AC5A-4274-BAE7-E5AAF88E24E2}" destId="{FE421683-6730-4E0D-AE52-31901E151E54}" srcOrd="0" destOrd="0" parTransId="{7B34AC79-A423-445A-AFDE-E24C740C8041}" sibTransId="{2D079AC3-419A-43DA-9906-93EF8EB5AD90}"/>
    <dgm:cxn modelId="{80B4339C-1982-49FD-8F24-5C5EF7AE08AD}" srcId="{1076DD14-F452-47B7-807B-E9CE2AA93A85}" destId="{ACC14A41-EF57-4EDD-ABF1-5836F1BB58E3}" srcOrd="0" destOrd="0" parTransId="{EEC48A0E-544B-4501-AD70-F1A50C612BDB}" sibTransId="{00F145FE-B65A-4B1E-AAE9-926797D308FA}"/>
    <dgm:cxn modelId="{27DCAFA6-F639-4F36-A647-D3711E44D9CC}" type="presOf" srcId="{225208A3-7357-44CB-B7BD-71068AC11976}" destId="{E57BA2CC-6D81-4205-A3B5-32B94E923A98}" srcOrd="0" destOrd="0" presId="urn:microsoft.com/office/officeart/2005/8/layout/list1"/>
    <dgm:cxn modelId="{1E0B1FBC-3222-432D-9DCF-31363417FC36}" srcId="{225208A3-7357-44CB-B7BD-71068AC11976}" destId="{75C0D69E-A4E4-4B27-8A5A-88FE05FA26FC}" srcOrd="1" destOrd="0" parTransId="{9BCBD07E-B8EB-4F11-90A5-B56DB81D52C1}" sibTransId="{F5F16070-3F2A-40B7-A089-ED50EDB02661}"/>
    <dgm:cxn modelId="{16F46BBD-D6F7-476A-922F-AF592A169B9B}" srcId="{1076DD14-F452-47B7-807B-E9CE2AA93A85}" destId="{07790966-AC5A-4274-BAE7-E5AAF88E24E2}" srcOrd="2" destOrd="0" parTransId="{2EB43D4B-3A58-41DC-BB7E-EE09EFB6A886}" sibTransId="{6BA68A6F-245B-410A-A3BA-E63A8B03A194}"/>
    <dgm:cxn modelId="{88B77BC2-65CE-4DAD-9499-DB16238F7F5C}" type="presOf" srcId="{FE421683-6730-4E0D-AE52-31901E151E54}" destId="{C7D7FBC3-7D35-44B9-BC23-89D1656A30FE}" srcOrd="0" destOrd="0" presId="urn:microsoft.com/office/officeart/2005/8/layout/list1"/>
    <dgm:cxn modelId="{A4FA0ACF-39F7-4A5A-95A7-F28B730CEEE6}" type="presOf" srcId="{ACC14A41-EF57-4EDD-ABF1-5836F1BB58E3}" destId="{7052B625-CA96-49D8-A00F-EB8DF1C649C2}" srcOrd="0" destOrd="0" presId="urn:microsoft.com/office/officeart/2005/8/layout/list1"/>
    <dgm:cxn modelId="{701C32D4-3B64-40A8-B0C4-BD7157A0E4C5}" srcId="{DE67C097-F329-4E74-9C2B-2F24ACB64E9E}" destId="{1336F44E-D56D-4D95-972C-DE72F350980E}" srcOrd="0" destOrd="0" parTransId="{9984B91B-2528-48AC-A9EC-7D2806E05B9D}" sibTransId="{C1A26107-FDB9-4A6A-98B7-AB52BAE435BE}"/>
    <dgm:cxn modelId="{0F3F98E5-DD7D-4588-A3AB-7CB3EAE1D0A0}" srcId="{1076DD14-F452-47B7-807B-E9CE2AA93A85}" destId="{DE67C097-F329-4E74-9C2B-2F24ACB64E9E}" srcOrd="3" destOrd="0" parTransId="{467F1E1E-C61F-4FF2-BC5E-54459CDA6F01}" sibTransId="{E9F62D8C-0C0A-4708-8202-3A8B06A0C0E7}"/>
    <dgm:cxn modelId="{3F4C4AFA-6A76-4D51-82F1-871EFDAE0CF1}" type="presOf" srcId="{02FE0DC7-0E57-4A85-9A47-7D6F8A01964D}" destId="{C7D7FBC3-7D35-44B9-BC23-89D1656A30FE}" srcOrd="0" destOrd="1" presId="urn:microsoft.com/office/officeart/2005/8/layout/list1"/>
    <dgm:cxn modelId="{9D064D29-8FE8-4777-BB84-6DCA92BEE5CC}" type="presParOf" srcId="{8D5D1172-2C19-4F9D-A4B2-E80F9597EC26}" destId="{53199F01-C0E0-4EED-A299-BF502ED77E6B}" srcOrd="0" destOrd="0" presId="urn:microsoft.com/office/officeart/2005/8/layout/list1"/>
    <dgm:cxn modelId="{CAA99B3A-7F47-4D4C-806B-735C5CC4AC37}" type="presParOf" srcId="{53199F01-C0E0-4EED-A299-BF502ED77E6B}" destId="{7052B625-CA96-49D8-A00F-EB8DF1C649C2}" srcOrd="0" destOrd="0" presId="urn:microsoft.com/office/officeart/2005/8/layout/list1"/>
    <dgm:cxn modelId="{78B6DDB8-018D-40BD-A4C7-1A8EA4D58148}" type="presParOf" srcId="{53199F01-C0E0-4EED-A299-BF502ED77E6B}" destId="{6DA5C0ED-D1BD-4D63-9885-5E3B5F466D72}" srcOrd="1" destOrd="0" presId="urn:microsoft.com/office/officeart/2005/8/layout/list1"/>
    <dgm:cxn modelId="{D8F86E72-8864-48F4-8ACE-5449D9AAE7D4}" type="presParOf" srcId="{8D5D1172-2C19-4F9D-A4B2-E80F9597EC26}" destId="{7907B591-1FAF-4890-ACDA-011AA8E39E85}" srcOrd="1" destOrd="0" presId="urn:microsoft.com/office/officeart/2005/8/layout/list1"/>
    <dgm:cxn modelId="{9A1C0BD1-CEFE-43F3-8A04-9512DD5FBDB8}" type="presParOf" srcId="{8D5D1172-2C19-4F9D-A4B2-E80F9597EC26}" destId="{FFE7E4A5-3AB3-4E7D-B48D-2721650CE0F3}" srcOrd="2" destOrd="0" presId="urn:microsoft.com/office/officeart/2005/8/layout/list1"/>
    <dgm:cxn modelId="{0D170D2D-E2A1-4B1B-872A-26032090FEAC}" type="presParOf" srcId="{8D5D1172-2C19-4F9D-A4B2-E80F9597EC26}" destId="{8BE154FD-C0BC-4DF8-B7B5-09E9CFBC6063}" srcOrd="3" destOrd="0" presId="urn:microsoft.com/office/officeart/2005/8/layout/list1"/>
    <dgm:cxn modelId="{F3245C69-E109-4D44-A3EE-193FF9EDA56B}" type="presParOf" srcId="{8D5D1172-2C19-4F9D-A4B2-E80F9597EC26}" destId="{CE4F0FF2-DA65-4B45-97F3-4EA2768FA89F}" srcOrd="4" destOrd="0" presId="urn:microsoft.com/office/officeart/2005/8/layout/list1"/>
    <dgm:cxn modelId="{F66E1C4D-44B3-42E9-AF49-0646E851D777}" type="presParOf" srcId="{CE4F0FF2-DA65-4B45-97F3-4EA2768FA89F}" destId="{E57BA2CC-6D81-4205-A3B5-32B94E923A98}" srcOrd="0" destOrd="0" presId="urn:microsoft.com/office/officeart/2005/8/layout/list1"/>
    <dgm:cxn modelId="{170883DD-FC20-4196-8689-93A42D2AC611}" type="presParOf" srcId="{CE4F0FF2-DA65-4B45-97F3-4EA2768FA89F}" destId="{3E969BAB-13C8-45E8-97E0-3D515A023D51}" srcOrd="1" destOrd="0" presId="urn:microsoft.com/office/officeart/2005/8/layout/list1"/>
    <dgm:cxn modelId="{33F35499-7CC2-47E5-9468-D09CD67F7E50}" type="presParOf" srcId="{8D5D1172-2C19-4F9D-A4B2-E80F9597EC26}" destId="{5A249BB6-D954-4752-AB44-48A96D05EB26}" srcOrd="5" destOrd="0" presId="urn:microsoft.com/office/officeart/2005/8/layout/list1"/>
    <dgm:cxn modelId="{176E38FF-8B35-40EF-82A2-26F8EE63C164}" type="presParOf" srcId="{8D5D1172-2C19-4F9D-A4B2-E80F9597EC26}" destId="{1977DF31-6EEB-47E0-ACCC-A261E47A93B6}" srcOrd="6" destOrd="0" presId="urn:microsoft.com/office/officeart/2005/8/layout/list1"/>
    <dgm:cxn modelId="{353EB414-1DE9-41A3-B33A-1D6953A4551C}" type="presParOf" srcId="{8D5D1172-2C19-4F9D-A4B2-E80F9597EC26}" destId="{2FFFDA75-66A1-4D05-917C-A82E063EF4C2}" srcOrd="7" destOrd="0" presId="urn:microsoft.com/office/officeart/2005/8/layout/list1"/>
    <dgm:cxn modelId="{20B425DA-74FA-41DB-ABA9-DB9DE5784FBF}" type="presParOf" srcId="{8D5D1172-2C19-4F9D-A4B2-E80F9597EC26}" destId="{8F1096F2-5367-4FC2-B9C9-D7FB3C157514}" srcOrd="8" destOrd="0" presId="urn:microsoft.com/office/officeart/2005/8/layout/list1"/>
    <dgm:cxn modelId="{049792CE-F569-4B8A-9577-3B465874B61E}" type="presParOf" srcId="{8F1096F2-5367-4FC2-B9C9-D7FB3C157514}" destId="{2CD81A25-2335-4F4A-9B5D-E3030F91FE70}" srcOrd="0" destOrd="0" presId="urn:microsoft.com/office/officeart/2005/8/layout/list1"/>
    <dgm:cxn modelId="{E92053C6-52A8-4B6A-92AE-B0C407BD23D6}" type="presParOf" srcId="{8F1096F2-5367-4FC2-B9C9-D7FB3C157514}" destId="{2135A1E1-B2AC-404C-BA2A-166F82F77615}" srcOrd="1" destOrd="0" presId="urn:microsoft.com/office/officeart/2005/8/layout/list1"/>
    <dgm:cxn modelId="{7665BC21-414D-4591-AFD9-44ECB9A9462B}" type="presParOf" srcId="{8D5D1172-2C19-4F9D-A4B2-E80F9597EC26}" destId="{CECA1AD1-B485-486B-9D5E-2718B21C698E}" srcOrd="9" destOrd="0" presId="urn:microsoft.com/office/officeart/2005/8/layout/list1"/>
    <dgm:cxn modelId="{8DD6754E-6306-4F45-8E06-E801C28F1284}" type="presParOf" srcId="{8D5D1172-2C19-4F9D-A4B2-E80F9597EC26}" destId="{C7D7FBC3-7D35-44B9-BC23-89D1656A30FE}" srcOrd="10" destOrd="0" presId="urn:microsoft.com/office/officeart/2005/8/layout/list1"/>
    <dgm:cxn modelId="{12842297-0C1E-4340-8EA1-F6ED7A3A5041}" type="presParOf" srcId="{8D5D1172-2C19-4F9D-A4B2-E80F9597EC26}" destId="{7314D5CC-7978-4F49-A4BA-EE61189C88A6}" srcOrd="11" destOrd="0" presId="urn:microsoft.com/office/officeart/2005/8/layout/list1"/>
    <dgm:cxn modelId="{2A3E179D-1BF7-4C10-A6EF-4B0857D6E60A}" type="presParOf" srcId="{8D5D1172-2C19-4F9D-A4B2-E80F9597EC26}" destId="{7621D5F8-B762-446D-A3AA-529F8CC77406}" srcOrd="12" destOrd="0" presId="urn:microsoft.com/office/officeart/2005/8/layout/list1"/>
    <dgm:cxn modelId="{50C24B2E-7148-4B35-9C3D-95084A2AFFCF}" type="presParOf" srcId="{7621D5F8-B762-446D-A3AA-529F8CC77406}" destId="{D8E5ECB3-1FD1-4F0D-9BA5-484AFAC3413E}" srcOrd="0" destOrd="0" presId="urn:microsoft.com/office/officeart/2005/8/layout/list1"/>
    <dgm:cxn modelId="{81D16402-8C3A-4129-A166-7E372369B042}" type="presParOf" srcId="{7621D5F8-B762-446D-A3AA-529F8CC77406}" destId="{90900A61-BCE6-4EC1-8368-6C0A4E0BAD08}" srcOrd="1" destOrd="0" presId="urn:microsoft.com/office/officeart/2005/8/layout/list1"/>
    <dgm:cxn modelId="{228E482A-EDB6-471E-AA32-C610A81AD19F}" type="presParOf" srcId="{8D5D1172-2C19-4F9D-A4B2-E80F9597EC26}" destId="{B45CEF00-1EA2-42E1-8689-0D78116FDDB5}" srcOrd="13" destOrd="0" presId="urn:microsoft.com/office/officeart/2005/8/layout/list1"/>
    <dgm:cxn modelId="{6BCFF972-5974-4724-91DD-F2D161A07BF8}" type="presParOf" srcId="{8D5D1172-2C19-4F9D-A4B2-E80F9597EC26}" destId="{819A2A2A-14DB-4E3B-A59B-F463D7AA5FCB}"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E877F4-FAAA-45B2-81DF-C2FFCC7FAA2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IN"/>
        </a:p>
      </dgm:t>
    </dgm:pt>
    <dgm:pt modelId="{B53467CF-1B2B-4BA2-BADC-CFCCBD76A0BD}">
      <dgm:prSet phldrT="[Text]" custT="1"/>
      <dgm:spPr/>
      <dgm:t>
        <a:bodyPr/>
        <a:lstStyle/>
        <a:p>
          <a:r>
            <a:rPr lang="en-IN" sz="4000" dirty="0"/>
            <a:t>Regulation	</a:t>
          </a:r>
        </a:p>
      </dgm:t>
    </dgm:pt>
    <dgm:pt modelId="{9C8C6C97-2E36-480B-826B-9708699C9B7F}" type="parTrans" cxnId="{E4EC4220-7955-4B26-85C8-B74BE4A3C4F6}">
      <dgm:prSet/>
      <dgm:spPr/>
      <dgm:t>
        <a:bodyPr/>
        <a:lstStyle/>
        <a:p>
          <a:endParaRPr lang="en-IN" sz="2000"/>
        </a:p>
      </dgm:t>
    </dgm:pt>
    <dgm:pt modelId="{E6E200E2-D1B9-4E68-B398-134A16820DCC}" type="sibTrans" cxnId="{E4EC4220-7955-4B26-85C8-B74BE4A3C4F6}">
      <dgm:prSet/>
      <dgm:spPr/>
      <dgm:t>
        <a:bodyPr/>
        <a:lstStyle/>
        <a:p>
          <a:endParaRPr lang="en-IN" sz="2000"/>
        </a:p>
      </dgm:t>
    </dgm:pt>
    <dgm:pt modelId="{6EA36AC1-4378-4B56-BEE6-18E51C5CE824}">
      <dgm:prSet phldrT="[Text]" custT="1"/>
      <dgm:spPr/>
      <dgm:t>
        <a:bodyPr/>
        <a:lstStyle/>
        <a:p>
          <a:r>
            <a:rPr lang="en-IN" sz="1600" dirty="0"/>
            <a:t>Price control</a:t>
          </a:r>
        </a:p>
      </dgm:t>
    </dgm:pt>
    <dgm:pt modelId="{5C6994F3-D9F6-4870-8D8E-B9EFA2CF458F}" type="parTrans" cxnId="{98733F93-28D7-44BC-82B5-4092833B94EE}">
      <dgm:prSet/>
      <dgm:spPr/>
      <dgm:t>
        <a:bodyPr/>
        <a:lstStyle/>
        <a:p>
          <a:endParaRPr lang="en-IN" sz="2000"/>
        </a:p>
      </dgm:t>
    </dgm:pt>
    <dgm:pt modelId="{E886A5CD-E845-4BAB-A60C-324863736086}" type="sibTrans" cxnId="{98733F93-28D7-44BC-82B5-4092833B94EE}">
      <dgm:prSet/>
      <dgm:spPr/>
      <dgm:t>
        <a:bodyPr/>
        <a:lstStyle/>
        <a:p>
          <a:endParaRPr lang="en-IN" sz="2000"/>
        </a:p>
      </dgm:t>
    </dgm:pt>
    <dgm:pt modelId="{2148B9B2-46A5-4F88-8195-67B0EF7DC1E9}">
      <dgm:prSet phldrT="[Text]" custT="1"/>
      <dgm:spPr>
        <a:solidFill>
          <a:srgbClr val="002060">
            <a:hueOff val="0"/>
            <a:satOff val="0"/>
            <a:lumOff val="0"/>
            <a:alphaOff val="0"/>
          </a:srgbClr>
        </a:solidFill>
        <a:ln w="26425" cap="flat" cmpd="sng" algn="ctr">
          <a:solidFill>
            <a:srgbClr val="FFFFFF">
              <a:hueOff val="0"/>
              <a:satOff val="0"/>
              <a:lumOff val="0"/>
              <a:alphaOff val="0"/>
            </a:srgbClr>
          </a:solidFill>
          <a:prstDash val="solid"/>
        </a:ln>
        <a:effectLst/>
      </dgm:spPr>
      <dgm:t>
        <a:bodyPr spcFirstLastPara="0" vert="horz" wrap="square" lIns="152400" tIns="76200" rIns="152400" bIns="76200" numCol="1" spcCol="1270" anchor="ctr" anchorCtr="0"/>
        <a:lstStyle/>
        <a:p>
          <a:r>
            <a:rPr lang="en-IN" sz="4000" kern="1200" dirty="0">
              <a:solidFill>
                <a:srgbClr val="FFFFFF"/>
              </a:solidFill>
              <a:latin typeface="Arial"/>
              <a:ea typeface="+mn-ea"/>
              <a:cs typeface="+mn-cs"/>
            </a:rPr>
            <a:t>Medicine</a:t>
          </a:r>
          <a:r>
            <a:rPr lang="en-IN" sz="4000" kern="1200" dirty="0"/>
            <a:t>	</a:t>
          </a:r>
        </a:p>
      </dgm:t>
    </dgm:pt>
    <dgm:pt modelId="{D5E0D1A3-1DA2-48EE-8F97-0D9851F86F86}" type="parTrans" cxnId="{BAAD8D02-8AF1-4F88-8B42-C11FA8D59DBB}">
      <dgm:prSet/>
      <dgm:spPr/>
      <dgm:t>
        <a:bodyPr/>
        <a:lstStyle/>
        <a:p>
          <a:endParaRPr lang="en-IN" sz="2000"/>
        </a:p>
      </dgm:t>
    </dgm:pt>
    <dgm:pt modelId="{4893C78D-13C6-49DF-A0BD-361842C85F6C}" type="sibTrans" cxnId="{BAAD8D02-8AF1-4F88-8B42-C11FA8D59DBB}">
      <dgm:prSet/>
      <dgm:spPr/>
      <dgm:t>
        <a:bodyPr/>
        <a:lstStyle/>
        <a:p>
          <a:endParaRPr lang="en-IN" sz="2000"/>
        </a:p>
      </dgm:t>
    </dgm:pt>
    <dgm:pt modelId="{1A76BF02-0CE2-4042-A999-571A58950FF9}">
      <dgm:prSet phldrT="[Text]" custT="1"/>
      <dgm:spPr/>
      <dgm:t>
        <a:bodyPr/>
        <a:lstStyle/>
        <a:p>
          <a:r>
            <a:rPr lang="en-IN" sz="1600" dirty="0"/>
            <a:t>Alternative forms of treatment</a:t>
          </a:r>
        </a:p>
      </dgm:t>
    </dgm:pt>
    <dgm:pt modelId="{21B5F1A9-F42F-4603-A452-9B6A8AD7E63D}" type="parTrans" cxnId="{CE811095-96A5-40CC-B53E-E7BD900C6261}">
      <dgm:prSet/>
      <dgm:spPr/>
      <dgm:t>
        <a:bodyPr/>
        <a:lstStyle/>
        <a:p>
          <a:endParaRPr lang="en-IN" sz="2000"/>
        </a:p>
      </dgm:t>
    </dgm:pt>
    <dgm:pt modelId="{430E655A-88C9-405D-99D7-2A257B2582C2}" type="sibTrans" cxnId="{CE811095-96A5-40CC-B53E-E7BD900C6261}">
      <dgm:prSet/>
      <dgm:spPr/>
      <dgm:t>
        <a:bodyPr/>
        <a:lstStyle/>
        <a:p>
          <a:endParaRPr lang="en-IN" sz="2000"/>
        </a:p>
      </dgm:t>
    </dgm:pt>
    <dgm:pt modelId="{4A0FB810-3C4C-49FF-8D18-331F9C86107C}">
      <dgm:prSet phldrT="[Text]" custT="1"/>
      <dgm:spPr/>
      <dgm:t>
        <a:bodyPr/>
        <a:lstStyle/>
        <a:p>
          <a:r>
            <a:rPr lang="en-IN" sz="1600" dirty="0"/>
            <a:t>Introduction of non-branded generics</a:t>
          </a:r>
        </a:p>
      </dgm:t>
    </dgm:pt>
    <dgm:pt modelId="{A7522245-C9AE-4B99-990D-0F3752919418}" type="parTrans" cxnId="{306225A8-2C8D-4D89-9156-92B0DCB0D0D5}">
      <dgm:prSet/>
      <dgm:spPr/>
      <dgm:t>
        <a:bodyPr/>
        <a:lstStyle/>
        <a:p>
          <a:endParaRPr lang="en-IN" sz="2000"/>
        </a:p>
      </dgm:t>
    </dgm:pt>
    <dgm:pt modelId="{8AB4BD3B-C264-4899-86B0-BF8D14DC4D04}" type="sibTrans" cxnId="{306225A8-2C8D-4D89-9156-92B0DCB0D0D5}">
      <dgm:prSet/>
      <dgm:spPr/>
      <dgm:t>
        <a:bodyPr/>
        <a:lstStyle/>
        <a:p>
          <a:endParaRPr lang="en-IN" sz="2000"/>
        </a:p>
      </dgm:t>
    </dgm:pt>
    <dgm:pt modelId="{93184662-6877-4C2D-9A69-4E32498D59A7}">
      <dgm:prSet phldrT="[Text]" custT="1"/>
      <dgm:spPr/>
      <dgm:t>
        <a:bodyPr/>
        <a:lstStyle/>
        <a:p>
          <a:r>
            <a:rPr lang="en-IN" sz="1600" dirty="0"/>
            <a:t>Capping of trade margins</a:t>
          </a:r>
        </a:p>
      </dgm:t>
    </dgm:pt>
    <dgm:pt modelId="{7ED6693A-858C-4ED1-ABF0-33BB0F537F1C}" type="parTrans" cxnId="{21341A14-960A-4608-981E-F97D6B04E171}">
      <dgm:prSet/>
      <dgm:spPr/>
      <dgm:t>
        <a:bodyPr/>
        <a:lstStyle/>
        <a:p>
          <a:endParaRPr lang="en-IN" sz="2000"/>
        </a:p>
      </dgm:t>
    </dgm:pt>
    <dgm:pt modelId="{E2CDAF63-90A4-4440-AD5F-E1DC7D07EC8C}" type="sibTrans" cxnId="{21341A14-960A-4608-981E-F97D6B04E171}">
      <dgm:prSet/>
      <dgm:spPr/>
      <dgm:t>
        <a:bodyPr/>
        <a:lstStyle/>
        <a:p>
          <a:endParaRPr lang="en-IN" sz="2000"/>
        </a:p>
      </dgm:t>
    </dgm:pt>
    <dgm:pt modelId="{75DFDBF6-CFD1-4798-831C-36F3ABAD7C96}">
      <dgm:prSet phldrT="[Text]" custT="1"/>
      <dgm:spPr/>
      <dgm:t>
        <a:bodyPr/>
        <a:lstStyle/>
        <a:p>
          <a:r>
            <a:rPr lang="en-IN" sz="1600" dirty="0"/>
            <a:t>Capping outsourced manufacturing</a:t>
          </a:r>
        </a:p>
      </dgm:t>
    </dgm:pt>
    <dgm:pt modelId="{71FBC1EC-CAF7-4B7A-BA0F-F4ECE325672D}" type="parTrans" cxnId="{02836D6C-6AB6-46CD-AB01-42004B90138A}">
      <dgm:prSet/>
      <dgm:spPr/>
      <dgm:t>
        <a:bodyPr/>
        <a:lstStyle/>
        <a:p>
          <a:endParaRPr lang="en-IN" sz="2000"/>
        </a:p>
      </dgm:t>
    </dgm:pt>
    <dgm:pt modelId="{B2970445-26C4-4348-99FD-1EC435E31F1C}" type="sibTrans" cxnId="{02836D6C-6AB6-46CD-AB01-42004B90138A}">
      <dgm:prSet/>
      <dgm:spPr/>
      <dgm:t>
        <a:bodyPr/>
        <a:lstStyle/>
        <a:p>
          <a:endParaRPr lang="en-IN" sz="2000"/>
        </a:p>
      </dgm:t>
    </dgm:pt>
    <dgm:pt modelId="{BAC9C9B0-F516-40DB-8DF5-E7197EF03D83}">
      <dgm:prSet phldrT="[Text]" custT="1"/>
      <dgm:spPr/>
      <dgm:t>
        <a:bodyPr/>
        <a:lstStyle/>
        <a:p>
          <a:r>
            <a:rPr lang="en-IN" sz="4000" dirty="0"/>
            <a:t>Internal</a:t>
          </a:r>
        </a:p>
      </dgm:t>
    </dgm:pt>
    <dgm:pt modelId="{B385D34A-0E5D-4ADA-8EC6-C27DBC8F32FA}" type="parTrans" cxnId="{738B3760-4285-41D0-ABB2-D62661DE36C7}">
      <dgm:prSet/>
      <dgm:spPr/>
      <dgm:t>
        <a:bodyPr/>
        <a:lstStyle/>
        <a:p>
          <a:endParaRPr lang="en-IN" sz="2000"/>
        </a:p>
      </dgm:t>
    </dgm:pt>
    <dgm:pt modelId="{8A2BCD35-C4B1-4E75-81B4-53FDC2BFF2E1}" type="sibTrans" cxnId="{738B3760-4285-41D0-ABB2-D62661DE36C7}">
      <dgm:prSet/>
      <dgm:spPr/>
      <dgm:t>
        <a:bodyPr/>
        <a:lstStyle/>
        <a:p>
          <a:endParaRPr lang="en-IN" sz="2000"/>
        </a:p>
      </dgm:t>
    </dgm:pt>
    <dgm:pt modelId="{8FFB699F-0BD2-49B8-9D86-32CB7428F64B}">
      <dgm:prSet phldrT="[Text]" custT="1"/>
      <dgm:spPr/>
      <dgm:t>
        <a:bodyPr/>
        <a:lstStyle/>
        <a:p>
          <a:r>
            <a:rPr lang="en-IN" sz="1600" dirty="0"/>
            <a:t>Multiple operating entities in India</a:t>
          </a:r>
        </a:p>
      </dgm:t>
    </dgm:pt>
    <dgm:pt modelId="{CCC272BC-D89C-495C-9F6F-131C5866FF79}" type="parTrans" cxnId="{4B9D7100-4FE6-439A-8469-64E4D007FBC8}">
      <dgm:prSet/>
      <dgm:spPr/>
      <dgm:t>
        <a:bodyPr/>
        <a:lstStyle/>
        <a:p>
          <a:endParaRPr lang="en-IN" sz="2000"/>
        </a:p>
      </dgm:t>
    </dgm:pt>
    <dgm:pt modelId="{A2A67DB5-D297-43FF-8AAC-F032EEED3B68}" type="sibTrans" cxnId="{4B9D7100-4FE6-439A-8469-64E4D007FBC8}">
      <dgm:prSet/>
      <dgm:spPr/>
      <dgm:t>
        <a:bodyPr/>
        <a:lstStyle/>
        <a:p>
          <a:endParaRPr lang="en-IN" sz="2000"/>
        </a:p>
      </dgm:t>
    </dgm:pt>
    <dgm:pt modelId="{3EDE02A9-FA6C-4BD7-A5D9-ED42D5794010}">
      <dgm:prSet phldrT="[Text]" custT="1"/>
      <dgm:spPr/>
      <dgm:t>
        <a:bodyPr/>
        <a:lstStyle/>
        <a:p>
          <a:r>
            <a:rPr lang="en-IN" sz="1600" dirty="0"/>
            <a:t>Parent focus on India and generics business</a:t>
          </a:r>
        </a:p>
      </dgm:t>
    </dgm:pt>
    <dgm:pt modelId="{23DCA663-79DC-47B9-AF26-D73EEF748A14}" type="parTrans" cxnId="{B4D45F07-0C01-4FDA-BA35-15FA3E3D240D}">
      <dgm:prSet/>
      <dgm:spPr/>
      <dgm:t>
        <a:bodyPr/>
        <a:lstStyle/>
        <a:p>
          <a:endParaRPr lang="en-IN" sz="2000"/>
        </a:p>
      </dgm:t>
    </dgm:pt>
    <dgm:pt modelId="{CB946EBA-0EAA-4BD1-839A-92DE21F31983}" type="sibTrans" cxnId="{B4D45F07-0C01-4FDA-BA35-15FA3E3D240D}">
      <dgm:prSet/>
      <dgm:spPr/>
      <dgm:t>
        <a:bodyPr/>
        <a:lstStyle/>
        <a:p>
          <a:endParaRPr lang="en-IN" sz="2000"/>
        </a:p>
      </dgm:t>
    </dgm:pt>
    <dgm:pt modelId="{532FC9E2-30B9-4DD7-9002-DC664CF70F26}">
      <dgm:prSet phldrT="[Text]" custT="1"/>
      <dgm:spPr/>
      <dgm:t>
        <a:bodyPr/>
        <a:lstStyle/>
        <a:p>
          <a:r>
            <a:rPr lang="en-IN" sz="1600" dirty="0"/>
            <a:t>Majority of drug manufacturing is outsourced</a:t>
          </a:r>
        </a:p>
      </dgm:t>
    </dgm:pt>
    <dgm:pt modelId="{97E26E02-2C36-485C-B91A-362A0B7ECAC3}" type="parTrans" cxnId="{C89EEFE0-2388-44CA-BA36-3AEBE4DD9898}">
      <dgm:prSet/>
      <dgm:spPr/>
      <dgm:t>
        <a:bodyPr/>
        <a:lstStyle/>
        <a:p>
          <a:endParaRPr lang="en-IN" sz="2000"/>
        </a:p>
      </dgm:t>
    </dgm:pt>
    <dgm:pt modelId="{E95BEFC3-703B-4520-B59E-D6F27B0ABF96}" type="sibTrans" cxnId="{C89EEFE0-2388-44CA-BA36-3AEBE4DD9898}">
      <dgm:prSet/>
      <dgm:spPr/>
      <dgm:t>
        <a:bodyPr/>
        <a:lstStyle/>
        <a:p>
          <a:endParaRPr lang="en-IN" sz="2000"/>
        </a:p>
      </dgm:t>
    </dgm:pt>
    <dgm:pt modelId="{466177D6-E845-4621-95ED-5BB5C07EBAD4}">
      <dgm:prSet phldrT="[Text]" custT="1"/>
      <dgm:spPr/>
      <dgm:t>
        <a:bodyPr/>
        <a:lstStyle/>
        <a:p>
          <a:r>
            <a:rPr lang="en-IN" sz="1600" dirty="0"/>
            <a:t>Competition from similar medicines</a:t>
          </a:r>
        </a:p>
      </dgm:t>
    </dgm:pt>
    <dgm:pt modelId="{6BA0B323-5089-4144-B3D4-E2E52206BB28}" type="parTrans" cxnId="{6F798F4D-FDE1-4B97-8D30-E4E5D37A99CA}">
      <dgm:prSet/>
      <dgm:spPr/>
      <dgm:t>
        <a:bodyPr/>
        <a:lstStyle/>
        <a:p>
          <a:endParaRPr lang="en-IN" sz="2000"/>
        </a:p>
      </dgm:t>
    </dgm:pt>
    <dgm:pt modelId="{73022F95-5BEF-49DC-A1C1-03DFD2D3B816}" type="sibTrans" cxnId="{6F798F4D-FDE1-4B97-8D30-E4E5D37A99CA}">
      <dgm:prSet/>
      <dgm:spPr/>
      <dgm:t>
        <a:bodyPr/>
        <a:lstStyle/>
        <a:p>
          <a:endParaRPr lang="en-IN" sz="2000"/>
        </a:p>
      </dgm:t>
    </dgm:pt>
    <dgm:pt modelId="{92AEEDC9-BFDD-4080-A1DC-36709186EFC3}">
      <dgm:prSet phldrT="[Text]" custT="1"/>
      <dgm:spPr/>
      <dgm:t>
        <a:bodyPr/>
        <a:lstStyle/>
        <a:p>
          <a:endParaRPr lang="en-IN" sz="1600" dirty="0"/>
        </a:p>
      </dgm:t>
    </dgm:pt>
    <dgm:pt modelId="{5AD930E6-C043-4581-A2E4-3151584CD4EE}" type="parTrans" cxnId="{5E14C544-37F1-472E-A894-93F9AD59862A}">
      <dgm:prSet/>
      <dgm:spPr/>
      <dgm:t>
        <a:bodyPr/>
        <a:lstStyle/>
        <a:p>
          <a:endParaRPr lang="en-IN" sz="2000"/>
        </a:p>
      </dgm:t>
    </dgm:pt>
    <dgm:pt modelId="{8203B9C3-7567-4FE3-A5A9-855B91147EC3}" type="sibTrans" cxnId="{5E14C544-37F1-472E-A894-93F9AD59862A}">
      <dgm:prSet/>
      <dgm:spPr/>
      <dgm:t>
        <a:bodyPr/>
        <a:lstStyle/>
        <a:p>
          <a:endParaRPr lang="en-IN" sz="2000"/>
        </a:p>
      </dgm:t>
    </dgm:pt>
    <dgm:pt modelId="{D571B10A-6009-49D7-94CE-143ADD87E9D0}">
      <dgm:prSet phldrT="[Text]" custT="1"/>
      <dgm:spPr/>
      <dgm:t>
        <a:bodyPr/>
        <a:lstStyle/>
        <a:p>
          <a:r>
            <a:rPr lang="en-IN" sz="1600" dirty="0"/>
            <a:t>Related party transactions</a:t>
          </a:r>
        </a:p>
      </dgm:t>
    </dgm:pt>
    <dgm:pt modelId="{417DC739-5DAC-4E15-8D73-735CE1DDBBBE}" type="parTrans" cxnId="{2B48ADC1-3CFC-48D8-845F-CC49FC1DE025}">
      <dgm:prSet/>
      <dgm:spPr/>
      <dgm:t>
        <a:bodyPr/>
        <a:lstStyle/>
        <a:p>
          <a:endParaRPr lang="en-IN" sz="2000"/>
        </a:p>
      </dgm:t>
    </dgm:pt>
    <dgm:pt modelId="{604DB247-BB1E-4244-B51D-D5A7B3C93340}" type="sibTrans" cxnId="{2B48ADC1-3CFC-48D8-845F-CC49FC1DE025}">
      <dgm:prSet/>
      <dgm:spPr/>
      <dgm:t>
        <a:bodyPr/>
        <a:lstStyle/>
        <a:p>
          <a:endParaRPr lang="en-IN" sz="2000"/>
        </a:p>
      </dgm:t>
    </dgm:pt>
    <dgm:pt modelId="{F58C85C3-FB4B-4240-AC0F-9B729C6FEBD5}" type="pres">
      <dgm:prSet presAssocID="{A8E877F4-FAAA-45B2-81DF-C2FFCC7FAA24}" presName="Name0" presStyleCnt="0">
        <dgm:presLayoutVars>
          <dgm:dir/>
          <dgm:animLvl val="lvl"/>
          <dgm:resizeHandles val="exact"/>
        </dgm:presLayoutVars>
      </dgm:prSet>
      <dgm:spPr/>
    </dgm:pt>
    <dgm:pt modelId="{640E20C4-F6CB-4A60-B6FB-B101D6C10AF6}" type="pres">
      <dgm:prSet presAssocID="{B53467CF-1B2B-4BA2-BADC-CFCCBD76A0BD}" presName="linNode" presStyleCnt="0"/>
      <dgm:spPr/>
    </dgm:pt>
    <dgm:pt modelId="{F5E4462C-B78D-4A0C-83A1-3EAC9E8AF363}" type="pres">
      <dgm:prSet presAssocID="{B53467CF-1B2B-4BA2-BADC-CFCCBD76A0BD}" presName="parentText" presStyleLbl="node1" presStyleIdx="0" presStyleCnt="3">
        <dgm:presLayoutVars>
          <dgm:chMax val="1"/>
          <dgm:bulletEnabled val="1"/>
        </dgm:presLayoutVars>
      </dgm:prSet>
      <dgm:spPr/>
    </dgm:pt>
    <dgm:pt modelId="{1F5F665A-DEF5-41E4-91AD-B8BD65880FAF}" type="pres">
      <dgm:prSet presAssocID="{B53467CF-1B2B-4BA2-BADC-CFCCBD76A0BD}" presName="descendantText" presStyleLbl="alignAccFollowNode1" presStyleIdx="0" presStyleCnt="3">
        <dgm:presLayoutVars>
          <dgm:bulletEnabled val="1"/>
        </dgm:presLayoutVars>
      </dgm:prSet>
      <dgm:spPr/>
    </dgm:pt>
    <dgm:pt modelId="{5999FA11-3B8F-4207-B0D2-78D625E2EC3E}" type="pres">
      <dgm:prSet presAssocID="{E6E200E2-D1B9-4E68-B398-134A16820DCC}" presName="sp" presStyleCnt="0"/>
      <dgm:spPr/>
    </dgm:pt>
    <dgm:pt modelId="{0A8218EE-629D-4772-92D6-E32F2AC4FA5B}" type="pres">
      <dgm:prSet presAssocID="{2148B9B2-46A5-4F88-8195-67B0EF7DC1E9}" presName="linNode" presStyleCnt="0"/>
      <dgm:spPr/>
    </dgm:pt>
    <dgm:pt modelId="{320321B4-D4FC-433C-BD4C-31F5A6ECA102}" type="pres">
      <dgm:prSet presAssocID="{2148B9B2-46A5-4F88-8195-67B0EF7DC1E9}" presName="parentText" presStyleLbl="node1" presStyleIdx="1" presStyleCnt="3">
        <dgm:presLayoutVars>
          <dgm:chMax val="1"/>
          <dgm:bulletEnabled val="1"/>
        </dgm:presLayoutVars>
      </dgm:prSet>
      <dgm:spPr>
        <a:xfrm>
          <a:off x="0" y="1600279"/>
          <a:ext cx="2962656" cy="1521880"/>
        </a:xfrm>
        <a:prstGeom prst="roundRect">
          <a:avLst/>
        </a:prstGeom>
      </dgm:spPr>
    </dgm:pt>
    <dgm:pt modelId="{E2C36BAE-11F0-4377-9305-D166AA26D995}" type="pres">
      <dgm:prSet presAssocID="{2148B9B2-46A5-4F88-8195-67B0EF7DC1E9}" presName="descendantText" presStyleLbl="alignAccFollowNode1" presStyleIdx="1" presStyleCnt="3">
        <dgm:presLayoutVars>
          <dgm:bulletEnabled val="1"/>
        </dgm:presLayoutVars>
      </dgm:prSet>
      <dgm:spPr/>
    </dgm:pt>
    <dgm:pt modelId="{1B0E6AD6-50C4-4809-ABD6-840FEC667D76}" type="pres">
      <dgm:prSet presAssocID="{4893C78D-13C6-49DF-A0BD-361842C85F6C}" presName="sp" presStyleCnt="0"/>
      <dgm:spPr/>
    </dgm:pt>
    <dgm:pt modelId="{445678FC-13BA-420F-957D-FAD86764DA9C}" type="pres">
      <dgm:prSet presAssocID="{BAC9C9B0-F516-40DB-8DF5-E7197EF03D83}" presName="linNode" presStyleCnt="0"/>
      <dgm:spPr/>
    </dgm:pt>
    <dgm:pt modelId="{E02087A4-D2F1-4C01-B580-7EF391E4BE37}" type="pres">
      <dgm:prSet presAssocID="{BAC9C9B0-F516-40DB-8DF5-E7197EF03D83}" presName="parentText" presStyleLbl="node1" presStyleIdx="2" presStyleCnt="3">
        <dgm:presLayoutVars>
          <dgm:chMax val="1"/>
          <dgm:bulletEnabled val="1"/>
        </dgm:presLayoutVars>
      </dgm:prSet>
      <dgm:spPr/>
    </dgm:pt>
    <dgm:pt modelId="{9D1898C4-DDCE-4D08-A723-1668D560CD73}" type="pres">
      <dgm:prSet presAssocID="{BAC9C9B0-F516-40DB-8DF5-E7197EF03D83}" presName="descendantText" presStyleLbl="alignAccFollowNode1" presStyleIdx="2" presStyleCnt="3">
        <dgm:presLayoutVars>
          <dgm:bulletEnabled val="1"/>
        </dgm:presLayoutVars>
      </dgm:prSet>
      <dgm:spPr/>
    </dgm:pt>
  </dgm:ptLst>
  <dgm:cxnLst>
    <dgm:cxn modelId="{4B9D7100-4FE6-439A-8469-64E4D007FBC8}" srcId="{BAC9C9B0-F516-40DB-8DF5-E7197EF03D83}" destId="{8FFB699F-0BD2-49B8-9D86-32CB7428F64B}" srcOrd="0" destOrd="0" parTransId="{CCC272BC-D89C-495C-9F6F-131C5866FF79}" sibTransId="{A2A67DB5-D297-43FF-8AAC-F032EEED3B68}"/>
    <dgm:cxn modelId="{BAAD8D02-8AF1-4F88-8B42-C11FA8D59DBB}" srcId="{A8E877F4-FAAA-45B2-81DF-C2FFCC7FAA24}" destId="{2148B9B2-46A5-4F88-8195-67B0EF7DC1E9}" srcOrd="1" destOrd="0" parTransId="{D5E0D1A3-1DA2-48EE-8F97-0D9851F86F86}" sibTransId="{4893C78D-13C6-49DF-A0BD-361842C85F6C}"/>
    <dgm:cxn modelId="{B4D45F07-0C01-4FDA-BA35-15FA3E3D240D}" srcId="{BAC9C9B0-F516-40DB-8DF5-E7197EF03D83}" destId="{3EDE02A9-FA6C-4BD7-A5D9-ED42D5794010}" srcOrd="1" destOrd="0" parTransId="{23DCA663-79DC-47B9-AF26-D73EEF748A14}" sibTransId="{CB946EBA-0EAA-4BD1-839A-92DE21F31983}"/>
    <dgm:cxn modelId="{21341A14-960A-4608-981E-F97D6B04E171}" srcId="{B53467CF-1B2B-4BA2-BADC-CFCCBD76A0BD}" destId="{93184662-6877-4C2D-9A69-4E32498D59A7}" srcOrd="2" destOrd="0" parTransId="{7ED6693A-858C-4ED1-ABF0-33BB0F537F1C}" sibTransId="{E2CDAF63-90A4-4440-AD5F-E1DC7D07EC8C}"/>
    <dgm:cxn modelId="{E4EC4220-7955-4B26-85C8-B74BE4A3C4F6}" srcId="{A8E877F4-FAAA-45B2-81DF-C2FFCC7FAA24}" destId="{B53467CF-1B2B-4BA2-BADC-CFCCBD76A0BD}" srcOrd="0" destOrd="0" parTransId="{9C8C6C97-2E36-480B-826B-9708699C9B7F}" sibTransId="{E6E200E2-D1B9-4E68-B398-134A16820DCC}"/>
    <dgm:cxn modelId="{97582C2B-0282-4F6B-BBFC-C2F4E807AC9D}" type="presOf" srcId="{8FFB699F-0BD2-49B8-9D86-32CB7428F64B}" destId="{9D1898C4-DDCE-4D08-A723-1668D560CD73}" srcOrd="0" destOrd="0" presId="urn:microsoft.com/office/officeart/2005/8/layout/vList5"/>
    <dgm:cxn modelId="{BF92395F-195B-4DC5-BF53-F68731920666}" type="presOf" srcId="{BAC9C9B0-F516-40DB-8DF5-E7197EF03D83}" destId="{E02087A4-D2F1-4C01-B580-7EF391E4BE37}" srcOrd="0" destOrd="0" presId="urn:microsoft.com/office/officeart/2005/8/layout/vList5"/>
    <dgm:cxn modelId="{738B3760-4285-41D0-ABB2-D62661DE36C7}" srcId="{A8E877F4-FAAA-45B2-81DF-C2FFCC7FAA24}" destId="{BAC9C9B0-F516-40DB-8DF5-E7197EF03D83}" srcOrd="2" destOrd="0" parTransId="{B385D34A-0E5D-4ADA-8EC6-C27DBC8F32FA}" sibTransId="{8A2BCD35-C4B1-4E75-81B4-53FDC2BFF2E1}"/>
    <dgm:cxn modelId="{5E14C544-37F1-472E-A894-93F9AD59862A}" srcId="{2148B9B2-46A5-4F88-8195-67B0EF7DC1E9}" destId="{92AEEDC9-BFDD-4080-A1DC-36709186EFC3}" srcOrd="2" destOrd="0" parTransId="{5AD930E6-C043-4581-A2E4-3151584CD4EE}" sibTransId="{8203B9C3-7567-4FE3-A5A9-855B91147EC3}"/>
    <dgm:cxn modelId="{55D05269-3782-4DE6-A6F3-A3EB56839F72}" type="presOf" srcId="{466177D6-E845-4621-95ED-5BB5C07EBAD4}" destId="{E2C36BAE-11F0-4377-9305-D166AA26D995}" srcOrd="0" destOrd="1" presId="urn:microsoft.com/office/officeart/2005/8/layout/vList5"/>
    <dgm:cxn modelId="{02836D6C-6AB6-46CD-AB01-42004B90138A}" srcId="{B53467CF-1B2B-4BA2-BADC-CFCCBD76A0BD}" destId="{75DFDBF6-CFD1-4798-831C-36F3ABAD7C96}" srcOrd="3" destOrd="0" parTransId="{71FBC1EC-CAF7-4B7A-BA0F-F4ECE325672D}" sibTransId="{B2970445-26C4-4348-99FD-1EC435E31F1C}"/>
    <dgm:cxn modelId="{6F798F4D-FDE1-4B97-8D30-E4E5D37A99CA}" srcId="{2148B9B2-46A5-4F88-8195-67B0EF7DC1E9}" destId="{466177D6-E845-4621-95ED-5BB5C07EBAD4}" srcOrd="1" destOrd="0" parTransId="{6BA0B323-5089-4144-B3D4-E2E52206BB28}" sibTransId="{73022F95-5BEF-49DC-A1C1-03DFD2D3B816}"/>
    <dgm:cxn modelId="{6612EC70-7C24-4BDE-825E-60F2B320594A}" type="presOf" srcId="{A8E877F4-FAAA-45B2-81DF-C2FFCC7FAA24}" destId="{F58C85C3-FB4B-4240-AC0F-9B729C6FEBD5}" srcOrd="0" destOrd="0" presId="urn:microsoft.com/office/officeart/2005/8/layout/vList5"/>
    <dgm:cxn modelId="{8C5C2457-3878-4640-977D-DC10A52B933F}" type="presOf" srcId="{92AEEDC9-BFDD-4080-A1DC-36709186EFC3}" destId="{E2C36BAE-11F0-4377-9305-D166AA26D995}" srcOrd="0" destOrd="2" presId="urn:microsoft.com/office/officeart/2005/8/layout/vList5"/>
    <dgm:cxn modelId="{2343565A-9B98-4B59-9BFD-063E1B9AD193}" type="presOf" srcId="{D571B10A-6009-49D7-94CE-143ADD87E9D0}" destId="{9D1898C4-DDCE-4D08-A723-1668D560CD73}" srcOrd="0" destOrd="3" presId="urn:microsoft.com/office/officeart/2005/8/layout/vList5"/>
    <dgm:cxn modelId="{0B9D617F-3BC3-4224-B236-0DE567B99A66}" type="presOf" srcId="{4A0FB810-3C4C-49FF-8D18-331F9C86107C}" destId="{1F5F665A-DEF5-41E4-91AD-B8BD65880FAF}" srcOrd="0" destOrd="1" presId="urn:microsoft.com/office/officeart/2005/8/layout/vList5"/>
    <dgm:cxn modelId="{89588A82-A790-41BB-9FD1-072A870E30B2}" type="presOf" srcId="{3EDE02A9-FA6C-4BD7-A5D9-ED42D5794010}" destId="{9D1898C4-DDCE-4D08-A723-1668D560CD73}" srcOrd="0" destOrd="1" presId="urn:microsoft.com/office/officeart/2005/8/layout/vList5"/>
    <dgm:cxn modelId="{2CFC0F89-CF12-4F4A-97AB-89FD77D1407A}" type="presOf" srcId="{6EA36AC1-4378-4B56-BEE6-18E51C5CE824}" destId="{1F5F665A-DEF5-41E4-91AD-B8BD65880FAF}" srcOrd="0" destOrd="0" presId="urn:microsoft.com/office/officeart/2005/8/layout/vList5"/>
    <dgm:cxn modelId="{7D86DC8C-EE13-4F73-9895-0C06572B7EC2}" type="presOf" srcId="{75DFDBF6-CFD1-4798-831C-36F3ABAD7C96}" destId="{1F5F665A-DEF5-41E4-91AD-B8BD65880FAF}" srcOrd="0" destOrd="3" presId="urn:microsoft.com/office/officeart/2005/8/layout/vList5"/>
    <dgm:cxn modelId="{0BA7818D-FFDB-4DC3-85AA-79C16CDDF9F0}" type="presOf" srcId="{2148B9B2-46A5-4F88-8195-67B0EF7DC1E9}" destId="{320321B4-D4FC-433C-BD4C-31F5A6ECA102}" srcOrd="0" destOrd="0" presId="urn:microsoft.com/office/officeart/2005/8/layout/vList5"/>
    <dgm:cxn modelId="{98733F93-28D7-44BC-82B5-4092833B94EE}" srcId="{B53467CF-1B2B-4BA2-BADC-CFCCBD76A0BD}" destId="{6EA36AC1-4378-4B56-BEE6-18E51C5CE824}" srcOrd="0" destOrd="0" parTransId="{5C6994F3-D9F6-4870-8D8E-B9EFA2CF458F}" sibTransId="{E886A5CD-E845-4BAB-A60C-324863736086}"/>
    <dgm:cxn modelId="{CE811095-96A5-40CC-B53E-E7BD900C6261}" srcId="{2148B9B2-46A5-4F88-8195-67B0EF7DC1E9}" destId="{1A76BF02-0CE2-4042-A999-571A58950FF9}" srcOrd="0" destOrd="0" parTransId="{21B5F1A9-F42F-4603-A452-9B6A8AD7E63D}" sibTransId="{430E655A-88C9-405D-99D7-2A257B2582C2}"/>
    <dgm:cxn modelId="{306225A8-2C8D-4D89-9156-92B0DCB0D0D5}" srcId="{B53467CF-1B2B-4BA2-BADC-CFCCBD76A0BD}" destId="{4A0FB810-3C4C-49FF-8D18-331F9C86107C}" srcOrd="1" destOrd="0" parTransId="{A7522245-C9AE-4B99-990D-0F3752919418}" sibTransId="{8AB4BD3B-C264-4899-86B0-BF8D14DC4D04}"/>
    <dgm:cxn modelId="{6B15DBAC-9EFC-4688-AA93-3CAEC202C495}" type="presOf" srcId="{B53467CF-1B2B-4BA2-BADC-CFCCBD76A0BD}" destId="{F5E4462C-B78D-4A0C-83A1-3EAC9E8AF363}" srcOrd="0" destOrd="0" presId="urn:microsoft.com/office/officeart/2005/8/layout/vList5"/>
    <dgm:cxn modelId="{5886D3B9-323D-4935-8C9B-910F15AB371C}" type="presOf" srcId="{532FC9E2-30B9-4DD7-9002-DC664CF70F26}" destId="{9D1898C4-DDCE-4D08-A723-1668D560CD73}" srcOrd="0" destOrd="2" presId="urn:microsoft.com/office/officeart/2005/8/layout/vList5"/>
    <dgm:cxn modelId="{2B48ADC1-3CFC-48D8-845F-CC49FC1DE025}" srcId="{BAC9C9B0-F516-40DB-8DF5-E7197EF03D83}" destId="{D571B10A-6009-49D7-94CE-143ADD87E9D0}" srcOrd="3" destOrd="0" parTransId="{417DC739-5DAC-4E15-8D73-735CE1DDBBBE}" sibTransId="{604DB247-BB1E-4244-B51D-D5A7B3C93340}"/>
    <dgm:cxn modelId="{FC416DC2-9267-495E-BAB4-FABBF0B74286}" type="presOf" srcId="{93184662-6877-4C2D-9A69-4E32498D59A7}" destId="{1F5F665A-DEF5-41E4-91AD-B8BD65880FAF}" srcOrd="0" destOrd="2" presId="urn:microsoft.com/office/officeart/2005/8/layout/vList5"/>
    <dgm:cxn modelId="{FC7D61C3-EF6F-4E7D-B4E3-28AF8955AEEF}" type="presOf" srcId="{1A76BF02-0CE2-4042-A999-571A58950FF9}" destId="{E2C36BAE-11F0-4377-9305-D166AA26D995}" srcOrd="0" destOrd="0" presId="urn:microsoft.com/office/officeart/2005/8/layout/vList5"/>
    <dgm:cxn modelId="{C89EEFE0-2388-44CA-BA36-3AEBE4DD9898}" srcId="{BAC9C9B0-F516-40DB-8DF5-E7197EF03D83}" destId="{532FC9E2-30B9-4DD7-9002-DC664CF70F26}" srcOrd="2" destOrd="0" parTransId="{97E26E02-2C36-485C-B91A-362A0B7ECAC3}" sibTransId="{E95BEFC3-703B-4520-B59E-D6F27B0ABF96}"/>
    <dgm:cxn modelId="{59E0087A-E528-4554-AA88-A94609CCEBD2}" type="presParOf" srcId="{F58C85C3-FB4B-4240-AC0F-9B729C6FEBD5}" destId="{640E20C4-F6CB-4A60-B6FB-B101D6C10AF6}" srcOrd="0" destOrd="0" presId="urn:microsoft.com/office/officeart/2005/8/layout/vList5"/>
    <dgm:cxn modelId="{A765286E-3CDC-4273-9819-66DE97C5ACD9}" type="presParOf" srcId="{640E20C4-F6CB-4A60-B6FB-B101D6C10AF6}" destId="{F5E4462C-B78D-4A0C-83A1-3EAC9E8AF363}" srcOrd="0" destOrd="0" presId="urn:microsoft.com/office/officeart/2005/8/layout/vList5"/>
    <dgm:cxn modelId="{86F7F25B-B1E7-4104-BE99-EF3FB9778C9A}" type="presParOf" srcId="{640E20C4-F6CB-4A60-B6FB-B101D6C10AF6}" destId="{1F5F665A-DEF5-41E4-91AD-B8BD65880FAF}" srcOrd="1" destOrd="0" presId="urn:microsoft.com/office/officeart/2005/8/layout/vList5"/>
    <dgm:cxn modelId="{D4BEB784-19E7-4428-9FA4-1CCC42E811ED}" type="presParOf" srcId="{F58C85C3-FB4B-4240-AC0F-9B729C6FEBD5}" destId="{5999FA11-3B8F-4207-B0D2-78D625E2EC3E}" srcOrd="1" destOrd="0" presId="urn:microsoft.com/office/officeart/2005/8/layout/vList5"/>
    <dgm:cxn modelId="{F13522A1-83D2-41FF-B60B-FEE44553ED95}" type="presParOf" srcId="{F58C85C3-FB4B-4240-AC0F-9B729C6FEBD5}" destId="{0A8218EE-629D-4772-92D6-E32F2AC4FA5B}" srcOrd="2" destOrd="0" presId="urn:microsoft.com/office/officeart/2005/8/layout/vList5"/>
    <dgm:cxn modelId="{887346F9-A610-48AB-88C3-B67BADF5194F}" type="presParOf" srcId="{0A8218EE-629D-4772-92D6-E32F2AC4FA5B}" destId="{320321B4-D4FC-433C-BD4C-31F5A6ECA102}" srcOrd="0" destOrd="0" presId="urn:microsoft.com/office/officeart/2005/8/layout/vList5"/>
    <dgm:cxn modelId="{C4224FFF-E38E-471A-9BA2-724268FF1CD0}" type="presParOf" srcId="{0A8218EE-629D-4772-92D6-E32F2AC4FA5B}" destId="{E2C36BAE-11F0-4377-9305-D166AA26D995}" srcOrd="1" destOrd="0" presId="urn:microsoft.com/office/officeart/2005/8/layout/vList5"/>
    <dgm:cxn modelId="{9D59D235-82F1-4752-AA4F-A73E6E08E696}" type="presParOf" srcId="{F58C85C3-FB4B-4240-AC0F-9B729C6FEBD5}" destId="{1B0E6AD6-50C4-4809-ABD6-840FEC667D76}" srcOrd="3" destOrd="0" presId="urn:microsoft.com/office/officeart/2005/8/layout/vList5"/>
    <dgm:cxn modelId="{98FD3A75-EE9C-496D-93EF-31FDC6D9866D}" type="presParOf" srcId="{F58C85C3-FB4B-4240-AC0F-9B729C6FEBD5}" destId="{445678FC-13BA-420F-957D-FAD86764DA9C}" srcOrd="4" destOrd="0" presId="urn:microsoft.com/office/officeart/2005/8/layout/vList5"/>
    <dgm:cxn modelId="{ABD88D06-F801-45CD-A235-E10B97184CA9}" type="presParOf" srcId="{445678FC-13BA-420F-957D-FAD86764DA9C}" destId="{E02087A4-D2F1-4C01-B580-7EF391E4BE37}" srcOrd="0" destOrd="0" presId="urn:microsoft.com/office/officeart/2005/8/layout/vList5"/>
    <dgm:cxn modelId="{30033D1B-EE9F-4CB2-93EA-FB8251D9E0DA}" type="presParOf" srcId="{445678FC-13BA-420F-957D-FAD86764DA9C}" destId="{9D1898C4-DDCE-4D08-A723-1668D560CD7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539F79-B5D3-4FEA-B1DE-B6A57DFBCD5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IN"/>
        </a:p>
      </dgm:t>
    </dgm:pt>
    <dgm:pt modelId="{D473CB43-17D2-4AFE-B0A9-FC4D2D646FB1}">
      <dgm:prSet phldrT="[Text]"/>
      <dgm:spPr/>
      <dgm:t>
        <a:bodyPr/>
        <a:lstStyle/>
        <a:p>
          <a:r>
            <a:rPr lang="en-IN" dirty="0"/>
            <a:t>Ambati </a:t>
          </a:r>
          <a:r>
            <a:rPr lang="en-IN" dirty="0" err="1"/>
            <a:t>Venu</a:t>
          </a:r>
          <a:r>
            <a:rPr lang="en-IN" dirty="0"/>
            <a:t>, MD</a:t>
          </a:r>
        </a:p>
      </dgm:t>
    </dgm:pt>
    <dgm:pt modelId="{552B950E-A325-44B8-B9DC-C896E88B9174}" type="parTrans" cxnId="{40A52259-1704-4F8F-84CF-F9176C421D99}">
      <dgm:prSet/>
      <dgm:spPr/>
      <dgm:t>
        <a:bodyPr/>
        <a:lstStyle/>
        <a:p>
          <a:endParaRPr lang="en-IN"/>
        </a:p>
      </dgm:t>
    </dgm:pt>
    <dgm:pt modelId="{FF65F655-758D-42AE-80A8-9FD3992DEDBF}" type="sibTrans" cxnId="{40A52259-1704-4F8F-84CF-F9176C421D99}">
      <dgm:prSet/>
      <dgm:spPr/>
      <dgm:t>
        <a:bodyPr/>
        <a:lstStyle/>
        <a:p>
          <a:endParaRPr lang="en-IN"/>
        </a:p>
      </dgm:t>
    </dgm:pt>
    <dgm:pt modelId="{00A50144-1CCB-4359-84BE-FDE8131C7721}">
      <dgm:prSet phldrT="[Text]"/>
      <dgm:spPr/>
      <dgm:t>
        <a:bodyPr/>
        <a:lstStyle/>
        <a:p>
          <a:r>
            <a:rPr lang="en-IN" dirty="0"/>
            <a:t>&gt;24 years experience with GSK Consumer across India, MENA, Asia</a:t>
          </a:r>
        </a:p>
      </dgm:t>
    </dgm:pt>
    <dgm:pt modelId="{9A3D23AC-E12E-4CA2-A42C-46B06ED54DB0}" type="parTrans" cxnId="{C22F9186-80FA-401D-B799-CD05AF007BD2}">
      <dgm:prSet/>
      <dgm:spPr/>
      <dgm:t>
        <a:bodyPr/>
        <a:lstStyle/>
        <a:p>
          <a:endParaRPr lang="en-IN"/>
        </a:p>
      </dgm:t>
    </dgm:pt>
    <dgm:pt modelId="{1F722467-63DE-494B-B6CB-7F31A7254A30}" type="sibTrans" cxnId="{C22F9186-80FA-401D-B799-CD05AF007BD2}">
      <dgm:prSet/>
      <dgm:spPr/>
      <dgm:t>
        <a:bodyPr/>
        <a:lstStyle/>
        <a:p>
          <a:endParaRPr lang="en-IN"/>
        </a:p>
      </dgm:t>
    </dgm:pt>
    <dgm:pt modelId="{21F03C11-48B4-43CC-BD75-B81986C9888D}">
      <dgm:prSet phldrT="[Text]"/>
      <dgm:spPr/>
      <dgm:t>
        <a:bodyPr/>
        <a:lstStyle/>
        <a:p>
          <a:r>
            <a:rPr lang="en-IN" dirty="0"/>
            <a:t>MBA (IIM A) and B.E. Mechanical (Bhopal Uni)</a:t>
          </a:r>
        </a:p>
      </dgm:t>
    </dgm:pt>
    <dgm:pt modelId="{044BE7DB-7451-450E-A8EF-910E992820D5}" type="parTrans" cxnId="{AF0B5A40-E6E1-40AA-A032-7E33103F756B}">
      <dgm:prSet/>
      <dgm:spPr/>
      <dgm:t>
        <a:bodyPr/>
        <a:lstStyle/>
        <a:p>
          <a:endParaRPr lang="en-IN"/>
        </a:p>
      </dgm:t>
    </dgm:pt>
    <dgm:pt modelId="{EE7CD3F5-4E66-4F02-B732-BA89A1462ADC}" type="sibTrans" cxnId="{AF0B5A40-E6E1-40AA-A032-7E33103F756B}">
      <dgm:prSet/>
      <dgm:spPr/>
      <dgm:t>
        <a:bodyPr/>
        <a:lstStyle/>
        <a:p>
          <a:endParaRPr lang="en-IN"/>
        </a:p>
      </dgm:t>
    </dgm:pt>
    <dgm:pt modelId="{640C6AC3-2F91-4BD4-BD6D-F949B289ED5A}">
      <dgm:prSet phldrT="[Text]"/>
      <dgm:spPr/>
      <dgm:t>
        <a:bodyPr/>
        <a:lstStyle/>
        <a:p>
          <a:r>
            <a:rPr lang="en-IN" dirty="0"/>
            <a:t>Rajiv </a:t>
          </a:r>
          <a:r>
            <a:rPr lang="en-IN" dirty="0" err="1"/>
            <a:t>Sonalker</a:t>
          </a:r>
          <a:r>
            <a:rPr lang="en-IN" dirty="0"/>
            <a:t>, Group Finance Director</a:t>
          </a:r>
        </a:p>
      </dgm:t>
    </dgm:pt>
    <dgm:pt modelId="{22ED0775-5510-4EE1-8600-B7D648797029}" type="parTrans" cxnId="{6FEC88B8-57EB-490E-A786-8F92FEE486D6}">
      <dgm:prSet/>
      <dgm:spPr/>
      <dgm:t>
        <a:bodyPr/>
        <a:lstStyle/>
        <a:p>
          <a:endParaRPr lang="en-IN"/>
        </a:p>
      </dgm:t>
    </dgm:pt>
    <dgm:pt modelId="{C70B798C-FFC1-4BB9-AE87-D96C8A691D21}" type="sibTrans" cxnId="{6FEC88B8-57EB-490E-A786-8F92FEE486D6}">
      <dgm:prSet/>
      <dgm:spPr/>
      <dgm:t>
        <a:bodyPr/>
        <a:lstStyle/>
        <a:p>
          <a:endParaRPr lang="en-IN"/>
        </a:p>
      </dgm:t>
    </dgm:pt>
    <dgm:pt modelId="{B3508569-42AD-465B-BB10-5BC671C22B1D}">
      <dgm:prSet phldrT="[Text]"/>
      <dgm:spPr/>
      <dgm:t>
        <a:bodyPr/>
        <a:lstStyle/>
        <a:p>
          <a:r>
            <a:rPr lang="en-IN" dirty="0"/>
            <a:t>&gt;28 years experience in Bristol Myers, Voltas, J&amp;J, Sanofi-</a:t>
          </a:r>
          <a:r>
            <a:rPr lang="en-IN" dirty="0" err="1"/>
            <a:t>Aventus</a:t>
          </a:r>
          <a:endParaRPr lang="en-IN" dirty="0"/>
        </a:p>
      </dgm:t>
    </dgm:pt>
    <dgm:pt modelId="{7612BEB8-C40B-4B13-9047-37DB609E946E}" type="parTrans" cxnId="{BEBD60BD-1237-477C-8A4C-04F9A030D707}">
      <dgm:prSet/>
      <dgm:spPr/>
      <dgm:t>
        <a:bodyPr/>
        <a:lstStyle/>
        <a:p>
          <a:endParaRPr lang="en-IN"/>
        </a:p>
      </dgm:t>
    </dgm:pt>
    <dgm:pt modelId="{E85616D8-8085-4B7A-B12F-3B1FD92D79A9}" type="sibTrans" cxnId="{BEBD60BD-1237-477C-8A4C-04F9A030D707}">
      <dgm:prSet/>
      <dgm:spPr/>
      <dgm:t>
        <a:bodyPr/>
        <a:lstStyle/>
        <a:p>
          <a:endParaRPr lang="en-IN"/>
        </a:p>
      </dgm:t>
    </dgm:pt>
    <dgm:pt modelId="{FC87538D-A1BF-4522-AC9D-AD704AECE6D9}">
      <dgm:prSet phldrT="[Text]"/>
      <dgm:spPr/>
      <dgm:t>
        <a:bodyPr/>
        <a:lstStyle/>
        <a:p>
          <a:r>
            <a:rPr lang="en-IN" dirty="0" err="1"/>
            <a:t>B.Com</a:t>
          </a:r>
          <a:r>
            <a:rPr lang="en-IN" dirty="0"/>
            <a:t> Science (Mumbai University) and CA</a:t>
          </a:r>
        </a:p>
      </dgm:t>
    </dgm:pt>
    <dgm:pt modelId="{86A988AA-B38F-4F90-A546-C4C3B15EBDAC}" type="parTrans" cxnId="{821B63E1-972E-473D-BF15-13FC6AFE8BDC}">
      <dgm:prSet/>
      <dgm:spPr/>
      <dgm:t>
        <a:bodyPr/>
        <a:lstStyle/>
        <a:p>
          <a:endParaRPr lang="en-IN"/>
        </a:p>
      </dgm:t>
    </dgm:pt>
    <dgm:pt modelId="{8DFBB742-5ADE-4815-95BC-5164D9D90C22}" type="sibTrans" cxnId="{821B63E1-972E-473D-BF15-13FC6AFE8BDC}">
      <dgm:prSet/>
      <dgm:spPr/>
      <dgm:t>
        <a:bodyPr/>
        <a:lstStyle/>
        <a:p>
          <a:endParaRPr lang="en-IN"/>
        </a:p>
      </dgm:t>
    </dgm:pt>
    <dgm:pt modelId="{0763AC9F-BB1B-4424-96FE-EC77862E8BF2}">
      <dgm:prSet phldrT="[Text]"/>
      <dgm:spPr/>
      <dgm:t>
        <a:bodyPr/>
        <a:lstStyle/>
        <a:p>
          <a:r>
            <a:rPr lang="en-IN" dirty="0"/>
            <a:t>Munir Shaikh, Chairman</a:t>
          </a:r>
        </a:p>
      </dgm:t>
    </dgm:pt>
    <dgm:pt modelId="{6DA67A3E-57F1-4EBC-8E07-E3E86D91E0F4}" type="parTrans" cxnId="{95356EBB-5327-4E0F-8B3D-6C17BEB43CFF}">
      <dgm:prSet/>
      <dgm:spPr/>
      <dgm:t>
        <a:bodyPr/>
        <a:lstStyle/>
        <a:p>
          <a:endParaRPr lang="en-IN"/>
        </a:p>
      </dgm:t>
    </dgm:pt>
    <dgm:pt modelId="{F2F11347-5704-47C1-8E50-371EE6506168}" type="sibTrans" cxnId="{95356EBB-5327-4E0F-8B3D-6C17BEB43CFF}">
      <dgm:prSet/>
      <dgm:spPr/>
      <dgm:t>
        <a:bodyPr/>
        <a:lstStyle/>
        <a:p>
          <a:endParaRPr lang="en-IN"/>
        </a:p>
      </dgm:t>
    </dgm:pt>
    <dgm:pt modelId="{78279DE7-D8AD-48B5-A37F-8CD6D70F31A6}">
      <dgm:prSet phldrT="[Text]"/>
      <dgm:spPr/>
      <dgm:t>
        <a:bodyPr/>
        <a:lstStyle/>
        <a:p>
          <a:r>
            <a:rPr lang="en-IN" dirty="0"/>
            <a:t>With Abbott since 1968 working across regions</a:t>
          </a:r>
        </a:p>
      </dgm:t>
    </dgm:pt>
    <dgm:pt modelId="{613B3CB2-762D-4F4B-BF14-D0190E70D548}" type="parTrans" cxnId="{65336551-7126-4131-96E9-1D1CE9B865F3}">
      <dgm:prSet/>
      <dgm:spPr/>
      <dgm:t>
        <a:bodyPr/>
        <a:lstStyle/>
        <a:p>
          <a:endParaRPr lang="en-IN"/>
        </a:p>
      </dgm:t>
    </dgm:pt>
    <dgm:pt modelId="{56555AE1-2FEA-4E82-82DD-99992C33B85C}" type="sibTrans" cxnId="{65336551-7126-4131-96E9-1D1CE9B865F3}">
      <dgm:prSet/>
      <dgm:spPr/>
      <dgm:t>
        <a:bodyPr/>
        <a:lstStyle/>
        <a:p>
          <a:endParaRPr lang="en-IN"/>
        </a:p>
      </dgm:t>
    </dgm:pt>
    <dgm:pt modelId="{FA72007F-5FB1-4430-927B-A3C1D9FA928D}">
      <dgm:prSet phldrT="[Text]"/>
      <dgm:spPr/>
      <dgm:t>
        <a:bodyPr/>
        <a:lstStyle/>
        <a:p>
          <a:r>
            <a:rPr lang="en-IN" dirty="0"/>
            <a:t>CA in England and Wales</a:t>
          </a:r>
        </a:p>
      </dgm:t>
    </dgm:pt>
    <dgm:pt modelId="{B78405AE-F278-466A-A268-DDB52388A89E}" type="parTrans" cxnId="{57F9ED9C-01B6-48BF-B5A9-635A67AA9061}">
      <dgm:prSet/>
      <dgm:spPr/>
      <dgm:t>
        <a:bodyPr/>
        <a:lstStyle/>
        <a:p>
          <a:endParaRPr lang="en-IN"/>
        </a:p>
      </dgm:t>
    </dgm:pt>
    <dgm:pt modelId="{E10780E2-8C53-4FD4-B951-405BC9448253}" type="sibTrans" cxnId="{57F9ED9C-01B6-48BF-B5A9-635A67AA9061}">
      <dgm:prSet/>
      <dgm:spPr/>
      <dgm:t>
        <a:bodyPr/>
        <a:lstStyle/>
        <a:p>
          <a:endParaRPr lang="en-IN"/>
        </a:p>
      </dgm:t>
    </dgm:pt>
    <dgm:pt modelId="{26D389C7-DDE1-43C8-B654-A01EDEB6D114}" type="pres">
      <dgm:prSet presAssocID="{C3539F79-B5D3-4FEA-B1DE-B6A57DFBCD5F}" presName="Name0" presStyleCnt="0">
        <dgm:presLayoutVars>
          <dgm:dir/>
          <dgm:animLvl val="lvl"/>
          <dgm:resizeHandles val="exact"/>
        </dgm:presLayoutVars>
      </dgm:prSet>
      <dgm:spPr/>
    </dgm:pt>
    <dgm:pt modelId="{3770BF36-321A-47D9-AB93-3BDE22689A63}" type="pres">
      <dgm:prSet presAssocID="{D473CB43-17D2-4AFE-B0A9-FC4D2D646FB1}" presName="linNode" presStyleCnt="0"/>
      <dgm:spPr/>
    </dgm:pt>
    <dgm:pt modelId="{3AE0DF93-604C-4D0C-AAF0-388F3F159617}" type="pres">
      <dgm:prSet presAssocID="{D473CB43-17D2-4AFE-B0A9-FC4D2D646FB1}" presName="parentText" presStyleLbl="node1" presStyleIdx="0" presStyleCnt="3">
        <dgm:presLayoutVars>
          <dgm:chMax val="1"/>
          <dgm:bulletEnabled val="1"/>
        </dgm:presLayoutVars>
      </dgm:prSet>
      <dgm:spPr/>
    </dgm:pt>
    <dgm:pt modelId="{E038F532-E18B-4219-BE1D-6C60EC22545E}" type="pres">
      <dgm:prSet presAssocID="{D473CB43-17D2-4AFE-B0A9-FC4D2D646FB1}" presName="descendantText" presStyleLbl="alignAccFollowNode1" presStyleIdx="0" presStyleCnt="3">
        <dgm:presLayoutVars>
          <dgm:bulletEnabled val="1"/>
        </dgm:presLayoutVars>
      </dgm:prSet>
      <dgm:spPr/>
    </dgm:pt>
    <dgm:pt modelId="{0EEB2D1E-0014-43DA-89B0-B124F70DB9EA}" type="pres">
      <dgm:prSet presAssocID="{FF65F655-758D-42AE-80A8-9FD3992DEDBF}" presName="sp" presStyleCnt="0"/>
      <dgm:spPr/>
    </dgm:pt>
    <dgm:pt modelId="{C72EB68F-1CA7-418E-87FC-D36F8DDFDFDF}" type="pres">
      <dgm:prSet presAssocID="{640C6AC3-2F91-4BD4-BD6D-F949B289ED5A}" presName="linNode" presStyleCnt="0"/>
      <dgm:spPr/>
    </dgm:pt>
    <dgm:pt modelId="{C4FFBC89-8D04-4776-9C69-9A8F23D9BC78}" type="pres">
      <dgm:prSet presAssocID="{640C6AC3-2F91-4BD4-BD6D-F949B289ED5A}" presName="parentText" presStyleLbl="node1" presStyleIdx="1" presStyleCnt="3">
        <dgm:presLayoutVars>
          <dgm:chMax val="1"/>
          <dgm:bulletEnabled val="1"/>
        </dgm:presLayoutVars>
      </dgm:prSet>
      <dgm:spPr/>
    </dgm:pt>
    <dgm:pt modelId="{DCE200EC-E768-4C1E-8987-6DF21F74D224}" type="pres">
      <dgm:prSet presAssocID="{640C6AC3-2F91-4BD4-BD6D-F949B289ED5A}" presName="descendantText" presStyleLbl="alignAccFollowNode1" presStyleIdx="1" presStyleCnt="3">
        <dgm:presLayoutVars>
          <dgm:bulletEnabled val="1"/>
        </dgm:presLayoutVars>
      </dgm:prSet>
      <dgm:spPr/>
    </dgm:pt>
    <dgm:pt modelId="{218106B7-F099-4F79-A15A-83BB81E05C8C}" type="pres">
      <dgm:prSet presAssocID="{C70B798C-FFC1-4BB9-AE87-D96C8A691D21}" presName="sp" presStyleCnt="0"/>
      <dgm:spPr/>
    </dgm:pt>
    <dgm:pt modelId="{27AEA00A-582F-4506-9FAE-41C82BF396A6}" type="pres">
      <dgm:prSet presAssocID="{0763AC9F-BB1B-4424-96FE-EC77862E8BF2}" presName="linNode" presStyleCnt="0"/>
      <dgm:spPr/>
    </dgm:pt>
    <dgm:pt modelId="{50137A0F-E76E-472B-A43D-35FF06144848}" type="pres">
      <dgm:prSet presAssocID="{0763AC9F-BB1B-4424-96FE-EC77862E8BF2}" presName="parentText" presStyleLbl="node1" presStyleIdx="2" presStyleCnt="3">
        <dgm:presLayoutVars>
          <dgm:chMax val="1"/>
          <dgm:bulletEnabled val="1"/>
        </dgm:presLayoutVars>
      </dgm:prSet>
      <dgm:spPr/>
    </dgm:pt>
    <dgm:pt modelId="{E242115D-3E8F-4986-B5C9-CEBE1574B871}" type="pres">
      <dgm:prSet presAssocID="{0763AC9F-BB1B-4424-96FE-EC77862E8BF2}" presName="descendantText" presStyleLbl="alignAccFollowNode1" presStyleIdx="2" presStyleCnt="3">
        <dgm:presLayoutVars>
          <dgm:bulletEnabled val="1"/>
        </dgm:presLayoutVars>
      </dgm:prSet>
      <dgm:spPr/>
    </dgm:pt>
  </dgm:ptLst>
  <dgm:cxnLst>
    <dgm:cxn modelId="{1DD48C0C-3987-4855-9108-13E1922A6333}" type="presOf" srcId="{78279DE7-D8AD-48B5-A37F-8CD6D70F31A6}" destId="{E242115D-3E8F-4986-B5C9-CEBE1574B871}" srcOrd="0" destOrd="0" presId="urn:microsoft.com/office/officeart/2005/8/layout/vList5"/>
    <dgm:cxn modelId="{E5AFF919-7F1F-4792-9445-15F29E6BE88F}" type="presOf" srcId="{D473CB43-17D2-4AFE-B0A9-FC4D2D646FB1}" destId="{3AE0DF93-604C-4D0C-AAF0-388F3F159617}" srcOrd="0" destOrd="0" presId="urn:microsoft.com/office/officeart/2005/8/layout/vList5"/>
    <dgm:cxn modelId="{16FEE622-BB04-4662-B836-17C8953B2E01}" type="presOf" srcId="{640C6AC3-2F91-4BD4-BD6D-F949B289ED5A}" destId="{C4FFBC89-8D04-4776-9C69-9A8F23D9BC78}" srcOrd="0" destOrd="0" presId="urn:microsoft.com/office/officeart/2005/8/layout/vList5"/>
    <dgm:cxn modelId="{AF0B5A40-E6E1-40AA-A032-7E33103F756B}" srcId="{D473CB43-17D2-4AFE-B0A9-FC4D2D646FB1}" destId="{21F03C11-48B4-43CC-BD75-B81986C9888D}" srcOrd="1" destOrd="0" parTransId="{044BE7DB-7451-450E-A8EF-910E992820D5}" sibTransId="{EE7CD3F5-4E66-4F02-B732-BA89A1462ADC}"/>
    <dgm:cxn modelId="{D6A32A51-B421-44F3-8385-79F7B5EA9359}" type="presOf" srcId="{C3539F79-B5D3-4FEA-B1DE-B6A57DFBCD5F}" destId="{26D389C7-DDE1-43C8-B654-A01EDEB6D114}" srcOrd="0" destOrd="0" presId="urn:microsoft.com/office/officeart/2005/8/layout/vList5"/>
    <dgm:cxn modelId="{65336551-7126-4131-96E9-1D1CE9B865F3}" srcId="{0763AC9F-BB1B-4424-96FE-EC77862E8BF2}" destId="{78279DE7-D8AD-48B5-A37F-8CD6D70F31A6}" srcOrd="0" destOrd="0" parTransId="{613B3CB2-762D-4F4B-BF14-D0190E70D548}" sibTransId="{56555AE1-2FEA-4E82-82DD-99992C33B85C}"/>
    <dgm:cxn modelId="{40A52259-1704-4F8F-84CF-F9176C421D99}" srcId="{C3539F79-B5D3-4FEA-B1DE-B6A57DFBCD5F}" destId="{D473CB43-17D2-4AFE-B0A9-FC4D2D646FB1}" srcOrd="0" destOrd="0" parTransId="{552B950E-A325-44B8-B9DC-C896E88B9174}" sibTransId="{FF65F655-758D-42AE-80A8-9FD3992DEDBF}"/>
    <dgm:cxn modelId="{C22F9186-80FA-401D-B799-CD05AF007BD2}" srcId="{D473CB43-17D2-4AFE-B0A9-FC4D2D646FB1}" destId="{00A50144-1CCB-4359-84BE-FDE8131C7721}" srcOrd="0" destOrd="0" parTransId="{9A3D23AC-E12E-4CA2-A42C-46B06ED54DB0}" sibTransId="{1F722467-63DE-494B-B6CB-7F31A7254A30}"/>
    <dgm:cxn modelId="{88AACF88-DA83-4B41-8A28-0489D451C4C6}" type="presOf" srcId="{00A50144-1CCB-4359-84BE-FDE8131C7721}" destId="{E038F532-E18B-4219-BE1D-6C60EC22545E}" srcOrd="0" destOrd="0" presId="urn:microsoft.com/office/officeart/2005/8/layout/vList5"/>
    <dgm:cxn modelId="{57F9ED9C-01B6-48BF-B5A9-635A67AA9061}" srcId="{0763AC9F-BB1B-4424-96FE-EC77862E8BF2}" destId="{FA72007F-5FB1-4430-927B-A3C1D9FA928D}" srcOrd="1" destOrd="0" parTransId="{B78405AE-F278-466A-A268-DDB52388A89E}" sibTransId="{E10780E2-8C53-4FD4-B951-405BC9448253}"/>
    <dgm:cxn modelId="{45243E9E-096C-4B06-B5F5-B81BBEEF5579}" type="presOf" srcId="{0763AC9F-BB1B-4424-96FE-EC77862E8BF2}" destId="{50137A0F-E76E-472B-A43D-35FF06144848}" srcOrd="0" destOrd="0" presId="urn:microsoft.com/office/officeart/2005/8/layout/vList5"/>
    <dgm:cxn modelId="{6FEC88B8-57EB-490E-A786-8F92FEE486D6}" srcId="{C3539F79-B5D3-4FEA-B1DE-B6A57DFBCD5F}" destId="{640C6AC3-2F91-4BD4-BD6D-F949B289ED5A}" srcOrd="1" destOrd="0" parTransId="{22ED0775-5510-4EE1-8600-B7D648797029}" sibTransId="{C70B798C-FFC1-4BB9-AE87-D96C8A691D21}"/>
    <dgm:cxn modelId="{95356EBB-5327-4E0F-8B3D-6C17BEB43CFF}" srcId="{C3539F79-B5D3-4FEA-B1DE-B6A57DFBCD5F}" destId="{0763AC9F-BB1B-4424-96FE-EC77862E8BF2}" srcOrd="2" destOrd="0" parTransId="{6DA67A3E-57F1-4EBC-8E07-E3E86D91E0F4}" sibTransId="{F2F11347-5704-47C1-8E50-371EE6506168}"/>
    <dgm:cxn modelId="{BEBD60BD-1237-477C-8A4C-04F9A030D707}" srcId="{640C6AC3-2F91-4BD4-BD6D-F949B289ED5A}" destId="{B3508569-42AD-465B-BB10-5BC671C22B1D}" srcOrd="0" destOrd="0" parTransId="{7612BEB8-C40B-4B13-9047-37DB609E946E}" sibTransId="{E85616D8-8085-4B7A-B12F-3B1FD92D79A9}"/>
    <dgm:cxn modelId="{1685ADC8-4B1D-4DD9-AB0E-4A9D0A6827F5}" type="presOf" srcId="{B3508569-42AD-465B-BB10-5BC671C22B1D}" destId="{DCE200EC-E768-4C1E-8987-6DF21F74D224}" srcOrd="0" destOrd="0" presId="urn:microsoft.com/office/officeart/2005/8/layout/vList5"/>
    <dgm:cxn modelId="{B53A4AE0-C3D3-44DF-AA81-C2003AC7C036}" type="presOf" srcId="{FC87538D-A1BF-4522-AC9D-AD704AECE6D9}" destId="{DCE200EC-E768-4C1E-8987-6DF21F74D224}" srcOrd="0" destOrd="1" presId="urn:microsoft.com/office/officeart/2005/8/layout/vList5"/>
    <dgm:cxn modelId="{821B63E1-972E-473D-BF15-13FC6AFE8BDC}" srcId="{640C6AC3-2F91-4BD4-BD6D-F949B289ED5A}" destId="{FC87538D-A1BF-4522-AC9D-AD704AECE6D9}" srcOrd="1" destOrd="0" parTransId="{86A988AA-B38F-4F90-A546-C4C3B15EBDAC}" sibTransId="{8DFBB742-5ADE-4815-95BC-5164D9D90C22}"/>
    <dgm:cxn modelId="{6E370CF4-B443-408D-AD6E-E9643F2D5BF2}" type="presOf" srcId="{21F03C11-48B4-43CC-BD75-B81986C9888D}" destId="{E038F532-E18B-4219-BE1D-6C60EC22545E}" srcOrd="0" destOrd="1" presId="urn:microsoft.com/office/officeart/2005/8/layout/vList5"/>
    <dgm:cxn modelId="{B60EDBF4-22DA-49D1-AFB4-CEF207E97D58}" type="presOf" srcId="{FA72007F-5FB1-4430-927B-A3C1D9FA928D}" destId="{E242115D-3E8F-4986-B5C9-CEBE1574B871}" srcOrd="0" destOrd="1" presId="urn:microsoft.com/office/officeart/2005/8/layout/vList5"/>
    <dgm:cxn modelId="{A441B718-B8A8-4FD2-9607-B9CDED9F72FC}" type="presParOf" srcId="{26D389C7-DDE1-43C8-B654-A01EDEB6D114}" destId="{3770BF36-321A-47D9-AB93-3BDE22689A63}" srcOrd="0" destOrd="0" presId="urn:microsoft.com/office/officeart/2005/8/layout/vList5"/>
    <dgm:cxn modelId="{AC1BEB04-2648-4347-8A7F-7DC99E07471C}" type="presParOf" srcId="{3770BF36-321A-47D9-AB93-3BDE22689A63}" destId="{3AE0DF93-604C-4D0C-AAF0-388F3F159617}" srcOrd="0" destOrd="0" presId="urn:microsoft.com/office/officeart/2005/8/layout/vList5"/>
    <dgm:cxn modelId="{E4E5DEE9-CFCF-4F1C-AE88-9D1611384F55}" type="presParOf" srcId="{3770BF36-321A-47D9-AB93-3BDE22689A63}" destId="{E038F532-E18B-4219-BE1D-6C60EC22545E}" srcOrd="1" destOrd="0" presId="urn:microsoft.com/office/officeart/2005/8/layout/vList5"/>
    <dgm:cxn modelId="{0A940523-E107-4857-8AC2-E255113BE626}" type="presParOf" srcId="{26D389C7-DDE1-43C8-B654-A01EDEB6D114}" destId="{0EEB2D1E-0014-43DA-89B0-B124F70DB9EA}" srcOrd="1" destOrd="0" presId="urn:microsoft.com/office/officeart/2005/8/layout/vList5"/>
    <dgm:cxn modelId="{A6538C88-DAAA-447F-9126-73D6ED1EFA4C}" type="presParOf" srcId="{26D389C7-DDE1-43C8-B654-A01EDEB6D114}" destId="{C72EB68F-1CA7-418E-87FC-D36F8DDFDFDF}" srcOrd="2" destOrd="0" presId="urn:microsoft.com/office/officeart/2005/8/layout/vList5"/>
    <dgm:cxn modelId="{56803BE1-1249-448C-9539-77681AA94196}" type="presParOf" srcId="{C72EB68F-1CA7-418E-87FC-D36F8DDFDFDF}" destId="{C4FFBC89-8D04-4776-9C69-9A8F23D9BC78}" srcOrd="0" destOrd="0" presId="urn:microsoft.com/office/officeart/2005/8/layout/vList5"/>
    <dgm:cxn modelId="{03769908-1B5E-414E-A3C7-4C31C210A609}" type="presParOf" srcId="{C72EB68F-1CA7-418E-87FC-D36F8DDFDFDF}" destId="{DCE200EC-E768-4C1E-8987-6DF21F74D224}" srcOrd="1" destOrd="0" presId="urn:microsoft.com/office/officeart/2005/8/layout/vList5"/>
    <dgm:cxn modelId="{1AB75C43-FF68-48DB-8EC7-05FE8762DCFF}" type="presParOf" srcId="{26D389C7-DDE1-43C8-B654-A01EDEB6D114}" destId="{218106B7-F099-4F79-A15A-83BB81E05C8C}" srcOrd="3" destOrd="0" presId="urn:microsoft.com/office/officeart/2005/8/layout/vList5"/>
    <dgm:cxn modelId="{997CD02B-321B-4D86-87FF-402710D86A04}" type="presParOf" srcId="{26D389C7-DDE1-43C8-B654-A01EDEB6D114}" destId="{27AEA00A-582F-4506-9FAE-41C82BF396A6}" srcOrd="4" destOrd="0" presId="urn:microsoft.com/office/officeart/2005/8/layout/vList5"/>
    <dgm:cxn modelId="{17A80D8D-3EB4-4DAA-88E6-3BF41322ABBE}" type="presParOf" srcId="{27AEA00A-582F-4506-9FAE-41C82BF396A6}" destId="{50137A0F-E76E-472B-A43D-35FF06144848}" srcOrd="0" destOrd="0" presId="urn:microsoft.com/office/officeart/2005/8/layout/vList5"/>
    <dgm:cxn modelId="{E6A5E780-7323-4CEA-BDB9-A06ACF9F3D59}" type="presParOf" srcId="{27AEA00A-582F-4506-9FAE-41C82BF396A6}" destId="{E242115D-3E8F-4986-B5C9-CEBE1574B871}"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E7E4A5-3AB3-4E7D-B48D-2721650CE0F3}">
      <dsp:nvSpPr>
        <dsp:cNvPr id="0" name=""/>
        <dsp:cNvSpPr/>
      </dsp:nvSpPr>
      <dsp:spPr>
        <a:xfrm>
          <a:off x="0" y="367716"/>
          <a:ext cx="8229600" cy="504000"/>
        </a:xfrm>
        <a:prstGeom prst="rect">
          <a:avLst/>
        </a:prstGeom>
        <a:solidFill>
          <a:schemeClr val="lt2">
            <a:alpha val="90000"/>
            <a:hueOff val="0"/>
            <a:satOff val="0"/>
            <a:lumOff val="0"/>
            <a:alphaOff val="0"/>
          </a:schemeClr>
        </a:solidFill>
        <a:ln w="2642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A5C0ED-D1BD-4D63-9885-5E3B5F466D72}">
      <dsp:nvSpPr>
        <dsp:cNvPr id="0" name=""/>
        <dsp:cNvSpPr/>
      </dsp:nvSpPr>
      <dsp:spPr>
        <a:xfrm>
          <a:off x="411480" y="72516"/>
          <a:ext cx="5760720" cy="590400"/>
        </a:xfrm>
        <a:prstGeom prst="roundRect">
          <a:avLst/>
        </a:prstGeom>
        <a:solidFill>
          <a:schemeClr val="dk2">
            <a:hueOff val="0"/>
            <a:satOff val="0"/>
            <a:lumOff val="0"/>
            <a:alphaOff val="0"/>
          </a:schemeClr>
        </a:solidFill>
        <a:ln w="2642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a:lnSpc>
              <a:spcPct val="90000"/>
            </a:lnSpc>
            <a:spcBef>
              <a:spcPct val="0"/>
            </a:spcBef>
            <a:spcAft>
              <a:spcPct val="35000"/>
            </a:spcAft>
            <a:buNone/>
          </a:pPr>
          <a:r>
            <a:rPr lang="en-IN" sz="2000" kern="1200" dirty="0"/>
            <a:t>Women’s health and GI</a:t>
          </a:r>
        </a:p>
      </dsp:txBody>
      <dsp:txXfrm>
        <a:off x="440301" y="101337"/>
        <a:ext cx="5703078" cy="532758"/>
      </dsp:txXfrm>
    </dsp:sp>
    <dsp:sp modelId="{1977DF31-6EEB-47E0-ACCC-A261E47A93B6}">
      <dsp:nvSpPr>
        <dsp:cNvPr id="0" name=""/>
        <dsp:cNvSpPr/>
      </dsp:nvSpPr>
      <dsp:spPr>
        <a:xfrm>
          <a:off x="0" y="1274916"/>
          <a:ext cx="8229600" cy="1134000"/>
        </a:xfrm>
        <a:prstGeom prst="rect">
          <a:avLst/>
        </a:prstGeom>
        <a:solidFill>
          <a:schemeClr val="lt2">
            <a:alpha val="90000"/>
            <a:hueOff val="0"/>
            <a:satOff val="0"/>
            <a:lumOff val="0"/>
            <a:alphaOff val="0"/>
          </a:schemeClr>
        </a:solidFill>
        <a:ln w="2642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416560" rIns="638708" bIns="142240" numCol="1" spcCol="1270" anchor="t" anchorCtr="0">
          <a:noAutofit/>
        </a:bodyPr>
        <a:lstStyle/>
        <a:p>
          <a:pPr marL="228600" lvl="1" indent="-228600" algn="l" defTabSz="889000">
            <a:lnSpc>
              <a:spcPct val="90000"/>
            </a:lnSpc>
            <a:spcBef>
              <a:spcPct val="0"/>
            </a:spcBef>
            <a:spcAft>
              <a:spcPct val="15000"/>
            </a:spcAft>
            <a:buChar char="•"/>
          </a:pPr>
          <a:r>
            <a:rPr lang="en-IN" sz="2000" kern="1200" dirty="0" err="1"/>
            <a:t>Metabolics</a:t>
          </a:r>
          <a:endParaRPr lang="en-IN" sz="2000" kern="1200" dirty="0"/>
        </a:p>
        <a:p>
          <a:pPr marL="228600" lvl="1" indent="-228600" algn="l" defTabSz="889000">
            <a:lnSpc>
              <a:spcPct val="90000"/>
            </a:lnSpc>
            <a:spcBef>
              <a:spcPct val="0"/>
            </a:spcBef>
            <a:spcAft>
              <a:spcPct val="15000"/>
            </a:spcAft>
            <a:buChar char="•"/>
          </a:pPr>
          <a:r>
            <a:rPr lang="en-IN" sz="2000" kern="1200" dirty="0"/>
            <a:t>CNS</a:t>
          </a:r>
        </a:p>
      </dsp:txBody>
      <dsp:txXfrm>
        <a:off x="0" y="1274916"/>
        <a:ext cx="8229600" cy="1134000"/>
      </dsp:txXfrm>
    </dsp:sp>
    <dsp:sp modelId="{3E969BAB-13C8-45E8-97E0-3D515A023D51}">
      <dsp:nvSpPr>
        <dsp:cNvPr id="0" name=""/>
        <dsp:cNvSpPr/>
      </dsp:nvSpPr>
      <dsp:spPr>
        <a:xfrm>
          <a:off x="411480" y="979716"/>
          <a:ext cx="5760720" cy="590400"/>
        </a:xfrm>
        <a:prstGeom prst="roundRect">
          <a:avLst/>
        </a:prstGeom>
        <a:solidFill>
          <a:schemeClr val="dk2">
            <a:hueOff val="0"/>
            <a:satOff val="0"/>
            <a:lumOff val="0"/>
            <a:alphaOff val="0"/>
          </a:schemeClr>
        </a:solidFill>
        <a:ln w="2642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a:lnSpc>
              <a:spcPct val="90000"/>
            </a:lnSpc>
            <a:spcBef>
              <a:spcPct val="0"/>
            </a:spcBef>
            <a:spcAft>
              <a:spcPct val="35000"/>
            </a:spcAft>
            <a:buNone/>
          </a:pPr>
          <a:r>
            <a:rPr lang="en-IN" sz="2000" kern="1200" dirty="0"/>
            <a:t>Specialty care</a:t>
          </a:r>
        </a:p>
      </dsp:txBody>
      <dsp:txXfrm>
        <a:off x="440301" y="1008537"/>
        <a:ext cx="5703078" cy="532758"/>
      </dsp:txXfrm>
    </dsp:sp>
    <dsp:sp modelId="{C7D7FBC3-7D35-44B9-BC23-89D1656A30FE}">
      <dsp:nvSpPr>
        <dsp:cNvPr id="0" name=""/>
        <dsp:cNvSpPr/>
      </dsp:nvSpPr>
      <dsp:spPr>
        <a:xfrm>
          <a:off x="0" y="2812116"/>
          <a:ext cx="8229600" cy="1134000"/>
        </a:xfrm>
        <a:prstGeom prst="rect">
          <a:avLst/>
        </a:prstGeom>
        <a:solidFill>
          <a:schemeClr val="lt2">
            <a:alpha val="90000"/>
            <a:hueOff val="0"/>
            <a:satOff val="0"/>
            <a:lumOff val="0"/>
            <a:alphaOff val="0"/>
          </a:schemeClr>
        </a:solidFill>
        <a:ln w="2642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416560" rIns="638708" bIns="142240" numCol="1" spcCol="1270" anchor="t" anchorCtr="0">
          <a:noAutofit/>
        </a:bodyPr>
        <a:lstStyle/>
        <a:p>
          <a:pPr marL="228600" lvl="1" indent="-228600" algn="l" defTabSz="889000">
            <a:lnSpc>
              <a:spcPct val="90000"/>
            </a:lnSpc>
            <a:spcBef>
              <a:spcPct val="0"/>
            </a:spcBef>
            <a:spcAft>
              <a:spcPct val="15000"/>
            </a:spcAft>
            <a:buChar char="•"/>
          </a:pPr>
          <a:r>
            <a:rPr lang="en-IN" sz="2000" kern="1200" dirty="0"/>
            <a:t>Pain, vitamins, sleep, antacid, etc.</a:t>
          </a:r>
        </a:p>
        <a:p>
          <a:pPr marL="228600" lvl="1" indent="-228600" algn="l" defTabSz="889000">
            <a:lnSpc>
              <a:spcPct val="90000"/>
            </a:lnSpc>
            <a:spcBef>
              <a:spcPct val="0"/>
            </a:spcBef>
            <a:spcAft>
              <a:spcPct val="15000"/>
            </a:spcAft>
            <a:buChar char="•"/>
          </a:pPr>
          <a:r>
            <a:rPr lang="en-IN" sz="2000" kern="1200" dirty="0"/>
            <a:t>Vaccines</a:t>
          </a:r>
        </a:p>
      </dsp:txBody>
      <dsp:txXfrm>
        <a:off x="0" y="2812116"/>
        <a:ext cx="8229600" cy="1134000"/>
      </dsp:txXfrm>
    </dsp:sp>
    <dsp:sp modelId="{2135A1E1-B2AC-404C-BA2A-166F82F77615}">
      <dsp:nvSpPr>
        <dsp:cNvPr id="0" name=""/>
        <dsp:cNvSpPr/>
      </dsp:nvSpPr>
      <dsp:spPr>
        <a:xfrm>
          <a:off x="411480" y="2516916"/>
          <a:ext cx="5760720" cy="590400"/>
        </a:xfrm>
        <a:prstGeom prst="roundRect">
          <a:avLst/>
        </a:prstGeom>
        <a:solidFill>
          <a:schemeClr val="dk2">
            <a:hueOff val="0"/>
            <a:satOff val="0"/>
            <a:lumOff val="0"/>
            <a:alphaOff val="0"/>
          </a:schemeClr>
        </a:solidFill>
        <a:ln w="2642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a:lnSpc>
              <a:spcPct val="90000"/>
            </a:lnSpc>
            <a:spcBef>
              <a:spcPct val="0"/>
            </a:spcBef>
            <a:spcAft>
              <a:spcPct val="35000"/>
            </a:spcAft>
            <a:buNone/>
          </a:pPr>
          <a:r>
            <a:rPr lang="en-IN" sz="2000" kern="1200" dirty="0" err="1"/>
            <a:t>GenNext</a:t>
          </a:r>
          <a:r>
            <a:rPr lang="en-IN" sz="2000" kern="1200" dirty="0"/>
            <a:t> and Vaccines</a:t>
          </a:r>
        </a:p>
      </dsp:txBody>
      <dsp:txXfrm>
        <a:off x="440301" y="2545737"/>
        <a:ext cx="5703078" cy="532758"/>
      </dsp:txXfrm>
    </dsp:sp>
    <dsp:sp modelId="{819A2A2A-14DB-4E3B-A59B-F463D7AA5FCB}">
      <dsp:nvSpPr>
        <dsp:cNvPr id="0" name=""/>
        <dsp:cNvSpPr/>
      </dsp:nvSpPr>
      <dsp:spPr>
        <a:xfrm>
          <a:off x="0" y="4349317"/>
          <a:ext cx="8229600" cy="834750"/>
        </a:xfrm>
        <a:prstGeom prst="rect">
          <a:avLst/>
        </a:prstGeom>
        <a:solidFill>
          <a:schemeClr val="lt2">
            <a:alpha val="90000"/>
            <a:hueOff val="0"/>
            <a:satOff val="0"/>
            <a:lumOff val="0"/>
            <a:alphaOff val="0"/>
          </a:schemeClr>
        </a:solidFill>
        <a:ln w="2642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416560" rIns="638708" bIns="142240" numCol="1" spcCol="1270" anchor="t" anchorCtr="0">
          <a:noAutofit/>
        </a:bodyPr>
        <a:lstStyle/>
        <a:p>
          <a:pPr marL="228600" lvl="1" indent="-228600" algn="l" defTabSz="889000">
            <a:lnSpc>
              <a:spcPct val="90000"/>
            </a:lnSpc>
            <a:spcBef>
              <a:spcPct val="0"/>
            </a:spcBef>
            <a:spcAft>
              <a:spcPct val="15000"/>
            </a:spcAft>
            <a:buChar char="•"/>
          </a:pPr>
          <a:r>
            <a:rPr lang="en-IN" sz="2000" kern="1200" dirty="0"/>
            <a:t>Antacid</a:t>
          </a:r>
        </a:p>
      </dsp:txBody>
      <dsp:txXfrm>
        <a:off x="0" y="4349317"/>
        <a:ext cx="8229600" cy="834750"/>
      </dsp:txXfrm>
    </dsp:sp>
    <dsp:sp modelId="{90900A61-BCE6-4EC1-8368-6C0A4E0BAD08}">
      <dsp:nvSpPr>
        <dsp:cNvPr id="0" name=""/>
        <dsp:cNvSpPr/>
      </dsp:nvSpPr>
      <dsp:spPr>
        <a:xfrm>
          <a:off x="411480" y="4054117"/>
          <a:ext cx="5760720" cy="590400"/>
        </a:xfrm>
        <a:prstGeom prst="roundRect">
          <a:avLst/>
        </a:prstGeom>
        <a:solidFill>
          <a:schemeClr val="dk2">
            <a:hueOff val="0"/>
            <a:satOff val="0"/>
            <a:lumOff val="0"/>
            <a:alphaOff val="0"/>
          </a:schemeClr>
        </a:solidFill>
        <a:ln w="2642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a:lnSpc>
              <a:spcPct val="90000"/>
            </a:lnSpc>
            <a:spcBef>
              <a:spcPct val="0"/>
            </a:spcBef>
            <a:spcAft>
              <a:spcPct val="35000"/>
            </a:spcAft>
            <a:buNone/>
          </a:pPr>
          <a:r>
            <a:rPr lang="en-IN" sz="2000" kern="1200" dirty="0"/>
            <a:t>Consumer care</a:t>
          </a:r>
        </a:p>
      </dsp:txBody>
      <dsp:txXfrm>
        <a:off x="440301" y="4082938"/>
        <a:ext cx="5703078" cy="532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5F665A-DEF5-41E4-91AD-B8BD65880FAF}">
      <dsp:nvSpPr>
        <dsp:cNvPr id="0" name=""/>
        <dsp:cNvSpPr/>
      </dsp:nvSpPr>
      <dsp:spPr>
        <a:xfrm rot="5400000">
          <a:off x="4922400" y="-1788760"/>
          <a:ext cx="1347456" cy="5266944"/>
        </a:xfrm>
        <a:prstGeom prst="round2SameRect">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IN" sz="1600" kern="1200" dirty="0"/>
            <a:t>Price control</a:t>
          </a:r>
        </a:p>
        <a:p>
          <a:pPr marL="171450" lvl="1" indent="-171450" algn="l" defTabSz="711200">
            <a:lnSpc>
              <a:spcPct val="90000"/>
            </a:lnSpc>
            <a:spcBef>
              <a:spcPct val="0"/>
            </a:spcBef>
            <a:spcAft>
              <a:spcPct val="15000"/>
            </a:spcAft>
            <a:buChar char="•"/>
          </a:pPr>
          <a:r>
            <a:rPr lang="en-IN" sz="1600" kern="1200" dirty="0"/>
            <a:t>Introduction of non-branded generics</a:t>
          </a:r>
        </a:p>
        <a:p>
          <a:pPr marL="171450" lvl="1" indent="-171450" algn="l" defTabSz="711200">
            <a:lnSpc>
              <a:spcPct val="90000"/>
            </a:lnSpc>
            <a:spcBef>
              <a:spcPct val="0"/>
            </a:spcBef>
            <a:spcAft>
              <a:spcPct val="15000"/>
            </a:spcAft>
            <a:buChar char="•"/>
          </a:pPr>
          <a:r>
            <a:rPr lang="en-IN" sz="1600" kern="1200" dirty="0"/>
            <a:t>Capping of trade margins</a:t>
          </a:r>
        </a:p>
        <a:p>
          <a:pPr marL="171450" lvl="1" indent="-171450" algn="l" defTabSz="711200">
            <a:lnSpc>
              <a:spcPct val="90000"/>
            </a:lnSpc>
            <a:spcBef>
              <a:spcPct val="0"/>
            </a:spcBef>
            <a:spcAft>
              <a:spcPct val="15000"/>
            </a:spcAft>
            <a:buChar char="•"/>
          </a:pPr>
          <a:r>
            <a:rPr lang="en-IN" sz="1600" kern="1200" dirty="0"/>
            <a:t>Capping outsourced manufacturing</a:t>
          </a:r>
        </a:p>
      </dsp:txBody>
      <dsp:txXfrm rot="-5400000">
        <a:off x="2962657" y="236760"/>
        <a:ext cx="5201167" cy="1215902"/>
      </dsp:txXfrm>
    </dsp:sp>
    <dsp:sp modelId="{F5E4462C-B78D-4A0C-83A1-3EAC9E8AF363}">
      <dsp:nvSpPr>
        <dsp:cNvPr id="0" name=""/>
        <dsp:cNvSpPr/>
      </dsp:nvSpPr>
      <dsp:spPr>
        <a:xfrm>
          <a:off x="0" y="2552"/>
          <a:ext cx="2962656" cy="1684320"/>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IN" sz="4000" kern="1200" dirty="0"/>
            <a:t>Regulation	</a:t>
          </a:r>
        </a:p>
      </dsp:txBody>
      <dsp:txXfrm>
        <a:off x="82222" y="84774"/>
        <a:ext cx="2798212" cy="1519876"/>
      </dsp:txXfrm>
    </dsp:sp>
    <dsp:sp modelId="{E2C36BAE-11F0-4377-9305-D166AA26D995}">
      <dsp:nvSpPr>
        <dsp:cNvPr id="0" name=""/>
        <dsp:cNvSpPr/>
      </dsp:nvSpPr>
      <dsp:spPr>
        <a:xfrm rot="5400000">
          <a:off x="4922400" y="-20224"/>
          <a:ext cx="1347456" cy="5266944"/>
        </a:xfrm>
        <a:prstGeom prst="round2SameRect">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IN" sz="1600" kern="1200" dirty="0"/>
            <a:t>Alternative forms of treatment</a:t>
          </a:r>
        </a:p>
        <a:p>
          <a:pPr marL="171450" lvl="1" indent="-171450" algn="l" defTabSz="711200">
            <a:lnSpc>
              <a:spcPct val="90000"/>
            </a:lnSpc>
            <a:spcBef>
              <a:spcPct val="0"/>
            </a:spcBef>
            <a:spcAft>
              <a:spcPct val="15000"/>
            </a:spcAft>
            <a:buChar char="•"/>
          </a:pPr>
          <a:r>
            <a:rPr lang="en-IN" sz="1600" kern="1200" dirty="0"/>
            <a:t>Competition from similar medicines</a:t>
          </a:r>
        </a:p>
        <a:p>
          <a:pPr marL="171450" lvl="1" indent="-171450" algn="l" defTabSz="711200">
            <a:lnSpc>
              <a:spcPct val="90000"/>
            </a:lnSpc>
            <a:spcBef>
              <a:spcPct val="0"/>
            </a:spcBef>
            <a:spcAft>
              <a:spcPct val="15000"/>
            </a:spcAft>
            <a:buChar char="•"/>
          </a:pPr>
          <a:endParaRPr lang="en-IN" sz="1600" kern="1200" dirty="0"/>
        </a:p>
      </dsp:txBody>
      <dsp:txXfrm rot="-5400000">
        <a:off x="2962657" y="2005297"/>
        <a:ext cx="5201167" cy="1215902"/>
      </dsp:txXfrm>
    </dsp:sp>
    <dsp:sp modelId="{320321B4-D4FC-433C-BD4C-31F5A6ECA102}">
      <dsp:nvSpPr>
        <dsp:cNvPr id="0" name=""/>
        <dsp:cNvSpPr/>
      </dsp:nvSpPr>
      <dsp:spPr>
        <a:xfrm>
          <a:off x="0" y="1771088"/>
          <a:ext cx="2962656" cy="1684320"/>
        </a:xfrm>
        <a:prstGeom prst="roundRect">
          <a:avLst/>
        </a:prstGeom>
        <a:solidFill>
          <a:srgbClr val="002060">
            <a:hueOff val="0"/>
            <a:satOff val="0"/>
            <a:lumOff val="0"/>
            <a:alphaOff val="0"/>
          </a:srgbClr>
        </a:solidFill>
        <a:ln w="26425"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IN" sz="4000" kern="1200" dirty="0">
              <a:solidFill>
                <a:srgbClr val="FFFFFF"/>
              </a:solidFill>
              <a:latin typeface="Arial"/>
              <a:ea typeface="+mn-ea"/>
              <a:cs typeface="+mn-cs"/>
            </a:rPr>
            <a:t>Medicine</a:t>
          </a:r>
          <a:r>
            <a:rPr lang="en-IN" sz="4000" kern="1200" dirty="0"/>
            <a:t>	</a:t>
          </a:r>
        </a:p>
      </dsp:txBody>
      <dsp:txXfrm>
        <a:off x="82222" y="1853310"/>
        <a:ext cx="2798212" cy="1519876"/>
      </dsp:txXfrm>
    </dsp:sp>
    <dsp:sp modelId="{9D1898C4-DDCE-4D08-A723-1668D560CD73}">
      <dsp:nvSpPr>
        <dsp:cNvPr id="0" name=""/>
        <dsp:cNvSpPr/>
      </dsp:nvSpPr>
      <dsp:spPr>
        <a:xfrm rot="5400000">
          <a:off x="4922400" y="1748311"/>
          <a:ext cx="1347456" cy="5266944"/>
        </a:xfrm>
        <a:prstGeom prst="round2SameRect">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IN" sz="1600" kern="1200" dirty="0"/>
            <a:t>Multiple operating entities in India</a:t>
          </a:r>
        </a:p>
        <a:p>
          <a:pPr marL="171450" lvl="1" indent="-171450" algn="l" defTabSz="711200">
            <a:lnSpc>
              <a:spcPct val="90000"/>
            </a:lnSpc>
            <a:spcBef>
              <a:spcPct val="0"/>
            </a:spcBef>
            <a:spcAft>
              <a:spcPct val="15000"/>
            </a:spcAft>
            <a:buChar char="•"/>
          </a:pPr>
          <a:r>
            <a:rPr lang="en-IN" sz="1600" kern="1200" dirty="0"/>
            <a:t>Parent focus on India and generics business</a:t>
          </a:r>
        </a:p>
        <a:p>
          <a:pPr marL="171450" lvl="1" indent="-171450" algn="l" defTabSz="711200">
            <a:lnSpc>
              <a:spcPct val="90000"/>
            </a:lnSpc>
            <a:spcBef>
              <a:spcPct val="0"/>
            </a:spcBef>
            <a:spcAft>
              <a:spcPct val="15000"/>
            </a:spcAft>
            <a:buChar char="•"/>
          </a:pPr>
          <a:r>
            <a:rPr lang="en-IN" sz="1600" kern="1200" dirty="0"/>
            <a:t>Majority of drug manufacturing is outsourced</a:t>
          </a:r>
        </a:p>
        <a:p>
          <a:pPr marL="171450" lvl="1" indent="-171450" algn="l" defTabSz="711200">
            <a:lnSpc>
              <a:spcPct val="90000"/>
            </a:lnSpc>
            <a:spcBef>
              <a:spcPct val="0"/>
            </a:spcBef>
            <a:spcAft>
              <a:spcPct val="15000"/>
            </a:spcAft>
            <a:buChar char="•"/>
          </a:pPr>
          <a:r>
            <a:rPr lang="en-IN" sz="1600" kern="1200" dirty="0"/>
            <a:t>Related party transactions</a:t>
          </a:r>
        </a:p>
      </dsp:txBody>
      <dsp:txXfrm rot="-5400000">
        <a:off x="2962657" y="3773832"/>
        <a:ext cx="5201167" cy="1215902"/>
      </dsp:txXfrm>
    </dsp:sp>
    <dsp:sp modelId="{E02087A4-D2F1-4C01-B580-7EF391E4BE37}">
      <dsp:nvSpPr>
        <dsp:cNvPr id="0" name=""/>
        <dsp:cNvSpPr/>
      </dsp:nvSpPr>
      <dsp:spPr>
        <a:xfrm>
          <a:off x="0" y="3539624"/>
          <a:ext cx="2962656" cy="1684320"/>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IN" sz="4000" kern="1200" dirty="0"/>
            <a:t>Internal</a:t>
          </a:r>
        </a:p>
      </dsp:txBody>
      <dsp:txXfrm>
        <a:off x="82222" y="3621846"/>
        <a:ext cx="2798212" cy="15198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38F532-E18B-4219-BE1D-6C60EC22545E}">
      <dsp:nvSpPr>
        <dsp:cNvPr id="0" name=""/>
        <dsp:cNvSpPr/>
      </dsp:nvSpPr>
      <dsp:spPr>
        <a:xfrm rot="5400000">
          <a:off x="2129739" y="-478799"/>
          <a:ext cx="1336648" cy="2633472"/>
        </a:xfrm>
        <a:prstGeom prst="round2SameRect">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IN" sz="1500" kern="1200" dirty="0"/>
            <a:t>&gt;24 years experience with GSK Consumer across India, MENA, Asia</a:t>
          </a:r>
        </a:p>
        <a:p>
          <a:pPr marL="114300" lvl="1" indent="-114300" algn="l" defTabSz="666750">
            <a:lnSpc>
              <a:spcPct val="90000"/>
            </a:lnSpc>
            <a:spcBef>
              <a:spcPct val="0"/>
            </a:spcBef>
            <a:spcAft>
              <a:spcPct val="15000"/>
            </a:spcAft>
            <a:buChar char="•"/>
          </a:pPr>
          <a:r>
            <a:rPr lang="en-IN" sz="1500" kern="1200" dirty="0"/>
            <a:t>MBA (IIM A) and B.E. Mechanical (Bhopal Uni)</a:t>
          </a:r>
        </a:p>
      </dsp:txBody>
      <dsp:txXfrm rot="-5400000">
        <a:off x="1481327" y="234863"/>
        <a:ext cx="2568222" cy="1206148"/>
      </dsp:txXfrm>
    </dsp:sp>
    <dsp:sp modelId="{3AE0DF93-604C-4D0C-AAF0-388F3F159617}">
      <dsp:nvSpPr>
        <dsp:cNvPr id="0" name=""/>
        <dsp:cNvSpPr/>
      </dsp:nvSpPr>
      <dsp:spPr>
        <a:xfrm>
          <a:off x="0" y="2531"/>
          <a:ext cx="1481328" cy="1670810"/>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IN" sz="2100" kern="1200" dirty="0"/>
            <a:t>Ambati </a:t>
          </a:r>
          <a:r>
            <a:rPr lang="en-IN" sz="2100" kern="1200" dirty="0" err="1"/>
            <a:t>Venu</a:t>
          </a:r>
          <a:r>
            <a:rPr lang="en-IN" sz="2100" kern="1200" dirty="0"/>
            <a:t>, MD</a:t>
          </a:r>
        </a:p>
      </dsp:txBody>
      <dsp:txXfrm>
        <a:off x="72312" y="74843"/>
        <a:ext cx="1336704" cy="1526186"/>
      </dsp:txXfrm>
    </dsp:sp>
    <dsp:sp modelId="{DCE200EC-E768-4C1E-8987-6DF21F74D224}">
      <dsp:nvSpPr>
        <dsp:cNvPr id="0" name=""/>
        <dsp:cNvSpPr/>
      </dsp:nvSpPr>
      <dsp:spPr>
        <a:xfrm rot="5400000">
          <a:off x="2129739" y="1275551"/>
          <a:ext cx="1336648" cy="2633472"/>
        </a:xfrm>
        <a:prstGeom prst="round2SameRect">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IN" sz="1500" kern="1200" dirty="0"/>
            <a:t>&gt;28 years experience in Bristol Myers, Voltas, J&amp;J, Sanofi-</a:t>
          </a:r>
          <a:r>
            <a:rPr lang="en-IN" sz="1500" kern="1200" dirty="0" err="1"/>
            <a:t>Aventus</a:t>
          </a:r>
          <a:endParaRPr lang="en-IN" sz="1500" kern="1200" dirty="0"/>
        </a:p>
        <a:p>
          <a:pPr marL="114300" lvl="1" indent="-114300" algn="l" defTabSz="666750">
            <a:lnSpc>
              <a:spcPct val="90000"/>
            </a:lnSpc>
            <a:spcBef>
              <a:spcPct val="0"/>
            </a:spcBef>
            <a:spcAft>
              <a:spcPct val="15000"/>
            </a:spcAft>
            <a:buChar char="•"/>
          </a:pPr>
          <a:r>
            <a:rPr lang="en-IN" sz="1500" kern="1200" dirty="0" err="1"/>
            <a:t>B.Com</a:t>
          </a:r>
          <a:r>
            <a:rPr lang="en-IN" sz="1500" kern="1200" dirty="0"/>
            <a:t> Science (Mumbai University) and CA</a:t>
          </a:r>
        </a:p>
      </dsp:txBody>
      <dsp:txXfrm rot="-5400000">
        <a:off x="1481327" y="1989213"/>
        <a:ext cx="2568222" cy="1206148"/>
      </dsp:txXfrm>
    </dsp:sp>
    <dsp:sp modelId="{C4FFBC89-8D04-4776-9C69-9A8F23D9BC78}">
      <dsp:nvSpPr>
        <dsp:cNvPr id="0" name=""/>
        <dsp:cNvSpPr/>
      </dsp:nvSpPr>
      <dsp:spPr>
        <a:xfrm>
          <a:off x="0" y="1756882"/>
          <a:ext cx="1481328" cy="1670810"/>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IN" sz="2100" kern="1200" dirty="0"/>
            <a:t>Rajiv </a:t>
          </a:r>
          <a:r>
            <a:rPr lang="en-IN" sz="2100" kern="1200" dirty="0" err="1"/>
            <a:t>Sonalker</a:t>
          </a:r>
          <a:r>
            <a:rPr lang="en-IN" sz="2100" kern="1200" dirty="0"/>
            <a:t>, Group Finance Director</a:t>
          </a:r>
        </a:p>
      </dsp:txBody>
      <dsp:txXfrm>
        <a:off x="72312" y="1829194"/>
        <a:ext cx="1336704" cy="1526186"/>
      </dsp:txXfrm>
    </dsp:sp>
    <dsp:sp modelId="{E242115D-3E8F-4986-B5C9-CEBE1574B871}">
      <dsp:nvSpPr>
        <dsp:cNvPr id="0" name=""/>
        <dsp:cNvSpPr/>
      </dsp:nvSpPr>
      <dsp:spPr>
        <a:xfrm rot="5400000">
          <a:off x="2129739" y="3029903"/>
          <a:ext cx="1336648" cy="2633472"/>
        </a:xfrm>
        <a:prstGeom prst="round2SameRect">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IN" sz="1500" kern="1200" dirty="0"/>
            <a:t>With Abbott since 1968 working across regions</a:t>
          </a:r>
        </a:p>
        <a:p>
          <a:pPr marL="114300" lvl="1" indent="-114300" algn="l" defTabSz="666750">
            <a:lnSpc>
              <a:spcPct val="90000"/>
            </a:lnSpc>
            <a:spcBef>
              <a:spcPct val="0"/>
            </a:spcBef>
            <a:spcAft>
              <a:spcPct val="15000"/>
            </a:spcAft>
            <a:buChar char="•"/>
          </a:pPr>
          <a:r>
            <a:rPr lang="en-IN" sz="1500" kern="1200" dirty="0"/>
            <a:t>CA in England and Wales</a:t>
          </a:r>
        </a:p>
      </dsp:txBody>
      <dsp:txXfrm rot="-5400000">
        <a:off x="1481327" y="3743565"/>
        <a:ext cx="2568222" cy="1206148"/>
      </dsp:txXfrm>
    </dsp:sp>
    <dsp:sp modelId="{50137A0F-E76E-472B-A43D-35FF06144848}">
      <dsp:nvSpPr>
        <dsp:cNvPr id="0" name=""/>
        <dsp:cNvSpPr/>
      </dsp:nvSpPr>
      <dsp:spPr>
        <a:xfrm>
          <a:off x="0" y="3511233"/>
          <a:ext cx="1481328" cy="1670810"/>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IN" sz="2100" kern="1200" dirty="0"/>
            <a:t>Munir Shaikh, Chairman</a:t>
          </a:r>
        </a:p>
      </dsp:txBody>
      <dsp:txXfrm>
        <a:off x="72312" y="3583545"/>
        <a:ext cx="1336704" cy="152618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sz="quarter" idx="1"/>
          </p:nvPr>
        </p:nvSpPr>
        <p:spPr>
          <a:xfrm>
            <a:off x="3884613" y="0"/>
            <a:ext cx="2971800" cy="497364"/>
          </a:xfrm>
          <a:prstGeom prst="rect">
            <a:avLst/>
          </a:prstGeom>
        </p:spPr>
        <p:txBody>
          <a:bodyPr vert="horz" lIns="91440" tIns="45720" rIns="91440" bIns="45720" rtlCol="0"/>
          <a:lstStyle>
            <a:lvl1pPr algn="r">
              <a:defRPr sz="1200"/>
            </a:lvl1pPr>
          </a:lstStyle>
          <a:p>
            <a:fld id="{28C538B3-3F81-48DF-B53F-927B9DB42B24}" type="datetimeFigureOut">
              <a:rPr lang="en-IN" smtClean="0"/>
              <a:pPr/>
              <a:t>10-12-2018</a:t>
            </a:fld>
            <a:endParaRPr lang="en-IN" dirty="0"/>
          </a:p>
        </p:txBody>
      </p:sp>
      <p:sp>
        <p:nvSpPr>
          <p:cNvPr id="4" name="Footer Placeholder 3"/>
          <p:cNvSpPr>
            <a:spLocks noGrp="1"/>
          </p:cNvSpPr>
          <p:nvPr>
            <p:ph type="ftr" sz="quarter" idx="2"/>
          </p:nvPr>
        </p:nvSpPr>
        <p:spPr>
          <a:xfrm>
            <a:off x="0" y="9448185"/>
            <a:ext cx="2971800" cy="497364"/>
          </a:xfrm>
          <a:prstGeom prst="rect">
            <a:avLst/>
          </a:prstGeom>
        </p:spPr>
        <p:txBody>
          <a:bodyPr vert="horz" lIns="91440" tIns="45720" rIns="91440" bIns="45720" rtlCol="0" anchor="b"/>
          <a:lstStyle>
            <a:lvl1pPr algn="l">
              <a:defRPr sz="1200"/>
            </a:lvl1pPr>
          </a:lstStyle>
          <a:p>
            <a:endParaRPr lang="en-IN" dirty="0"/>
          </a:p>
        </p:txBody>
      </p:sp>
      <p:sp>
        <p:nvSpPr>
          <p:cNvPr id="5" name="Slide Number Placeholder 4"/>
          <p:cNvSpPr>
            <a:spLocks noGrp="1"/>
          </p:cNvSpPr>
          <p:nvPr>
            <p:ph type="sldNum" sz="quarter" idx="3"/>
          </p:nvPr>
        </p:nvSpPr>
        <p:spPr>
          <a:xfrm>
            <a:off x="3884613" y="9448185"/>
            <a:ext cx="2971800" cy="497364"/>
          </a:xfrm>
          <a:prstGeom prst="rect">
            <a:avLst/>
          </a:prstGeom>
        </p:spPr>
        <p:txBody>
          <a:bodyPr vert="horz" lIns="91440" tIns="45720" rIns="91440" bIns="45720" rtlCol="0" anchor="b"/>
          <a:lstStyle>
            <a:lvl1pPr algn="r">
              <a:defRPr sz="1200"/>
            </a:lvl1pPr>
          </a:lstStyle>
          <a:p>
            <a:fld id="{FAE3ADD3-BFAF-4D5F-8304-C3E571D5313B}" type="slidenum">
              <a:rPr lang="en-IN" smtClean="0"/>
              <a:pPr/>
              <a:t>‹#›</a:t>
            </a:fld>
            <a:endParaRPr lang="en-IN" dirty="0"/>
          </a:p>
        </p:txBody>
      </p:sp>
    </p:spTree>
    <p:extLst>
      <p:ext uri="{BB962C8B-B14F-4D97-AF65-F5344CB8AC3E}">
        <p14:creationId xmlns:p14="http://schemas.microsoft.com/office/powerpoint/2010/main" val="19493610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51F4AD4C-9695-460F-8B42-A7F750390F32}" type="datetimeFigureOut">
              <a:rPr lang="en-IN" smtClean="0"/>
              <a:pPr/>
              <a:t>10-12-2018</a:t>
            </a:fld>
            <a:endParaRPr lang="en-IN" dirty="0"/>
          </a:p>
        </p:txBody>
      </p:sp>
      <p:sp>
        <p:nvSpPr>
          <p:cNvPr id="4" name="Slide Image Placeholder 3"/>
          <p:cNvSpPr>
            <a:spLocks noGrp="1" noRot="1" noChangeAspect="1"/>
          </p:cNvSpPr>
          <p:nvPr>
            <p:ph type="sldImg" idx="2"/>
          </p:nvPr>
        </p:nvSpPr>
        <p:spPr>
          <a:xfrm>
            <a:off x="941388" y="746125"/>
            <a:ext cx="4975225" cy="3730625"/>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724956"/>
            <a:ext cx="5486400" cy="447627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2920E454-29EA-4CBD-BF2A-39FD6E399446}" type="slidenum">
              <a:rPr lang="en-IN" smtClean="0"/>
              <a:pPr/>
              <a:t>‹#›</a:t>
            </a:fld>
            <a:endParaRPr lang="en-IN" dirty="0"/>
          </a:p>
        </p:txBody>
      </p:sp>
    </p:spTree>
    <p:extLst>
      <p:ext uri="{BB962C8B-B14F-4D97-AF65-F5344CB8AC3E}">
        <p14:creationId xmlns:p14="http://schemas.microsoft.com/office/powerpoint/2010/main" val="1121253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Domestic – 80%, MNC – 20%</a:t>
            </a:r>
          </a:p>
          <a:p>
            <a:r>
              <a:rPr lang="en-IN" dirty="0"/>
              <a:t>NLEM – 10%, Non-NLEM – 86%, Non-</a:t>
            </a:r>
            <a:r>
              <a:rPr lang="en-IN" dirty="0" err="1"/>
              <a:t>Sch</a:t>
            </a:r>
            <a:r>
              <a:rPr lang="en-IN" dirty="0"/>
              <a:t> Para 19 – 4%</a:t>
            </a:r>
          </a:p>
          <a:p>
            <a:r>
              <a:rPr lang="en-IN" dirty="0"/>
              <a:t>Scheduled drugs are under price control whereas Non-Scheduled drugs are not</a:t>
            </a:r>
          </a:p>
          <a:p>
            <a:r>
              <a:rPr lang="en-IN" dirty="0"/>
              <a:t>Acute – 65% and Chronic – 35% of IPM</a:t>
            </a:r>
          </a:p>
        </p:txBody>
      </p:sp>
      <p:sp>
        <p:nvSpPr>
          <p:cNvPr id="4" name="Slide Number Placeholder 3"/>
          <p:cNvSpPr>
            <a:spLocks noGrp="1"/>
          </p:cNvSpPr>
          <p:nvPr>
            <p:ph type="sldNum" sz="quarter" idx="5"/>
          </p:nvPr>
        </p:nvSpPr>
        <p:spPr/>
        <p:txBody>
          <a:bodyPr/>
          <a:lstStyle/>
          <a:p>
            <a:fld id="{2920E454-29EA-4CBD-BF2A-39FD6E399446}" type="slidenum">
              <a:rPr lang="en-IN" smtClean="0"/>
              <a:pPr/>
              <a:t>1</a:t>
            </a:fld>
            <a:endParaRPr lang="en-IN" dirty="0"/>
          </a:p>
        </p:txBody>
      </p:sp>
    </p:spTree>
    <p:extLst>
      <p:ext uri="{BB962C8B-B14F-4D97-AF65-F5344CB8AC3E}">
        <p14:creationId xmlns:p14="http://schemas.microsoft.com/office/powerpoint/2010/main" val="3817295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As on September end. Franklin – 1.73%, Reliance – 1.27%, L&amp;T – 1.04%</a:t>
            </a:r>
          </a:p>
        </p:txBody>
      </p:sp>
      <p:sp>
        <p:nvSpPr>
          <p:cNvPr id="4" name="Slide Number Placeholder 3"/>
          <p:cNvSpPr>
            <a:spLocks noGrp="1"/>
          </p:cNvSpPr>
          <p:nvPr>
            <p:ph type="sldNum" sz="quarter" idx="5"/>
          </p:nvPr>
        </p:nvSpPr>
        <p:spPr/>
        <p:txBody>
          <a:bodyPr/>
          <a:lstStyle/>
          <a:p>
            <a:fld id="{2920E454-29EA-4CBD-BF2A-39FD6E399446}" type="slidenum">
              <a:rPr lang="en-IN" smtClean="0"/>
              <a:pPr/>
              <a:t>13</a:t>
            </a:fld>
            <a:endParaRPr lang="en-IN" dirty="0"/>
          </a:p>
        </p:txBody>
      </p:sp>
    </p:spTree>
    <p:extLst>
      <p:ext uri="{BB962C8B-B14F-4D97-AF65-F5344CB8AC3E}">
        <p14:creationId xmlns:p14="http://schemas.microsoft.com/office/powerpoint/2010/main" val="1387205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Listed company sales may be ~ Rs 4,000 - 4,200 </a:t>
            </a:r>
            <a:r>
              <a:rPr lang="en-IN" dirty="0" err="1"/>
              <a:t>cr</a:t>
            </a:r>
            <a:endParaRPr lang="en-IN" dirty="0"/>
          </a:p>
        </p:txBody>
      </p:sp>
      <p:sp>
        <p:nvSpPr>
          <p:cNvPr id="4" name="Slide Number Placeholder 3"/>
          <p:cNvSpPr>
            <a:spLocks noGrp="1"/>
          </p:cNvSpPr>
          <p:nvPr>
            <p:ph type="sldNum" sz="quarter" idx="5"/>
          </p:nvPr>
        </p:nvSpPr>
        <p:spPr/>
        <p:txBody>
          <a:bodyPr/>
          <a:lstStyle/>
          <a:p>
            <a:fld id="{2920E454-29EA-4CBD-BF2A-39FD6E399446}" type="slidenum">
              <a:rPr lang="en-IN" smtClean="0"/>
              <a:pPr/>
              <a:t>2</a:t>
            </a:fld>
            <a:endParaRPr lang="en-IN" dirty="0"/>
          </a:p>
        </p:txBody>
      </p:sp>
    </p:spTree>
    <p:extLst>
      <p:ext uri="{BB962C8B-B14F-4D97-AF65-F5344CB8AC3E}">
        <p14:creationId xmlns:p14="http://schemas.microsoft.com/office/powerpoint/2010/main" val="8338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Assuming a 30% trade margin</a:t>
            </a:r>
          </a:p>
        </p:txBody>
      </p:sp>
      <p:sp>
        <p:nvSpPr>
          <p:cNvPr id="4" name="Slide Number Placeholder 3"/>
          <p:cNvSpPr>
            <a:spLocks noGrp="1"/>
          </p:cNvSpPr>
          <p:nvPr>
            <p:ph type="sldNum" sz="quarter" idx="5"/>
          </p:nvPr>
        </p:nvSpPr>
        <p:spPr/>
        <p:txBody>
          <a:bodyPr/>
          <a:lstStyle/>
          <a:p>
            <a:fld id="{2920E454-29EA-4CBD-BF2A-39FD6E399446}" type="slidenum">
              <a:rPr lang="en-IN" smtClean="0"/>
              <a:pPr/>
              <a:t>4</a:t>
            </a:fld>
            <a:endParaRPr lang="en-IN" dirty="0"/>
          </a:p>
        </p:txBody>
      </p:sp>
    </p:spTree>
    <p:extLst>
      <p:ext uri="{BB962C8B-B14F-4D97-AF65-F5344CB8AC3E}">
        <p14:creationId xmlns:p14="http://schemas.microsoft.com/office/powerpoint/2010/main" val="3377583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Abbott India - 24% of core sales under NLEM. </a:t>
            </a:r>
            <a:r>
              <a:rPr lang="en-IN" dirty="0" err="1"/>
              <a:t>Thyronorm</a:t>
            </a:r>
            <a:r>
              <a:rPr lang="en-IN" dirty="0"/>
              <a:t>, </a:t>
            </a:r>
            <a:r>
              <a:rPr lang="en-IN" dirty="0" err="1"/>
              <a:t>Duphalac</a:t>
            </a:r>
            <a:r>
              <a:rPr lang="en-IN" dirty="0"/>
              <a:t> and </a:t>
            </a:r>
            <a:r>
              <a:rPr lang="en-IN" dirty="0" err="1"/>
              <a:t>Zolfresh</a:t>
            </a:r>
            <a:r>
              <a:rPr lang="en-IN" dirty="0"/>
              <a:t>. </a:t>
            </a:r>
          </a:p>
          <a:p>
            <a:r>
              <a:rPr lang="en-IN" dirty="0"/>
              <a:t>Sanofi India – 24% of domestic sales under NLEM (74% domestic and 26% exports).</a:t>
            </a:r>
          </a:p>
          <a:p>
            <a:r>
              <a:rPr lang="en-IN" dirty="0"/>
              <a:t>Pfizer India – 13% of sales under NLEM</a:t>
            </a:r>
          </a:p>
          <a:p>
            <a:r>
              <a:rPr lang="en-IN" dirty="0"/>
              <a:t>GSK Pharma India – 32% sales under NLEM</a:t>
            </a:r>
          </a:p>
          <a:p>
            <a:r>
              <a:rPr lang="en-IN" dirty="0"/>
              <a:t>Eris – 14-16% </a:t>
            </a:r>
            <a:r>
              <a:rPr lang="en-IN"/>
              <a:t>sales under NLEM</a:t>
            </a:r>
            <a:endParaRPr lang="en-IN" dirty="0"/>
          </a:p>
        </p:txBody>
      </p:sp>
      <p:sp>
        <p:nvSpPr>
          <p:cNvPr id="4" name="Slide Number Placeholder 3"/>
          <p:cNvSpPr>
            <a:spLocks noGrp="1"/>
          </p:cNvSpPr>
          <p:nvPr>
            <p:ph type="sldNum" sz="quarter" idx="5"/>
          </p:nvPr>
        </p:nvSpPr>
        <p:spPr/>
        <p:txBody>
          <a:bodyPr/>
          <a:lstStyle/>
          <a:p>
            <a:fld id="{2920E454-29EA-4CBD-BF2A-39FD6E399446}" type="slidenum">
              <a:rPr lang="en-IN" smtClean="0"/>
              <a:pPr/>
              <a:t>5</a:t>
            </a:fld>
            <a:endParaRPr lang="en-IN" dirty="0"/>
          </a:p>
        </p:txBody>
      </p:sp>
    </p:spTree>
    <p:extLst>
      <p:ext uri="{BB962C8B-B14F-4D97-AF65-F5344CB8AC3E}">
        <p14:creationId xmlns:p14="http://schemas.microsoft.com/office/powerpoint/2010/main" val="2170361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920E454-29EA-4CBD-BF2A-39FD6E399446}" type="slidenum">
              <a:rPr lang="en-IN" smtClean="0"/>
              <a:pPr/>
              <a:t>6</a:t>
            </a:fld>
            <a:endParaRPr lang="en-IN" dirty="0"/>
          </a:p>
        </p:txBody>
      </p:sp>
    </p:spTree>
    <p:extLst>
      <p:ext uri="{BB962C8B-B14F-4D97-AF65-F5344CB8AC3E}">
        <p14:creationId xmlns:p14="http://schemas.microsoft.com/office/powerpoint/2010/main" val="244368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Company employs over 2,800 people and reaches customers through a network of 25 distribution points, which cater to over 5,200 </a:t>
            </a:r>
            <a:r>
              <a:rPr lang="en-US" dirty="0" err="1"/>
              <a:t>stockists</a:t>
            </a:r>
            <a:r>
              <a:rPr lang="en-US" dirty="0"/>
              <a:t> and 150,000 retail outlets.</a:t>
            </a:r>
          </a:p>
          <a:p>
            <a:r>
              <a:rPr lang="en-US" dirty="0"/>
              <a:t>In the year 2015- 2016, we expanded retail reach by more than 20%, appointed new distributors and made our products available in the remote parts of India.</a:t>
            </a:r>
            <a:endParaRPr lang="en-IN" dirty="0"/>
          </a:p>
        </p:txBody>
      </p:sp>
      <p:sp>
        <p:nvSpPr>
          <p:cNvPr id="4" name="Slide Number Placeholder 3"/>
          <p:cNvSpPr>
            <a:spLocks noGrp="1"/>
          </p:cNvSpPr>
          <p:nvPr>
            <p:ph type="sldNum" sz="quarter" idx="5"/>
          </p:nvPr>
        </p:nvSpPr>
        <p:spPr/>
        <p:txBody>
          <a:bodyPr/>
          <a:lstStyle/>
          <a:p>
            <a:fld id="{2920E454-29EA-4CBD-BF2A-39FD6E399446}" type="slidenum">
              <a:rPr lang="en-IN" smtClean="0"/>
              <a:pPr/>
              <a:t>7</a:t>
            </a:fld>
            <a:endParaRPr lang="en-IN" dirty="0"/>
          </a:p>
        </p:txBody>
      </p:sp>
    </p:spTree>
    <p:extLst>
      <p:ext uri="{BB962C8B-B14F-4D97-AF65-F5344CB8AC3E}">
        <p14:creationId xmlns:p14="http://schemas.microsoft.com/office/powerpoint/2010/main" val="917952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Parent R&amp;D spend of USD 164 </a:t>
            </a:r>
            <a:r>
              <a:rPr lang="en-IN" dirty="0" err="1"/>
              <a:t>mn</a:t>
            </a:r>
            <a:r>
              <a:rPr lang="en-IN" dirty="0"/>
              <a:t> in Established Pharmaceuticals Products Segment in 2017. No primary research. Research on existing products or after acquisition of late stage licensing opportunities. Parent sold Developed Markets Generic business to Mylan and only Emerging Markets Generic business is part of parent. In parent Established Pharma business operating margins are ~18-19%.	</a:t>
            </a:r>
          </a:p>
        </p:txBody>
      </p:sp>
      <p:sp>
        <p:nvSpPr>
          <p:cNvPr id="4" name="Slide Number Placeholder 3"/>
          <p:cNvSpPr>
            <a:spLocks noGrp="1"/>
          </p:cNvSpPr>
          <p:nvPr>
            <p:ph type="sldNum" sz="quarter" idx="5"/>
          </p:nvPr>
        </p:nvSpPr>
        <p:spPr/>
        <p:txBody>
          <a:bodyPr/>
          <a:lstStyle/>
          <a:p>
            <a:fld id="{2920E454-29EA-4CBD-BF2A-39FD6E399446}" type="slidenum">
              <a:rPr lang="en-IN" smtClean="0"/>
              <a:pPr/>
              <a:t>10</a:t>
            </a:fld>
            <a:endParaRPr lang="en-IN" dirty="0"/>
          </a:p>
        </p:txBody>
      </p:sp>
    </p:spTree>
    <p:extLst>
      <p:ext uri="{BB962C8B-B14F-4D97-AF65-F5344CB8AC3E}">
        <p14:creationId xmlns:p14="http://schemas.microsoft.com/office/powerpoint/2010/main" val="2716120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920E454-29EA-4CBD-BF2A-39FD6E399446}" type="slidenum">
              <a:rPr lang="en-IN" smtClean="0"/>
              <a:pPr/>
              <a:t>11</a:t>
            </a:fld>
            <a:endParaRPr lang="en-IN" dirty="0"/>
          </a:p>
        </p:txBody>
      </p:sp>
    </p:spTree>
    <p:extLst>
      <p:ext uri="{BB962C8B-B14F-4D97-AF65-F5344CB8AC3E}">
        <p14:creationId xmlns:p14="http://schemas.microsoft.com/office/powerpoint/2010/main" val="1654812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drug industry claims scheduled drugs earn 8% and 16% margin for </a:t>
            </a:r>
            <a:r>
              <a:rPr lang="en-US" sz="1200" b="0" i="0" kern="1200" dirty="0" err="1">
                <a:solidFill>
                  <a:schemeClr val="tx1"/>
                </a:solidFill>
                <a:effectLst/>
                <a:latin typeface="+mn-lt"/>
                <a:ea typeface="+mn-ea"/>
                <a:cs typeface="+mn-cs"/>
              </a:rPr>
              <a:t>stockists</a:t>
            </a:r>
            <a:r>
              <a:rPr lang="en-US" sz="1200" b="0" i="0" kern="1200" dirty="0">
                <a:solidFill>
                  <a:schemeClr val="tx1"/>
                </a:solidFill>
                <a:effectLst/>
                <a:latin typeface="+mn-lt"/>
                <a:ea typeface="+mn-ea"/>
                <a:cs typeface="+mn-cs"/>
              </a:rPr>
              <a:t> and retailers, respectively, whereas for non-scheduled drugs, they are 10% and 20%.</a:t>
            </a:r>
            <a:endParaRPr lang="en-IN" dirty="0"/>
          </a:p>
        </p:txBody>
      </p:sp>
      <p:sp>
        <p:nvSpPr>
          <p:cNvPr id="4" name="Slide Number Placeholder 3"/>
          <p:cNvSpPr>
            <a:spLocks noGrp="1"/>
          </p:cNvSpPr>
          <p:nvPr>
            <p:ph type="sldNum" sz="quarter" idx="5"/>
          </p:nvPr>
        </p:nvSpPr>
        <p:spPr/>
        <p:txBody>
          <a:bodyPr/>
          <a:lstStyle/>
          <a:p>
            <a:fld id="{2920E454-29EA-4CBD-BF2A-39FD6E399446}" type="slidenum">
              <a:rPr lang="en-IN" smtClean="0"/>
              <a:pPr/>
              <a:t>12</a:t>
            </a:fld>
            <a:endParaRPr lang="en-IN" dirty="0"/>
          </a:p>
        </p:txBody>
      </p:sp>
    </p:spTree>
    <p:extLst>
      <p:ext uri="{BB962C8B-B14F-4D97-AF65-F5344CB8AC3E}">
        <p14:creationId xmlns:p14="http://schemas.microsoft.com/office/powerpoint/2010/main" val="3344270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1"/>
            <a:ext cx="7848600" cy="1927225"/>
          </a:xfrm>
        </p:spPr>
        <p:txBody>
          <a:bodyPr anchor="b">
            <a:noAutofit/>
          </a:bodyPr>
          <a:lstStyle>
            <a:lvl1pPr>
              <a:defRPr sz="5400" cap="none"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30708" y="6519624"/>
            <a:ext cx="2165028" cy="329184"/>
          </a:xfrm>
          <a:prstGeom prst="rect">
            <a:avLst/>
          </a:prstGeom>
        </p:spPr>
        <p:txBody>
          <a:bodyPr anchor="ctr"/>
          <a:lstStyle>
            <a:lvl1pPr>
              <a:defRPr sz="1200" b="1">
                <a:solidFill>
                  <a:schemeClr val="bg1"/>
                </a:solidFill>
              </a:defRPr>
            </a:lvl1pPr>
          </a:lstStyle>
          <a:p>
            <a:r>
              <a:rPr lang="en-US"/>
              <a:t>FinFirst Capital Advisors</a:t>
            </a:r>
            <a:endParaRPr lang="en-IN" dirty="0"/>
          </a:p>
        </p:txBody>
      </p:sp>
      <p:sp>
        <p:nvSpPr>
          <p:cNvPr id="5" name="Footer Placeholder 4"/>
          <p:cNvSpPr>
            <a:spLocks noGrp="1"/>
          </p:cNvSpPr>
          <p:nvPr>
            <p:ph type="ftr" sz="quarter" idx="11"/>
          </p:nvPr>
        </p:nvSpPr>
        <p:spPr>
          <a:xfrm>
            <a:off x="2627784" y="6522624"/>
            <a:ext cx="4114800" cy="329184"/>
          </a:xfrm>
          <a:prstGeom prst="rect">
            <a:avLst/>
          </a:prstGeom>
        </p:spPr>
        <p:txBody>
          <a:bodyPr anchor="ctr"/>
          <a:lstStyle>
            <a:lvl1pPr algn="ctr">
              <a:defRPr sz="1200" b="1" i="1">
                <a:solidFill>
                  <a:schemeClr val="bg1"/>
                </a:solidFill>
              </a:defRPr>
            </a:lvl1pPr>
          </a:lstStyle>
          <a:p>
            <a:r>
              <a:rPr lang="en-IN"/>
              <a:t>PRIVATE &amp; CONFIDENTIAL</a:t>
            </a:r>
            <a:endParaRPr lang="en-IN" dirty="0"/>
          </a:p>
        </p:txBody>
      </p:sp>
      <p:sp>
        <p:nvSpPr>
          <p:cNvPr id="6" name="Slide Number Placeholder 5"/>
          <p:cNvSpPr>
            <a:spLocks noGrp="1"/>
          </p:cNvSpPr>
          <p:nvPr>
            <p:ph type="sldNum" sz="quarter" idx="12"/>
          </p:nvPr>
        </p:nvSpPr>
        <p:spPr/>
        <p:txBody>
          <a:bodyPr/>
          <a:lstStyle/>
          <a:p>
            <a:fld id="{98F7FC72-B75F-426B-86A8-A2B13AD1F55E}" type="slidenum">
              <a:rPr lang="en-IN" smtClean="0"/>
              <a:pPr/>
              <a:t>‹#›</a:t>
            </a:fld>
            <a:endParaRPr lang="en-IN" dirty="0"/>
          </a:p>
        </p:txBody>
      </p:sp>
      <p:cxnSp>
        <p:nvCxnSpPr>
          <p:cNvPr id="8" name="Straight Connector 7"/>
          <p:cNvCxnSpPr/>
          <p:nvPr/>
        </p:nvCxnSpPr>
        <p:spPr>
          <a:xfrm>
            <a:off x="685800" y="3398521"/>
            <a:ext cx="7848600" cy="1588"/>
          </a:xfrm>
          <a:prstGeom prst="line">
            <a:avLst/>
          </a:prstGeom>
          <a:ln w="317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83568" y="1340768"/>
            <a:ext cx="7848600" cy="1588"/>
          </a:xfrm>
          <a:prstGeom prst="line">
            <a:avLst/>
          </a:prstGeom>
          <a:ln w="317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683568" y="1354215"/>
            <a:ext cx="784860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097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6632"/>
            <a:ext cx="8229600" cy="762000"/>
          </a:xfrm>
        </p:spPr>
        <p:txBody>
          <a:bodyPr>
            <a:noAutofit/>
          </a:bodyPr>
          <a:lstStyle>
            <a:lvl1pPr>
              <a:defRPr sz="2000" b="1"/>
            </a:lvl1pPr>
          </a:lstStyle>
          <a:p>
            <a:r>
              <a:rPr lang="en-US" dirty="0"/>
              <a:t>Heading 1</a:t>
            </a:r>
            <a:br>
              <a:rPr lang="en-US" dirty="0"/>
            </a:br>
            <a:r>
              <a:rPr lang="en-US" dirty="0"/>
              <a:t>(Heading 2)</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451778" y="878632"/>
            <a:ext cx="8280000" cy="0"/>
          </a:xfrm>
          <a:prstGeom prst="line">
            <a:avLst/>
          </a:prstGeom>
          <a:ln w="38100">
            <a:solidFill>
              <a:srgbClr val="00008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51778" y="6471568"/>
            <a:ext cx="8280000" cy="0"/>
          </a:xfrm>
          <a:prstGeom prst="line">
            <a:avLst/>
          </a:prstGeom>
          <a:ln w="38100">
            <a:solidFill>
              <a:srgbClr val="0000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8600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5"/>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98F7FC72-B75F-426B-86A8-A2B13AD1F55E}" type="slidenum">
              <a:rPr lang="en-IN" smtClean="0"/>
              <a:pPr/>
              <a:t>‹#›</a:t>
            </a:fld>
            <a:endParaRPr lang="en-IN" dirty="0"/>
          </a:p>
        </p:txBody>
      </p:sp>
      <p:cxnSp>
        <p:nvCxnSpPr>
          <p:cNvPr id="7" name="Straight Connector 6"/>
          <p:cNvCxnSpPr/>
          <p:nvPr/>
        </p:nvCxnSpPr>
        <p:spPr>
          <a:xfrm>
            <a:off x="731520" y="4599433"/>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781976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Heading 1</a:t>
            </a:r>
            <a:br>
              <a:rPr lang="en-US" dirty="0"/>
            </a:br>
            <a:r>
              <a:rPr lang="en-US" dirty="0"/>
              <a:t>(Heading 2)</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p:nvCxnSpPr>
        <p:spPr>
          <a:xfrm>
            <a:off x="451778" y="1340768"/>
            <a:ext cx="8280000" cy="0"/>
          </a:xfrm>
          <a:prstGeom prst="line">
            <a:avLst/>
          </a:prstGeom>
          <a:ln w="38100">
            <a:solidFill>
              <a:srgbClr val="000080"/>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12"/>
          </p:nvPr>
        </p:nvSpPr>
        <p:spPr>
          <a:xfrm>
            <a:off x="8066360" y="6528816"/>
            <a:ext cx="1066800" cy="329184"/>
          </a:xfrm>
        </p:spPr>
        <p:txBody>
          <a:bodyPr/>
          <a:lstStyle/>
          <a:p>
            <a:fld id="{98F7FC72-B75F-426B-86A8-A2B13AD1F55E}" type="slidenum">
              <a:rPr lang="en-IN" smtClean="0"/>
              <a:pPr/>
              <a:t>‹#›</a:t>
            </a:fld>
            <a:endParaRPr lang="en-IN" dirty="0"/>
          </a:p>
        </p:txBody>
      </p:sp>
      <p:sp>
        <p:nvSpPr>
          <p:cNvPr id="12" name="Date Placeholder 3"/>
          <p:cNvSpPr>
            <a:spLocks noGrp="1"/>
          </p:cNvSpPr>
          <p:nvPr>
            <p:ph type="dt" sz="half" idx="10"/>
          </p:nvPr>
        </p:nvSpPr>
        <p:spPr>
          <a:xfrm>
            <a:off x="30708" y="6519624"/>
            <a:ext cx="2453060" cy="338376"/>
          </a:xfrm>
          <a:prstGeom prst="rect">
            <a:avLst/>
          </a:prstGeom>
        </p:spPr>
        <p:txBody>
          <a:bodyPr anchor="ctr"/>
          <a:lstStyle>
            <a:lvl1pPr>
              <a:defRPr sz="1400" b="1">
                <a:solidFill>
                  <a:srgbClr val="000000"/>
                </a:solidFill>
              </a:defRPr>
            </a:lvl1pPr>
          </a:lstStyle>
          <a:p>
            <a:r>
              <a:rPr lang="en-US"/>
              <a:t>FinFirst Capital Advisors</a:t>
            </a:r>
            <a:endParaRPr lang="en-IN" dirty="0"/>
          </a:p>
        </p:txBody>
      </p:sp>
      <p:sp>
        <p:nvSpPr>
          <p:cNvPr id="13" name="Footer Placeholder 4"/>
          <p:cNvSpPr>
            <a:spLocks noGrp="1"/>
          </p:cNvSpPr>
          <p:nvPr>
            <p:ph type="ftr" sz="quarter" idx="11"/>
          </p:nvPr>
        </p:nvSpPr>
        <p:spPr>
          <a:xfrm>
            <a:off x="2627784" y="6522624"/>
            <a:ext cx="4114800" cy="329184"/>
          </a:xfrm>
          <a:prstGeom prst="rect">
            <a:avLst/>
          </a:prstGeom>
        </p:spPr>
        <p:txBody>
          <a:bodyPr anchor="ctr"/>
          <a:lstStyle>
            <a:lvl1pPr algn="ctr">
              <a:defRPr sz="1400" b="1" i="1">
                <a:solidFill>
                  <a:srgbClr val="FF0000"/>
                </a:solidFill>
              </a:defRPr>
            </a:lvl1pPr>
          </a:lstStyle>
          <a:p>
            <a:r>
              <a:rPr lang="en-IN"/>
              <a:t>PRIVATE &amp; CONFIDENTIAL</a:t>
            </a:r>
            <a:endParaRPr lang="en-IN" dirty="0"/>
          </a:p>
        </p:txBody>
      </p:sp>
    </p:spTree>
    <p:extLst>
      <p:ext uri="{BB962C8B-B14F-4D97-AF65-F5344CB8AC3E}">
        <p14:creationId xmlns:p14="http://schemas.microsoft.com/office/powerpoint/2010/main" val="3213906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Heading 1</a:t>
            </a:r>
            <a:br>
              <a:rPr lang="en-US" dirty="0"/>
            </a:br>
            <a:r>
              <a:rPr lang="en-US" dirty="0"/>
              <a:t>(Heading 2)</a:t>
            </a:r>
          </a:p>
        </p:txBody>
      </p:sp>
      <p:sp>
        <p:nvSpPr>
          <p:cNvPr id="3" name="Text Placeholder 2"/>
          <p:cNvSpPr>
            <a:spLocks noGrp="1"/>
          </p:cNvSpPr>
          <p:nvPr>
            <p:ph type="body" idx="1"/>
          </p:nvPr>
        </p:nvSpPr>
        <p:spPr>
          <a:xfrm>
            <a:off x="457200" y="1676400"/>
            <a:ext cx="3931920" cy="639763"/>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3"/>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51778" y="1340768"/>
            <a:ext cx="8280000" cy="0"/>
          </a:xfrm>
          <a:prstGeom prst="line">
            <a:avLst/>
          </a:prstGeom>
          <a:ln w="38100">
            <a:solidFill>
              <a:srgbClr val="000080"/>
            </a:solidFill>
          </a:ln>
        </p:spPr>
        <p:style>
          <a:lnRef idx="1">
            <a:schemeClr val="accent1"/>
          </a:lnRef>
          <a:fillRef idx="0">
            <a:schemeClr val="accent1"/>
          </a:fillRef>
          <a:effectRef idx="0">
            <a:schemeClr val="accent1"/>
          </a:effectRef>
          <a:fontRef idx="minor">
            <a:schemeClr val="tx1"/>
          </a:fontRef>
        </p:style>
      </p:cxnSp>
      <p:sp>
        <p:nvSpPr>
          <p:cNvPr id="15" name="Slide Number Placeholder 5"/>
          <p:cNvSpPr>
            <a:spLocks noGrp="1"/>
          </p:cNvSpPr>
          <p:nvPr>
            <p:ph type="sldNum" sz="quarter" idx="12"/>
          </p:nvPr>
        </p:nvSpPr>
        <p:spPr>
          <a:xfrm>
            <a:off x="8066360" y="6528816"/>
            <a:ext cx="1066800" cy="329184"/>
          </a:xfrm>
        </p:spPr>
        <p:txBody>
          <a:bodyPr/>
          <a:lstStyle/>
          <a:p>
            <a:fld id="{98F7FC72-B75F-426B-86A8-A2B13AD1F55E}" type="slidenum">
              <a:rPr lang="en-IN" smtClean="0"/>
              <a:pPr/>
              <a:t>‹#›</a:t>
            </a:fld>
            <a:endParaRPr lang="en-IN" dirty="0"/>
          </a:p>
        </p:txBody>
      </p:sp>
      <p:sp>
        <p:nvSpPr>
          <p:cNvPr id="16" name="Date Placeholder 3"/>
          <p:cNvSpPr>
            <a:spLocks noGrp="1"/>
          </p:cNvSpPr>
          <p:nvPr>
            <p:ph type="dt" sz="half" idx="10"/>
          </p:nvPr>
        </p:nvSpPr>
        <p:spPr>
          <a:xfrm>
            <a:off x="30708" y="6519624"/>
            <a:ext cx="2453060" cy="338376"/>
          </a:xfrm>
          <a:prstGeom prst="rect">
            <a:avLst/>
          </a:prstGeom>
        </p:spPr>
        <p:txBody>
          <a:bodyPr anchor="ctr"/>
          <a:lstStyle>
            <a:lvl1pPr>
              <a:defRPr sz="1400" b="1">
                <a:solidFill>
                  <a:srgbClr val="000000"/>
                </a:solidFill>
              </a:defRPr>
            </a:lvl1pPr>
          </a:lstStyle>
          <a:p>
            <a:r>
              <a:rPr lang="en-US"/>
              <a:t>FinFirst Capital Advisors</a:t>
            </a:r>
            <a:endParaRPr lang="en-IN" dirty="0"/>
          </a:p>
        </p:txBody>
      </p:sp>
      <p:sp>
        <p:nvSpPr>
          <p:cNvPr id="17" name="Footer Placeholder 4"/>
          <p:cNvSpPr>
            <a:spLocks noGrp="1"/>
          </p:cNvSpPr>
          <p:nvPr>
            <p:ph type="ftr" sz="quarter" idx="11"/>
          </p:nvPr>
        </p:nvSpPr>
        <p:spPr>
          <a:xfrm>
            <a:off x="2627784" y="6522624"/>
            <a:ext cx="4114800" cy="329184"/>
          </a:xfrm>
          <a:prstGeom prst="rect">
            <a:avLst/>
          </a:prstGeom>
        </p:spPr>
        <p:txBody>
          <a:bodyPr anchor="ctr"/>
          <a:lstStyle>
            <a:lvl1pPr algn="ctr">
              <a:defRPr sz="1400" b="1" i="1">
                <a:solidFill>
                  <a:srgbClr val="FF0000"/>
                </a:solidFill>
              </a:defRPr>
            </a:lvl1pPr>
          </a:lstStyle>
          <a:p>
            <a:r>
              <a:rPr lang="en-IN"/>
              <a:t>PRIVATE &amp; CONFIDENTIAL</a:t>
            </a:r>
            <a:endParaRPr lang="en-IN" dirty="0"/>
          </a:p>
        </p:txBody>
      </p:sp>
    </p:spTree>
    <p:extLst>
      <p:ext uri="{BB962C8B-B14F-4D97-AF65-F5344CB8AC3E}">
        <p14:creationId xmlns:p14="http://schemas.microsoft.com/office/powerpoint/2010/main" val="2016883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b"/>
          <a:lstStyle>
            <a:lvl1pPr>
              <a:defRPr/>
            </a:lvl1pPr>
          </a:lstStyle>
          <a:p>
            <a:r>
              <a:rPr lang="en-US" dirty="0"/>
              <a:t>Heading 1</a:t>
            </a:r>
            <a:br>
              <a:rPr lang="en-US" dirty="0"/>
            </a:br>
            <a:r>
              <a:rPr lang="en-US" dirty="0"/>
              <a:t>(Heading 2)</a:t>
            </a:r>
          </a:p>
        </p:txBody>
      </p:sp>
      <p:cxnSp>
        <p:nvCxnSpPr>
          <p:cNvPr id="6" name="Straight Connector 5"/>
          <p:cNvCxnSpPr/>
          <p:nvPr/>
        </p:nvCxnSpPr>
        <p:spPr>
          <a:xfrm>
            <a:off x="451778" y="1340768"/>
            <a:ext cx="8280000" cy="0"/>
          </a:xfrm>
          <a:prstGeom prst="line">
            <a:avLst/>
          </a:prstGeom>
          <a:ln w="38100">
            <a:solidFill>
              <a:srgbClr val="000080"/>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12"/>
          </p:nvPr>
        </p:nvSpPr>
        <p:spPr>
          <a:xfrm>
            <a:off x="8066360" y="6528816"/>
            <a:ext cx="1066800" cy="329184"/>
          </a:xfrm>
        </p:spPr>
        <p:txBody>
          <a:bodyPr/>
          <a:lstStyle/>
          <a:p>
            <a:fld id="{98F7FC72-B75F-426B-86A8-A2B13AD1F55E}" type="slidenum">
              <a:rPr lang="en-IN" smtClean="0"/>
              <a:pPr/>
              <a:t>‹#›</a:t>
            </a:fld>
            <a:endParaRPr lang="en-IN" dirty="0"/>
          </a:p>
        </p:txBody>
      </p:sp>
      <p:sp>
        <p:nvSpPr>
          <p:cNvPr id="10" name="Date Placeholder 3"/>
          <p:cNvSpPr>
            <a:spLocks noGrp="1"/>
          </p:cNvSpPr>
          <p:nvPr>
            <p:ph type="dt" sz="half" idx="10"/>
          </p:nvPr>
        </p:nvSpPr>
        <p:spPr>
          <a:xfrm>
            <a:off x="30708" y="6519624"/>
            <a:ext cx="2453060" cy="338376"/>
          </a:xfrm>
          <a:prstGeom prst="rect">
            <a:avLst/>
          </a:prstGeom>
        </p:spPr>
        <p:txBody>
          <a:bodyPr anchor="ctr"/>
          <a:lstStyle>
            <a:lvl1pPr>
              <a:defRPr sz="1400" b="1">
                <a:solidFill>
                  <a:srgbClr val="000000"/>
                </a:solidFill>
              </a:defRPr>
            </a:lvl1pPr>
          </a:lstStyle>
          <a:p>
            <a:r>
              <a:rPr lang="en-US"/>
              <a:t>FinFirst Capital Advisors</a:t>
            </a:r>
            <a:endParaRPr lang="en-IN" dirty="0"/>
          </a:p>
        </p:txBody>
      </p:sp>
      <p:sp>
        <p:nvSpPr>
          <p:cNvPr id="11" name="Footer Placeholder 4"/>
          <p:cNvSpPr>
            <a:spLocks noGrp="1"/>
          </p:cNvSpPr>
          <p:nvPr>
            <p:ph type="ftr" sz="quarter" idx="11"/>
          </p:nvPr>
        </p:nvSpPr>
        <p:spPr>
          <a:xfrm>
            <a:off x="2627784" y="6522624"/>
            <a:ext cx="4114800" cy="329184"/>
          </a:xfrm>
          <a:prstGeom prst="rect">
            <a:avLst/>
          </a:prstGeom>
        </p:spPr>
        <p:txBody>
          <a:bodyPr anchor="ctr"/>
          <a:lstStyle>
            <a:lvl1pPr algn="ctr">
              <a:defRPr sz="1400" b="1" i="1">
                <a:solidFill>
                  <a:srgbClr val="FF0000"/>
                </a:solidFill>
              </a:defRPr>
            </a:lvl1pPr>
          </a:lstStyle>
          <a:p>
            <a:r>
              <a:rPr lang="en-IN"/>
              <a:t>PRIVATE &amp; CONFIDENTIAL</a:t>
            </a:r>
            <a:endParaRPr lang="en-IN" dirty="0"/>
          </a:p>
        </p:txBody>
      </p:sp>
    </p:spTree>
    <p:extLst>
      <p:ext uri="{BB962C8B-B14F-4D97-AF65-F5344CB8AC3E}">
        <p14:creationId xmlns:p14="http://schemas.microsoft.com/office/powerpoint/2010/main" val="308508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cxnSp>
        <p:nvCxnSpPr>
          <p:cNvPr id="6" name="Straight Connector 5"/>
          <p:cNvCxnSpPr/>
          <p:nvPr/>
        </p:nvCxnSpPr>
        <p:spPr>
          <a:xfrm>
            <a:off x="451778" y="1340768"/>
            <a:ext cx="8280000" cy="0"/>
          </a:xfrm>
          <a:prstGeom prst="line">
            <a:avLst/>
          </a:prstGeom>
          <a:ln w="38100">
            <a:solidFill>
              <a:srgbClr val="000080"/>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12"/>
          </p:nvPr>
        </p:nvSpPr>
        <p:spPr>
          <a:xfrm>
            <a:off x="8066360" y="6528816"/>
            <a:ext cx="1066800" cy="329184"/>
          </a:xfrm>
        </p:spPr>
        <p:txBody>
          <a:bodyPr/>
          <a:lstStyle/>
          <a:p>
            <a:fld id="{98F7FC72-B75F-426B-86A8-A2B13AD1F55E}" type="slidenum">
              <a:rPr lang="en-IN" smtClean="0"/>
              <a:pPr/>
              <a:t>‹#›</a:t>
            </a:fld>
            <a:endParaRPr lang="en-IN" dirty="0"/>
          </a:p>
        </p:txBody>
      </p:sp>
      <p:sp>
        <p:nvSpPr>
          <p:cNvPr id="10" name="Date Placeholder 3"/>
          <p:cNvSpPr>
            <a:spLocks noGrp="1"/>
          </p:cNvSpPr>
          <p:nvPr>
            <p:ph type="dt" sz="half" idx="10"/>
          </p:nvPr>
        </p:nvSpPr>
        <p:spPr>
          <a:xfrm>
            <a:off x="30708" y="6519624"/>
            <a:ext cx="2453060" cy="338376"/>
          </a:xfrm>
          <a:prstGeom prst="rect">
            <a:avLst/>
          </a:prstGeom>
        </p:spPr>
        <p:txBody>
          <a:bodyPr anchor="ctr"/>
          <a:lstStyle>
            <a:lvl1pPr>
              <a:defRPr sz="1400" b="1">
                <a:solidFill>
                  <a:srgbClr val="000000"/>
                </a:solidFill>
              </a:defRPr>
            </a:lvl1pPr>
          </a:lstStyle>
          <a:p>
            <a:r>
              <a:rPr lang="en-US"/>
              <a:t>FinFirst Capital Advisors</a:t>
            </a:r>
            <a:endParaRPr lang="en-IN" dirty="0"/>
          </a:p>
        </p:txBody>
      </p:sp>
      <p:sp>
        <p:nvSpPr>
          <p:cNvPr id="11" name="Footer Placeholder 4"/>
          <p:cNvSpPr>
            <a:spLocks noGrp="1"/>
          </p:cNvSpPr>
          <p:nvPr>
            <p:ph type="ftr" sz="quarter" idx="11"/>
          </p:nvPr>
        </p:nvSpPr>
        <p:spPr>
          <a:xfrm>
            <a:off x="2627784" y="6522624"/>
            <a:ext cx="4114800" cy="329184"/>
          </a:xfrm>
          <a:prstGeom prst="rect">
            <a:avLst/>
          </a:prstGeom>
        </p:spPr>
        <p:txBody>
          <a:bodyPr anchor="ctr"/>
          <a:lstStyle>
            <a:lvl1pPr algn="ctr">
              <a:defRPr sz="1400" b="1" i="1">
                <a:solidFill>
                  <a:srgbClr val="FF0000"/>
                </a:solidFill>
              </a:defRPr>
            </a:lvl1pPr>
          </a:lstStyle>
          <a:p>
            <a:r>
              <a:rPr lang="en-IN"/>
              <a:t>PRIVATE &amp; CONFIDENTIAL</a:t>
            </a:r>
            <a:endParaRPr lang="en-IN" dirty="0"/>
          </a:p>
        </p:txBody>
      </p:sp>
    </p:spTree>
    <p:extLst>
      <p:ext uri="{BB962C8B-B14F-4D97-AF65-F5344CB8AC3E}">
        <p14:creationId xmlns:p14="http://schemas.microsoft.com/office/powerpoint/2010/main" val="3202950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a:xfrm>
            <a:off x="8066360" y="6528816"/>
            <a:ext cx="1066800" cy="329184"/>
          </a:xfrm>
        </p:spPr>
        <p:txBody>
          <a:bodyPr/>
          <a:lstStyle/>
          <a:p>
            <a:fld id="{98F7FC72-B75F-426B-86A8-A2B13AD1F55E}" type="slidenum">
              <a:rPr lang="en-IN" smtClean="0"/>
              <a:pPr/>
              <a:t>‹#›</a:t>
            </a:fld>
            <a:endParaRPr lang="en-IN" dirty="0"/>
          </a:p>
        </p:txBody>
      </p:sp>
      <p:sp>
        <p:nvSpPr>
          <p:cNvPr id="11" name="Date Placeholder 3"/>
          <p:cNvSpPr>
            <a:spLocks noGrp="1"/>
          </p:cNvSpPr>
          <p:nvPr>
            <p:ph type="dt" sz="half" idx="10"/>
          </p:nvPr>
        </p:nvSpPr>
        <p:spPr>
          <a:xfrm>
            <a:off x="30708" y="6519624"/>
            <a:ext cx="2453060" cy="338376"/>
          </a:xfrm>
          <a:prstGeom prst="rect">
            <a:avLst/>
          </a:prstGeom>
        </p:spPr>
        <p:txBody>
          <a:bodyPr anchor="ctr"/>
          <a:lstStyle>
            <a:lvl1pPr>
              <a:defRPr sz="1400" b="1">
                <a:solidFill>
                  <a:srgbClr val="000000"/>
                </a:solidFill>
              </a:defRPr>
            </a:lvl1pPr>
          </a:lstStyle>
          <a:p>
            <a:r>
              <a:rPr lang="en-US"/>
              <a:t>FinFirst Capital Advisors</a:t>
            </a:r>
            <a:endParaRPr lang="en-IN" dirty="0"/>
          </a:p>
        </p:txBody>
      </p:sp>
      <p:sp>
        <p:nvSpPr>
          <p:cNvPr id="12" name="Footer Placeholder 4"/>
          <p:cNvSpPr>
            <a:spLocks noGrp="1"/>
          </p:cNvSpPr>
          <p:nvPr>
            <p:ph type="ftr" sz="quarter" idx="11"/>
          </p:nvPr>
        </p:nvSpPr>
        <p:spPr>
          <a:xfrm>
            <a:off x="2627784" y="6522624"/>
            <a:ext cx="4114800" cy="329184"/>
          </a:xfrm>
          <a:prstGeom prst="rect">
            <a:avLst/>
          </a:prstGeom>
        </p:spPr>
        <p:txBody>
          <a:bodyPr anchor="ctr"/>
          <a:lstStyle>
            <a:lvl1pPr algn="ctr">
              <a:defRPr sz="1400" b="1" i="1">
                <a:solidFill>
                  <a:srgbClr val="FF0000"/>
                </a:solidFill>
              </a:defRPr>
            </a:lvl1pPr>
          </a:lstStyle>
          <a:p>
            <a:r>
              <a:rPr lang="en-IN"/>
              <a:t>PRIVATE &amp; CONFIDENTIAL</a:t>
            </a:r>
            <a:endParaRPr lang="en-IN" dirty="0"/>
          </a:p>
        </p:txBody>
      </p:sp>
    </p:spTree>
    <p:extLst>
      <p:ext uri="{BB962C8B-B14F-4D97-AF65-F5344CB8AC3E}">
        <p14:creationId xmlns:p14="http://schemas.microsoft.com/office/powerpoint/2010/main" val="3851799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7"/>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78768"/>
            <a:ext cx="8229600" cy="762000"/>
          </a:xfrm>
          <a:prstGeom prst="rect">
            <a:avLst/>
          </a:prstGeom>
        </p:spPr>
        <p:txBody>
          <a:bodyPr vert="horz" lIns="91440" tIns="45720" rIns="91440" bIns="45720" rtlCol="0" anchor="ctr">
            <a:normAutofit/>
          </a:bodyPr>
          <a:lstStyle/>
          <a:p>
            <a:r>
              <a:rPr lang="en-US" dirty="0"/>
              <a:t>Heading 1</a:t>
            </a:r>
            <a:br>
              <a:rPr lang="en-US" dirty="0"/>
            </a:br>
            <a:r>
              <a:rPr lang="en-US" dirty="0"/>
              <a:t>(Heading 2)</a:t>
            </a:r>
          </a:p>
        </p:txBody>
      </p:sp>
      <p:sp>
        <p:nvSpPr>
          <p:cNvPr id="3" name="Text Placeholder 2"/>
          <p:cNvSpPr>
            <a:spLocks noGrp="1"/>
          </p:cNvSpPr>
          <p:nvPr>
            <p:ph type="body" idx="1"/>
          </p:nvPr>
        </p:nvSpPr>
        <p:spPr>
          <a:xfrm>
            <a:off x="457200" y="1484784"/>
            <a:ext cx="8229600" cy="49922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066360" y="6528816"/>
            <a:ext cx="1066800" cy="329184"/>
          </a:xfrm>
          <a:prstGeom prst="rect">
            <a:avLst/>
          </a:prstGeom>
        </p:spPr>
        <p:txBody>
          <a:bodyPr vert="horz" lIns="91440" tIns="45720" rIns="91440" bIns="45720" rtlCol="0" anchor="ctr"/>
          <a:lstStyle>
            <a:lvl1pPr algn="r">
              <a:defRPr sz="1400" b="1">
                <a:solidFill>
                  <a:srgbClr val="000000"/>
                </a:solidFill>
              </a:defRPr>
            </a:lvl1pPr>
          </a:lstStyle>
          <a:p>
            <a:fld id="{98F7FC72-B75F-426B-86A8-A2B13AD1F55E}" type="slidenum">
              <a:rPr lang="en-IN" smtClean="0"/>
              <a:pPr/>
              <a:t>‹#›</a:t>
            </a:fld>
            <a:endParaRPr lang="en-IN" dirty="0"/>
          </a:p>
        </p:txBody>
      </p:sp>
      <p:sp>
        <p:nvSpPr>
          <p:cNvPr id="13" name="Date Placeholder 3"/>
          <p:cNvSpPr>
            <a:spLocks noGrp="1"/>
          </p:cNvSpPr>
          <p:nvPr>
            <p:ph type="dt" sz="half" idx="2"/>
          </p:nvPr>
        </p:nvSpPr>
        <p:spPr>
          <a:xfrm>
            <a:off x="30708" y="6519624"/>
            <a:ext cx="2525068" cy="338376"/>
          </a:xfrm>
          <a:prstGeom prst="rect">
            <a:avLst/>
          </a:prstGeom>
        </p:spPr>
        <p:txBody>
          <a:bodyPr anchor="ctr"/>
          <a:lstStyle>
            <a:lvl1pPr>
              <a:defRPr sz="1400" b="1">
                <a:solidFill>
                  <a:srgbClr val="000000"/>
                </a:solidFill>
              </a:defRPr>
            </a:lvl1pPr>
          </a:lstStyle>
          <a:p>
            <a:r>
              <a:rPr lang="en-US"/>
              <a:t>FinFirst Capital Advisors</a:t>
            </a:r>
            <a:endParaRPr lang="en-IN" dirty="0"/>
          </a:p>
        </p:txBody>
      </p:sp>
      <p:sp>
        <p:nvSpPr>
          <p:cNvPr id="14" name="Footer Placeholder 4"/>
          <p:cNvSpPr>
            <a:spLocks noGrp="1"/>
          </p:cNvSpPr>
          <p:nvPr>
            <p:ph type="ftr" sz="quarter" idx="3"/>
          </p:nvPr>
        </p:nvSpPr>
        <p:spPr>
          <a:xfrm>
            <a:off x="2627784" y="6522624"/>
            <a:ext cx="4114800" cy="329184"/>
          </a:xfrm>
          <a:prstGeom prst="rect">
            <a:avLst/>
          </a:prstGeom>
        </p:spPr>
        <p:txBody>
          <a:bodyPr anchor="ctr"/>
          <a:lstStyle>
            <a:lvl1pPr algn="ctr">
              <a:defRPr sz="1400" b="1" i="1" cap="all" baseline="0">
                <a:solidFill>
                  <a:srgbClr val="FF0000"/>
                </a:solidFill>
              </a:defRPr>
            </a:lvl1pPr>
          </a:lstStyle>
          <a:p>
            <a:r>
              <a:rPr lang="en-US"/>
              <a:t>PRIVATE &amp; CONFIDENTIAL</a:t>
            </a:r>
            <a:endParaRPr lang="en-IN" dirty="0"/>
          </a:p>
        </p:txBody>
      </p:sp>
    </p:spTree>
    <p:extLst>
      <p:ext uri="{BB962C8B-B14F-4D97-AF65-F5344CB8AC3E}">
        <p14:creationId xmlns:p14="http://schemas.microsoft.com/office/powerpoint/2010/main" val="284646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Lst>
  <p:hf hdr="0" ftr="0" dt="0"/>
  <p:txStyles>
    <p:titleStyle>
      <a:lvl1pPr algn="l" defTabSz="914400" rtl="0" eaLnBrk="1" latinLnBrk="0" hangingPunct="1">
        <a:lnSpc>
          <a:spcPct val="150000"/>
        </a:lnSpc>
        <a:spcBef>
          <a:spcPts val="1000"/>
        </a:spcBef>
        <a:spcAft>
          <a:spcPts val="1000"/>
        </a:spcAft>
        <a:buNone/>
        <a:defRPr sz="18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chart" Target="../charts/chart3.xml"/><Relationship Id="rId7" Type="http://schemas.openxmlformats.org/officeDocument/2006/relationships/diagramColors" Target="../diagrams/colors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t-IT" sz="2800" b="1" cap="none" dirty="0">
                <a:solidFill>
                  <a:srgbClr val="002060"/>
                </a:solidFill>
              </a:rPr>
              <a:t>Abbott India</a:t>
            </a:r>
            <a:endParaRPr lang="en-IN" sz="2400" b="1" cap="none" dirty="0">
              <a:solidFill>
                <a:srgbClr val="002060"/>
              </a:solidFill>
            </a:endParaRPr>
          </a:p>
        </p:txBody>
      </p:sp>
      <p:sp>
        <p:nvSpPr>
          <p:cNvPr id="5" name="Subtitle 2"/>
          <p:cNvSpPr txBox="1">
            <a:spLocks/>
          </p:cNvSpPr>
          <p:nvPr/>
        </p:nvSpPr>
        <p:spPr>
          <a:xfrm>
            <a:off x="683568" y="3645024"/>
            <a:ext cx="6400800" cy="432048"/>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1"/>
              </a:buClr>
              <a:buSzPct val="85000"/>
              <a:buFont typeface="Arial" pitchFamily="34" charset="0"/>
              <a:buNone/>
              <a:defRPr sz="24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Clr>
                <a:schemeClr val="accent1"/>
              </a:buClr>
              <a:buSzPct val="85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9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9pPr>
          </a:lstStyle>
          <a:p>
            <a:r>
              <a:rPr lang="en-IN" sz="2000" b="1" spc="-100" dirty="0">
                <a:solidFill>
                  <a:srgbClr val="000000"/>
                </a:solidFill>
                <a:latin typeface="+mj-lt"/>
                <a:ea typeface="+mj-ea"/>
                <a:cs typeface="+mj-cs"/>
              </a:rPr>
              <a:t>VP Bengaluru Meet – December 16, 2018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6453D-05F2-4721-8110-E191F2B07961}"/>
              </a:ext>
            </a:extLst>
          </p:cNvPr>
          <p:cNvSpPr>
            <a:spLocks noGrp="1"/>
          </p:cNvSpPr>
          <p:nvPr>
            <p:ph type="title"/>
          </p:nvPr>
        </p:nvSpPr>
        <p:spPr/>
        <p:txBody>
          <a:bodyPr/>
          <a:lstStyle/>
          <a:p>
            <a:r>
              <a:rPr lang="en-IN" dirty="0"/>
              <a:t>Competition</a:t>
            </a:r>
          </a:p>
        </p:txBody>
      </p:sp>
      <p:pic>
        <p:nvPicPr>
          <p:cNvPr id="4" name="Picture 3">
            <a:extLst>
              <a:ext uri="{FF2B5EF4-FFF2-40B4-BE49-F238E27FC236}">
                <a16:creationId xmlns:a16="http://schemas.microsoft.com/office/drawing/2014/main" id="{B4287AD0-9381-473F-9181-80DE86A3A038}"/>
              </a:ext>
            </a:extLst>
          </p:cNvPr>
          <p:cNvPicPr>
            <a:picLocks noChangeAspect="1"/>
          </p:cNvPicPr>
          <p:nvPr/>
        </p:nvPicPr>
        <p:blipFill rotWithShape="1">
          <a:blip r:embed="rId2"/>
          <a:srcRect l="57088" t="13583" r="1963" b="5179"/>
          <a:stretch/>
        </p:blipFill>
        <p:spPr>
          <a:xfrm>
            <a:off x="457200" y="991570"/>
            <a:ext cx="2962672" cy="4722440"/>
          </a:xfrm>
          <a:prstGeom prst="rect">
            <a:avLst/>
          </a:prstGeom>
        </p:spPr>
      </p:pic>
      <p:pic>
        <p:nvPicPr>
          <p:cNvPr id="6" name="Picture 5">
            <a:extLst>
              <a:ext uri="{FF2B5EF4-FFF2-40B4-BE49-F238E27FC236}">
                <a16:creationId xmlns:a16="http://schemas.microsoft.com/office/drawing/2014/main" id="{187A91C2-094B-4DF7-ACC7-6DCE4F7A4C52}"/>
              </a:ext>
            </a:extLst>
          </p:cNvPr>
          <p:cNvPicPr>
            <a:picLocks noChangeAspect="1"/>
          </p:cNvPicPr>
          <p:nvPr/>
        </p:nvPicPr>
        <p:blipFill rotWithShape="1">
          <a:blip r:embed="rId3"/>
          <a:srcRect l="20076" t="19185" r="56300" b="21987"/>
          <a:stretch/>
        </p:blipFill>
        <p:spPr>
          <a:xfrm>
            <a:off x="3491880" y="991570"/>
            <a:ext cx="2346691" cy="4722440"/>
          </a:xfrm>
          <a:prstGeom prst="rect">
            <a:avLst/>
          </a:prstGeom>
        </p:spPr>
      </p:pic>
      <p:cxnSp>
        <p:nvCxnSpPr>
          <p:cNvPr id="7" name="Straight Connector 6">
            <a:extLst>
              <a:ext uri="{FF2B5EF4-FFF2-40B4-BE49-F238E27FC236}">
                <a16:creationId xmlns:a16="http://schemas.microsoft.com/office/drawing/2014/main" id="{78322339-8854-4ACC-B974-52D55A14590F}"/>
              </a:ext>
            </a:extLst>
          </p:cNvPr>
          <p:cNvCxnSpPr/>
          <p:nvPr/>
        </p:nvCxnSpPr>
        <p:spPr>
          <a:xfrm>
            <a:off x="3491880" y="1999682"/>
            <a:ext cx="2340000" cy="0"/>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8" name="Straight Connector 7">
            <a:extLst>
              <a:ext uri="{FF2B5EF4-FFF2-40B4-BE49-F238E27FC236}">
                <a16:creationId xmlns:a16="http://schemas.microsoft.com/office/drawing/2014/main" id="{A04A7116-A59A-4B20-A673-E93396937EE6}"/>
              </a:ext>
            </a:extLst>
          </p:cNvPr>
          <p:cNvCxnSpPr/>
          <p:nvPr/>
        </p:nvCxnSpPr>
        <p:spPr>
          <a:xfrm>
            <a:off x="457200" y="1999682"/>
            <a:ext cx="2520000" cy="0"/>
          </a:xfrm>
          <a:prstGeom prst="line">
            <a:avLst/>
          </a:prstGeom>
          <a:ln/>
        </p:spPr>
        <p:style>
          <a:lnRef idx="3">
            <a:schemeClr val="accent3"/>
          </a:lnRef>
          <a:fillRef idx="0">
            <a:schemeClr val="accent3"/>
          </a:fillRef>
          <a:effectRef idx="2">
            <a:schemeClr val="accent3"/>
          </a:effectRef>
          <a:fontRef idx="minor">
            <a:schemeClr val="tx1"/>
          </a:fontRef>
        </p:style>
      </p:cxnSp>
      <p:pic>
        <p:nvPicPr>
          <p:cNvPr id="10" name="Picture 9">
            <a:extLst>
              <a:ext uri="{FF2B5EF4-FFF2-40B4-BE49-F238E27FC236}">
                <a16:creationId xmlns:a16="http://schemas.microsoft.com/office/drawing/2014/main" id="{19CF57CA-69CD-4241-8508-0E59C0566424}"/>
              </a:ext>
            </a:extLst>
          </p:cNvPr>
          <p:cNvPicPr>
            <a:picLocks noChangeAspect="1"/>
          </p:cNvPicPr>
          <p:nvPr/>
        </p:nvPicPr>
        <p:blipFill rotWithShape="1">
          <a:blip r:embed="rId4"/>
          <a:srcRect l="20863" t="19993" r="56300" b="21987"/>
          <a:stretch/>
        </p:blipFill>
        <p:spPr>
          <a:xfrm>
            <a:off x="5940152" y="980728"/>
            <a:ext cx="2757948" cy="4733282"/>
          </a:xfrm>
          <a:prstGeom prst="rect">
            <a:avLst/>
          </a:prstGeom>
        </p:spPr>
      </p:pic>
      <p:cxnSp>
        <p:nvCxnSpPr>
          <p:cNvPr id="11" name="Straight Connector 10">
            <a:extLst>
              <a:ext uri="{FF2B5EF4-FFF2-40B4-BE49-F238E27FC236}">
                <a16:creationId xmlns:a16="http://schemas.microsoft.com/office/drawing/2014/main" id="{5B62D2D5-0971-404B-9415-4AAF51DB8273}"/>
              </a:ext>
            </a:extLst>
          </p:cNvPr>
          <p:cNvCxnSpPr/>
          <p:nvPr/>
        </p:nvCxnSpPr>
        <p:spPr>
          <a:xfrm>
            <a:off x="6080413" y="1999682"/>
            <a:ext cx="2484000" cy="0"/>
          </a:xfrm>
          <a:prstGeom prst="line">
            <a:avLst/>
          </a:prstGeom>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000186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C2FCA-46CE-4DE3-8AC8-38C3D3FCCC9C}"/>
              </a:ext>
            </a:extLst>
          </p:cNvPr>
          <p:cNvSpPr>
            <a:spLocks noGrp="1"/>
          </p:cNvSpPr>
          <p:nvPr>
            <p:ph type="title"/>
          </p:nvPr>
        </p:nvSpPr>
        <p:spPr/>
        <p:txBody>
          <a:bodyPr/>
          <a:lstStyle/>
          <a:p>
            <a:r>
              <a:rPr lang="en-IN" dirty="0"/>
              <a:t>Financials</a:t>
            </a:r>
          </a:p>
        </p:txBody>
      </p:sp>
      <p:graphicFrame>
        <p:nvGraphicFramePr>
          <p:cNvPr id="5" name="Table 4">
            <a:extLst>
              <a:ext uri="{FF2B5EF4-FFF2-40B4-BE49-F238E27FC236}">
                <a16:creationId xmlns:a16="http://schemas.microsoft.com/office/drawing/2014/main" id="{E5B5AF55-2482-4BE4-9764-BBE33192190F}"/>
              </a:ext>
            </a:extLst>
          </p:cNvPr>
          <p:cNvGraphicFramePr>
            <a:graphicFrameLocks noGrp="1"/>
          </p:cNvGraphicFramePr>
          <p:nvPr>
            <p:extLst>
              <p:ext uri="{D42A27DB-BD31-4B8C-83A1-F6EECF244321}">
                <p14:modId xmlns:p14="http://schemas.microsoft.com/office/powerpoint/2010/main" val="2130221529"/>
              </p:ext>
            </p:extLst>
          </p:nvPr>
        </p:nvGraphicFramePr>
        <p:xfrm>
          <a:off x="442174" y="1052736"/>
          <a:ext cx="8229600" cy="4693920"/>
        </p:xfrm>
        <a:graphic>
          <a:graphicData uri="http://schemas.openxmlformats.org/drawingml/2006/table">
            <a:tbl>
              <a:tblPr>
                <a:tableStyleId>{5C22544A-7EE6-4342-B048-85BDC9FD1C3A}</a:tableStyleId>
              </a:tblPr>
              <a:tblGrid>
                <a:gridCol w="1537538">
                  <a:extLst>
                    <a:ext uri="{9D8B030D-6E8A-4147-A177-3AD203B41FA5}">
                      <a16:colId xmlns:a16="http://schemas.microsoft.com/office/drawing/2014/main" val="1573956032"/>
                    </a:ext>
                  </a:extLst>
                </a:gridCol>
                <a:gridCol w="1348166">
                  <a:extLst>
                    <a:ext uri="{9D8B030D-6E8A-4147-A177-3AD203B41FA5}">
                      <a16:colId xmlns:a16="http://schemas.microsoft.com/office/drawing/2014/main" val="4268164404"/>
                    </a:ext>
                  </a:extLst>
                </a:gridCol>
                <a:gridCol w="1362693">
                  <a:extLst>
                    <a:ext uri="{9D8B030D-6E8A-4147-A177-3AD203B41FA5}">
                      <a16:colId xmlns:a16="http://schemas.microsoft.com/office/drawing/2014/main" val="242175794"/>
                    </a:ext>
                  </a:extLst>
                </a:gridCol>
                <a:gridCol w="1362693">
                  <a:extLst>
                    <a:ext uri="{9D8B030D-6E8A-4147-A177-3AD203B41FA5}">
                      <a16:colId xmlns:a16="http://schemas.microsoft.com/office/drawing/2014/main" val="3563792101"/>
                    </a:ext>
                  </a:extLst>
                </a:gridCol>
                <a:gridCol w="1362693">
                  <a:extLst>
                    <a:ext uri="{9D8B030D-6E8A-4147-A177-3AD203B41FA5}">
                      <a16:colId xmlns:a16="http://schemas.microsoft.com/office/drawing/2014/main" val="612178483"/>
                    </a:ext>
                  </a:extLst>
                </a:gridCol>
                <a:gridCol w="1255817">
                  <a:extLst>
                    <a:ext uri="{9D8B030D-6E8A-4147-A177-3AD203B41FA5}">
                      <a16:colId xmlns:a16="http://schemas.microsoft.com/office/drawing/2014/main" val="1259609321"/>
                    </a:ext>
                  </a:extLst>
                </a:gridCol>
              </a:tblGrid>
              <a:tr h="231454">
                <a:tc>
                  <a:txBody>
                    <a:bodyPr/>
                    <a:lstStyle/>
                    <a:p>
                      <a:pPr algn="l" fontAlgn="b"/>
                      <a:r>
                        <a:rPr lang="en-IN" sz="1600" b="1" u="none" strike="noStrike" dirty="0">
                          <a:effectLst/>
                        </a:rPr>
                        <a:t>Rs </a:t>
                      </a:r>
                      <a:r>
                        <a:rPr lang="en-IN" sz="1600" b="1" u="none" strike="noStrike" dirty="0" err="1">
                          <a:effectLst/>
                        </a:rPr>
                        <a:t>cr</a:t>
                      </a:r>
                      <a:endParaRPr lang="en-IN" sz="1600" b="1" i="1" u="none" strike="noStrike" dirty="0">
                        <a:solidFill>
                          <a:srgbClr val="000000"/>
                        </a:solidFill>
                        <a:effectLst/>
                        <a:latin typeface="Zurich BT"/>
                      </a:endParaRPr>
                    </a:p>
                  </a:txBody>
                  <a:tcPr anchor="b"/>
                </a:tc>
                <a:tc>
                  <a:txBody>
                    <a:bodyPr/>
                    <a:lstStyle/>
                    <a:p>
                      <a:pPr algn="r" fontAlgn="b"/>
                      <a:r>
                        <a:rPr lang="en-IN" sz="1600" b="1" u="none" strike="noStrike" dirty="0">
                          <a:effectLst/>
                        </a:rPr>
                        <a:t>FY18</a:t>
                      </a:r>
                      <a:endParaRPr lang="en-IN" sz="1600" b="1" i="0" u="none" strike="noStrike" dirty="0">
                        <a:solidFill>
                          <a:srgbClr val="000000"/>
                        </a:solidFill>
                        <a:effectLst/>
                        <a:latin typeface="Zurich BT"/>
                      </a:endParaRPr>
                    </a:p>
                  </a:txBody>
                  <a:tcPr anchor="b"/>
                </a:tc>
                <a:tc>
                  <a:txBody>
                    <a:bodyPr/>
                    <a:lstStyle/>
                    <a:p>
                      <a:pPr algn="r" fontAlgn="b"/>
                      <a:r>
                        <a:rPr lang="en-IN" sz="1600" b="1" u="none" strike="noStrike" dirty="0">
                          <a:effectLst/>
                        </a:rPr>
                        <a:t>FY17</a:t>
                      </a:r>
                      <a:endParaRPr lang="en-IN" sz="1600" b="1" i="0" u="none" strike="noStrike" dirty="0">
                        <a:solidFill>
                          <a:srgbClr val="000000"/>
                        </a:solidFill>
                        <a:effectLst/>
                        <a:latin typeface="Zurich BT"/>
                      </a:endParaRPr>
                    </a:p>
                  </a:txBody>
                  <a:tcPr anchor="b"/>
                </a:tc>
                <a:tc>
                  <a:txBody>
                    <a:bodyPr/>
                    <a:lstStyle/>
                    <a:p>
                      <a:pPr algn="r" fontAlgn="b"/>
                      <a:r>
                        <a:rPr lang="en-IN" sz="1600" b="1" u="none" strike="noStrike" dirty="0">
                          <a:effectLst/>
                        </a:rPr>
                        <a:t>FY16</a:t>
                      </a:r>
                      <a:endParaRPr lang="en-IN" sz="1600" b="1" i="0" u="none" strike="noStrike" dirty="0">
                        <a:solidFill>
                          <a:srgbClr val="000000"/>
                        </a:solidFill>
                        <a:effectLst/>
                        <a:latin typeface="Zurich BT"/>
                      </a:endParaRPr>
                    </a:p>
                  </a:txBody>
                  <a:tcPr anchor="b"/>
                </a:tc>
                <a:tc>
                  <a:txBody>
                    <a:bodyPr/>
                    <a:lstStyle/>
                    <a:p>
                      <a:pPr algn="r" fontAlgn="b"/>
                      <a:r>
                        <a:rPr kumimoji="0" lang="en-IN" sz="1600" b="1" i="0" u="none" strike="noStrike" kern="1200" cap="none" spc="0" normalizeH="0" baseline="0" noProof="0" dirty="0">
                          <a:ln>
                            <a:noFill/>
                          </a:ln>
                          <a:solidFill>
                            <a:srgbClr val="000000"/>
                          </a:solidFill>
                          <a:effectLst/>
                          <a:uLnTx/>
                          <a:uFillTx/>
                          <a:latin typeface="Arial"/>
                          <a:ea typeface="+mn-ea"/>
                          <a:cs typeface="+mn-cs"/>
                        </a:rPr>
                        <a:t>FY15</a:t>
                      </a:r>
                      <a:endParaRPr lang="en-IN" sz="1600" b="1" i="0" u="none" strike="noStrike" dirty="0">
                        <a:solidFill>
                          <a:srgbClr val="000000"/>
                        </a:solidFill>
                        <a:effectLst/>
                        <a:latin typeface="Zurich BT"/>
                      </a:endParaRPr>
                    </a:p>
                  </a:txBody>
                  <a:tcPr anchor="b"/>
                </a:tc>
                <a:tc>
                  <a:txBody>
                    <a:bodyPr/>
                    <a:lstStyle/>
                    <a:p>
                      <a:pPr algn="r" fontAlgn="b"/>
                      <a:r>
                        <a:rPr kumimoji="0" lang="en-IN" sz="1600" b="1" i="0" u="none" strike="noStrike" kern="1200" cap="none" spc="0" normalizeH="0" baseline="0" noProof="0" dirty="0">
                          <a:ln>
                            <a:noFill/>
                          </a:ln>
                          <a:solidFill>
                            <a:srgbClr val="000000"/>
                          </a:solidFill>
                          <a:effectLst/>
                          <a:uLnTx/>
                          <a:uFillTx/>
                          <a:latin typeface="Arial"/>
                          <a:ea typeface="+mn-ea"/>
                          <a:cs typeface="+mn-cs"/>
                        </a:rPr>
                        <a:t>FY14</a:t>
                      </a:r>
                      <a:endParaRPr lang="en-IN" sz="1600" b="1" i="0" u="none" strike="noStrike" dirty="0">
                        <a:solidFill>
                          <a:srgbClr val="000000"/>
                        </a:solidFill>
                        <a:effectLst/>
                        <a:latin typeface="Zurich BT"/>
                      </a:endParaRPr>
                    </a:p>
                  </a:txBody>
                  <a:tcPr anchor="b"/>
                </a:tc>
                <a:extLst>
                  <a:ext uri="{0D108BD9-81ED-4DB2-BD59-A6C34878D82A}">
                    <a16:rowId xmlns:a16="http://schemas.microsoft.com/office/drawing/2014/main" val="1213151675"/>
                  </a:ext>
                </a:extLst>
              </a:tr>
              <a:tr h="231454">
                <a:tc>
                  <a:txBody>
                    <a:bodyPr/>
                    <a:lstStyle/>
                    <a:p>
                      <a:pPr algn="l" fontAlgn="b"/>
                      <a:r>
                        <a:rPr lang="en-IN" sz="1600" b="1" u="none" strike="noStrike" dirty="0">
                          <a:effectLst/>
                        </a:rPr>
                        <a:t>Revenue</a:t>
                      </a:r>
                      <a:endParaRPr lang="en-IN" sz="1600" b="1" i="0" u="none" strike="noStrike" dirty="0">
                        <a:solidFill>
                          <a:srgbClr val="000000"/>
                        </a:solidFill>
                        <a:effectLst/>
                        <a:latin typeface="zurich bt"/>
                      </a:endParaRPr>
                    </a:p>
                  </a:txBody>
                  <a:tcPr anchor="b"/>
                </a:tc>
                <a:tc>
                  <a:txBody>
                    <a:bodyPr/>
                    <a:lstStyle/>
                    <a:p>
                      <a:pPr algn="r" fontAlgn="b"/>
                      <a:r>
                        <a:rPr lang="en-IN" sz="1600" b="1" u="none" strike="noStrike" dirty="0">
                          <a:effectLst/>
                        </a:rPr>
                        <a:t>   3,299 </a:t>
                      </a:r>
                      <a:endParaRPr lang="en-IN" sz="1600" b="1" i="0" u="none" strike="noStrike" dirty="0">
                        <a:solidFill>
                          <a:srgbClr val="000000"/>
                        </a:solidFill>
                        <a:effectLst/>
                        <a:latin typeface="zurich bt"/>
                      </a:endParaRPr>
                    </a:p>
                  </a:txBody>
                  <a:tcPr anchor="b"/>
                </a:tc>
                <a:tc>
                  <a:txBody>
                    <a:bodyPr/>
                    <a:lstStyle/>
                    <a:p>
                      <a:pPr algn="r" fontAlgn="b"/>
                      <a:r>
                        <a:rPr lang="en-IN" sz="1600" b="1" u="none" strike="noStrike" dirty="0">
                          <a:effectLst/>
                        </a:rPr>
                        <a:t>  2,903 </a:t>
                      </a:r>
                      <a:endParaRPr lang="en-IN" sz="1600" b="1" i="0" u="none" strike="noStrike" dirty="0">
                        <a:solidFill>
                          <a:srgbClr val="000000"/>
                        </a:solidFill>
                        <a:effectLst/>
                        <a:latin typeface="zurich bt"/>
                      </a:endParaRPr>
                    </a:p>
                  </a:txBody>
                  <a:tcPr anchor="b"/>
                </a:tc>
                <a:tc>
                  <a:txBody>
                    <a:bodyPr/>
                    <a:lstStyle/>
                    <a:p>
                      <a:pPr algn="r" fontAlgn="b"/>
                      <a:r>
                        <a:rPr lang="en-IN" sz="1600" b="1" u="none" strike="noStrike" dirty="0">
                          <a:effectLst/>
                        </a:rPr>
                        <a:t>  2,615 </a:t>
                      </a:r>
                      <a:endParaRPr lang="en-IN" sz="1600" b="1" i="0" u="none" strike="noStrike" dirty="0">
                        <a:solidFill>
                          <a:srgbClr val="000000"/>
                        </a:solidFill>
                        <a:effectLst/>
                        <a:latin typeface="zurich bt"/>
                      </a:endParaRPr>
                    </a:p>
                  </a:txBody>
                  <a:tcPr anchor="b"/>
                </a:tc>
                <a:tc>
                  <a:txBody>
                    <a:bodyPr/>
                    <a:lstStyle/>
                    <a:p>
                      <a:pPr algn="r" fontAlgn="b"/>
                      <a:r>
                        <a:rPr lang="en-IN" sz="1600" b="1" u="none" strike="noStrike" dirty="0">
                          <a:effectLst/>
                        </a:rPr>
                        <a:t>  2,289 </a:t>
                      </a:r>
                      <a:endParaRPr lang="en-IN" sz="1600" b="1" i="0" u="none" strike="noStrike" dirty="0">
                        <a:solidFill>
                          <a:srgbClr val="000000"/>
                        </a:solidFill>
                        <a:effectLst/>
                        <a:latin typeface="zurich bt"/>
                      </a:endParaRPr>
                    </a:p>
                  </a:txBody>
                  <a:tcPr anchor="b"/>
                </a:tc>
                <a:tc>
                  <a:txBody>
                    <a:bodyPr/>
                    <a:lstStyle/>
                    <a:p>
                      <a:pPr algn="r" fontAlgn="b"/>
                      <a:r>
                        <a:rPr lang="en-IN" sz="1600" b="1" u="none" strike="noStrike" dirty="0">
                          <a:effectLst/>
                        </a:rPr>
                        <a:t> 2,276 </a:t>
                      </a:r>
                      <a:endParaRPr lang="en-IN" sz="1600" b="1" i="0" u="none" strike="noStrike" dirty="0">
                        <a:solidFill>
                          <a:srgbClr val="000000"/>
                        </a:solidFill>
                        <a:effectLst/>
                        <a:latin typeface="zurich bt"/>
                      </a:endParaRPr>
                    </a:p>
                  </a:txBody>
                  <a:tcPr anchor="b"/>
                </a:tc>
                <a:extLst>
                  <a:ext uri="{0D108BD9-81ED-4DB2-BD59-A6C34878D82A}">
                    <a16:rowId xmlns:a16="http://schemas.microsoft.com/office/drawing/2014/main" val="254417550"/>
                  </a:ext>
                </a:extLst>
              </a:tr>
              <a:tr h="231454">
                <a:tc>
                  <a:txBody>
                    <a:bodyPr/>
                    <a:lstStyle/>
                    <a:p>
                      <a:pPr algn="l" fontAlgn="b"/>
                      <a:r>
                        <a:rPr lang="en-IN" sz="1600" i="1" u="none" strike="noStrike" dirty="0" err="1">
                          <a:effectLst/>
                        </a:rPr>
                        <a:t>yoy</a:t>
                      </a:r>
                      <a:r>
                        <a:rPr lang="en-IN" sz="1600" i="1" u="none" strike="noStrike" dirty="0">
                          <a:effectLst/>
                        </a:rPr>
                        <a:t> growth</a:t>
                      </a:r>
                      <a:endParaRPr lang="en-IN" sz="1600" b="0" i="1" u="none" strike="noStrike" dirty="0">
                        <a:solidFill>
                          <a:srgbClr val="000000"/>
                        </a:solidFill>
                        <a:effectLst/>
                        <a:latin typeface="Zurich BT"/>
                      </a:endParaRPr>
                    </a:p>
                  </a:txBody>
                  <a:tcPr anchor="b"/>
                </a:tc>
                <a:tc>
                  <a:txBody>
                    <a:bodyPr/>
                    <a:lstStyle/>
                    <a:p>
                      <a:pPr algn="r" fontAlgn="b"/>
                      <a:r>
                        <a:rPr lang="en-IN" sz="1600" i="1" u="none" strike="noStrike" dirty="0">
                          <a:effectLst/>
                        </a:rPr>
                        <a:t>13.6%</a:t>
                      </a:r>
                      <a:endParaRPr lang="en-IN" sz="1600" b="0" i="1" u="none" strike="noStrike" dirty="0">
                        <a:solidFill>
                          <a:srgbClr val="000000"/>
                        </a:solidFill>
                        <a:effectLst/>
                        <a:latin typeface="Zurich BT"/>
                      </a:endParaRPr>
                    </a:p>
                  </a:txBody>
                  <a:tcPr anchor="b"/>
                </a:tc>
                <a:tc>
                  <a:txBody>
                    <a:bodyPr/>
                    <a:lstStyle/>
                    <a:p>
                      <a:pPr algn="r" fontAlgn="b"/>
                      <a:r>
                        <a:rPr lang="en-IN" sz="1600" i="1" u="none" strike="noStrike">
                          <a:effectLst/>
                        </a:rPr>
                        <a:t>11.0%</a:t>
                      </a:r>
                      <a:endParaRPr lang="en-IN" sz="1600" b="0" i="1" u="none" strike="noStrike">
                        <a:solidFill>
                          <a:srgbClr val="000000"/>
                        </a:solidFill>
                        <a:effectLst/>
                        <a:latin typeface="Zurich BT"/>
                      </a:endParaRPr>
                    </a:p>
                  </a:txBody>
                  <a:tcPr anchor="b"/>
                </a:tc>
                <a:tc>
                  <a:txBody>
                    <a:bodyPr/>
                    <a:lstStyle/>
                    <a:p>
                      <a:pPr algn="r" fontAlgn="b"/>
                      <a:r>
                        <a:rPr lang="en-IN" sz="1600" i="1" u="none" strike="noStrike" dirty="0">
                          <a:effectLst/>
                        </a:rPr>
                        <a:t>14.2%</a:t>
                      </a:r>
                      <a:endParaRPr lang="en-IN" sz="1600" b="0" i="1" u="none" strike="noStrike" dirty="0">
                        <a:solidFill>
                          <a:srgbClr val="000000"/>
                        </a:solidFill>
                        <a:effectLst/>
                        <a:latin typeface="Zurich BT"/>
                      </a:endParaRPr>
                    </a:p>
                  </a:txBody>
                  <a:tcPr anchor="b"/>
                </a:tc>
                <a:tc>
                  <a:txBody>
                    <a:bodyPr/>
                    <a:lstStyle/>
                    <a:p>
                      <a:pPr algn="r" fontAlgn="b"/>
                      <a:r>
                        <a:rPr lang="en-IN" sz="1600" i="1" u="none" strike="noStrike" dirty="0">
                          <a:effectLst/>
                        </a:rPr>
                        <a:t>0.6%</a:t>
                      </a:r>
                      <a:endParaRPr lang="en-IN" sz="1600" b="0" i="1" u="none" strike="noStrike" dirty="0">
                        <a:solidFill>
                          <a:srgbClr val="000000"/>
                        </a:solidFill>
                        <a:effectLst/>
                        <a:latin typeface="Zurich BT"/>
                      </a:endParaRPr>
                    </a:p>
                  </a:txBody>
                  <a:tcPr anchor="b"/>
                </a:tc>
                <a:tc>
                  <a:txBody>
                    <a:bodyPr/>
                    <a:lstStyle/>
                    <a:p>
                      <a:pPr algn="r" fontAlgn="b"/>
                      <a:r>
                        <a:rPr lang="en-IN" sz="1600" i="1" u="none" strike="noStrike" dirty="0">
                          <a:effectLst/>
                        </a:rPr>
                        <a:t> </a:t>
                      </a:r>
                      <a:endParaRPr lang="en-IN" sz="1600" b="0" i="1" u="none" strike="noStrike" dirty="0">
                        <a:solidFill>
                          <a:srgbClr val="000000"/>
                        </a:solidFill>
                        <a:effectLst/>
                        <a:latin typeface="Zurich BT"/>
                      </a:endParaRPr>
                    </a:p>
                  </a:txBody>
                  <a:tcPr anchor="b"/>
                </a:tc>
                <a:extLst>
                  <a:ext uri="{0D108BD9-81ED-4DB2-BD59-A6C34878D82A}">
                    <a16:rowId xmlns:a16="http://schemas.microsoft.com/office/drawing/2014/main" val="505680845"/>
                  </a:ext>
                </a:extLst>
              </a:tr>
              <a:tr h="231454">
                <a:tc>
                  <a:txBody>
                    <a:bodyPr/>
                    <a:lstStyle/>
                    <a:p>
                      <a:pPr algn="l" fontAlgn="b"/>
                      <a:r>
                        <a:rPr lang="en-IN" sz="1600" b="1" u="none" strike="noStrike" dirty="0">
                          <a:effectLst/>
                        </a:rPr>
                        <a:t>EBITDA</a:t>
                      </a:r>
                      <a:endParaRPr lang="en-IN" sz="1600" b="1" i="0" u="none" strike="noStrike" dirty="0">
                        <a:solidFill>
                          <a:srgbClr val="000000"/>
                        </a:solidFill>
                        <a:effectLst/>
                        <a:latin typeface="Zurich BT"/>
                      </a:endParaRPr>
                    </a:p>
                  </a:txBody>
                  <a:tcPr anchor="b"/>
                </a:tc>
                <a:tc>
                  <a:txBody>
                    <a:bodyPr/>
                    <a:lstStyle/>
                    <a:p>
                      <a:pPr algn="r" fontAlgn="b"/>
                      <a:r>
                        <a:rPr lang="en-IN" sz="1600" b="1" u="none" strike="noStrike" dirty="0">
                          <a:effectLst/>
                        </a:rPr>
                        <a:t>      525 </a:t>
                      </a:r>
                      <a:endParaRPr lang="en-IN" sz="1600" b="1" i="0" u="none" strike="noStrike" dirty="0">
                        <a:solidFill>
                          <a:srgbClr val="000000"/>
                        </a:solidFill>
                        <a:effectLst/>
                        <a:latin typeface="Zurich BT"/>
                      </a:endParaRPr>
                    </a:p>
                  </a:txBody>
                  <a:tcPr anchor="b"/>
                </a:tc>
                <a:tc>
                  <a:txBody>
                    <a:bodyPr/>
                    <a:lstStyle/>
                    <a:p>
                      <a:pPr algn="r" fontAlgn="b"/>
                      <a:r>
                        <a:rPr lang="en-IN" sz="1600" b="1" u="none" strike="noStrike" dirty="0">
                          <a:effectLst/>
                        </a:rPr>
                        <a:t>     397 </a:t>
                      </a:r>
                      <a:endParaRPr lang="en-IN" sz="1600" b="1" i="0" u="none" strike="noStrike" dirty="0">
                        <a:solidFill>
                          <a:srgbClr val="000000"/>
                        </a:solidFill>
                        <a:effectLst/>
                        <a:latin typeface="Zurich BT"/>
                      </a:endParaRPr>
                    </a:p>
                  </a:txBody>
                  <a:tcPr anchor="b"/>
                </a:tc>
                <a:tc>
                  <a:txBody>
                    <a:bodyPr/>
                    <a:lstStyle/>
                    <a:p>
                      <a:pPr algn="r" fontAlgn="b"/>
                      <a:r>
                        <a:rPr lang="en-IN" sz="1600" b="1" u="none" strike="noStrike" dirty="0">
                          <a:effectLst/>
                        </a:rPr>
                        <a:t>     364 </a:t>
                      </a:r>
                      <a:endParaRPr lang="en-IN" sz="1600" b="1" i="0" u="none" strike="noStrike" dirty="0">
                        <a:solidFill>
                          <a:srgbClr val="000000"/>
                        </a:solidFill>
                        <a:effectLst/>
                        <a:latin typeface="Zurich BT"/>
                      </a:endParaRPr>
                    </a:p>
                  </a:txBody>
                  <a:tcPr anchor="b"/>
                </a:tc>
                <a:tc>
                  <a:txBody>
                    <a:bodyPr/>
                    <a:lstStyle/>
                    <a:p>
                      <a:pPr algn="r" fontAlgn="b"/>
                      <a:r>
                        <a:rPr lang="en-IN" sz="1600" b="1" u="none" strike="noStrike" dirty="0">
                          <a:effectLst/>
                        </a:rPr>
                        <a:t>     312 </a:t>
                      </a:r>
                      <a:endParaRPr lang="en-IN" sz="1600" b="1" i="0" u="none" strike="noStrike" dirty="0">
                        <a:solidFill>
                          <a:srgbClr val="000000"/>
                        </a:solidFill>
                        <a:effectLst/>
                        <a:latin typeface="Zurich BT"/>
                      </a:endParaRPr>
                    </a:p>
                  </a:txBody>
                  <a:tcPr anchor="b"/>
                </a:tc>
                <a:tc>
                  <a:txBody>
                    <a:bodyPr/>
                    <a:lstStyle/>
                    <a:p>
                      <a:pPr algn="r" fontAlgn="b"/>
                      <a:r>
                        <a:rPr lang="en-IN" sz="1600" b="1" u="none" strike="noStrike" dirty="0">
                          <a:effectLst/>
                        </a:rPr>
                        <a:t>    267 </a:t>
                      </a:r>
                      <a:endParaRPr lang="en-IN" sz="1600" b="1" i="0" u="none" strike="noStrike" dirty="0">
                        <a:solidFill>
                          <a:srgbClr val="000000"/>
                        </a:solidFill>
                        <a:effectLst/>
                        <a:latin typeface="Zurich BT"/>
                      </a:endParaRPr>
                    </a:p>
                  </a:txBody>
                  <a:tcPr anchor="b"/>
                </a:tc>
                <a:extLst>
                  <a:ext uri="{0D108BD9-81ED-4DB2-BD59-A6C34878D82A}">
                    <a16:rowId xmlns:a16="http://schemas.microsoft.com/office/drawing/2014/main" val="2434404087"/>
                  </a:ext>
                </a:extLst>
              </a:tr>
              <a:tr h="231454">
                <a:tc>
                  <a:txBody>
                    <a:bodyPr/>
                    <a:lstStyle/>
                    <a:p>
                      <a:pPr algn="l" fontAlgn="b"/>
                      <a:r>
                        <a:rPr lang="en-IN" sz="1600" u="none" strike="noStrike" dirty="0">
                          <a:effectLst/>
                        </a:rPr>
                        <a:t>margin</a:t>
                      </a:r>
                      <a:endParaRPr lang="en-IN" sz="1600" b="1" i="1" u="none" strike="noStrike" dirty="0">
                        <a:solidFill>
                          <a:srgbClr val="000000"/>
                        </a:solidFill>
                        <a:effectLst/>
                        <a:latin typeface="Zurich BT"/>
                      </a:endParaRPr>
                    </a:p>
                  </a:txBody>
                  <a:tcPr anchor="b"/>
                </a:tc>
                <a:tc>
                  <a:txBody>
                    <a:bodyPr/>
                    <a:lstStyle/>
                    <a:p>
                      <a:pPr algn="r" fontAlgn="b"/>
                      <a:r>
                        <a:rPr lang="en-IN" sz="1600" u="none" strike="noStrike" dirty="0">
                          <a:effectLst/>
                        </a:rPr>
                        <a:t>15.9%</a:t>
                      </a:r>
                      <a:endParaRPr lang="en-IN" sz="1600" b="1" i="0" u="none" strike="noStrike" dirty="0">
                        <a:solidFill>
                          <a:srgbClr val="000000"/>
                        </a:solidFill>
                        <a:effectLst/>
                        <a:latin typeface="zurich bt"/>
                      </a:endParaRPr>
                    </a:p>
                  </a:txBody>
                  <a:tcPr anchor="b"/>
                </a:tc>
                <a:tc>
                  <a:txBody>
                    <a:bodyPr/>
                    <a:lstStyle/>
                    <a:p>
                      <a:pPr algn="r" fontAlgn="b"/>
                      <a:r>
                        <a:rPr lang="en-IN" sz="1600" u="none" strike="noStrike" dirty="0">
                          <a:effectLst/>
                        </a:rPr>
                        <a:t>13.7%</a:t>
                      </a:r>
                      <a:endParaRPr lang="en-IN" sz="1600" b="1" i="0" u="none" strike="noStrike" dirty="0">
                        <a:solidFill>
                          <a:srgbClr val="000000"/>
                        </a:solidFill>
                        <a:effectLst/>
                        <a:latin typeface="zurich bt"/>
                      </a:endParaRPr>
                    </a:p>
                  </a:txBody>
                  <a:tcPr anchor="b"/>
                </a:tc>
                <a:tc>
                  <a:txBody>
                    <a:bodyPr/>
                    <a:lstStyle/>
                    <a:p>
                      <a:pPr algn="r" fontAlgn="b"/>
                      <a:r>
                        <a:rPr lang="en-IN" sz="1600" u="none" strike="noStrike" dirty="0">
                          <a:effectLst/>
                        </a:rPr>
                        <a:t>13.9%</a:t>
                      </a:r>
                      <a:endParaRPr lang="en-IN" sz="1600" b="1" i="0" u="none" strike="noStrike" dirty="0">
                        <a:solidFill>
                          <a:srgbClr val="000000"/>
                        </a:solidFill>
                        <a:effectLst/>
                        <a:latin typeface="zurich bt"/>
                      </a:endParaRPr>
                    </a:p>
                  </a:txBody>
                  <a:tcPr anchor="b"/>
                </a:tc>
                <a:tc>
                  <a:txBody>
                    <a:bodyPr/>
                    <a:lstStyle/>
                    <a:p>
                      <a:pPr algn="r" fontAlgn="b"/>
                      <a:r>
                        <a:rPr lang="en-IN" sz="1600" u="none" strike="noStrike" dirty="0">
                          <a:effectLst/>
                        </a:rPr>
                        <a:t>13.6%</a:t>
                      </a:r>
                      <a:endParaRPr lang="en-IN" sz="1600" b="1" i="0" u="none" strike="noStrike" dirty="0">
                        <a:solidFill>
                          <a:srgbClr val="000000"/>
                        </a:solidFill>
                        <a:effectLst/>
                        <a:latin typeface="zurich bt"/>
                      </a:endParaRPr>
                    </a:p>
                  </a:txBody>
                  <a:tcPr anchor="b"/>
                </a:tc>
                <a:tc>
                  <a:txBody>
                    <a:bodyPr/>
                    <a:lstStyle/>
                    <a:p>
                      <a:pPr algn="r" fontAlgn="b"/>
                      <a:r>
                        <a:rPr lang="en-IN" sz="1600" u="none" strike="noStrike" dirty="0">
                          <a:effectLst/>
                        </a:rPr>
                        <a:t>11.7%</a:t>
                      </a:r>
                      <a:endParaRPr lang="en-IN" sz="1600" b="1" i="0" u="none" strike="noStrike" dirty="0">
                        <a:solidFill>
                          <a:srgbClr val="000000"/>
                        </a:solidFill>
                        <a:effectLst/>
                        <a:latin typeface="zurich bt"/>
                      </a:endParaRPr>
                    </a:p>
                  </a:txBody>
                  <a:tcPr anchor="b"/>
                </a:tc>
                <a:extLst>
                  <a:ext uri="{0D108BD9-81ED-4DB2-BD59-A6C34878D82A}">
                    <a16:rowId xmlns:a16="http://schemas.microsoft.com/office/drawing/2014/main" val="1307810585"/>
                  </a:ext>
                </a:extLst>
              </a:tr>
              <a:tr h="231454">
                <a:tc>
                  <a:txBody>
                    <a:bodyPr/>
                    <a:lstStyle/>
                    <a:p>
                      <a:pPr algn="l" fontAlgn="b"/>
                      <a:r>
                        <a:rPr lang="en-IN" sz="1600" b="1" u="none" strike="noStrike" dirty="0">
                          <a:effectLst/>
                        </a:rPr>
                        <a:t>PAT</a:t>
                      </a:r>
                      <a:endParaRPr lang="en-IN" sz="1600" b="1" i="0" u="none" strike="noStrike" dirty="0">
                        <a:solidFill>
                          <a:srgbClr val="000000"/>
                        </a:solidFill>
                        <a:effectLst/>
                        <a:latin typeface="Zurich BT"/>
                      </a:endParaRPr>
                    </a:p>
                  </a:txBody>
                  <a:tcPr anchor="b"/>
                </a:tc>
                <a:tc>
                  <a:txBody>
                    <a:bodyPr/>
                    <a:lstStyle/>
                    <a:p>
                      <a:pPr algn="r" fontAlgn="b"/>
                      <a:r>
                        <a:rPr lang="en-IN" sz="1600" b="1" u="none" strike="noStrike" dirty="0">
                          <a:effectLst/>
                        </a:rPr>
                        <a:t>      401 </a:t>
                      </a:r>
                      <a:endParaRPr lang="en-IN" sz="1600" b="1" i="0" u="none" strike="noStrike" dirty="0">
                        <a:solidFill>
                          <a:srgbClr val="000000"/>
                        </a:solidFill>
                        <a:effectLst/>
                        <a:latin typeface="Zurich BT"/>
                      </a:endParaRPr>
                    </a:p>
                  </a:txBody>
                  <a:tcPr anchor="b"/>
                </a:tc>
                <a:tc>
                  <a:txBody>
                    <a:bodyPr/>
                    <a:lstStyle/>
                    <a:p>
                      <a:pPr algn="r" fontAlgn="b"/>
                      <a:r>
                        <a:rPr lang="en-IN" sz="1600" b="1" u="none" strike="noStrike" dirty="0">
                          <a:effectLst/>
                        </a:rPr>
                        <a:t>     277 </a:t>
                      </a:r>
                      <a:endParaRPr lang="en-IN" sz="1600" b="1" i="0" u="none" strike="noStrike" dirty="0">
                        <a:solidFill>
                          <a:srgbClr val="000000"/>
                        </a:solidFill>
                        <a:effectLst/>
                        <a:latin typeface="Zurich BT"/>
                      </a:endParaRPr>
                    </a:p>
                  </a:txBody>
                  <a:tcPr anchor="b"/>
                </a:tc>
                <a:tc>
                  <a:txBody>
                    <a:bodyPr/>
                    <a:lstStyle/>
                    <a:p>
                      <a:pPr algn="r" fontAlgn="b"/>
                      <a:r>
                        <a:rPr lang="en-IN" sz="1600" b="1" u="none" strike="noStrike" dirty="0">
                          <a:effectLst/>
                        </a:rPr>
                        <a:t>     255 </a:t>
                      </a:r>
                      <a:endParaRPr lang="en-IN" sz="1600" b="1" i="0" u="none" strike="noStrike" dirty="0">
                        <a:solidFill>
                          <a:srgbClr val="000000"/>
                        </a:solidFill>
                        <a:effectLst/>
                        <a:latin typeface="Zurich BT"/>
                      </a:endParaRPr>
                    </a:p>
                  </a:txBody>
                  <a:tcPr anchor="b"/>
                </a:tc>
                <a:tc>
                  <a:txBody>
                    <a:bodyPr/>
                    <a:lstStyle/>
                    <a:p>
                      <a:pPr algn="r" fontAlgn="b"/>
                      <a:r>
                        <a:rPr lang="en-IN" sz="1600" b="1" u="none" strike="noStrike" dirty="0">
                          <a:effectLst/>
                        </a:rPr>
                        <a:t>     229 </a:t>
                      </a:r>
                      <a:endParaRPr lang="en-IN" sz="1600" b="1" i="0" u="none" strike="noStrike" dirty="0">
                        <a:solidFill>
                          <a:srgbClr val="000000"/>
                        </a:solidFill>
                        <a:effectLst/>
                        <a:latin typeface="Zurich BT"/>
                      </a:endParaRPr>
                    </a:p>
                  </a:txBody>
                  <a:tcPr anchor="b"/>
                </a:tc>
                <a:tc>
                  <a:txBody>
                    <a:bodyPr/>
                    <a:lstStyle/>
                    <a:p>
                      <a:pPr algn="r" fontAlgn="b"/>
                      <a:r>
                        <a:rPr lang="en-IN" sz="1600" b="1" u="none" strike="noStrike" dirty="0">
                          <a:effectLst/>
                        </a:rPr>
                        <a:t>    198 </a:t>
                      </a:r>
                      <a:endParaRPr lang="en-IN" sz="1600" b="1" i="0" u="none" strike="noStrike" dirty="0">
                        <a:solidFill>
                          <a:srgbClr val="000000"/>
                        </a:solidFill>
                        <a:effectLst/>
                        <a:latin typeface="Zurich BT"/>
                      </a:endParaRPr>
                    </a:p>
                  </a:txBody>
                  <a:tcPr anchor="b"/>
                </a:tc>
                <a:extLst>
                  <a:ext uri="{0D108BD9-81ED-4DB2-BD59-A6C34878D82A}">
                    <a16:rowId xmlns:a16="http://schemas.microsoft.com/office/drawing/2014/main" val="464469539"/>
                  </a:ext>
                </a:extLst>
              </a:tr>
              <a:tr h="231454">
                <a:tc>
                  <a:txBody>
                    <a:bodyPr/>
                    <a:lstStyle/>
                    <a:p>
                      <a:pPr algn="l" fontAlgn="b"/>
                      <a:r>
                        <a:rPr lang="en-IN" sz="1600" i="1" u="none" strike="noStrike" dirty="0" err="1">
                          <a:effectLst/>
                        </a:rPr>
                        <a:t>yoy</a:t>
                      </a:r>
                      <a:r>
                        <a:rPr lang="en-IN" sz="1600" i="1" u="none" strike="noStrike" dirty="0">
                          <a:effectLst/>
                        </a:rPr>
                        <a:t> growth</a:t>
                      </a:r>
                      <a:endParaRPr lang="en-IN" sz="1600" b="0" i="1" u="none" strike="noStrike" dirty="0">
                        <a:solidFill>
                          <a:srgbClr val="000000"/>
                        </a:solidFill>
                        <a:effectLst/>
                        <a:latin typeface="Zurich BT"/>
                      </a:endParaRPr>
                    </a:p>
                  </a:txBody>
                  <a:tcPr anchor="b"/>
                </a:tc>
                <a:tc>
                  <a:txBody>
                    <a:bodyPr/>
                    <a:lstStyle/>
                    <a:p>
                      <a:pPr algn="r" fontAlgn="b"/>
                      <a:r>
                        <a:rPr lang="en-IN" sz="1600" i="1" u="none" strike="noStrike" dirty="0">
                          <a:effectLst/>
                        </a:rPr>
                        <a:t>45.0%</a:t>
                      </a:r>
                      <a:endParaRPr lang="en-IN" sz="1600" b="0" i="1" u="none" strike="noStrike" dirty="0">
                        <a:solidFill>
                          <a:srgbClr val="000000"/>
                        </a:solidFill>
                        <a:effectLst/>
                        <a:latin typeface="Zurich BT"/>
                      </a:endParaRPr>
                    </a:p>
                  </a:txBody>
                  <a:tcPr anchor="b"/>
                </a:tc>
                <a:tc>
                  <a:txBody>
                    <a:bodyPr/>
                    <a:lstStyle/>
                    <a:p>
                      <a:pPr algn="r" fontAlgn="b"/>
                      <a:r>
                        <a:rPr lang="en-IN" sz="1600" i="1" u="none" strike="noStrike" dirty="0">
                          <a:effectLst/>
                        </a:rPr>
                        <a:t>8.4%</a:t>
                      </a:r>
                      <a:endParaRPr lang="en-IN" sz="1600" b="0" i="1" u="none" strike="noStrike" dirty="0">
                        <a:solidFill>
                          <a:srgbClr val="000000"/>
                        </a:solidFill>
                        <a:effectLst/>
                        <a:latin typeface="Zurich BT"/>
                      </a:endParaRPr>
                    </a:p>
                  </a:txBody>
                  <a:tcPr anchor="b"/>
                </a:tc>
                <a:tc>
                  <a:txBody>
                    <a:bodyPr/>
                    <a:lstStyle/>
                    <a:p>
                      <a:pPr algn="r" fontAlgn="b"/>
                      <a:r>
                        <a:rPr lang="en-IN" sz="1600" i="1" u="none" strike="noStrike" dirty="0">
                          <a:effectLst/>
                        </a:rPr>
                        <a:t>11.5%</a:t>
                      </a:r>
                      <a:endParaRPr lang="en-IN" sz="1600" b="0" i="1" u="none" strike="noStrike" dirty="0">
                        <a:solidFill>
                          <a:srgbClr val="000000"/>
                        </a:solidFill>
                        <a:effectLst/>
                        <a:latin typeface="Zurich BT"/>
                      </a:endParaRPr>
                    </a:p>
                  </a:txBody>
                  <a:tcPr anchor="b"/>
                </a:tc>
                <a:tc>
                  <a:txBody>
                    <a:bodyPr/>
                    <a:lstStyle/>
                    <a:p>
                      <a:pPr algn="r" fontAlgn="b"/>
                      <a:r>
                        <a:rPr lang="en-IN" sz="1600" i="1" u="none" strike="noStrike" dirty="0">
                          <a:effectLst/>
                        </a:rPr>
                        <a:t>15.8%</a:t>
                      </a:r>
                      <a:endParaRPr lang="en-IN" sz="1600" b="0" i="1" u="none" strike="noStrike" dirty="0">
                        <a:solidFill>
                          <a:srgbClr val="000000"/>
                        </a:solidFill>
                        <a:effectLst/>
                        <a:latin typeface="Zurich BT"/>
                      </a:endParaRPr>
                    </a:p>
                  </a:txBody>
                  <a:tcPr anchor="b"/>
                </a:tc>
                <a:tc>
                  <a:txBody>
                    <a:bodyPr/>
                    <a:lstStyle/>
                    <a:p>
                      <a:pPr algn="r" fontAlgn="b"/>
                      <a:r>
                        <a:rPr lang="en-IN" sz="1600" i="1" u="none" strike="noStrike" dirty="0">
                          <a:effectLst/>
                        </a:rPr>
                        <a:t> </a:t>
                      </a:r>
                      <a:endParaRPr lang="en-IN" sz="1600" b="0" i="1" u="none" strike="noStrike" dirty="0">
                        <a:solidFill>
                          <a:srgbClr val="000000"/>
                        </a:solidFill>
                        <a:effectLst/>
                        <a:latin typeface="Zurich BT"/>
                      </a:endParaRPr>
                    </a:p>
                  </a:txBody>
                  <a:tcPr anchor="b"/>
                </a:tc>
                <a:extLst>
                  <a:ext uri="{0D108BD9-81ED-4DB2-BD59-A6C34878D82A}">
                    <a16:rowId xmlns:a16="http://schemas.microsoft.com/office/drawing/2014/main" val="1569278418"/>
                  </a:ext>
                </a:extLst>
              </a:tr>
              <a:tr h="23145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IN" sz="1600" b="1" u="none" strike="noStrike" dirty="0">
                          <a:effectLst/>
                        </a:rPr>
                        <a:t>Net Debt</a:t>
                      </a:r>
                      <a:endParaRPr lang="en-IN" sz="1600" b="1" i="1" u="none" strike="noStrike" dirty="0">
                        <a:solidFill>
                          <a:srgbClr val="000000"/>
                        </a:solidFill>
                        <a:effectLst/>
                        <a:latin typeface="Zurich BT"/>
                      </a:endParaRPr>
                    </a:p>
                  </a:txBody>
                  <a:tcPr anchor="b"/>
                </a:tc>
                <a:tc>
                  <a:txBody>
                    <a:bodyPr/>
                    <a:lstStyle/>
                    <a:p>
                      <a:pPr algn="r" fontAlgn="b"/>
                      <a:r>
                        <a:rPr lang="en-IN" sz="1600" b="1" u="none" strike="noStrike" kern="1200" dirty="0">
                          <a:effectLst/>
                        </a:rPr>
                        <a:t>  (1,031)</a:t>
                      </a:r>
                      <a:endParaRPr lang="en-IN" sz="1600" b="1" u="none" strike="noStrike" kern="1200" dirty="0">
                        <a:solidFill>
                          <a:schemeClr val="tx1"/>
                        </a:solidFill>
                        <a:effectLst/>
                        <a:latin typeface="+mn-lt"/>
                        <a:ea typeface="+mn-ea"/>
                        <a:cs typeface="+mn-cs"/>
                      </a:endParaRPr>
                    </a:p>
                  </a:txBody>
                  <a:tcPr anchor="b"/>
                </a:tc>
                <a:tc>
                  <a:txBody>
                    <a:bodyPr/>
                    <a:lstStyle/>
                    <a:p>
                      <a:pPr algn="r" fontAlgn="b"/>
                      <a:r>
                        <a:rPr lang="en-IN" sz="1600" b="1" u="none" strike="noStrike" kern="1200" dirty="0">
                          <a:effectLst/>
                        </a:rPr>
                        <a:t> (1,091)</a:t>
                      </a:r>
                      <a:endParaRPr lang="en-IN" sz="1600" b="1" u="none" strike="noStrike" kern="1200" dirty="0">
                        <a:solidFill>
                          <a:schemeClr val="tx1"/>
                        </a:solidFill>
                        <a:effectLst/>
                        <a:latin typeface="+mn-lt"/>
                        <a:ea typeface="+mn-ea"/>
                        <a:cs typeface="+mn-cs"/>
                      </a:endParaRPr>
                    </a:p>
                  </a:txBody>
                  <a:tcPr anchor="b"/>
                </a:tc>
                <a:tc>
                  <a:txBody>
                    <a:bodyPr/>
                    <a:lstStyle/>
                    <a:p>
                      <a:pPr algn="r" fontAlgn="b"/>
                      <a:r>
                        <a:rPr lang="en-IN" sz="1600" b="1" u="none" strike="noStrike" kern="1200" dirty="0">
                          <a:effectLst/>
                        </a:rPr>
                        <a:t>    (839)</a:t>
                      </a:r>
                      <a:endParaRPr lang="en-IN" sz="1600" b="1" u="none" strike="noStrike" kern="1200" dirty="0">
                        <a:solidFill>
                          <a:schemeClr val="tx1"/>
                        </a:solidFill>
                        <a:effectLst/>
                        <a:latin typeface="+mn-lt"/>
                        <a:ea typeface="+mn-ea"/>
                        <a:cs typeface="+mn-cs"/>
                      </a:endParaRPr>
                    </a:p>
                  </a:txBody>
                  <a:tcPr anchor="b"/>
                </a:tc>
                <a:tc>
                  <a:txBody>
                    <a:bodyPr/>
                    <a:lstStyle/>
                    <a:p>
                      <a:pPr algn="r" fontAlgn="b"/>
                      <a:r>
                        <a:rPr lang="en-IN" sz="1600" b="1" u="none" strike="noStrike" kern="1200" dirty="0">
                          <a:effectLst/>
                        </a:rPr>
                        <a:t>    (644)</a:t>
                      </a:r>
                      <a:endParaRPr lang="en-IN" sz="1600" b="1" u="none" strike="noStrike" kern="1200" dirty="0">
                        <a:solidFill>
                          <a:schemeClr val="tx1"/>
                        </a:solidFill>
                        <a:effectLst/>
                        <a:latin typeface="+mn-lt"/>
                        <a:ea typeface="+mn-ea"/>
                        <a:cs typeface="+mn-cs"/>
                      </a:endParaRPr>
                    </a:p>
                  </a:txBody>
                  <a:tcPr anchor="b"/>
                </a:tc>
                <a:tc>
                  <a:txBody>
                    <a:bodyPr/>
                    <a:lstStyle/>
                    <a:p>
                      <a:pPr algn="r" fontAlgn="b"/>
                      <a:r>
                        <a:rPr lang="en-IN" sz="1600" b="1" u="none" strike="noStrike" kern="1200" dirty="0">
                          <a:effectLst/>
                        </a:rPr>
                        <a:t>   (463)</a:t>
                      </a:r>
                      <a:endParaRPr lang="en-IN" sz="1600" b="1" u="none" strike="noStrike" kern="1200" dirty="0">
                        <a:solidFill>
                          <a:schemeClr val="tx1"/>
                        </a:solidFill>
                        <a:effectLst/>
                        <a:latin typeface="+mn-lt"/>
                        <a:ea typeface="+mn-ea"/>
                        <a:cs typeface="+mn-cs"/>
                      </a:endParaRPr>
                    </a:p>
                  </a:txBody>
                  <a:tcPr anchor="b"/>
                </a:tc>
                <a:extLst>
                  <a:ext uri="{0D108BD9-81ED-4DB2-BD59-A6C34878D82A}">
                    <a16:rowId xmlns:a16="http://schemas.microsoft.com/office/drawing/2014/main" val="3765554085"/>
                  </a:ext>
                </a:extLst>
              </a:tr>
              <a:tr h="23145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IN" sz="1600" b="1" u="none" strike="noStrike" kern="1200" dirty="0" err="1">
                          <a:effectLst/>
                        </a:rPr>
                        <a:t>RoE</a:t>
                      </a:r>
                      <a:endParaRPr lang="en-IN" sz="1600" b="1" u="none" strike="noStrike" kern="1200" dirty="0">
                        <a:solidFill>
                          <a:schemeClr val="tx1"/>
                        </a:solidFill>
                        <a:effectLst/>
                        <a:latin typeface="+mn-lt"/>
                        <a:ea typeface="+mn-ea"/>
                        <a:cs typeface="+mn-cs"/>
                      </a:endParaRPr>
                    </a:p>
                  </a:txBody>
                  <a:tcPr anchor="b"/>
                </a:tc>
                <a:tc>
                  <a:txBody>
                    <a:bodyPr/>
                    <a:lstStyle/>
                    <a:p>
                      <a:pPr algn="r" fontAlgn="b"/>
                      <a:r>
                        <a:rPr lang="en-IN" sz="1600" b="1" u="none" strike="noStrike" kern="1200" dirty="0">
                          <a:effectLst/>
                        </a:rPr>
                        <a:t>26.1%</a:t>
                      </a:r>
                      <a:endParaRPr lang="en-IN" sz="1600" b="1" u="none" strike="noStrike" kern="1200" dirty="0">
                        <a:solidFill>
                          <a:schemeClr val="tx1"/>
                        </a:solidFill>
                        <a:effectLst/>
                        <a:latin typeface="+mn-lt"/>
                        <a:ea typeface="+mn-ea"/>
                        <a:cs typeface="+mn-cs"/>
                      </a:endParaRPr>
                    </a:p>
                  </a:txBody>
                  <a:tcPr anchor="b"/>
                </a:tc>
                <a:tc>
                  <a:txBody>
                    <a:bodyPr/>
                    <a:lstStyle/>
                    <a:p>
                      <a:pPr algn="r" fontAlgn="b"/>
                      <a:r>
                        <a:rPr lang="en-IN" sz="1600" b="1" u="none" strike="noStrike" kern="1200" dirty="0">
                          <a:effectLst/>
                        </a:rPr>
                        <a:t>21.4%</a:t>
                      </a:r>
                      <a:endParaRPr lang="en-IN" sz="1600" b="1" u="none" strike="noStrike" kern="1200" dirty="0">
                        <a:solidFill>
                          <a:schemeClr val="tx1"/>
                        </a:solidFill>
                        <a:effectLst/>
                        <a:latin typeface="+mn-lt"/>
                        <a:ea typeface="+mn-ea"/>
                        <a:cs typeface="+mn-cs"/>
                      </a:endParaRPr>
                    </a:p>
                  </a:txBody>
                  <a:tcPr anchor="b"/>
                </a:tc>
                <a:tc>
                  <a:txBody>
                    <a:bodyPr/>
                    <a:lstStyle/>
                    <a:p>
                      <a:pPr algn="r" fontAlgn="b"/>
                      <a:r>
                        <a:rPr lang="en-IN" sz="1600" b="1" u="none" strike="noStrike" kern="1200" dirty="0">
                          <a:effectLst/>
                        </a:rPr>
                        <a:t>23.9%</a:t>
                      </a:r>
                      <a:endParaRPr lang="en-IN" sz="1600" b="1" u="none" strike="noStrike" kern="1200" dirty="0">
                        <a:solidFill>
                          <a:schemeClr val="tx1"/>
                        </a:solidFill>
                        <a:effectLst/>
                        <a:latin typeface="+mn-lt"/>
                        <a:ea typeface="+mn-ea"/>
                        <a:cs typeface="+mn-cs"/>
                      </a:endParaRPr>
                    </a:p>
                  </a:txBody>
                  <a:tcPr anchor="b"/>
                </a:tc>
                <a:tc>
                  <a:txBody>
                    <a:bodyPr/>
                    <a:lstStyle/>
                    <a:p>
                      <a:pPr algn="r" fontAlgn="b"/>
                      <a:r>
                        <a:rPr lang="en-IN" sz="1600" b="1" u="none" strike="noStrike" kern="1200" dirty="0">
                          <a:effectLst/>
                        </a:rPr>
                        <a:t>26.5%</a:t>
                      </a:r>
                      <a:endParaRPr lang="en-IN" sz="1600" b="1" u="none" strike="noStrike" kern="1200" dirty="0">
                        <a:solidFill>
                          <a:schemeClr val="tx1"/>
                        </a:solidFill>
                        <a:effectLst/>
                        <a:latin typeface="+mn-lt"/>
                        <a:ea typeface="+mn-ea"/>
                        <a:cs typeface="+mn-cs"/>
                      </a:endParaRPr>
                    </a:p>
                  </a:txBody>
                  <a:tcPr anchor="b"/>
                </a:tc>
                <a:tc>
                  <a:txBody>
                    <a:bodyPr/>
                    <a:lstStyle/>
                    <a:p>
                      <a:pPr algn="r" fontAlgn="b"/>
                      <a:endParaRPr lang="en-IN" sz="1600" b="1" u="none" strike="noStrike" kern="1200" dirty="0">
                        <a:solidFill>
                          <a:schemeClr val="tx1"/>
                        </a:solidFill>
                        <a:effectLst/>
                        <a:latin typeface="+mn-lt"/>
                        <a:ea typeface="+mn-ea"/>
                        <a:cs typeface="+mn-cs"/>
                      </a:endParaRPr>
                    </a:p>
                  </a:txBody>
                  <a:tcPr anchor="b"/>
                </a:tc>
                <a:extLst>
                  <a:ext uri="{0D108BD9-81ED-4DB2-BD59-A6C34878D82A}">
                    <a16:rowId xmlns:a16="http://schemas.microsoft.com/office/drawing/2014/main" val="2751218434"/>
                  </a:ext>
                </a:extLst>
              </a:tr>
              <a:tr h="23145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IN" sz="1600" u="none" strike="noStrike" kern="1200" dirty="0">
                          <a:effectLst/>
                        </a:rPr>
                        <a:t>CFO</a:t>
                      </a:r>
                      <a:endParaRPr lang="en-IN" sz="1600" b="0" u="none" strike="noStrike" kern="1200" dirty="0">
                        <a:solidFill>
                          <a:schemeClr val="tx1"/>
                        </a:solidFill>
                        <a:effectLst/>
                        <a:latin typeface="+mn-lt"/>
                        <a:ea typeface="+mn-ea"/>
                        <a:cs typeface="+mn-cs"/>
                      </a:endParaRPr>
                    </a:p>
                  </a:txBody>
                  <a:tcPr anchor="b"/>
                </a:tc>
                <a:tc>
                  <a:txBody>
                    <a:bodyPr/>
                    <a:lstStyle/>
                    <a:p>
                      <a:pPr algn="r" fontAlgn="b"/>
                      <a:r>
                        <a:rPr lang="en-IN" sz="1600" u="none" strike="noStrike" kern="1200" dirty="0">
                          <a:effectLst/>
                        </a:rPr>
                        <a:t>      153 </a:t>
                      </a:r>
                      <a:endParaRPr lang="en-IN" sz="1600" b="0" u="none" strike="noStrike" kern="1200" dirty="0">
                        <a:solidFill>
                          <a:schemeClr val="tx1"/>
                        </a:solidFill>
                        <a:effectLst/>
                        <a:latin typeface="+mn-lt"/>
                        <a:ea typeface="+mn-ea"/>
                        <a:cs typeface="+mn-cs"/>
                      </a:endParaRPr>
                    </a:p>
                  </a:txBody>
                  <a:tcPr anchor="b"/>
                </a:tc>
                <a:tc>
                  <a:txBody>
                    <a:bodyPr/>
                    <a:lstStyle/>
                    <a:p>
                      <a:pPr algn="r" fontAlgn="b"/>
                      <a:r>
                        <a:rPr lang="en-IN" sz="1600" u="none" strike="noStrike" kern="1200" dirty="0">
                          <a:effectLst/>
                        </a:rPr>
                        <a:t>     307 </a:t>
                      </a:r>
                      <a:endParaRPr lang="en-IN" sz="1600" b="0" u="none" strike="noStrike" kern="1200" dirty="0">
                        <a:solidFill>
                          <a:schemeClr val="tx1"/>
                        </a:solidFill>
                        <a:effectLst/>
                        <a:latin typeface="+mn-lt"/>
                        <a:ea typeface="+mn-ea"/>
                        <a:cs typeface="+mn-cs"/>
                      </a:endParaRPr>
                    </a:p>
                  </a:txBody>
                  <a:tcPr anchor="b"/>
                </a:tc>
                <a:tc>
                  <a:txBody>
                    <a:bodyPr/>
                    <a:lstStyle/>
                    <a:p>
                      <a:pPr algn="r" fontAlgn="b"/>
                      <a:r>
                        <a:rPr lang="en-IN" sz="1600" u="none" strike="noStrike" kern="1200" dirty="0">
                          <a:effectLst/>
                        </a:rPr>
                        <a:t>     249 </a:t>
                      </a:r>
                      <a:endParaRPr lang="en-IN" sz="1600" b="0" u="none" strike="noStrike" kern="1200" dirty="0">
                        <a:solidFill>
                          <a:schemeClr val="tx1"/>
                        </a:solidFill>
                        <a:effectLst/>
                        <a:latin typeface="+mn-lt"/>
                        <a:ea typeface="+mn-ea"/>
                        <a:cs typeface="+mn-cs"/>
                      </a:endParaRPr>
                    </a:p>
                  </a:txBody>
                  <a:tcPr anchor="b"/>
                </a:tc>
                <a:tc>
                  <a:txBody>
                    <a:bodyPr/>
                    <a:lstStyle/>
                    <a:p>
                      <a:pPr algn="r" fontAlgn="b"/>
                      <a:r>
                        <a:rPr lang="en-IN" sz="1600" u="none" strike="noStrike" kern="1200" dirty="0">
                          <a:effectLst/>
                        </a:rPr>
                        <a:t>     215 </a:t>
                      </a:r>
                      <a:endParaRPr lang="en-IN" sz="1600" b="0" u="none" strike="noStrike" kern="1200" dirty="0">
                        <a:solidFill>
                          <a:schemeClr val="tx1"/>
                        </a:solidFill>
                        <a:effectLst/>
                        <a:latin typeface="+mn-lt"/>
                        <a:ea typeface="+mn-ea"/>
                        <a:cs typeface="+mn-cs"/>
                      </a:endParaRPr>
                    </a:p>
                  </a:txBody>
                  <a:tcPr anchor="b"/>
                </a:tc>
                <a:tc>
                  <a:txBody>
                    <a:bodyPr/>
                    <a:lstStyle/>
                    <a:p>
                      <a:pPr algn="r" fontAlgn="b"/>
                      <a:r>
                        <a:rPr lang="en-IN" sz="1600" u="none" strike="noStrike" kern="1200" dirty="0">
                          <a:effectLst/>
                        </a:rPr>
                        <a:t>    155 </a:t>
                      </a:r>
                      <a:endParaRPr lang="en-IN" sz="1600" b="0" u="none" strike="noStrike" kern="1200" dirty="0">
                        <a:solidFill>
                          <a:schemeClr val="tx1"/>
                        </a:solidFill>
                        <a:effectLst/>
                        <a:latin typeface="+mn-lt"/>
                        <a:ea typeface="+mn-ea"/>
                        <a:cs typeface="+mn-cs"/>
                      </a:endParaRPr>
                    </a:p>
                  </a:txBody>
                  <a:tcPr anchor="b"/>
                </a:tc>
                <a:extLst>
                  <a:ext uri="{0D108BD9-81ED-4DB2-BD59-A6C34878D82A}">
                    <a16:rowId xmlns:a16="http://schemas.microsoft.com/office/drawing/2014/main" val="428291278"/>
                  </a:ext>
                </a:extLst>
              </a:tr>
              <a:tr h="23145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IN" sz="1600" b="1" u="none" strike="noStrike" kern="1200" dirty="0">
                          <a:effectLst/>
                        </a:rPr>
                        <a:t>FCFF</a:t>
                      </a:r>
                      <a:endParaRPr lang="en-IN" sz="1600" b="1" u="none" strike="noStrike" kern="1200" dirty="0">
                        <a:solidFill>
                          <a:schemeClr val="tx1"/>
                        </a:solidFill>
                        <a:effectLst/>
                        <a:latin typeface="+mn-lt"/>
                        <a:ea typeface="+mn-ea"/>
                        <a:cs typeface="+mn-cs"/>
                      </a:endParaRPr>
                    </a:p>
                  </a:txBody>
                  <a:tcPr anchor="b"/>
                </a:tc>
                <a:tc>
                  <a:txBody>
                    <a:bodyPr/>
                    <a:lstStyle/>
                    <a:p>
                      <a:pPr algn="r" fontAlgn="b"/>
                      <a:r>
                        <a:rPr lang="en-IN" sz="1600" b="1" u="none" strike="noStrike" kern="1200" dirty="0">
                          <a:effectLst/>
                        </a:rPr>
                        <a:t>      136 </a:t>
                      </a:r>
                      <a:endParaRPr lang="en-IN" sz="1600" b="1" u="none" strike="noStrike" kern="1200" dirty="0">
                        <a:solidFill>
                          <a:schemeClr val="tx1"/>
                        </a:solidFill>
                        <a:effectLst/>
                        <a:latin typeface="+mn-lt"/>
                        <a:ea typeface="+mn-ea"/>
                        <a:cs typeface="+mn-cs"/>
                      </a:endParaRPr>
                    </a:p>
                  </a:txBody>
                  <a:tcPr anchor="b"/>
                </a:tc>
                <a:tc>
                  <a:txBody>
                    <a:bodyPr/>
                    <a:lstStyle/>
                    <a:p>
                      <a:pPr algn="r" fontAlgn="b"/>
                      <a:r>
                        <a:rPr lang="en-IN" sz="1600" b="1" u="none" strike="noStrike" kern="1200" dirty="0">
                          <a:effectLst/>
                        </a:rPr>
                        <a:t>     287 </a:t>
                      </a:r>
                      <a:endParaRPr lang="en-IN" sz="1600" b="1" u="none" strike="noStrike" kern="1200" dirty="0">
                        <a:solidFill>
                          <a:schemeClr val="tx1"/>
                        </a:solidFill>
                        <a:effectLst/>
                        <a:latin typeface="+mn-lt"/>
                        <a:ea typeface="+mn-ea"/>
                        <a:cs typeface="+mn-cs"/>
                      </a:endParaRPr>
                    </a:p>
                  </a:txBody>
                  <a:tcPr anchor="b"/>
                </a:tc>
                <a:tc>
                  <a:txBody>
                    <a:bodyPr/>
                    <a:lstStyle/>
                    <a:p>
                      <a:pPr algn="r" fontAlgn="b"/>
                      <a:r>
                        <a:rPr lang="en-IN" sz="1600" b="1" u="none" strike="noStrike" kern="1200" dirty="0">
                          <a:effectLst/>
                        </a:rPr>
                        <a:t>     226 </a:t>
                      </a:r>
                      <a:endParaRPr lang="en-IN" sz="1600" b="1" u="none" strike="noStrike" kern="1200" dirty="0">
                        <a:solidFill>
                          <a:schemeClr val="tx1"/>
                        </a:solidFill>
                        <a:effectLst/>
                        <a:latin typeface="+mn-lt"/>
                        <a:ea typeface="+mn-ea"/>
                        <a:cs typeface="+mn-cs"/>
                      </a:endParaRPr>
                    </a:p>
                  </a:txBody>
                  <a:tcPr anchor="b"/>
                </a:tc>
                <a:tc>
                  <a:txBody>
                    <a:bodyPr/>
                    <a:lstStyle/>
                    <a:p>
                      <a:pPr algn="r" fontAlgn="b"/>
                      <a:r>
                        <a:rPr lang="en-IN" sz="1600" b="1" u="none" strike="noStrike" kern="1200" dirty="0">
                          <a:effectLst/>
                        </a:rPr>
                        <a:t>     197 </a:t>
                      </a:r>
                      <a:endParaRPr lang="en-IN" sz="1600" b="1" u="none" strike="noStrike" kern="1200" dirty="0">
                        <a:solidFill>
                          <a:schemeClr val="tx1"/>
                        </a:solidFill>
                        <a:effectLst/>
                        <a:latin typeface="+mn-lt"/>
                        <a:ea typeface="+mn-ea"/>
                        <a:cs typeface="+mn-cs"/>
                      </a:endParaRPr>
                    </a:p>
                  </a:txBody>
                  <a:tcPr anchor="b"/>
                </a:tc>
                <a:tc>
                  <a:txBody>
                    <a:bodyPr/>
                    <a:lstStyle/>
                    <a:p>
                      <a:pPr algn="r" fontAlgn="b"/>
                      <a:r>
                        <a:rPr lang="en-IN" sz="1600" b="1" u="none" strike="noStrike" kern="1200" dirty="0">
                          <a:effectLst/>
                        </a:rPr>
                        <a:t>    137 </a:t>
                      </a:r>
                      <a:endParaRPr lang="en-IN" sz="1600" b="1" u="none" strike="noStrike" kern="1200" dirty="0">
                        <a:solidFill>
                          <a:schemeClr val="tx1"/>
                        </a:solidFill>
                        <a:effectLst/>
                        <a:latin typeface="+mn-lt"/>
                        <a:ea typeface="+mn-ea"/>
                        <a:cs typeface="+mn-cs"/>
                      </a:endParaRPr>
                    </a:p>
                  </a:txBody>
                  <a:tcPr anchor="b"/>
                </a:tc>
                <a:extLst>
                  <a:ext uri="{0D108BD9-81ED-4DB2-BD59-A6C34878D82A}">
                    <a16:rowId xmlns:a16="http://schemas.microsoft.com/office/drawing/2014/main" val="3804754870"/>
                  </a:ext>
                </a:extLst>
              </a:tr>
              <a:tr h="23145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IN" sz="1600" b="0" u="none" strike="noStrike" kern="1200" dirty="0">
                          <a:solidFill>
                            <a:schemeClr val="tx1"/>
                          </a:solidFill>
                          <a:effectLst/>
                          <a:latin typeface="+mn-lt"/>
                          <a:ea typeface="+mn-ea"/>
                          <a:cs typeface="+mn-cs"/>
                        </a:rPr>
                        <a:t>A&amp;P/Sales</a:t>
                      </a:r>
                    </a:p>
                  </a:txBody>
                  <a:tcPr anchor="b"/>
                </a:tc>
                <a:tc>
                  <a:txBody>
                    <a:bodyPr/>
                    <a:lstStyle/>
                    <a:p>
                      <a:pPr algn="r" fontAlgn="b"/>
                      <a:r>
                        <a:rPr lang="en-IN" sz="1600" u="none" strike="noStrike" kern="1200" dirty="0">
                          <a:solidFill>
                            <a:schemeClr val="dk1"/>
                          </a:solidFill>
                          <a:effectLst/>
                          <a:latin typeface="+mn-lt"/>
                          <a:ea typeface="+mn-ea"/>
                          <a:cs typeface="+mn-cs"/>
                        </a:rPr>
                        <a:t>2.8%</a:t>
                      </a:r>
                    </a:p>
                  </a:txBody>
                  <a:tcPr anchor="b"/>
                </a:tc>
                <a:tc>
                  <a:txBody>
                    <a:bodyPr/>
                    <a:lstStyle/>
                    <a:p>
                      <a:pPr algn="r" fontAlgn="b"/>
                      <a:r>
                        <a:rPr lang="en-IN" sz="1600" u="none" strike="noStrike" kern="1200" dirty="0">
                          <a:solidFill>
                            <a:schemeClr val="dk1"/>
                          </a:solidFill>
                          <a:effectLst/>
                          <a:latin typeface="+mn-lt"/>
                          <a:ea typeface="+mn-ea"/>
                          <a:cs typeface="+mn-cs"/>
                        </a:rPr>
                        <a:t>3.1%</a:t>
                      </a:r>
                    </a:p>
                  </a:txBody>
                  <a:tcPr anchor="b"/>
                </a:tc>
                <a:tc>
                  <a:txBody>
                    <a:bodyPr/>
                    <a:lstStyle/>
                    <a:p>
                      <a:pPr algn="r" fontAlgn="b"/>
                      <a:r>
                        <a:rPr lang="en-IN" sz="1600" u="none" strike="noStrike" kern="1200" dirty="0">
                          <a:solidFill>
                            <a:schemeClr val="dk1"/>
                          </a:solidFill>
                          <a:effectLst/>
                          <a:latin typeface="+mn-lt"/>
                          <a:ea typeface="+mn-ea"/>
                          <a:cs typeface="+mn-cs"/>
                        </a:rPr>
                        <a:t>3.4%</a:t>
                      </a:r>
                    </a:p>
                  </a:txBody>
                  <a:tcPr anchor="b"/>
                </a:tc>
                <a:tc>
                  <a:txBody>
                    <a:bodyPr/>
                    <a:lstStyle/>
                    <a:p>
                      <a:pPr algn="r" fontAlgn="b"/>
                      <a:r>
                        <a:rPr lang="en-IN" sz="1600" u="none" strike="noStrike" kern="1200" dirty="0">
                          <a:solidFill>
                            <a:schemeClr val="dk1"/>
                          </a:solidFill>
                          <a:effectLst/>
                          <a:latin typeface="+mn-lt"/>
                          <a:ea typeface="+mn-ea"/>
                          <a:cs typeface="+mn-cs"/>
                        </a:rPr>
                        <a:t>3.6%</a:t>
                      </a:r>
                    </a:p>
                  </a:txBody>
                  <a:tcPr anchor="b"/>
                </a:tc>
                <a:tc>
                  <a:txBody>
                    <a:bodyPr/>
                    <a:lstStyle/>
                    <a:p>
                      <a:pPr algn="r" fontAlgn="b"/>
                      <a:r>
                        <a:rPr lang="en-IN" sz="1600" u="none" strike="noStrike" kern="1200" dirty="0">
                          <a:solidFill>
                            <a:schemeClr val="dk1"/>
                          </a:solidFill>
                          <a:effectLst/>
                          <a:latin typeface="+mn-lt"/>
                          <a:ea typeface="+mn-ea"/>
                          <a:cs typeface="+mn-cs"/>
                        </a:rPr>
                        <a:t>3.3%</a:t>
                      </a:r>
                    </a:p>
                  </a:txBody>
                  <a:tcPr anchor="b"/>
                </a:tc>
                <a:extLst>
                  <a:ext uri="{0D108BD9-81ED-4DB2-BD59-A6C34878D82A}">
                    <a16:rowId xmlns:a16="http://schemas.microsoft.com/office/drawing/2014/main" val="2082374489"/>
                  </a:ext>
                </a:extLst>
              </a:tr>
              <a:tr h="23145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IN" sz="1600" b="0" u="none" strike="noStrike" kern="1200" dirty="0">
                          <a:solidFill>
                            <a:schemeClr val="tx1"/>
                          </a:solidFill>
                          <a:effectLst/>
                          <a:latin typeface="+mn-lt"/>
                          <a:ea typeface="+mn-ea"/>
                          <a:cs typeface="+mn-cs"/>
                        </a:rPr>
                        <a:t>Imports/COGS</a:t>
                      </a:r>
                    </a:p>
                  </a:txBody>
                  <a:tcPr anchor="b"/>
                </a:tc>
                <a:tc>
                  <a:txBody>
                    <a:bodyPr/>
                    <a:lstStyle/>
                    <a:p>
                      <a:pPr algn="r" fontAlgn="b"/>
                      <a:r>
                        <a:rPr lang="en-IN" sz="1600" u="none" strike="noStrike" kern="1200" dirty="0">
                          <a:solidFill>
                            <a:schemeClr val="dk1"/>
                          </a:solidFill>
                          <a:effectLst/>
                          <a:latin typeface="+mn-lt"/>
                          <a:ea typeface="+mn-ea"/>
                          <a:cs typeface="+mn-cs"/>
                        </a:rPr>
                        <a:t>18.1%</a:t>
                      </a:r>
                    </a:p>
                  </a:txBody>
                  <a:tcPr anchor="b"/>
                </a:tc>
                <a:tc>
                  <a:txBody>
                    <a:bodyPr/>
                    <a:lstStyle/>
                    <a:p>
                      <a:pPr algn="r" fontAlgn="b"/>
                      <a:r>
                        <a:rPr lang="en-IN" sz="1600" u="none" strike="noStrike" kern="1200" dirty="0">
                          <a:solidFill>
                            <a:schemeClr val="dk1"/>
                          </a:solidFill>
                          <a:effectLst/>
                          <a:latin typeface="+mn-lt"/>
                          <a:ea typeface="+mn-ea"/>
                          <a:cs typeface="+mn-cs"/>
                        </a:rPr>
                        <a:t>20.6%</a:t>
                      </a:r>
                    </a:p>
                  </a:txBody>
                  <a:tcPr anchor="b"/>
                </a:tc>
                <a:tc>
                  <a:txBody>
                    <a:bodyPr/>
                    <a:lstStyle/>
                    <a:p>
                      <a:pPr algn="r" fontAlgn="b"/>
                      <a:r>
                        <a:rPr lang="en-IN" sz="1600" u="none" strike="noStrike" kern="1200" dirty="0">
                          <a:solidFill>
                            <a:schemeClr val="dk1"/>
                          </a:solidFill>
                          <a:effectLst/>
                          <a:latin typeface="+mn-lt"/>
                          <a:ea typeface="+mn-ea"/>
                          <a:cs typeface="+mn-cs"/>
                        </a:rPr>
                        <a:t>22.5%</a:t>
                      </a:r>
                    </a:p>
                  </a:txBody>
                  <a:tcPr anchor="b"/>
                </a:tc>
                <a:tc>
                  <a:txBody>
                    <a:bodyPr/>
                    <a:lstStyle/>
                    <a:p>
                      <a:pPr algn="r" fontAlgn="b"/>
                      <a:r>
                        <a:rPr lang="en-IN" sz="1600" u="none" strike="noStrike" kern="1200" dirty="0">
                          <a:solidFill>
                            <a:schemeClr val="dk1"/>
                          </a:solidFill>
                          <a:effectLst/>
                          <a:latin typeface="+mn-lt"/>
                          <a:ea typeface="+mn-ea"/>
                          <a:cs typeface="+mn-cs"/>
                        </a:rPr>
                        <a:t>16.7%</a:t>
                      </a:r>
                    </a:p>
                  </a:txBody>
                  <a:tcPr anchor="b"/>
                </a:tc>
                <a:tc>
                  <a:txBody>
                    <a:bodyPr/>
                    <a:lstStyle/>
                    <a:p>
                      <a:pPr algn="r" fontAlgn="b"/>
                      <a:r>
                        <a:rPr lang="en-IN" sz="1600" u="none" strike="noStrike" kern="1200" dirty="0">
                          <a:solidFill>
                            <a:schemeClr val="dk1"/>
                          </a:solidFill>
                          <a:effectLst/>
                          <a:latin typeface="+mn-lt"/>
                          <a:ea typeface="+mn-ea"/>
                          <a:cs typeface="+mn-cs"/>
                        </a:rPr>
                        <a:t>26.5%</a:t>
                      </a:r>
                    </a:p>
                  </a:txBody>
                  <a:tcPr anchor="b"/>
                </a:tc>
                <a:extLst>
                  <a:ext uri="{0D108BD9-81ED-4DB2-BD59-A6C34878D82A}">
                    <a16:rowId xmlns:a16="http://schemas.microsoft.com/office/drawing/2014/main" val="1495717848"/>
                  </a:ext>
                </a:extLst>
              </a:tr>
              <a:tr h="23145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IN" sz="1600" b="0" u="none" strike="noStrike" kern="1200" dirty="0">
                          <a:solidFill>
                            <a:schemeClr val="tx1"/>
                          </a:solidFill>
                          <a:effectLst/>
                          <a:latin typeface="+mn-lt"/>
                          <a:ea typeface="+mn-ea"/>
                          <a:cs typeface="+mn-cs"/>
                        </a:rPr>
                        <a:t>Outsourcing</a:t>
                      </a:r>
                    </a:p>
                  </a:txBody>
                  <a:tcPr anchor="b"/>
                </a:tc>
                <a:tc>
                  <a:txBody>
                    <a:bodyPr/>
                    <a:lstStyle/>
                    <a:p>
                      <a:pPr algn="r" fontAlgn="b"/>
                      <a:r>
                        <a:rPr lang="en-IN" sz="1600" u="none" strike="noStrike" kern="1200" dirty="0">
                          <a:solidFill>
                            <a:schemeClr val="dk1"/>
                          </a:solidFill>
                          <a:effectLst/>
                          <a:latin typeface="+mn-lt"/>
                          <a:ea typeface="+mn-ea"/>
                          <a:cs typeface="+mn-cs"/>
                        </a:rPr>
                        <a:t>85.3%</a:t>
                      </a:r>
                    </a:p>
                  </a:txBody>
                  <a:tcPr anchor="b"/>
                </a:tc>
                <a:tc>
                  <a:txBody>
                    <a:bodyPr/>
                    <a:lstStyle/>
                    <a:p>
                      <a:pPr algn="r" fontAlgn="b"/>
                      <a:r>
                        <a:rPr lang="en-IN" sz="1600" u="none" strike="noStrike" kern="1200" dirty="0">
                          <a:solidFill>
                            <a:schemeClr val="dk1"/>
                          </a:solidFill>
                          <a:effectLst/>
                          <a:latin typeface="+mn-lt"/>
                          <a:ea typeface="+mn-ea"/>
                          <a:cs typeface="+mn-cs"/>
                        </a:rPr>
                        <a:t>82.6%</a:t>
                      </a:r>
                    </a:p>
                  </a:txBody>
                  <a:tcPr anchor="b"/>
                </a:tc>
                <a:tc>
                  <a:txBody>
                    <a:bodyPr/>
                    <a:lstStyle/>
                    <a:p>
                      <a:pPr algn="r" fontAlgn="b"/>
                      <a:r>
                        <a:rPr lang="en-IN" sz="1600" u="none" strike="noStrike" kern="1200" dirty="0">
                          <a:solidFill>
                            <a:schemeClr val="dk1"/>
                          </a:solidFill>
                          <a:effectLst/>
                          <a:latin typeface="+mn-lt"/>
                          <a:ea typeface="+mn-ea"/>
                          <a:cs typeface="+mn-cs"/>
                        </a:rPr>
                        <a:t>78.8%</a:t>
                      </a:r>
                    </a:p>
                  </a:txBody>
                  <a:tcPr anchor="b"/>
                </a:tc>
                <a:tc>
                  <a:txBody>
                    <a:bodyPr/>
                    <a:lstStyle/>
                    <a:p>
                      <a:pPr algn="r" fontAlgn="b"/>
                      <a:r>
                        <a:rPr lang="en-IN" sz="1600" u="none" strike="noStrike" kern="1200" dirty="0">
                          <a:solidFill>
                            <a:schemeClr val="dk1"/>
                          </a:solidFill>
                          <a:effectLst/>
                          <a:latin typeface="+mn-lt"/>
                          <a:ea typeface="+mn-ea"/>
                          <a:cs typeface="+mn-cs"/>
                        </a:rPr>
                        <a:t>77.4%</a:t>
                      </a:r>
                    </a:p>
                  </a:txBody>
                  <a:tcPr anchor="b"/>
                </a:tc>
                <a:tc>
                  <a:txBody>
                    <a:bodyPr/>
                    <a:lstStyle/>
                    <a:p>
                      <a:pPr algn="r" fontAlgn="b"/>
                      <a:r>
                        <a:rPr lang="en-IN" sz="1600" u="none" strike="noStrike" kern="1200" dirty="0">
                          <a:solidFill>
                            <a:schemeClr val="dk1"/>
                          </a:solidFill>
                          <a:effectLst/>
                          <a:latin typeface="+mn-lt"/>
                          <a:ea typeface="+mn-ea"/>
                          <a:cs typeface="+mn-cs"/>
                        </a:rPr>
                        <a:t>77.2%</a:t>
                      </a:r>
                    </a:p>
                  </a:txBody>
                  <a:tcPr anchor="b"/>
                </a:tc>
                <a:extLst>
                  <a:ext uri="{0D108BD9-81ED-4DB2-BD59-A6C34878D82A}">
                    <a16:rowId xmlns:a16="http://schemas.microsoft.com/office/drawing/2014/main" val="259661967"/>
                  </a:ext>
                </a:extLst>
              </a:tr>
            </a:tbl>
          </a:graphicData>
        </a:graphic>
      </p:graphicFrame>
    </p:spTree>
    <p:extLst>
      <p:ext uri="{BB962C8B-B14F-4D97-AF65-F5344CB8AC3E}">
        <p14:creationId xmlns:p14="http://schemas.microsoft.com/office/powerpoint/2010/main" val="3719197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B20AD-8DC5-4992-91A4-ADE855CA82FD}"/>
              </a:ext>
            </a:extLst>
          </p:cNvPr>
          <p:cNvSpPr>
            <a:spLocks noGrp="1"/>
          </p:cNvSpPr>
          <p:nvPr>
            <p:ph type="title"/>
          </p:nvPr>
        </p:nvSpPr>
        <p:spPr/>
        <p:txBody>
          <a:bodyPr/>
          <a:lstStyle/>
          <a:p>
            <a:r>
              <a:rPr lang="en-IN" dirty="0"/>
              <a:t>Peer comparison and valuation</a:t>
            </a:r>
          </a:p>
        </p:txBody>
      </p:sp>
      <p:graphicFrame>
        <p:nvGraphicFramePr>
          <p:cNvPr id="4" name="Table 3">
            <a:extLst>
              <a:ext uri="{FF2B5EF4-FFF2-40B4-BE49-F238E27FC236}">
                <a16:creationId xmlns:a16="http://schemas.microsoft.com/office/drawing/2014/main" id="{3E1DF88D-787A-438D-977B-F8F7A1A7F4F6}"/>
              </a:ext>
            </a:extLst>
          </p:cNvPr>
          <p:cNvGraphicFramePr>
            <a:graphicFrameLocks noGrp="1"/>
          </p:cNvGraphicFramePr>
          <p:nvPr>
            <p:extLst>
              <p:ext uri="{D42A27DB-BD31-4B8C-83A1-F6EECF244321}">
                <p14:modId xmlns:p14="http://schemas.microsoft.com/office/powerpoint/2010/main" val="2190029791"/>
              </p:ext>
            </p:extLst>
          </p:nvPr>
        </p:nvGraphicFramePr>
        <p:xfrm>
          <a:off x="442174" y="1052736"/>
          <a:ext cx="8229599" cy="4693920"/>
        </p:xfrm>
        <a:graphic>
          <a:graphicData uri="http://schemas.openxmlformats.org/drawingml/2006/table">
            <a:tbl>
              <a:tblPr>
                <a:tableStyleId>{5C22544A-7EE6-4342-B048-85BDC9FD1C3A}</a:tableStyleId>
              </a:tblPr>
              <a:tblGrid>
                <a:gridCol w="1393412">
                  <a:extLst>
                    <a:ext uri="{9D8B030D-6E8A-4147-A177-3AD203B41FA5}">
                      <a16:colId xmlns:a16="http://schemas.microsoft.com/office/drawing/2014/main" val="1573956032"/>
                    </a:ext>
                  </a:extLst>
                </a:gridCol>
                <a:gridCol w="1204091">
                  <a:extLst>
                    <a:ext uri="{9D8B030D-6E8A-4147-A177-3AD203B41FA5}">
                      <a16:colId xmlns:a16="http://schemas.microsoft.com/office/drawing/2014/main" val="4268164404"/>
                    </a:ext>
                  </a:extLst>
                </a:gridCol>
                <a:gridCol w="1321272">
                  <a:extLst>
                    <a:ext uri="{9D8B030D-6E8A-4147-A177-3AD203B41FA5}">
                      <a16:colId xmlns:a16="http://schemas.microsoft.com/office/drawing/2014/main" val="242175794"/>
                    </a:ext>
                  </a:extLst>
                </a:gridCol>
                <a:gridCol w="1321272">
                  <a:extLst>
                    <a:ext uri="{9D8B030D-6E8A-4147-A177-3AD203B41FA5}">
                      <a16:colId xmlns:a16="http://schemas.microsoft.com/office/drawing/2014/main" val="3563792101"/>
                    </a:ext>
                  </a:extLst>
                </a:gridCol>
                <a:gridCol w="1494776">
                  <a:extLst>
                    <a:ext uri="{9D8B030D-6E8A-4147-A177-3AD203B41FA5}">
                      <a16:colId xmlns:a16="http://schemas.microsoft.com/office/drawing/2014/main" val="612178483"/>
                    </a:ext>
                  </a:extLst>
                </a:gridCol>
                <a:gridCol w="1494776">
                  <a:extLst>
                    <a:ext uri="{9D8B030D-6E8A-4147-A177-3AD203B41FA5}">
                      <a16:colId xmlns:a16="http://schemas.microsoft.com/office/drawing/2014/main" val="473878834"/>
                    </a:ext>
                  </a:extLst>
                </a:gridCol>
              </a:tblGrid>
              <a:tr h="205737">
                <a:tc>
                  <a:txBody>
                    <a:bodyPr/>
                    <a:lstStyle/>
                    <a:p>
                      <a:pPr algn="l" fontAlgn="b"/>
                      <a:r>
                        <a:rPr lang="en-IN" sz="1600" b="1" i="1" u="none" strike="noStrike" dirty="0">
                          <a:effectLst/>
                        </a:rPr>
                        <a:t>Rs </a:t>
                      </a:r>
                      <a:r>
                        <a:rPr lang="en-IN" sz="1600" b="1" i="1" u="none" strike="noStrike" dirty="0" err="1">
                          <a:effectLst/>
                        </a:rPr>
                        <a:t>cr</a:t>
                      </a:r>
                      <a:r>
                        <a:rPr lang="en-IN" sz="1600" b="1" u="none" strike="noStrike" dirty="0">
                          <a:effectLst/>
                        </a:rPr>
                        <a:t>, FY18</a:t>
                      </a:r>
                      <a:endParaRPr lang="en-IN" sz="1600" b="1" i="1" u="none" strike="noStrike" dirty="0">
                        <a:solidFill>
                          <a:srgbClr val="000000"/>
                        </a:solidFill>
                        <a:effectLst/>
                        <a:latin typeface="Zurich BT"/>
                      </a:endParaRPr>
                    </a:p>
                  </a:txBody>
                  <a:tcPr anchor="b"/>
                </a:tc>
                <a:tc>
                  <a:txBody>
                    <a:bodyPr/>
                    <a:lstStyle/>
                    <a:p>
                      <a:pPr algn="r" fontAlgn="b"/>
                      <a:r>
                        <a:rPr lang="en-IN" sz="1600" b="1" u="none" strike="noStrike" kern="1200" dirty="0">
                          <a:effectLst/>
                        </a:rPr>
                        <a:t>Abbott</a:t>
                      </a:r>
                      <a:endParaRPr lang="en-IN" sz="1600" b="1" u="none" strike="noStrike" kern="1200" dirty="0">
                        <a:solidFill>
                          <a:schemeClr val="tx1"/>
                        </a:solidFill>
                        <a:effectLst/>
                        <a:latin typeface="+mn-lt"/>
                        <a:ea typeface="+mn-ea"/>
                        <a:cs typeface="+mn-cs"/>
                      </a:endParaRPr>
                    </a:p>
                  </a:txBody>
                  <a:tcPr anchor="b"/>
                </a:tc>
                <a:tc>
                  <a:txBody>
                    <a:bodyPr/>
                    <a:lstStyle/>
                    <a:p>
                      <a:pPr algn="r" fontAlgn="b"/>
                      <a:r>
                        <a:rPr lang="en-IN" sz="1600" b="1" u="none" strike="noStrike" kern="1200" dirty="0">
                          <a:effectLst/>
                        </a:rPr>
                        <a:t>Sanofi</a:t>
                      </a:r>
                      <a:endParaRPr lang="en-IN" sz="1600" b="1" u="none" strike="noStrike" kern="1200" dirty="0">
                        <a:solidFill>
                          <a:schemeClr val="tx1"/>
                        </a:solidFill>
                        <a:effectLst/>
                        <a:latin typeface="+mn-lt"/>
                        <a:ea typeface="+mn-ea"/>
                        <a:cs typeface="+mn-cs"/>
                      </a:endParaRPr>
                    </a:p>
                  </a:txBody>
                  <a:tcPr anchor="b"/>
                </a:tc>
                <a:tc>
                  <a:txBody>
                    <a:bodyPr/>
                    <a:lstStyle/>
                    <a:p>
                      <a:pPr algn="r" fontAlgn="b"/>
                      <a:r>
                        <a:rPr lang="en-IN" sz="1600" b="1" u="none" strike="noStrike" kern="1200" dirty="0">
                          <a:effectLst/>
                        </a:rPr>
                        <a:t>Pfizer</a:t>
                      </a:r>
                      <a:endParaRPr lang="en-IN" sz="1600" b="1" u="none" strike="noStrike" kern="1200" dirty="0">
                        <a:solidFill>
                          <a:schemeClr val="tx1"/>
                        </a:solidFill>
                        <a:effectLst/>
                        <a:latin typeface="+mn-lt"/>
                        <a:ea typeface="+mn-ea"/>
                        <a:cs typeface="+mn-cs"/>
                      </a:endParaRPr>
                    </a:p>
                  </a:txBody>
                  <a:tcPr anchor="b"/>
                </a:tc>
                <a:tc>
                  <a:txBody>
                    <a:bodyPr/>
                    <a:lstStyle/>
                    <a:p>
                      <a:pPr algn="r" fontAlgn="b"/>
                      <a:r>
                        <a:rPr lang="en-IN" sz="1600" b="1" u="none" strike="noStrike" kern="1200" dirty="0">
                          <a:effectLst/>
                        </a:rPr>
                        <a:t>GSK Pharma</a:t>
                      </a:r>
                      <a:endParaRPr lang="en-IN" sz="1600" b="1" u="none" strike="noStrike" kern="1200" dirty="0">
                        <a:solidFill>
                          <a:schemeClr val="tx1"/>
                        </a:solidFill>
                        <a:effectLst/>
                        <a:latin typeface="+mn-lt"/>
                        <a:ea typeface="+mn-ea"/>
                        <a:cs typeface="+mn-cs"/>
                      </a:endParaRPr>
                    </a:p>
                  </a:txBody>
                  <a:tcPr anchor="b"/>
                </a:tc>
                <a:tc>
                  <a:txBody>
                    <a:bodyPr/>
                    <a:lstStyle/>
                    <a:p>
                      <a:pPr algn="r" fontAlgn="b"/>
                      <a:r>
                        <a:rPr lang="en-IN" sz="1600" b="1" u="none" strike="noStrike" kern="1200" dirty="0">
                          <a:solidFill>
                            <a:schemeClr val="tx1"/>
                          </a:solidFill>
                          <a:effectLst/>
                          <a:latin typeface="+mn-lt"/>
                          <a:ea typeface="+mn-ea"/>
                          <a:cs typeface="+mn-cs"/>
                        </a:rPr>
                        <a:t>Eris Life</a:t>
                      </a:r>
                    </a:p>
                  </a:txBody>
                  <a:tcPr anchor="b"/>
                </a:tc>
                <a:extLst>
                  <a:ext uri="{0D108BD9-81ED-4DB2-BD59-A6C34878D82A}">
                    <a16:rowId xmlns:a16="http://schemas.microsoft.com/office/drawing/2014/main" val="1213151675"/>
                  </a:ext>
                </a:extLst>
              </a:tr>
              <a:tr h="205737">
                <a:tc>
                  <a:txBody>
                    <a:bodyPr/>
                    <a:lstStyle/>
                    <a:p>
                      <a:pPr algn="l" fontAlgn="b"/>
                      <a:r>
                        <a:rPr lang="en-IN" sz="1600" b="1" u="none" strike="noStrike" dirty="0">
                          <a:effectLst/>
                        </a:rPr>
                        <a:t>Revenue</a:t>
                      </a:r>
                      <a:endParaRPr lang="en-IN" sz="1600" b="1" i="0" u="none" strike="noStrike" dirty="0">
                        <a:solidFill>
                          <a:srgbClr val="000000"/>
                        </a:solidFill>
                        <a:effectLst/>
                        <a:latin typeface="zurich bt"/>
                      </a:endParaRPr>
                    </a:p>
                  </a:txBody>
                  <a:tcPr anchor="b"/>
                </a:tc>
                <a:tc>
                  <a:txBody>
                    <a:bodyPr/>
                    <a:lstStyle/>
                    <a:p>
                      <a:pPr algn="r" fontAlgn="b"/>
                      <a:r>
                        <a:rPr lang="en-IN" sz="1600" b="1" u="none" strike="noStrike" kern="1200" dirty="0">
                          <a:effectLst/>
                        </a:rPr>
                        <a:t>3,299</a:t>
                      </a:r>
                      <a:endParaRPr lang="en-IN" sz="1600" b="1" u="none" strike="noStrike" kern="1200" dirty="0">
                        <a:solidFill>
                          <a:schemeClr val="tx1"/>
                        </a:solidFill>
                        <a:effectLst/>
                        <a:latin typeface="+mn-lt"/>
                        <a:ea typeface="+mn-ea"/>
                        <a:cs typeface="+mn-cs"/>
                      </a:endParaRPr>
                    </a:p>
                  </a:txBody>
                  <a:tcPr anchor="b"/>
                </a:tc>
                <a:tc>
                  <a:txBody>
                    <a:bodyPr/>
                    <a:lstStyle/>
                    <a:p>
                      <a:pPr algn="r" fontAlgn="b"/>
                      <a:r>
                        <a:rPr lang="en-IN" sz="1600" b="1" u="none" strike="noStrike" kern="1200" dirty="0">
                          <a:effectLst/>
                        </a:rPr>
                        <a:t>2,491</a:t>
                      </a:r>
                      <a:endParaRPr lang="en-IN" sz="1600" b="1" u="none" strike="noStrike" kern="1200" dirty="0">
                        <a:solidFill>
                          <a:schemeClr val="tx1"/>
                        </a:solidFill>
                        <a:effectLst/>
                        <a:latin typeface="+mn-lt"/>
                        <a:ea typeface="+mn-ea"/>
                        <a:cs typeface="+mn-cs"/>
                      </a:endParaRPr>
                    </a:p>
                  </a:txBody>
                  <a:tcPr anchor="b"/>
                </a:tc>
                <a:tc>
                  <a:txBody>
                    <a:bodyPr/>
                    <a:lstStyle/>
                    <a:p>
                      <a:pPr algn="r" fontAlgn="b"/>
                      <a:r>
                        <a:rPr lang="en-IN" sz="1600" b="1" u="none" strike="noStrike" kern="1200" dirty="0">
                          <a:effectLst/>
                        </a:rPr>
                        <a:t>1,969</a:t>
                      </a:r>
                      <a:endParaRPr lang="en-IN" sz="1600" b="1" u="none" strike="noStrike" kern="1200" dirty="0">
                        <a:solidFill>
                          <a:schemeClr val="tx1"/>
                        </a:solidFill>
                        <a:effectLst/>
                        <a:latin typeface="+mn-lt"/>
                        <a:ea typeface="+mn-ea"/>
                        <a:cs typeface="+mn-cs"/>
                      </a:endParaRPr>
                    </a:p>
                  </a:txBody>
                  <a:tcPr anchor="b"/>
                </a:tc>
                <a:tc>
                  <a:txBody>
                    <a:bodyPr/>
                    <a:lstStyle/>
                    <a:p>
                      <a:pPr algn="r" fontAlgn="b"/>
                      <a:r>
                        <a:rPr lang="en-IN" sz="1600" b="1" u="none" strike="noStrike" kern="1200" dirty="0">
                          <a:effectLst/>
                        </a:rPr>
                        <a:t>2,871</a:t>
                      </a:r>
                      <a:endParaRPr lang="en-IN" sz="1600" b="1" u="none" strike="noStrike" kern="1200" dirty="0">
                        <a:solidFill>
                          <a:schemeClr val="tx1"/>
                        </a:solidFill>
                        <a:effectLst/>
                        <a:latin typeface="+mn-lt"/>
                        <a:ea typeface="+mn-ea"/>
                        <a:cs typeface="+mn-cs"/>
                      </a:endParaRPr>
                    </a:p>
                  </a:txBody>
                  <a:tcPr anchor="b"/>
                </a:tc>
                <a:tc>
                  <a:txBody>
                    <a:bodyPr/>
                    <a:lstStyle/>
                    <a:p>
                      <a:pPr algn="r" fontAlgn="b"/>
                      <a:r>
                        <a:rPr lang="en-IN" sz="1600" b="1" u="none" strike="noStrike" kern="1200" dirty="0">
                          <a:solidFill>
                            <a:schemeClr val="tx1"/>
                          </a:solidFill>
                          <a:effectLst/>
                          <a:latin typeface="+mn-lt"/>
                          <a:ea typeface="+mn-ea"/>
                          <a:cs typeface="+mn-cs"/>
                        </a:rPr>
                        <a:t>856</a:t>
                      </a:r>
                    </a:p>
                  </a:txBody>
                  <a:tcPr anchor="b"/>
                </a:tc>
                <a:extLst>
                  <a:ext uri="{0D108BD9-81ED-4DB2-BD59-A6C34878D82A}">
                    <a16:rowId xmlns:a16="http://schemas.microsoft.com/office/drawing/2014/main" val="254417550"/>
                  </a:ext>
                </a:extLst>
              </a:tr>
              <a:tr h="205737">
                <a:tc>
                  <a:txBody>
                    <a:bodyPr/>
                    <a:lstStyle/>
                    <a:p>
                      <a:pPr algn="l" fontAlgn="b"/>
                      <a:r>
                        <a:rPr lang="en-IN" sz="1600" b="1" u="none" strike="noStrike" dirty="0">
                          <a:effectLst/>
                        </a:rPr>
                        <a:t>EBITDA</a:t>
                      </a:r>
                      <a:endParaRPr lang="en-IN" sz="1600" b="1" i="0" u="none" strike="noStrike" dirty="0">
                        <a:solidFill>
                          <a:srgbClr val="000000"/>
                        </a:solidFill>
                        <a:effectLst/>
                        <a:latin typeface="Zurich BT"/>
                      </a:endParaRPr>
                    </a:p>
                  </a:txBody>
                  <a:tcPr anchor="b"/>
                </a:tc>
                <a:tc>
                  <a:txBody>
                    <a:bodyPr/>
                    <a:lstStyle/>
                    <a:p>
                      <a:pPr algn="r" fontAlgn="b"/>
                      <a:r>
                        <a:rPr lang="en-IN" sz="1600" b="1" u="none" strike="noStrike" kern="1200" dirty="0">
                          <a:effectLst/>
                        </a:rPr>
                        <a:t>525</a:t>
                      </a:r>
                      <a:endParaRPr lang="en-IN" sz="1600" b="1" u="none" strike="noStrike" kern="1200" dirty="0">
                        <a:solidFill>
                          <a:schemeClr val="tx1"/>
                        </a:solidFill>
                        <a:effectLst/>
                        <a:latin typeface="+mn-lt"/>
                        <a:ea typeface="+mn-ea"/>
                        <a:cs typeface="+mn-cs"/>
                      </a:endParaRPr>
                    </a:p>
                  </a:txBody>
                  <a:tcPr anchor="b"/>
                </a:tc>
                <a:tc>
                  <a:txBody>
                    <a:bodyPr/>
                    <a:lstStyle/>
                    <a:p>
                      <a:pPr algn="r" fontAlgn="b"/>
                      <a:r>
                        <a:rPr lang="en-IN" sz="1600" b="1" u="none" strike="noStrike" kern="1200" dirty="0">
                          <a:effectLst/>
                        </a:rPr>
                        <a:t>537</a:t>
                      </a:r>
                      <a:endParaRPr lang="en-IN" sz="1600" b="1" u="none" strike="noStrike" kern="1200" dirty="0">
                        <a:solidFill>
                          <a:schemeClr val="tx1"/>
                        </a:solidFill>
                        <a:effectLst/>
                        <a:latin typeface="+mn-lt"/>
                        <a:ea typeface="+mn-ea"/>
                        <a:cs typeface="+mn-cs"/>
                      </a:endParaRPr>
                    </a:p>
                  </a:txBody>
                  <a:tcPr anchor="b"/>
                </a:tc>
                <a:tc>
                  <a:txBody>
                    <a:bodyPr/>
                    <a:lstStyle/>
                    <a:p>
                      <a:pPr algn="r" fontAlgn="b"/>
                      <a:r>
                        <a:rPr lang="en-IN" sz="1600" b="1" u="none" strike="noStrike" kern="1200" dirty="0">
                          <a:effectLst/>
                        </a:rPr>
                        <a:t>500</a:t>
                      </a:r>
                      <a:endParaRPr lang="en-IN" sz="1600" b="1" u="none" strike="noStrike" kern="1200" dirty="0">
                        <a:solidFill>
                          <a:schemeClr val="tx1"/>
                        </a:solidFill>
                        <a:effectLst/>
                        <a:latin typeface="+mn-lt"/>
                        <a:ea typeface="+mn-ea"/>
                        <a:cs typeface="+mn-cs"/>
                      </a:endParaRPr>
                    </a:p>
                  </a:txBody>
                  <a:tcPr anchor="b"/>
                </a:tc>
                <a:tc>
                  <a:txBody>
                    <a:bodyPr/>
                    <a:lstStyle/>
                    <a:p>
                      <a:pPr algn="r" fontAlgn="b"/>
                      <a:r>
                        <a:rPr lang="en-IN" sz="1600" b="1" u="none" strike="noStrike" kern="1200" dirty="0">
                          <a:effectLst/>
                        </a:rPr>
                        <a:t>506</a:t>
                      </a:r>
                      <a:endParaRPr lang="en-IN" sz="1600" b="1" u="none" strike="noStrike" kern="1200" dirty="0">
                        <a:solidFill>
                          <a:schemeClr val="tx1"/>
                        </a:solidFill>
                        <a:effectLst/>
                        <a:latin typeface="+mn-lt"/>
                        <a:ea typeface="+mn-ea"/>
                        <a:cs typeface="+mn-cs"/>
                      </a:endParaRPr>
                    </a:p>
                  </a:txBody>
                  <a:tcPr anchor="b"/>
                </a:tc>
                <a:tc>
                  <a:txBody>
                    <a:bodyPr/>
                    <a:lstStyle/>
                    <a:p>
                      <a:pPr algn="r" fontAlgn="b"/>
                      <a:r>
                        <a:rPr lang="en-IN" sz="1600" b="1" u="none" strike="noStrike" kern="1200" dirty="0">
                          <a:solidFill>
                            <a:schemeClr val="tx1"/>
                          </a:solidFill>
                          <a:effectLst/>
                          <a:latin typeface="+mn-lt"/>
                          <a:ea typeface="+mn-ea"/>
                          <a:cs typeface="+mn-cs"/>
                        </a:rPr>
                        <a:t>322</a:t>
                      </a:r>
                    </a:p>
                  </a:txBody>
                  <a:tcPr anchor="b"/>
                </a:tc>
                <a:extLst>
                  <a:ext uri="{0D108BD9-81ED-4DB2-BD59-A6C34878D82A}">
                    <a16:rowId xmlns:a16="http://schemas.microsoft.com/office/drawing/2014/main" val="2434404087"/>
                  </a:ext>
                </a:extLst>
              </a:tr>
              <a:tr h="205737">
                <a:tc>
                  <a:txBody>
                    <a:bodyPr/>
                    <a:lstStyle/>
                    <a:p>
                      <a:pPr algn="l" fontAlgn="b"/>
                      <a:r>
                        <a:rPr lang="en-IN" sz="1600" u="none" strike="noStrike" dirty="0">
                          <a:effectLst/>
                        </a:rPr>
                        <a:t>margin</a:t>
                      </a:r>
                      <a:endParaRPr lang="en-IN" sz="1600" b="1" i="1" u="none" strike="noStrike" dirty="0">
                        <a:solidFill>
                          <a:srgbClr val="000000"/>
                        </a:solidFill>
                        <a:effectLst/>
                        <a:latin typeface="Zurich BT"/>
                      </a:endParaRPr>
                    </a:p>
                  </a:txBody>
                  <a:tcPr anchor="b"/>
                </a:tc>
                <a:tc>
                  <a:txBody>
                    <a:bodyPr/>
                    <a:lstStyle/>
                    <a:p>
                      <a:pPr algn="r" fontAlgn="b"/>
                      <a:r>
                        <a:rPr lang="en-IN" sz="1600" u="none" strike="noStrike" kern="1200" dirty="0">
                          <a:effectLst/>
                        </a:rPr>
                        <a:t>15.9%</a:t>
                      </a:r>
                      <a:endParaRPr lang="en-IN" sz="1600" b="1" u="none" strike="noStrike" kern="1200" dirty="0">
                        <a:solidFill>
                          <a:schemeClr val="tx1"/>
                        </a:solidFill>
                        <a:effectLst/>
                        <a:latin typeface="+mn-lt"/>
                        <a:ea typeface="+mn-ea"/>
                        <a:cs typeface="+mn-cs"/>
                      </a:endParaRPr>
                    </a:p>
                  </a:txBody>
                  <a:tcPr anchor="b"/>
                </a:tc>
                <a:tc>
                  <a:txBody>
                    <a:bodyPr/>
                    <a:lstStyle/>
                    <a:p>
                      <a:pPr algn="r" fontAlgn="b"/>
                      <a:r>
                        <a:rPr lang="en-IN" sz="1600" u="none" strike="noStrike" kern="1200" dirty="0">
                          <a:effectLst/>
                        </a:rPr>
                        <a:t>21.6%</a:t>
                      </a:r>
                      <a:endParaRPr lang="en-IN" sz="1600" b="1" u="none" strike="noStrike" kern="1200" dirty="0">
                        <a:solidFill>
                          <a:schemeClr val="tx1"/>
                        </a:solidFill>
                        <a:effectLst/>
                        <a:latin typeface="+mn-lt"/>
                        <a:ea typeface="+mn-ea"/>
                        <a:cs typeface="+mn-cs"/>
                      </a:endParaRPr>
                    </a:p>
                  </a:txBody>
                  <a:tcPr anchor="b"/>
                </a:tc>
                <a:tc>
                  <a:txBody>
                    <a:bodyPr/>
                    <a:lstStyle/>
                    <a:p>
                      <a:pPr algn="r" fontAlgn="b"/>
                      <a:r>
                        <a:rPr lang="en-IN" sz="1600" u="none" strike="noStrike" kern="1200" dirty="0">
                          <a:effectLst/>
                        </a:rPr>
                        <a:t>25.4%</a:t>
                      </a:r>
                      <a:endParaRPr lang="en-IN" sz="1600" b="1" u="none" strike="noStrike" kern="1200" dirty="0">
                        <a:solidFill>
                          <a:schemeClr val="tx1"/>
                        </a:solidFill>
                        <a:effectLst/>
                        <a:latin typeface="+mn-lt"/>
                        <a:ea typeface="+mn-ea"/>
                        <a:cs typeface="+mn-cs"/>
                      </a:endParaRPr>
                    </a:p>
                  </a:txBody>
                  <a:tcPr anchor="b"/>
                </a:tc>
                <a:tc>
                  <a:txBody>
                    <a:bodyPr/>
                    <a:lstStyle/>
                    <a:p>
                      <a:pPr algn="r" fontAlgn="b"/>
                      <a:r>
                        <a:rPr lang="en-IN" sz="1600" u="none" strike="noStrike" kern="1200" dirty="0">
                          <a:effectLst/>
                        </a:rPr>
                        <a:t>17.6%</a:t>
                      </a:r>
                      <a:endParaRPr lang="en-IN" sz="1600" b="1" u="none" strike="noStrike" kern="1200" dirty="0">
                        <a:solidFill>
                          <a:schemeClr val="tx1"/>
                        </a:solidFill>
                        <a:effectLst/>
                        <a:latin typeface="+mn-lt"/>
                        <a:ea typeface="+mn-ea"/>
                        <a:cs typeface="+mn-cs"/>
                      </a:endParaRPr>
                    </a:p>
                  </a:txBody>
                  <a:tcPr anchor="b"/>
                </a:tc>
                <a:tc>
                  <a:txBody>
                    <a:bodyPr/>
                    <a:lstStyle/>
                    <a:p>
                      <a:pPr algn="r" fontAlgn="b"/>
                      <a:r>
                        <a:rPr lang="en-IN" sz="1600" b="0" u="none" strike="noStrike" kern="1200" dirty="0">
                          <a:solidFill>
                            <a:schemeClr val="tx1"/>
                          </a:solidFill>
                          <a:effectLst/>
                          <a:latin typeface="+mn-lt"/>
                          <a:ea typeface="+mn-ea"/>
                          <a:cs typeface="+mn-cs"/>
                        </a:rPr>
                        <a:t>37.6%</a:t>
                      </a:r>
                    </a:p>
                  </a:txBody>
                  <a:tcPr anchor="b"/>
                </a:tc>
                <a:extLst>
                  <a:ext uri="{0D108BD9-81ED-4DB2-BD59-A6C34878D82A}">
                    <a16:rowId xmlns:a16="http://schemas.microsoft.com/office/drawing/2014/main" val="1307810585"/>
                  </a:ext>
                </a:extLst>
              </a:tr>
              <a:tr h="205737">
                <a:tc>
                  <a:txBody>
                    <a:bodyPr/>
                    <a:lstStyle/>
                    <a:p>
                      <a:pPr algn="l" fontAlgn="b"/>
                      <a:r>
                        <a:rPr lang="en-IN" sz="1600" b="1" u="none" strike="noStrike" dirty="0">
                          <a:effectLst/>
                        </a:rPr>
                        <a:t>PAT</a:t>
                      </a:r>
                      <a:endParaRPr lang="en-IN" sz="1600" b="1" i="0" u="none" strike="noStrike" dirty="0">
                        <a:solidFill>
                          <a:srgbClr val="000000"/>
                        </a:solidFill>
                        <a:effectLst/>
                        <a:latin typeface="Zurich BT"/>
                      </a:endParaRPr>
                    </a:p>
                  </a:txBody>
                  <a:tcPr anchor="b"/>
                </a:tc>
                <a:tc>
                  <a:txBody>
                    <a:bodyPr/>
                    <a:lstStyle/>
                    <a:p>
                      <a:pPr algn="r" fontAlgn="b"/>
                      <a:r>
                        <a:rPr lang="en-IN" sz="1600" b="1" u="none" strike="noStrike" kern="1200" dirty="0">
                          <a:effectLst/>
                        </a:rPr>
                        <a:t>401</a:t>
                      </a:r>
                      <a:endParaRPr lang="en-IN" sz="1600" b="1" u="none" strike="noStrike" kern="1200" dirty="0">
                        <a:solidFill>
                          <a:schemeClr val="tx1"/>
                        </a:solidFill>
                        <a:effectLst/>
                        <a:latin typeface="+mn-lt"/>
                        <a:ea typeface="+mn-ea"/>
                        <a:cs typeface="+mn-cs"/>
                      </a:endParaRPr>
                    </a:p>
                  </a:txBody>
                  <a:tcPr anchor="b"/>
                </a:tc>
                <a:tc>
                  <a:txBody>
                    <a:bodyPr/>
                    <a:lstStyle/>
                    <a:p>
                      <a:pPr algn="r" fontAlgn="b"/>
                      <a:r>
                        <a:rPr lang="en-IN" sz="1600" b="1" u="none" strike="noStrike" kern="1200" dirty="0">
                          <a:effectLst/>
                        </a:rPr>
                        <a:t>326</a:t>
                      </a:r>
                      <a:endParaRPr lang="en-IN" sz="1600" b="1" u="none" strike="noStrike" kern="1200" dirty="0">
                        <a:solidFill>
                          <a:schemeClr val="tx1"/>
                        </a:solidFill>
                        <a:effectLst/>
                        <a:latin typeface="+mn-lt"/>
                        <a:ea typeface="+mn-ea"/>
                        <a:cs typeface="+mn-cs"/>
                      </a:endParaRPr>
                    </a:p>
                  </a:txBody>
                  <a:tcPr anchor="b"/>
                </a:tc>
                <a:tc>
                  <a:txBody>
                    <a:bodyPr/>
                    <a:lstStyle/>
                    <a:p>
                      <a:pPr algn="r" fontAlgn="b"/>
                      <a:r>
                        <a:rPr lang="en-IN" sz="1600" b="1" u="none" strike="noStrike" kern="1200" dirty="0">
                          <a:effectLst/>
                        </a:rPr>
                        <a:t>360</a:t>
                      </a:r>
                      <a:endParaRPr lang="en-IN" sz="1600" b="1" u="none" strike="noStrike" kern="1200" dirty="0">
                        <a:solidFill>
                          <a:schemeClr val="tx1"/>
                        </a:solidFill>
                        <a:effectLst/>
                        <a:latin typeface="+mn-lt"/>
                        <a:ea typeface="+mn-ea"/>
                        <a:cs typeface="+mn-cs"/>
                      </a:endParaRPr>
                    </a:p>
                  </a:txBody>
                  <a:tcPr anchor="b"/>
                </a:tc>
                <a:tc>
                  <a:txBody>
                    <a:bodyPr/>
                    <a:lstStyle/>
                    <a:p>
                      <a:pPr algn="r" fontAlgn="b"/>
                      <a:r>
                        <a:rPr lang="en-IN" sz="1600" b="1" u="none" strike="noStrike" kern="1200" dirty="0">
                          <a:effectLst/>
                        </a:rPr>
                        <a:t>351</a:t>
                      </a:r>
                      <a:endParaRPr lang="en-IN" sz="1600" b="1" u="none" strike="noStrike" kern="1200" dirty="0">
                        <a:solidFill>
                          <a:schemeClr val="tx1"/>
                        </a:solidFill>
                        <a:effectLst/>
                        <a:latin typeface="+mn-lt"/>
                        <a:ea typeface="+mn-ea"/>
                        <a:cs typeface="+mn-cs"/>
                      </a:endParaRPr>
                    </a:p>
                  </a:txBody>
                  <a:tcPr anchor="b"/>
                </a:tc>
                <a:tc>
                  <a:txBody>
                    <a:bodyPr/>
                    <a:lstStyle/>
                    <a:p>
                      <a:pPr algn="r" fontAlgn="b"/>
                      <a:r>
                        <a:rPr lang="en-IN" sz="1600" b="1" u="none" strike="noStrike" kern="1200" dirty="0">
                          <a:solidFill>
                            <a:schemeClr val="tx1"/>
                          </a:solidFill>
                          <a:effectLst/>
                          <a:latin typeface="+mn-lt"/>
                          <a:ea typeface="+mn-ea"/>
                          <a:cs typeface="+mn-cs"/>
                        </a:rPr>
                        <a:t>294</a:t>
                      </a:r>
                    </a:p>
                  </a:txBody>
                  <a:tcPr anchor="b"/>
                </a:tc>
                <a:extLst>
                  <a:ext uri="{0D108BD9-81ED-4DB2-BD59-A6C34878D82A}">
                    <a16:rowId xmlns:a16="http://schemas.microsoft.com/office/drawing/2014/main" val="464469539"/>
                  </a:ext>
                </a:extLst>
              </a:tr>
              <a:tr h="205737">
                <a:tc>
                  <a:txBody>
                    <a:bodyPr/>
                    <a:lstStyle/>
                    <a:p>
                      <a:pPr algn="l" fontAlgn="b"/>
                      <a:r>
                        <a:rPr lang="en-IN" sz="1600" b="1" u="none" strike="noStrike" kern="1200" dirty="0">
                          <a:effectLst/>
                        </a:rPr>
                        <a:t>Net Debt</a:t>
                      </a:r>
                      <a:endParaRPr lang="en-IN" sz="1600" b="1" u="none" strike="noStrike" kern="1200" dirty="0">
                        <a:solidFill>
                          <a:schemeClr val="tx1"/>
                        </a:solidFill>
                        <a:effectLst/>
                        <a:latin typeface="+mn-lt"/>
                        <a:ea typeface="+mn-ea"/>
                        <a:cs typeface="+mn-cs"/>
                      </a:endParaRPr>
                    </a:p>
                  </a:txBody>
                  <a:tcPr anchor="b"/>
                </a:tc>
                <a:tc>
                  <a:txBody>
                    <a:bodyPr/>
                    <a:lstStyle/>
                    <a:p>
                      <a:pPr algn="r" fontAlgn="b"/>
                      <a:r>
                        <a:rPr lang="en-IN" sz="1600" b="1" u="none" strike="noStrike" kern="1200" dirty="0">
                          <a:effectLst/>
                        </a:rPr>
                        <a:t>(1,031)</a:t>
                      </a:r>
                      <a:endParaRPr lang="en-IN" sz="1600" b="1" u="none" strike="noStrike" kern="1200" dirty="0">
                        <a:solidFill>
                          <a:schemeClr val="tx1"/>
                        </a:solidFill>
                        <a:effectLst/>
                        <a:latin typeface="+mn-lt"/>
                        <a:ea typeface="+mn-ea"/>
                        <a:cs typeface="+mn-cs"/>
                      </a:endParaRPr>
                    </a:p>
                  </a:txBody>
                  <a:tcPr anchor="b"/>
                </a:tc>
                <a:tc>
                  <a:txBody>
                    <a:bodyPr/>
                    <a:lstStyle/>
                    <a:p>
                      <a:pPr algn="r" fontAlgn="b"/>
                      <a:r>
                        <a:rPr lang="en-IN" sz="1600" b="1" u="none" strike="noStrike" kern="1200" dirty="0">
                          <a:effectLst/>
                        </a:rPr>
                        <a:t>(722)</a:t>
                      </a:r>
                      <a:endParaRPr lang="en-IN" sz="1600" b="1" u="none" strike="noStrike" kern="1200" dirty="0">
                        <a:solidFill>
                          <a:schemeClr val="tx1"/>
                        </a:solidFill>
                        <a:effectLst/>
                        <a:latin typeface="+mn-lt"/>
                        <a:ea typeface="+mn-ea"/>
                        <a:cs typeface="+mn-cs"/>
                      </a:endParaRPr>
                    </a:p>
                  </a:txBody>
                  <a:tcPr anchor="b"/>
                </a:tc>
                <a:tc>
                  <a:txBody>
                    <a:bodyPr/>
                    <a:lstStyle/>
                    <a:p>
                      <a:pPr algn="r" fontAlgn="b"/>
                      <a:r>
                        <a:rPr lang="en-IN" sz="1600" b="1" u="none" strike="noStrike" kern="1200" dirty="0">
                          <a:effectLst/>
                        </a:rPr>
                        <a:t>(1,769)</a:t>
                      </a:r>
                      <a:endParaRPr lang="en-IN" sz="1600" b="1" u="none" strike="noStrike" kern="1200" dirty="0">
                        <a:solidFill>
                          <a:schemeClr val="tx1"/>
                        </a:solidFill>
                        <a:effectLst/>
                        <a:latin typeface="+mn-lt"/>
                        <a:ea typeface="+mn-ea"/>
                        <a:cs typeface="+mn-cs"/>
                      </a:endParaRPr>
                    </a:p>
                  </a:txBody>
                  <a:tcPr anchor="b"/>
                </a:tc>
                <a:tc>
                  <a:txBody>
                    <a:bodyPr/>
                    <a:lstStyle/>
                    <a:p>
                      <a:pPr algn="r" fontAlgn="b"/>
                      <a:r>
                        <a:rPr lang="en-IN" sz="1600" b="1" u="none" strike="noStrike" kern="1200" dirty="0">
                          <a:effectLst/>
                        </a:rPr>
                        <a:t>(1,296)</a:t>
                      </a:r>
                      <a:endParaRPr lang="en-IN" sz="1600" b="1" u="none" strike="noStrike" kern="1200" dirty="0">
                        <a:solidFill>
                          <a:schemeClr val="tx1"/>
                        </a:solidFill>
                        <a:effectLst/>
                        <a:latin typeface="+mn-lt"/>
                        <a:ea typeface="+mn-ea"/>
                        <a:cs typeface="+mn-cs"/>
                      </a:endParaRPr>
                    </a:p>
                  </a:txBody>
                  <a:tcPr anchor="b"/>
                </a:tc>
                <a:tc>
                  <a:txBody>
                    <a:bodyPr/>
                    <a:lstStyle/>
                    <a:p>
                      <a:pPr algn="r" fontAlgn="b"/>
                      <a:r>
                        <a:rPr lang="en-IN" sz="1600" b="1" u="none" strike="noStrike" kern="1200" dirty="0">
                          <a:solidFill>
                            <a:schemeClr val="tx1"/>
                          </a:solidFill>
                          <a:effectLst/>
                          <a:latin typeface="+mn-lt"/>
                          <a:ea typeface="+mn-ea"/>
                          <a:cs typeface="+mn-cs"/>
                        </a:rPr>
                        <a:t>4</a:t>
                      </a:r>
                    </a:p>
                  </a:txBody>
                  <a:tcPr anchor="b"/>
                </a:tc>
                <a:extLst>
                  <a:ext uri="{0D108BD9-81ED-4DB2-BD59-A6C34878D82A}">
                    <a16:rowId xmlns:a16="http://schemas.microsoft.com/office/drawing/2014/main" val="2376586974"/>
                  </a:ext>
                </a:extLst>
              </a:tr>
              <a:tr h="205737">
                <a:tc>
                  <a:txBody>
                    <a:bodyPr/>
                    <a:lstStyle/>
                    <a:p>
                      <a:pPr algn="l" fontAlgn="b"/>
                      <a:r>
                        <a:rPr lang="en-IN" sz="1600" u="none" strike="noStrike" kern="1200" dirty="0" err="1">
                          <a:effectLst/>
                        </a:rPr>
                        <a:t>RoCE</a:t>
                      </a:r>
                      <a:endParaRPr lang="en-IN" sz="1600" b="1" u="none" strike="noStrike" kern="1200" dirty="0">
                        <a:solidFill>
                          <a:schemeClr val="tx1"/>
                        </a:solidFill>
                        <a:effectLst/>
                        <a:latin typeface="+mn-lt"/>
                        <a:ea typeface="+mn-ea"/>
                        <a:cs typeface="+mn-cs"/>
                      </a:endParaRPr>
                    </a:p>
                  </a:txBody>
                  <a:tcPr anchor="b"/>
                </a:tc>
                <a:tc>
                  <a:txBody>
                    <a:bodyPr/>
                    <a:lstStyle/>
                    <a:p>
                      <a:pPr algn="r" fontAlgn="b"/>
                      <a:r>
                        <a:rPr lang="en-IN" sz="1600" u="none" strike="noStrike" kern="1200" dirty="0">
                          <a:effectLst/>
                        </a:rPr>
                        <a:t>18.7%</a:t>
                      </a:r>
                      <a:endParaRPr lang="en-IN" sz="1600" b="1" u="none" strike="noStrike" kern="1200" dirty="0">
                        <a:solidFill>
                          <a:schemeClr val="tx1"/>
                        </a:solidFill>
                        <a:effectLst/>
                        <a:latin typeface="+mn-lt"/>
                        <a:ea typeface="+mn-ea"/>
                        <a:cs typeface="+mn-cs"/>
                      </a:endParaRPr>
                    </a:p>
                  </a:txBody>
                  <a:tcPr anchor="b"/>
                </a:tc>
                <a:tc>
                  <a:txBody>
                    <a:bodyPr/>
                    <a:lstStyle/>
                    <a:p>
                      <a:pPr algn="r" fontAlgn="b"/>
                      <a:r>
                        <a:rPr lang="en-IN" sz="1600" u="none" strike="noStrike" kern="1200" dirty="0">
                          <a:effectLst/>
                        </a:rPr>
                        <a:t>12.6%</a:t>
                      </a:r>
                      <a:endParaRPr lang="en-IN" sz="1600" b="1" u="none" strike="noStrike" kern="1200" dirty="0">
                        <a:solidFill>
                          <a:schemeClr val="tx1"/>
                        </a:solidFill>
                        <a:effectLst/>
                        <a:latin typeface="+mn-lt"/>
                        <a:ea typeface="+mn-ea"/>
                        <a:cs typeface="+mn-cs"/>
                      </a:endParaRPr>
                    </a:p>
                  </a:txBody>
                  <a:tcPr anchor="b"/>
                </a:tc>
                <a:tc>
                  <a:txBody>
                    <a:bodyPr/>
                    <a:lstStyle/>
                    <a:p>
                      <a:pPr algn="r" fontAlgn="b"/>
                      <a:r>
                        <a:rPr lang="en-IN" sz="1600" u="none" strike="noStrike" kern="1200" dirty="0">
                          <a:effectLst/>
                        </a:rPr>
                        <a:t>9.6%</a:t>
                      </a:r>
                      <a:endParaRPr lang="en-IN" sz="1600" b="1" u="none" strike="noStrike" kern="1200" dirty="0">
                        <a:solidFill>
                          <a:schemeClr val="tx1"/>
                        </a:solidFill>
                        <a:effectLst/>
                        <a:latin typeface="+mn-lt"/>
                        <a:ea typeface="+mn-ea"/>
                        <a:cs typeface="+mn-cs"/>
                      </a:endParaRPr>
                    </a:p>
                  </a:txBody>
                  <a:tcPr anchor="b"/>
                </a:tc>
                <a:tc>
                  <a:txBody>
                    <a:bodyPr/>
                    <a:lstStyle/>
                    <a:p>
                      <a:pPr algn="r" fontAlgn="b"/>
                      <a:r>
                        <a:rPr lang="en-IN" sz="1600" u="none" strike="noStrike" kern="1200" dirty="0">
                          <a:effectLst/>
                        </a:rPr>
                        <a:t>13.7%</a:t>
                      </a:r>
                      <a:endParaRPr lang="en-IN" sz="1600" b="1" u="none" strike="noStrike" kern="1200" dirty="0">
                        <a:solidFill>
                          <a:schemeClr val="tx1"/>
                        </a:solidFill>
                        <a:effectLst/>
                        <a:latin typeface="+mn-lt"/>
                        <a:ea typeface="+mn-ea"/>
                        <a:cs typeface="+mn-cs"/>
                      </a:endParaRPr>
                    </a:p>
                  </a:txBody>
                  <a:tcPr anchor="b"/>
                </a:tc>
                <a:tc>
                  <a:txBody>
                    <a:bodyPr/>
                    <a:lstStyle/>
                    <a:p>
                      <a:pPr algn="r" fontAlgn="b"/>
                      <a:r>
                        <a:rPr lang="en-IN" sz="1600" b="0" u="none" strike="noStrike" kern="1200" dirty="0">
                          <a:solidFill>
                            <a:schemeClr val="tx1"/>
                          </a:solidFill>
                          <a:effectLst/>
                          <a:latin typeface="+mn-lt"/>
                          <a:ea typeface="+mn-ea"/>
                          <a:cs typeface="+mn-cs"/>
                        </a:rPr>
                        <a:t>30.9%</a:t>
                      </a:r>
                    </a:p>
                  </a:txBody>
                  <a:tcPr anchor="b"/>
                </a:tc>
                <a:extLst>
                  <a:ext uri="{0D108BD9-81ED-4DB2-BD59-A6C34878D82A}">
                    <a16:rowId xmlns:a16="http://schemas.microsoft.com/office/drawing/2014/main" val="2637562850"/>
                  </a:ext>
                </a:extLst>
              </a:tr>
              <a:tr h="205737">
                <a:tc>
                  <a:txBody>
                    <a:bodyPr/>
                    <a:lstStyle/>
                    <a:p>
                      <a:pPr algn="l" fontAlgn="b"/>
                      <a:r>
                        <a:rPr lang="en-IN" sz="1600" b="1" u="none" strike="noStrike" kern="1200" dirty="0" err="1">
                          <a:effectLst/>
                        </a:rPr>
                        <a:t>RoE</a:t>
                      </a:r>
                      <a:endParaRPr lang="en-IN" sz="1600" b="1" u="none" strike="noStrike" kern="1200" dirty="0">
                        <a:solidFill>
                          <a:schemeClr val="tx1"/>
                        </a:solidFill>
                        <a:effectLst/>
                        <a:latin typeface="+mn-lt"/>
                        <a:ea typeface="+mn-ea"/>
                        <a:cs typeface="+mn-cs"/>
                      </a:endParaRPr>
                    </a:p>
                  </a:txBody>
                  <a:tcPr anchor="b"/>
                </a:tc>
                <a:tc>
                  <a:txBody>
                    <a:bodyPr/>
                    <a:lstStyle/>
                    <a:p>
                      <a:pPr algn="r" fontAlgn="b"/>
                      <a:r>
                        <a:rPr lang="en-IN" sz="1600" b="1" u="none" strike="noStrike" kern="1200" dirty="0">
                          <a:effectLst/>
                        </a:rPr>
                        <a:t>26.1%</a:t>
                      </a:r>
                      <a:endParaRPr lang="en-IN" sz="1600" b="1" u="none" strike="noStrike" kern="1200" dirty="0">
                        <a:solidFill>
                          <a:schemeClr val="tx1"/>
                        </a:solidFill>
                        <a:effectLst/>
                        <a:latin typeface="+mn-lt"/>
                        <a:ea typeface="+mn-ea"/>
                        <a:cs typeface="+mn-cs"/>
                      </a:endParaRPr>
                    </a:p>
                  </a:txBody>
                  <a:tcPr anchor="b"/>
                </a:tc>
                <a:tc>
                  <a:txBody>
                    <a:bodyPr/>
                    <a:lstStyle/>
                    <a:p>
                      <a:pPr algn="r" fontAlgn="b"/>
                      <a:r>
                        <a:rPr lang="en-IN" sz="1600" b="1" u="none" strike="noStrike" kern="1200" dirty="0">
                          <a:effectLst/>
                        </a:rPr>
                        <a:t>16.7%</a:t>
                      </a:r>
                      <a:endParaRPr lang="en-IN" sz="1600" b="1" u="none" strike="noStrike" kern="1200" dirty="0">
                        <a:solidFill>
                          <a:schemeClr val="tx1"/>
                        </a:solidFill>
                        <a:effectLst/>
                        <a:latin typeface="+mn-lt"/>
                        <a:ea typeface="+mn-ea"/>
                        <a:cs typeface="+mn-cs"/>
                      </a:endParaRPr>
                    </a:p>
                  </a:txBody>
                  <a:tcPr anchor="b"/>
                </a:tc>
                <a:tc>
                  <a:txBody>
                    <a:bodyPr/>
                    <a:lstStyle/>
                    <a:p>
                      <a:pPr algn="r" fontAlgn="b"/>
                      <a:r>
                        <a:rPr lang="en-IN" sz="1600" b="1" u="none" strike="noStrike" kern="1200" dirty="0">
                          <a:effectLst/>
                        </a:rPr>
                        <a:t>14.1%</a:t>
                      </a:r>
                      <a:endParaRPr lang="en-IN" sz="1600" b="1" u="none" strike="noStrike" kern="1200" dirty="0">
                        <a:solidFill>
                          <a:schemeClr val="tx1"/>
                        </a:solidFill>
                        <a:effectLst/>
                        <a:latin typeface="+mn-lt"/>
                        <a:ea typeface="+mn-ea"/>
                        <a:cs typeface="+mn-cs"/>
                      </a:endParaRPr>
                    </a:p>
                  </a:txBody>
                  <a:tcPr anchor="b"/>
                </a:tc>
                <a:tc>
                  <a:txBody>
                    <a:bodyPr/>
                    <a:lstStyle/>
                    <a:p>
                      <a:pPr algn="r" fontAlgn="b"/>
                      <a:r>
                        <a:rPr lang="en-IN" sz="1600" b="1" u="none" strike="noStrike" kern="1200" dirty="0">
                          <a:effectLst/>
                        </a:rPr>
                        <a:t>17.3%</a:t>
                      </a:r>
                      <a:endParaRPr lang="en-IN" sz="1600" b="1" u="none" strike="noStrike" kern="1200" dirty="0">
                        <a:solidFill>
                          <a:schemeClr val="tx1"/>
                        </a:solidFill>
                        <a:effectLst/>
                        <a:latin typeface="+mn-lt"/>
                        <a:ea typeface="+mn-ea"/>
                        <a:cs typeface="+mn-cs"/>
                      </a:endParaRPr>
                    </a:p>
                  </a:txBody>
                  <a:tcPr anchor="b"/>
                </a:tc>
                <a:tc>
                  <a:txBody>
                    <a:bodyPr/>
                    <a:lstStyle/>
                    <a:p>
                      <a:pPr algn="r" fontAlgn="b"/>
                      <a:r>
                        <a:rPr lang="en-IN" sz="1600" b="1" u="none" strike="noStrike" kern="1200" dirty="0">
                          <a:solidFill>
                            <a:schemeClr val="tx1"/>
                          </a:solidFill>
                          <a:effectLst/>
                          <a:latin typeface="+mn-lt"/>
                          <a:ea typeface="+mn-ea"/>
                          <a:cs typeface="+mn-cs"/>
                        </a:rPr>
                        <a:t>41.3%</a:t>
                      </a:r>
                    </a:p>
                  </a:txBody>
                  <a:tcPr anchor="b"/>
                </a:tc>
                <a:extLst>
                  <a:ext uri="{0D108BD9-81ED-4DB2-BD59-A6C34878D82A}">
                    <a16:rowId xmlns:a16="http://schemas.microsoft.com/office/drawing/2014/main" val="1728666779"/>
                  </a:ext>
                </a:extLst>
              </a:tr>
              <a:tr h="205737">
                <a:tc>
                  <a:txBody>
                    <a:bodyPr/>
                    <a:lstStyle/>
                    <a:p>
                      <a:pPr algn="l" fontAlgn="b"/>
                      <a:r>
                        <a:rPr lang="en-IN" sz="1600" b="1" u="none" strike="noStrike" kern="1200" dirty="0">
                          <a:solidFill>
                            <a:schemeClr val="tx1"/>
                          </a:solidFill>
                          <a:effectLst/>
                          <a:latin typeface="+mn-lt"/>
                          <a:ea typeface="+mn-ea"/>
                          <a:cs typeface="+mn-cs"/>
                        </a:rPr>
                        <a:t>Market cap</a:t>
                      </a:r>
                    </a:p>
                  </a:txBody>
                  <a:tcPr anchor="b"/>
                </a:tc>
                <a:tc>
                  <a:txBody>
                    <a:bodyPr/>
                    <a:lstStyle/>
                    <a:p>
                      <a:pPr marL="0" algn="r" defTabSz="914400" rtl="0" eaLnBrk="1" fontAlgn="b" latinLnBrk="0" hangingPunct="1"/>
                      <a:r>
                        <a:rPr lang="en-IN" sz="1600" b="1" u="none" strike="noStrike" kern="1200" dirty="0">
                          <a:solidFill>
                            <a:schemeClr val="dk1"/>
                          </a:solidFill>
                          <a:effectLst/>
                          <a:latin typeface="+mn-lt"/>
                          <a:ea typeface="+mn-ea"/>
                          <a:cs typeface="+mn-cs"/>
                        </a:rPr>
                        <a:t> 15,512 </a:t>
                      </a:r>
                    </a:p>
                  </a:txBody>
                  <a:tcPr anchor="b"/>
                </a:tc>
                <a:tc>
                  <a:txBody>
                    <a:bodyPr/>
                    <a:lstStyle/>
                    <a:p>
                      <a:pPr marL="0" algn="r" defTabSz="914400" rtl="0" eaLnBrk="1" fontAlgn="b" latinLnBrk="0" hangingPunct="1"/>
                      <a:r>
                        <a:rPr lang="en-IN" sz="1600" b="1" u="none" strike="noStrike" kern="1200" dirty="0">
                          <a:solidFill>
                            <a:schemeClr val="dk1"/>
                          </a:solidFill>
                          <a:effectLst/>
                          <a:latin typeface="+mn-lt"/>
                          <a:ea typeface="+mn-ea"/>
                          <a:cs typeface="+mn-cs"/>
                        </a:rPr>
                        <a:t> 13,818 </a:t>
                      </a:r>
                    </a:p>
                  </a:txBody>
                  <a:tcPr anchor="b"/>
                </a:tc>
                <a:tc>
                  <a:txBody>
                    <a:bodyPr/>
                    <a:lstStyle/>
                    <a:p>
                      <a:pPr marL="0" algn="r" defTabSz="914400" rtl="0" eaLnBrk="1" fontAlgn="b" latinLnBrk="0" hangingPunct="1"/>
                      <a:r>
                        <a:rPr lang="en-IN" sz="1600" b="1" u="none" strike="noStrike" kern="1200" dirty="0">
                          <a:solidFill>
                            <a:schemeClr val="dk1"/>
                          </a:solidFill>
                          <a:effectLst/>
                          <a:latin typeface="+mn-lt"/>
                          <a:ea typeface="+mn-ea"/>
                          <a:cs typeface="+mn-cs"/>
                        </a:rPr>
                        <a:t> 12,581 </a:t>
                      </a:r>
                    </a:p>
                  </a:txBody>
                  <a:tcPr anchor="b"/>
                </a:tc>
                <a:tc>
                  <a:txBody>
                    <a:bodyPr/>
                    <a:lstStyle/>
                    <a:p>
                      <a:pPr marL="0" algn="r" defTabSz="914400" rtl="0" eaLnBrk="1" fontAlgn="b" latinLnBrk="0" hangingPunct="1"/>
                      <a:r>
                        <a:rPr lang="en-IN" sz="1600" b="1" u="none" strike="noStrike" kern="1200" dirty="0">
                          <a:solidFill>
                            <a:schemeClr val="dk1"/>
                          </a:solidFill>
                          <a:effectLst/>
                          <a:latin typeface="+mn-lt"/>
                          <a:ea typeface="+mn-ea"/>
                          <a:cs typeface="+mn-cs"/>
                        </a:rPr>
                        <a:t> 22,023 </a:t>
                      </a:r>
                    </a:p>
                  </a:txBody>
                  <a:tcPr anchor="b"/>
                </a:tc>
                <a:tc>
                  <a:txBody>
                    <a:bodyPr/>
                    <a:lstStyle/>
                    <a:p>
                      <a:pPr marL="0" algn="r" defTabSz="914400" rtl="0" eaLnBrk="1" fontAlgn="b" latinLnBrk="0" hangingPunct="1"/>
                      <a:r>
                        <a:rPr lang="en-IN" sz="1600" b="1" u="none" strike="noStrike" kern="1200" dirty="0">
                          <a:solidFill>
                            <a:schemeClr val="dk1"/>
                          </a:solidFill>
                          <a:effectLst/>
                          <a:latin typeface="+mn-lt"/>
                          <a:ea typeface="+mn-ea"/>
                          <a:cs typeface="+mn-cs"/>
                        </a:rPr>
                        <a:t> 8,509 </a:t>
                      </a:r>
                    </a:p>
                  </a:txBody>
                  <a:tcPr anchor="b"/>
                </a:tc>
                <a:extLst>
                  <a:ext uri="{0D108BD9-81ED-4DB2-BD59-A6C34878D82A}">
                    <a16:rowId xmlns:a16="http://schemas.microsoft.com/office/drawing/2014/main" val="3247752328"/>
                  </a:ext>
                </a:extLst>
              </a:tr>
              <a:tr h="205737">
                <a:tc>
                  <a:txBody>
                    <a:bodyPr/>
                    <a:lstStyle/>
                    <a:p>
                      <a:pPr algn="l" fontAlgn="b"/>
                      <a:r>
                        <a:rPr lang="en-IN" sz="1600" u="none" strike="noStrike" kern="1200" dirty="0">
                          <a:effectLst/>
                        </a:rPr>
                        <a:t>TTM EPS</a:t>
                      </a:r>
                      <a:endParaRPr lang="en-IN" sz="1600" b="1" u="none" strike="noStrike" kern="1200" dirty="0">
                        <a:solidFill>
                          <a:schemeClr val="tx1"/>
                        </a:solidFill>
                        <a:effectLst/>
                        <a:latin typeface="+mn-lt"/>
                        <a:ea typeface="+mn-ea"/>
                        <a:cs typeface="+mn-cs"/>
                      </a:endParaRPr>
                    </a:p>
                  </a:txBody>
                  <a:tcPr anchor="b"/>
                </a:tc>
                <a:tc>
                  <a:txBody>
                    <a:bodyPr/>
                    <a:lstStyle/>
                    <a:p>
                      <a:pPr algn="r" fontAlgn="b"/>
                      <a:r>
                        <a:rPr lang="en-IN" sz="1600" u="none" strike="noStrike" kern="1200" dirty="0">
                          <a:effectLst/>
                        </a:rPr>
                        <a:t>188.8</a:t>
                      </a:r>
                      <a:endParaRPr lang="en-IN" sz="1600" b="1" u="none" strike="noStrike" kern="1200" dirty="0">
                        <a:solidFill>
                          <a:schemeClr val="tx1"/>
                        </a:solidFill>
                        <a:effectLst/>
                        <a:latin typeface="+mn-lt"/>
                        <a:ea typeface="+mn-ea"/>
                        <a:cs typeface="+mn-cs"/>
                      </a:endParaRPr>
                    </a:p>
                  </a:txBody>
                  <a:tcPr anchor="b"/>
                </a:tc>
                <a:tc>
                  <a:txBody>
                    <a:bodyPr/>
                    <a:lstStyle/>
                    <a:p>
                      <a:pPr algn="r" fontAlgn="b"/>
                      <a:r>
                        <a:rPr lang="en-IN" sz="1600" u="none" strike="noStrike" kern="1200" dirty="0">
                          <a:effectLst/>
                        </a:rPr>
                        <a:t>141.7</a:t>
                      </a:r>
                      <a:endParaRPr lang="en-IN" sz="1600" b="1" u="none" strike="noStrike" kern="1200" dirty="0">
                        <a:solidFill>
                          <a:schemeClr val="tx1"/>
                        </a:solidFill>
                        <a:effectLst/>
                        <a:latin typeface="+mn-lt"/>
                        <a:ea typeface="+mn-ea"/>
                        <a:cs typeface="+mn-cs"/>
                      </a:endParaRPr>
                    </a:p>
                  </a:txBody>
                  <a:tcPr anchor="b"/>
                </a:tc>
                <a:tc>
                  <a:txBody>
                    <a:bodyPr/>
                    <a:lstStyle/>
                    <a:p>
                      <a:pPr algn="r" fontAlgn="b"/>
                      <a:r>
                        <a:rPr lang="en-IN" sz="1600" u="none" strike="noStrike" kern="1200" dirty="0">
                          <a:effectLst/>
                        </a:rPr>
                        <a:t>78.7</a:t>
                      </a:r>
                      <a:endParaRPr lang="en-IN" sz="1600" b="1" u="none" strike="noStrike" kern="1200" dirty="0">
                        <a:solidFill>
                          <a:schemeClr val="tx1"/>
                        </a:solidFill>
                        <a:effectLst/>
                        <a:latin typeface="+mn-lt"/>
                        <a:ea typeface="+mn-ea"/>
                        <a:cs typeface="+mn-cs"/>
                      </a:endParaRPr>
                    </a:p>
                  </a:txBody>
                  <a:tcPr anchor="b"/>
                </a:tc>
                <a:tc>
                  <a:txBody>
                    <a:bodyPr/>
                    <a:lstStyle/>
                    <a:p>
                      <a:pPr algn="r" fontAlgn="b"/>
                      <a:r>
                        <a:rPr lang="en-IN" sz="1600" u="none" strike="noStrike" kern="1200" dirty="0">
                          <a:effectLst/>
                        </a:rPr>
                        <a:t>41.4</a:t>
                      </a:r>
                      <a:endParaRPr lang="en-IN" sz="1600" b="1" u="none" strike="noStrike" kern="1200" dirty="0">
                        <a:solidFill>
                          <a:schemeClr val="tx1"/>
                        </a:solidFill>
                        <a:effectLst/>
                        <a:latin typeface="+mn-lt"/>
                        <a:ea typeface="+mn-ea"/>
                        <a:cs typeface="+mn-cs"/>
                      </a:endParaRPr>
                    </a:p>
                  </a:txBody>
                  <a:tcPr anchor="b"/>
                </a:tc>
                <a:tc>
                  <a:txBody>
                    <a:bodyPr/>
                    <a:lstStyle/>
                    <a:p>
                      <a:pPr algn="r" fontAlgn="b"/>
                      <a:r>
                        <a:rPr lang="en-IN" sz="1600" b="0" u="none" strike="noStrike" kern="1200" dirty="0">
                          <a:solidFill>
                            <a:schemeClr val="tx1"/>
                          </a:solidFill>
                          <a:effectLst/>
                          <a:latin typeface="+mn-lt"/>
                          <a:ea typeface="+mn-ea"/>
                          <a:cs typeface="+mn-cs"/>
                        </a:rPr>
                        <a:t>20.9</a:t>
                      </a:r>
                    </a:p>
                  </a:txBody>
                  <a:tcPr anchor="b"/>
                </a:tc>
                <a:extLst>
                  <a:ext uri="{0D108BD9-81ED-4DB2-BD59-A6C34878D82A}">
                    <a16:rowId xmlns:a16="http://schemas.microsoft.com/office/drawing/2014/main" val="3651679152"/>
                  </a:ext>
                </a:extLst>
              </a:tr>
              <a:tr h="205737">
                <a:tc>
                  <a:txBody>
                    <a:bodyPr/>
                    <a:lstStyle/>
                    <a:p>
                      <a:pPr algn="l" fontAlgn="b"/>
                      <a:r>
                        <a:rPr lang="en-IN" sz="1600" u="none" strike="noStrike" kern="1200" dirty="0">
                          <a:effectLst/>
                        </a:rPr>
                        <a:t>CMP</a:t>
                      </a:r>
                      <a:endParaRPr lang="en-IN" sz="1600" b="1" u="none" strike="noStrike" kern="1200" dirty="0">
                        <a:solidFill>
                          <a:schemeClr val="tx1"/>
                        </a:solidFill>
                        <a:effectLst/>
                        <a:latin typeface="+mn-lt"/>
                        <a:ea typeface="+mn-ea"/>
                        <a:cs typeface="+mn-cs"/>
                      </a:endParaRPr>
                    </a:p>
                  </a:txBody>
                  <a:tcPr anchor="b"/>
                </a:tc>
                <a:tc>
                  <a:txBody>
                    <a:bodyPr/>
                    <a:lstStyle/>
                    <a:p>
                      <a:pPr marL="0" algn="r" defTabSz="914400" rtl="0" eaLnBrk="1" fontAlgn="b" latinLnBrk="0" hangingPunct="1"/>
                      <a:r>
                        <a:rPr lang="en-IN" sz="1600" u="none" strike="noStrike" kern="1200" dirty="0">
                          <a:solidFill>
                            <a:schemeClr val="dk1"/>
                          </a:solidFill>
                          <a:effectLst/>
                          <a:latin typeface="+mn-lt"/>
                          <a:ea typeface="+mn-ea"/>
                          <a:cs typeface="+mn-cs"/>
                        </a:rPr>
                        <a:t>   7,300 </a:t>
                      </a:r>
                    </a:p>
                  </a:txBody>
                  <a:tcPr anchor="b"/>
                </a:tc>
                <a:tc>
                  <a:txBody>
                    <a:bodyPr/>
                    <a:lstStyle/>
                    <a:p>
                      <a:pPr marL="0" algn="r" defTabSz="914400" rtl="0" eaLnBrk="1" fontAlgn="b" latinLnBrk="0" hangingPunct="1"/>
                      <a:r>
                        <a:rPr lang="en-IN" sz="1600" u="none" strike="noStrike" kern="1200" dirty="0">
                          <a:solidFill>
                            <a:schemeClr val="dk1"/>
                          </a:solidFill>
                          <a:effectLst/>
                          <a:latin typeface="+mn-lt"/>
                          <a:ea typeface="+mn-ea"/>
                          <a:cs typeface="+mn-cs"/>
                        </a:rPr>
                        <a:t>   6,000 </a:t>
                      </a:r>
                    </a:p>
                  </a:txBody>
                  <a:tcPr anchor="b"/>
                </a:tc>
                <a:tc>
                  <a:txBody>
                    <a:bodyPr/>
                    <a:lstStyle/>
                    <a:p>
                      <a:pPr marL="0" algn="r" defTabSz="914400" rtl="0" eaLnBrk="1" fontAlgn="b" latinLnBrk="0" hangingPunct="1"/>
                      <a:r>
                        <a:rPr lang="en-IN" sz="1600" u="none" strike="noStrike" kern="1200" dirty="0">
                          <a:solidFill>
                            <a:schemeClr val="dk1"/>
                          </a:solidFill>
                          <a:effectLst/>
                          <a:latin typeface="+mn-lt"/>
                          <a:ea typeface="+mn-ea"/>
                          <a:cs typeface="+mn-cs"/>
                        </a:rPr>
                        <a:t>   2,750 </a:t>
                      </a:r>
                    </a:p>
                  </a:txBody>
                  <a:tcPr anchor="b"/>
                </a:tc>
                <a:tc>
                  <a:txBody>
                    <a:bodyPr/>
                    <a:lstStyle/>
                    <a:p>
                      <a:pPr marL="0" algn="r" defTabSz="914400" rtl="0" eaLnBrk="1" fontAlgn="b" latinLnBrk="0" hangingPunct="1"/>
                      <a:r>
                        <a:rPr lang="en-IN" sz="1600" u="none" strike="noStrike" kern="1200" dirty="0">
                          <a:solidFill>
                            <a:schemeClr val="dk1"/>
                          </a:solidFill>
                          <a:effectLst/>
                          <a:latin typeface="+mn-lt"/>
                          <a:ea typeface="+mn-ea"/>
                          <a:cs typeface="+mn-cs"/>
                        </a:rPr>
                        <a:t>   1,300 </a:t>
                      </a:r>
                    </a:p>
                  </a:txBody>
                  <a:tcPr anchor="b"/>
                </a:tc>
                <a:tc>
                  <a:txBody>
                    <a:bodyPr/>
                    <a:lstStyle/>
                    <a:p>
                      <a:pPr marL="0" algn="r" defTabSz="914400" rtl="0" eaLnBrk="1" fontAlgn="b" latinLnBrk="0" hangingPunct="1"/>
                      <a:r>
                        <a:rPr lang="en-IN" sz="1600" u="none" strike="noStrike" kern="1200" dirty="0">
                          <a:solidFill>
                            <a:schemeClr val="dk1"/>
                          </a:solidFill>
                          <a:effectLst/>
                          <a:latin typeface="+mn-lt"/>
                          <a:ea typeface="+mn-ea"/>
                          <a:cs typeface="+mn-cs"/>
                        </a:rPr>
                        <a:t>    619 </a:t>
                      </a:r>
                    </a:p>
                  </a:txBody>
                  <a:tcPr anchor="b"/>
                </a:tc>
                <a:extLst>
                  <a:ext uri="{0D108BD9-81ED-4DB2-BD59-A6C34878D82A}">
                    <a16:rowId xmlns:a16="http://schemas.microsoft.com/office/drawing/2014/main" val="862299194"/>
                  </a:ext>
                </a:extLst>
              </a:tr>
              <a:tr h="205737">
                <a:tc>
                  <a:txBody>
                    <a:bodyPr/>
                    <a:lstStyle/>
                    <a:p>
                      <a:pPr algn="l" fontAlgn="b"/>
                      <a:r>
                        <a:rPr lang="en-IN" sz="1600" b="1" u="none" strike="noStrike" kern="1200" dirty="0">
                          <a:solidFill>
                            <a:schemeClr val="tx1"/>
                          </a:solidFill>
                          <a:effectLst/>
                          <a:latin typeface="+mn-lt"/>
                          <a:ea typeface="+mn-ea"/>
                          <a:cs typeface="+mn-cs"/>
                        </a:rPr>
                        <a:t>TTM P/E</a:t>
                      </a:r>
                    </a:p>
                  </a:txBody>
                  <a:tcPr anchor="b"/>
                </a:tc>
                <a:tc>
                  <a:txBody>
                    <a:bodyPr/>
                    <a:lstStyle/>
                    <a:p>
                      <a:pPr marL="0" algn="r" defTabSz="914400" rtl="0" eaLnBrk="1" fontAlgn="b" latinLnBrk="0" hangingPunct="1"/>
                      <a:r>
                        <a:rPr lang="en-IN" sz="1600" b="1" u="none" strike="noStrike" kern="1200" dirty="0">
                          <a:solidFill>
                            <a:schemeClr val="dk1"/>
                          </a:solidFill>
                          <a:effectLst/>
                          <a:latin typeface="+mn-lt"/>
                          <a:ea typeface="+mn-ea"/>
                          <a:cs typeface="+mn-cs"/>
                        </a:rPr>
                        <a:t>     35.6 </a:t>
                      </a:r>
                    </a:p>
                  </a:txBody>
                  <a:tcPr anchor="b"/>
                </a:tc>
                <a:tc>
                  <a:txBody>
                    <a:bodyPr/>
                    <a:lstStyle/>
                    <a:p>
                      <a:pPr marL="0" algn="r" defTabSz="914400" rtl="0" eaLnBrk="1" fontAlgn="b" latinLnBrk="0" hangingPunct="1"/>
                      <a:r>
                        <a:rPr lang="en-IN" sz="1600" b="1" u="none" strike="noStrike" kern="1200" dirty="0">
                          <a:solidFill>
                            <a:schemeClr val="dk1"/>
                          </a:solidFill>
                          <a:effectLst/>
                          <a:latin typeface="+mn-lt"/>
                          <a:ea typeface="+mn-ea"/>
                          <a:cs typeface="+mn-cs"/>
                        </a:rPr>
                        <a:t>     36.6 </a:t>
                      </a:r>
                    </a:p>
                  </a:txBody>
                  <a:tcPr anchor="b"/>
                </a:tc>
                <a:tc>
                  <a:txBody>
                    <a:bodyPr/>
                    <a:lstStyle/>
                    <a:p>
                      <a:pPr marL="0" algn="r" defTabSz="914400" rtl="0" eaLnBrk="1" fontAlgn="b" latinLnBrk="0" hangingPunct="1"/>
                      <a:r>
                        <a:rPr lang="en-IN" sz="1600" b="1" u="none" strike="noStrike" kern="1200" dirty="0">
                          <a:solidFill>
                            <a:schemeClr val="dk1"/>
                          </a:solidFill>
                          <a:effectLst/>
                          <a:latin typeface="+mn-lt"/>
                          <a:ea typeface="+mn-ea"/>
                          <a:cs typeface="+mn-cs"/>
                        </a:rPr>
                        <a:t>     33.2 </a:t>
                      </a:r>
                    </a:p>
                  </a:txBody>
                  <a:tcPr anchor="b"/>
                </a:tc>
                <a:tc>
                  <a:txBody>
                    <a:bodyPr/>
                    <a:lstStyle/>
                    <a:p>
                      <a:pPr marL="0" algn="r" defTabSz="914400" rtl="0" eaLnBrk="1" fontAlgn="b" latinLnBrk="0" hangingPunct="1"/>
                      <a:r>
                        <a:rPr lang="en-IN" sz="1600" b="1" u="none" strike="noStrike" kern="1200" dirty="0">
                          <a:solidFill>
                            <a:schemeClr val="dk1"/>
                          </a:solidFill>
                          <a:effectLst/>
                          <a:latin typeface="+mn-lt"/>
                          <a:ea typeface="+mn-ea"/>
                          <a:cs typeface="+mn-cs"/>
                        </a:rPr>
                        <a:t>     38.0 </a:t>
                      </a:r>
                    </a:p>
                  </a:txBody>
                  <a:tcPr anchor="b"/>
                </a:tc>
                <a:tc>
                  <a:txBody>
                    <a:bodyPr/>
                    <a:lstStyle/>
                    <a:p>
                      <a:pPr marL="0" algn="r" defTabSz="914400" rtl="0" eaLnBrk="1" fontAlgn="b" latinLnBrk="0" hangingPunct="1"/>
                      <a:r>
                        <a:rPr lang="en-IN" sz="1600" b="1" u="none" strike="noStrike" kern="1200" dirty="0">
                          <a:solidFill>
                            <a:schemeClr val="dk1"/>
                          </a:solidFill>
                          <a:effectLst/>
                          <a:latin typeface="+mn-lt"/>
                          <a:ea typeface="+mn-ea"/>
                          <a:cs typeface="+mn-cs"/>
                        </a:rPr>
                        <a:t>   29.7 </a:t>
                      </a:r>
                    </a:p>
                  </a:txBody>
                  <a:tcPr anchor="b"/>
                </a:tc>
                <a:extLst>
                  <a:ext uri="{0D108BD9-81ED-4DB2-BD59-A6C34878D82A}">
                    <a16:rowId xmlns:a16="http://schemas.microsoft.com/office/drawing/2014/main" val="2202702386"/>
                  </a:ext>
                </a:extLst>
              </a:tr>
              <a:tr h="205737">
                <a:tc>
                  <a:txBody>
                    <a:bodyPr/>
                    <a:lstStyle/>
                    <a:p>
                      <a:pPr algn="l" fontAlgn="b"/>
                      <a:r>
                        <a:rPr lang="en-IN" sz="1600" b="0" u="none" strike="noStrike" kern="1200" dirty="0">
                          <a:solidFill>
                            <a:schemeClr val="tx1"/>
                          </a:solidFill>
                          <a:effectLst/>
                          <a:latin typeface="+mn-lt"/>
                          <a:ea typeface="+mn-ea"/>
                          <a:cs typeface="+mn-cs"/>
                        </a:rPr>
                        <a:t>Outsourcing</a:t>
                      </a:r>
                    </a:p>
                  </a:txBody>
                  <a:tcPr anchor="b"/>
                </a:tc>
                <a:tc>
                  <a:txBody>
                    <a:bodyPr/>
                    <a:lstStyle/>
                    <a:p>
                      <a:pPr algn="r" fontAlgn="b"/>
                      <a:r>
                        <a:rPr lang="en-IN" sz="1600" b="0" u="none" strike="noStrike" kern="1200" dirty="0">
                          <a:solidFill>
                            <a:schemeClr val="tx1"/>
                          </a:solidFill>
                          <a:effectLst/>
                          <a:latin typeface="+mn-lt"/>
                          <a:ea typeface="+mn-ea"/>
                          <a:cs typeface="+mn-cs"/>
                        </a:rPr>
                        <a:t>85.3%</a:t>
                      </a:r>
                    </a:p>
                  </a:txBody>
                  <a:tcPr anchor="b"/>
                </a:tc>
                <a:tc>
                  <a:txBody>
                    <a:bodyPr/>
                    <a:lstStyle/>
                    <a:p>
                      <a:pPr algn="r" fontAlgn="b"/>
                      <a:r>
                        <a:rPr lang="en-IN" sz="1600" b="0" u="none" strike="noStrike" kern="1200" dirty="0">
                          <a:solidFill>
                            <a:schemeClr val="tx1"/>
                          </a:solidFill>
                          <a:effectLst/>
                          <a:latin typeface="+mn-lt"/>
                          <a:ea typeface="+mn-ea"/>
                          <a:cs typeface="+mn-cs"/>
                        </a:rPr>
                        <a:t>32.1%</a:t>
                      </a:r>
                    </a:p>
                  </a:txBody>
                  <a:tcPr anchor="b"/>
                </a:tc>
                <a:tc>
                  <a:txBody>
                    <a:bodyPr/>
                    <a:lstStyle/>
                    <a:p>
                      <a:pPr algn="r" fontAlgn="b"/>
                      <a:r>
                        <a:rPr lang="en-IN" sz="1600" b="0" u="none" strike="noStrike" kern="1200" dirty="0">
                          <a:solidFill>
                            <a:schemeClr val="tx1"/>
                          </a:solidFill>
                          <a:effectLst/>
                          <a:latin typeface="+mn-lt"/>
                          <a:ea typeface="+mn-ea"/>
                          <a:cs typeface="+mn-cs"/>
                        </a:rPr>
                        <a:t>57.5%</a:t>
                      </a:r>
                    </a:p>
                  </a:txBody>
                  <a:tcPr anchor="b"/>
                </a:tc>
                <a:tc>
                  <a:txBody>
                    <a:bodyPr/>
                    <a:lstStyle/>
                    <a:p>
                      <a:pPr algn="r" fontAlgn="b"/>
                      <a:r>
                        <a:rPr lang="en-IN" sz="1600" b="0" u="none" strike="noStrike" kern="1200" dirty="0">
                          <a:solidFill>
                            <a:schemeClr val="tx1"/>
                          </a:solidFill>
                          <a:effectLst/>
                          <a:latin typeface="+mn-lt"/>
                          <a:ea typeface="+mn-ea"/>
                          <a:cs typeface="+mn-cs"/>
                        </a:rPr>
                        <a:t>60.7%</a:t>
                      </a:r>
                    </a:p>
                  </a:txBody>
                  <a:tcPr anchor="b"/>
                </a:tc>
                <a:tc>
                  <a:txBody>
                    <a:bodyPr/>
                    <a:lstStyle/>
                    <a:p>
                      <a:pPr algn="r" fontAlgn="b"/>
                      <a:r>
                        <a:rPr lang="en-IN" sz="1600" b="0" u="none" strike="noStrike" kern="1200" dirty="0">
                          <a:solidFill>
                            <a:schemeClr val="tx1"/>
                          </a:solidFill>
                          <a:effectLst/>
                          <a:latin typeface="+mn-lt"/>
                          <a:ea typeface="+mn-ea"/>
                          <a:cs typeface="+mn-cs"/>
                        </a:rPr>
                        <a:t>65.6%</a:t>
                      </a:r>
                    </a:p>
                  </a:txBody>
                  <a:tcPr anchor="b"/>
                </a:tc>
                <a:extLst>
                  <a:ext uri="{0D108BD9-81ED-4DB2-BD59-A6C34878D82A}">
                    <a16:rowId xmlns:a16="http://schemas.microsoft.com/office/drawing/2014/main" val="3624555415"/>
                  </a:ext>
                </a:extLst>
              </a:tr>
              <a:tr h="205737">
                <a:tc>
                  <a:txBody>
                    <a:bodyPr/>
                    <a:lstStyle/>
                    <a:p>
                      <a:pPr algn="l" fontAlgn="b"/>
                      <a:r>
                        <a:rPr lang="en-IN" sz="1600" b="0" u="none" strike="noStrike" kern="1200" dirty="0">
                          <a:solidFill>
                            <a:schemeClr val="tx1"/>
                          </a:solidFill>
                          <a:effectLst/>
                          <a:latin typeface="+mn-lt"/>
                          <a:ea typeface="+mn-ea"/>
                          <a:cs typeface="+mn-cs"/>
                        </a:rPr>
                        <a:t>A&amp;P/Sales</a:t>
                      </a:r>
                    </a:p>
                  </a:txBody>
                  <a:tcPr anchor="b"/>
                </a:tc>
                <a:tc>
                  <a:txBody>
                    <a:bodyPr/>
                    <a:lstStyle/>
                    <a:p>
                      <a:pPr algn="r" fontAlgn="b"/>
                      <a:r>
                        <a:rPr lang="en-IN" sz="1600" b="0" u="none" strike="noStrike" kern="1200" dirty="0">
                          <a:solidFill>
                            <a:schemeClr val="tx1"/>
                          </a:solidFill>
                          <a:effectLst/>
                          <a:latin typeface="+mn-lt"/>
                          <a:ea typeface="+mn-ea"/>
                          <a:cs typeface="+mn-cs"/>
                        </a:rPr>
                        <a:t>2.8%</a:t>
                      </a:r>
                    </a:p>
                  </a:txBody>
                  <a:tcPr anchor="b"/>
                </a:tc>
                <a:tc>
                  <a:txBody>
                    <a:bodyPr/>
                    <a:lstStyle/>
                    <a:p>
                      <a:pPr algn="r" fontAlgn="b"/>
                      <a:r>
                        <a:rPr lang="en-IN" sz="1600" b="0" u="none" strike="noStrike" kern="1200" dirty="0">
                          <a:solidFill>
                            <a:schemeClr val="tx1"/>
                          </a:solidFill>
                          <a:effectLst/>
                          <a:latin typeface="+mn-lt"/>
                          <a:ea typeface="+mn-ea"/>
                          <a:cs typeface="+mn-cs"/>
                        </a:rPr>
                        <a:t>2.8%</a:t>
                      </a:r>
                    </a:p>
                  </a:txBody>
                  <a:tcPr anchor="b"/>
                </a:tc>
                <a:tc>
                  <a:txBody>
                    <a:bodyPr/>
                    <a:lstStyle/>
                    <a:p>
                      <a:pPr algn="r" fontAlgn="b"/>
                      <a:r>
                        <a:rPr lang="en-IN" sz="1600" b="0" u="none" strike="noStrike" kern="1200" dirty="0">
                          <a:solidFill>
                            <a:schemeClr val="tx1"/>
                          </a:solidFill>
                          <a:effectLst/>
                          <a:latin typeface="+mn-lt"/>
                          <a:ea typeface="+mn-ea"/>
                          <a:cs typeface="+mn-cs"/>
                        </a:rPr>
                        <a:t>3.6%</a:t>
                      </a:r>
                    </a:p>
                  </a:txBody>
                  <a:tcPr anchor="b"/>
                </a:tc>
                <a:tc>
                  <a:txBody>
                    <a:bodyPr/>
                    <a:lstStyle/>
                    <a:p>
                      <a:pPr algn="r" fontAlgn="b"/>
                      <a:r>
                        <a:rPr lang="en-IN" sz="1600" b="0" u="none" strike="noStrike" kern="1200">
                          <a:solidFill>
                            <a:schemeClr val="tx1"/>
                          </a:solidFill>
                          <a:effectLst/>
                          <a:latin typeface="+mn-lt"/>
                          <a:ea typeface="+mn-ea"/>
                          <a:cs typeface="+mn-cs"/>
                        </a:rPr>
                        <a:t>2.8%</a:t>
                      </a:r>
                      <a:endParaRPr lang="en-IN" sz="1600" b="0" u="none" strike="noStrike" kern="1200" dirty="0">
                        <a:solidFill>
                          <a:schemeClr val="tx1"/>
                        </a:solidFill>
                        <a:effectLst/>
                        <a:latin typeface="+mn-lt"/>
                        <a:ea typeface="+mn-ea"/>
                        <a:cs typeface="+mn-cs"/>
                      </a:endParaRPr>
                    </a:p>
                  </a:txBody>
                  <a:tcPr anchor="b"/>
                </a:tc>
                <a:tc>
                  <a:txBody>
                    <a:bodyPr/>
                    <a:lstStyle/>
                    <a:p>
                      <a:pPr algn="r" fontAlgn="b"/>
                      <a:r>
                        <a:rPr lang="en-IN" sz="1600" b="0" u="none" strike="noStrike" kern="1200" dirty="0">
                          <a:solidFill>
                            <a:schemeClr val="tx1"/>
                          </a:solidFill>
                          <a:effectLst/>
                          <a:latin typeface="+mn-lt"/>
                          <a:ea typeface="+mn-ea"/>
                          <a:cs typeface="+mn-cs"/>
                        </a:rPr>
                        <a:t>4.4%</a:t>
                      </a:r>
                    </a:p>
                  </a:txBody>
                  <a:tcPr anchor="b"/>
                </a:tc>
                <a:extLst>
                  <a:ext uri="{0D108BD9-81ED-4DB2-BD59-A6C34878D82A}">
                    <a16:rowId xmlns:a16="http://schemas.microsoft.com/office/drawing/2014/main" val="2396875191"/>
                  </a:ext>
                </a:extLst>
              </a:tr>
            </a:tbl>
          </a:graphicData>
        </a:graphic>
      </p:graphicFrame>
    </p:spTree>
    <p:extLst>
      <p:ext uri="{BB962C8B-B14F-4D97-AF65-F5344CB8AC3E}">
        <p14:creationId xmlns:p14="http://schemas.microsoft.com/office/powerpoint/2010/main" val="569147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B3EF9-C71D-492F-AE5D-9CEFD17782CB}"/>
              </a:ext>
            </a:extLst>
          </p:cNvPr>
          <p:cNvSpPr>
            <a:spLocks noGrp="1"/>
          </p:cNvSpPr>
          <p:nvPr>
            <p:ph type="title"/>
          </p:nvPr>
        </p:nvSpPr>
        <p:spPr/>
        <p:txBody>
          <a:bodyPr/>
          <a:lstStyle/>
          <a:p>
            <a:r>
              <a:rPr lang="en-IN" dirty="0"/>
              <a:t>Risks</a:t>
            </a:r>
          </a:p>
        </p:txBody>
      </p:sp>
      <p:graphicFrame>
        <p:nvGraphicFramePr>
          <p:cNvPr id="4" name="Diagram 3">
            <a:extLst>
              <a:ext uri="{FF2B5EF4-FFF2-40B4-BE49-F238E27FC236}">
                <a16:creationId xmlns:a16="http://schemas.microsoft.com/office/drawing/2014/main" id="{1AC4DB53-A0D4-484F-A236-D6BE0656A13F}"/>
              </a:ext>
            </a:extLst>
          </p:cNvPr>
          <p:cNvGraphicFramePr/>
          <p:nvPr>
            <p:extLst>
              <p:ext uri="{D42A27DB-BD31-4B8C-83A1-F6EECF244321}">
                <p14:modId xmlns:p14="http://schemas.microsoft.com/office/powerpoint/2010/main" val="1580949177"/>
              </p:ext>
            </p:extLst>
          </p:nvPr>
        </p:nvGraphicFramePr>
        <p:xfrm>
          <a:off x="457200" y="1052736"/>
          <a:ext cx="8229600" cy="5226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6642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E8BB0-99F1-413A-8281-2DB6883636C8}"/>
              </a:ext>
            </a:extLst>
          </p:cNvPr>
          <p:cNvSpPr>
            <a:spLocks noGrp="1"/>
          </p:cNvSpPr>
          <p:nvPr>
            <p:ph type="title"/>
          </p:nvPr>
        </p:nvSpPr>
        <p:spPr/>
        <p:txBody>
          <a:bodyPr/>
          <a:lstStyle/>
          <a:p>
            <a:r>
              <a:rPr lang="en-IN" dirty="0"/>
              <a:t>Shareholding and Management</a:t>
            </a:r>
          </a:p>
        </p:txBody>
      </p:sp>
      <p:graphicFrame>
        <p:nvGraphicFramePr>
          <p:cNvPr id="5" name="Chart 4">
            <a:extLst>
              <a:ext uri="{FF2B5EF4-FFF2-40B4-BE49-F238E27FC236}">
                <a16:creationId xmlns:a16="http://schemas.microsoft.com/office/drawing/2014/main" id="{01FCDB00-58B1-4354-918C-9667F964DD63}"/>
              </a:ext>
            </a:extLst>
          </p:cNvPr>
          <p:cNvGraphicFramePr/>
          <p:nvPr>
            <p:extLst>
              <p:ext uri="{D42A27DB-BD31-4B8C-83A1-F6EECF244321}">
                <p14:modId xmlns:p14="http://schemas.microsoft.com/office/powerpoint/2010/main" val="4080095621"/>
              </p:ext>
            </p:extLst>
          </p:nvPr>
        </p:nvGraphicFramePr>
        <p:xfrm>
          <a:off x="457200" y="1052736"/>
          <a:ext cx="4114800" cy="51845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Diagram 5">
            <a:extLst>
              <a:ext uri="{FF2B5EF4-FFF2-40B4-BE49-F238E27FC236}">
                <a16:creationId xmlns:a16="http://schemas.microsoft.com/office/drawing/2014/main" id="{75A622A1-F807-405E-81A2-E981E304D866}"/>
              </a:ext>
            </a:extLst>
          </p:cNvPr>
          <p:cNvGraphicFramePr/>
          <p:nvPr>
            <p:extLst>
              <p:ext uri="{D42A27DB-BD31-4B8C-83A1-F6EECF244321}">
                <p14:modId xmlns:p14="http://schemas.microsoft.com/office/powerpoint/2010/main" val="186377789"/>
              </p:ext>
            </p:extLst>
          </p:nvPr>
        </p:nvGraphicFramePr>
        <p:xfrm>
          <a:off x="4572000" y="1052736"/>
          <a:ext cx="4114800" cy="51845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79261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73881-4EDA-4FB3-9A94-057AB18E8779}"/>
              </a:ext>
            </a:extLst>
          </p:cNvPr>
          <p:cNvSpPr>
            <a:spLocks noGrp="1"/>
          </p:cNvSpPr>
          <p:nvPr>
            <p:ph type="title"/>
          </p:nvPr>
        </p:nvSpPr>
        <p:spPr/>
        <p:txBody>
          <a:bodyPr/>
          <a:lstStyle/>
          <a:p>
            <a:endParaRPr lang="en-IN"/>
          </a:p>
        </p:txBody>
      </p:sp>
      <p:sp>
        <p:nvSpPr>
          <p:cNvPr id="5" name="Rectangle 4">
            <a:extLst>
              <a:ext uri="{FF2B5EF4-FFF2-40B4-BE49-F238E27FC236}">
                <a16:creationId xmlns:a16="http://schemas.microsoft.com/office/drawing/2014/main" id="{651451DF-5E85-463C-9193-1CBD30F7311E}"/>
              </a:ext>
            </a:extLst>
          </p:cNvPr>
          <p:cNvSpPr/>
          <p:nvPr/>
        </p:nvSpPr>
        <p:spPr>
          <a:xfrm>
            <a:off x="2741915" y="2967335"/>
            <a:ext cx="3660169" cy="923330"/>
          </a:xfrm>
          <a:prstGeom prst="rect">
            <a:avLst/>
          </a:prstGeom>
          <a:noFill/>
        </p:spPr>
        <p:txBody>
          <a:bodyPr wrap="none" lIns="91440" tIns="45720" rIns="91440" bIns="45720">
            <a:spAutoFit/>
          </a:bodyPr>
          <a:lstStyle/>
          <a:p>
            <a:pPr algn="ctr"/>
            <a:r>
              <a:rPr lang="en-IN"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Thank You</a:t>
            </a:r>
          </a:p>
        </p:txBody>
      </p:sp>
      <p:sp>
        <p:nvSpPr>
          <p:cNvPr id="7" name="Rectangle 6">
            <a:extLst>
              <a:ext uri="{FF2B5EF4-FFF2-40B4-BE49-F238E27FC236}">
                <a16:creationId xmlns:a16="http://schemas.microsoft.com/office/drawing/2014/main" id="{6AB6F4AB-379C-40E2-973F-5AA021EDE06B}"/>
              </a:ext>
            </a:extLst>
          </p:cNvPr>
          <p:cNvSpPr/>
          <p:nvPr/>
        </p:nvSpPr>
        <p:spPr>
          <a:xfrm>
            <a:off x="2741915" y="2967335"/>
            <a:ext cx="3660169" cy="923330"/>
          </a:xfrm>
          <a:prstGeom prst="rect">
            <a:avLst/>
          </a:prstGeom>
          <a:noFill/>
        </p:spPr>
        <p:txBody>
          <a:bodyPr wrap="none" lIns="91440" tIns="45720" rIns="91440" bIns="45720">
            <a:spAutoFit/>
          </a:bodyPr>
          <a:lstStyle/>
          <a:p>
            <a:pPr algn="ctr"/>
            <a:r>
              <a:rPr lang="en-IN"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Thank You</a:t>
            </a:r>
          </a:p>
        </p:txBody>
      </p:sp>
    </p:spTree>
    <p:extLst>
      <p:ext uri="{BB962C8B-B14F-4D97-AF65-F5344CB8AC3E}">
        <p14:creationId xmlns:p14="http://schemas.microsoft.com/office/powerpoint/2010/main" val="3342896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Indian Pharma Market - Therapies</a:t>
            </a:r>
          </a:p>
        </p:txBody>
      </p:sp>
      <p:sp>
        <p:nvSpPr>
          <p:cNvPr id="4" name="Slide Number Placeholder 3"/>
          <p:cNvSpPr>
            <a:spLocks noGrp="1"/>
          </p:cNvSpPr>
          <p:nvPr>
            <p:ph type="sldNum" sz="quarter" idx="4294967295"/>
          </p:nvPr>
        </p:nvSpPr>
        <p:spPr>
          <a:xfrm>
            <a:off x="8077200" y="6505575"/>
            <a:ext cx="1066800" cy="330200"/>
          </a:xfrm>
        </p:spPr>
        <p:txBody>
          <a:bodyPr/>
          <a:lstStyle/>
          <a:p>
            <a:fld id="{98F7FC72-B75F-426B-86A8-A2B13AD1F55E}" type="slidenum">
              <a:rPr lang="en-IN" smtClean="0"/>
              <a:pPr/>
              <a:t>1</a:t>
            </a:fld>
            <a:endParaRPr lang="en-IN" dirty="0"/>
          </a:p>
        </p:txBody>
      </p:sp>
      <p:pic>
        <p:nvPicPr>
          <p:cNvPr id="3" name="Picture 2">
            <a:extLst>
              <a:ext uri="{FF2B5EF4-FFF2-40B4-BE49-F238E27FC236}">
                <a16:creationId xmlns:a16="http://schemas.microsoft.com/office/drawing/2014/main" id="{958E6F66-766E-491B-953C-7E19A506AC46}"/>
              </a:ext>
            </a:extLst>
          </p:cNvPr>
          <p:cNvPicPr>
            <a:picLocks noChangeAspect="1"/>
          </p:cNvPicPr>
          <p:nvPr/>
        </p:nvPicPr>
        <p:blipFill rotWithShape="1">
          <a:blip r:embed="rId3"/>
          <a:srcRect l="24012" t="24788" r="24013" b="23387"/>
          <a:stretch/>
        </p:blipFill>
        <p:spPr>
          <a:xfrm>
            <a:off x="457200" y="980728"/>
            <a:ext cx="8229600" cy="5256584"/>
          </a:xfrm>
          <a:prstGeom prst="rect">
            <a:avLst/>
          </a:prstGeom>
        </p:spPr>
      </p:pic>
      <p:sp>
        <p:nvSpPr>
          <p:cNvPr id="11" name="Rectangle 10">
            <a:extLst>
              <a:ext uri="{FF2B5EF4-FFF2-40B4-BE49-F238E27FC236}">
                <a16:creationId xmlns:a16="http://schemas.microsoft.com/office/drawing/2014/main" id="{52D0132F-DF4D-41BC-8857-2ACF15DFE6BC}"/>
              </a:ext>
            </a:extLst>
          </p:cNvPr>
          <p:cNvSpPr/>
          <p:nvPr/>
        </p:nvSpPr>
        <p:spPr>
          <a:xfrm>
            <a:off x="457200" y="2744952"/>
            <a:ext cx="8229600" cy="25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a:extLst>
              <a:ext uri="{FF2B5EF4-FFF2-40B4-BE49-F238E27FC236}">
                <a16:creationId xmlns:a16="http://schemas.microsoft.com/office/drawing/2014/main" id="{6E533915-B501-4D53-A4E6-D45192BBC616}"/>
              </a:ext>
            </a:extLst>
          </p:cNvPr>
          <p:cNvSpPr/>
          <p:nvPr/>
        </p:nvSpPr>
        <p:spPr>
          <a:xfrm>
            <a:off x="467544" y="4077072"/>
            <a:ext cx="8229600" cy="25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a:extLst>
              <a:ext uri="{FF2B5EF4-FFF2-40B4-BE49-F238E27FC236}">
                <a16:creationId xmlns:a16="http://schemas.microsoft.com/office/drawing/2014/main" id="{67BEECDA-45CB-40BC-8603-E10C535DA200}"/>
              </a:ext>
            </a:extLst>
          </p:cNvPr>
          <p:cNvSpPr/>
          <p:nvPr/>
        </p:nvSpPr>
        <p:spPr>
          <a:xfrm>
            <a:off x="467544" y="4365104"/>
            <a:ext cx="8229600" cy="25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4" name="Rectangle 13">
            <a:extLst>
              <a:ext uri="{FF2B5EF4-FFF2-40B4-BE49-F238E27FC236}">
                <a16:creationId xmlns:a16="http://schemas.microsoft.com/office/drawing/2014/main" id="{5253E766-CE29-4338-9E16-26FB2A028BE3}"/>
              </a:ext>
            </a:extLst>
          </p:cNvPr>
          <p:cNvSpPr/>
          <p:nvPr/>
        </p:nvSpPr>
        <p:spPr>
          <a:xfrm>
            <a:off x="455800" y="5186607"/>
            <a:ext cx="8229600" cy="25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85407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Indian Pharma Market - Market share</a:t>
            </a:r>
          </a:p>
        </p:txBody>
      </p:sp>
      <p:sp>
        <p:nvSpPr>
          <p:cNvPr id="4" name="Slide Number Placeholder 3"/>
          <p:cNvSpPr>
            <a:spLocks noGrp="1"/>
          </p:cNvSpPr>
          <p:nvPr>
            <p:ph type="sldNum" sz="quarter" idx="4294967295"/>
          </p:nvPr>
        </p:nvSpPr>
        <p:spPr>
          <a:xfrm>
            <a:off x="8077200" y="6505575"/>
            <a:ext cx="1066800" cy="330200"/>
          </a:xfrm>
        </p:spPr>
        <p:txBody>
          <a:bodyPr/>
          <a:lstStyle/>
          <a:p>
            <a:fld id="{98F7FC72-B75F-426B-86A8-A2B13AD1F55E}" type="slidenum">
              <a:rPr lang="en-IN" smtClean="0"/>
              <a:pPr/>
              <a:t>2</a:t>
            </a:fld>
            <a:endParaRPr lang="en-IN" dirty="0"/>
          </a:p>
        </p:txBody>
      </p:sp>
      <p:pic>
        <p:nvPicPr>
          <p:cNvPr id="5" name="Picture 4">
            <a:extLst>
              <a:ext uri="{FF2B5EF4-FFF2-40B4-BE49-F238E27FC236}">
                <a16:creationId xmlns:a16="http://schemas.microsoft.com/office/drawing/2014/main" id="{ECC9ED36-3F62-48F8-B705-52B20B66C19E}"/>
              </a:ext>
            </a:extLst>
          </p:cNvPr>
          <p:cNvPicPr>
            <a:picLocks noChangeAspect="1"/>
          </p:cNvPicPr>
          <p:nvPr/>
        </p:nvPicPr>
        <p:blipFill rotWithShape="1">
          <a:blip r:embed="rId3"/>
          <a:srcRect l="23225" t="17785" r="24801" b="19185"/>
          <a:stretch/>
        </p:blipFill>
        <p:spPr>
          <a:xfrm>
            <a:off x="457200" y="980728"/>
            <a:ext cx="8229600" cy="5256584"/>
          </a:xfrm>
          <a:prstGeom prst="rect">
            <a:avLst/>
          </a:prstGeom>
        </p:spPr>
      </p:pic>
      <p:sp>
        <p:nvSpPr>
          <p:cNvPr id="6" name="Rectangle 5">
            <a:extLst>
              <a:ext uri="{FF2B5EF4-FFF2-40B4-BE49-F238E27FC236}">
                <a16:creationId xmlns:a16="http://schemas.microsoft.com/office/drawing/2014/main" id="{A861EAE9-43E2-48B4-9381-1F81B1B0D42D}"/>
              </a:ext>
            </a:extLst>
          </p:cNvPr>
          <p:cNvSpPr/>
          <p:nvPr/>
        </p:nvSpPr>
        <p:spPr>
          <a:xfrm>
            <a:off x="457200" y="2168888"/>
            <a:ext cx="8229600" cy="25200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947269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Abbott India - Therapies</a:t>
            </a:r>
          </a:p>
        </p:txBody>
      </p:sp>
      <p:sp>
        <p:nvSpPr>
          <p:cNvPr id="4" name="Slide Number Placeholder 3"/>
          <p:cNvSpPr>
            <a:spLocks noGrp="1"/>
          </p:cNvSpPr>
          <p:nvPr>
            <p:ph type="sldNum" sz="quarter" idx="4294967295"/>
          </p:nvPr>
        </p:nvSpPr>
        <p:spPr>
          <a:xfrm>
            <a:off x="8077200" y="6505575"/>
            <a:ext cx="1066800" cy="330200"/>
          </a:xfrm>
        </p:spPr>
        <p:txBody>
          <a:bodyPr/>
          <a:lstStyle/>
          <a:p>
            <a:fld id="{98F7FC72-B75F-426B-86A8-A2B13AD1F55E}" type="slidenum">
              <a:rPr lang="en-IN" smtClean="0"/>
              <a:pPr/>
              <a:t>3</a:t>
            </a:fld>
            <a:endParaRPr lang="en-IN" dirty="0"/>
          </a:p>
        </p:txBody>
      </p:sp>
      <p:graphicFrame>
        <p:nvGraphicFramePr>
          <p:cNvPr id="7" name="Diagram 6">
            <a:extLst>
              <a:ext uri="{FF2B5EF4-FFF2-40B4-BE49-F238E27FC236}">
                <a16:creationId xmlns:a16="http://schemas.microsoft.com/office/drawing/2014/main" id="{97C116BD-868B-4A99-B2FE-C3B06A246722}"/>
              </a:ext>
            </a:extLst>
          </p:cNvPr>
          <p:cNvGraphicFramePr/>
          <p:nvPr>
            <p:extLst>
              <p:ext uri="{D42A27DB-BD31-4B8C-83A1-F6EECF244321}">
                <p14:modId xmlns:p14="http://schemas.microsoft.com/office/powerpoint/2010/main" val="3833832173"/>
              </p:ext>
            </p:extLst>
          </p:nvPr>
        </p:nvGraphicFramePr>
        <p:xfrm>
          <a:off x="457200" y="980728"/>
          <a:ext cx="8229600"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7414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E3948-89B5-436A-AFA4-F59FFEBFB022}"/>
              </a:ext>
            </a:extLst>
          </p:cNvPr>
          <p:cNvSpPr>
            <a:spLocks noGrp="1"/>
          </p:cNvSpPr>
          <p:nvPr>
            <p:ph type="title"/>
          </p:nvPr>
        </p:nvSpPr>
        <p:spPr/>
        <p:txBody>
          <a:bodyPr/>
          <a:lstStyle/>
          <a:p>
            <a:r>
              <a:rPr lang="en-IN" dirty="0"/>
              <a:t>Abbott India - Brands vs Trading</a:t>
            </a:r>
          </a:p>
        </p:txBody>
      </p:sp>
      <p:graphicFrame>
        <p:nvGraphicFramePr>
          <p:cNvPr id="6" name="Chart 5">
            <a:extLst>
              <a:ext uri="{FF2B5EF4-FFF2-40B4-BE49-F238E27FC236}">
                <a16:creationId xmlns:a16="http://schemas.microsoft.com/office/drawing/2014/main" id="{4763581B-5F9C-405C-897D-D3257E65812C}"/>
              </a:ext>
            </a:extLst>
          </p:cNvPr>
          <p:cNvGraphicFramePr/>
          <p:nvPr>
            <p:extLst>
              <p:ext uri="{D42A27DB-BD31-4B8C-83A1-F6EECF244321}">
                <p14:modId xmlns:p14="http://schemas.microsoft.com/office/powerpoint/2010/main" val="563674636"/>
              </p:ext>
            </p:extLst>
          </p:nvPr>
        </p:nvGraphicFramePr>
        <p:xfrm>
          <a:off x="457200" y="1052736"/>
          <a:ext cx="3898776" cy="5400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6DFE5F2F-C140-4FAF-9F97-A5F8411D3F00}"/>
              </a:ext>
            </a:extLst>
          </p:cNvPr>
          <p:cNvGraphicFramePr/>
          <p:nvPr>
            <p:extLst>
              <p:ext uri="{D42A27DB-BD31-4B8C-83A1-F6EECF244321}">
                <p14:modId xmlns:p14="http://schemas.microsoft.com/office/powerpoint/2010/main" val="2534166582"/>
              </p:ext>
            </p:extLst>
          </p:nvPr>
        </p:nvGraphicFramePr>
        <p:xfrm>
          <a:off x="4788024" y="1052736"/>
          <a:ext cx="3898776" cy="5400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02180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EA351-AE7F-45B4-AA6D-3840A92D0098}"/>
              </a:ext>
            </a:extLst>
          </p:cNvPr>
          <p:cNvSpPr>
            <a:spLocks noGrp="1"/>
          </p:cNvSpPr>
          <p:nvPr>
            <p:ph type="title"/>
          </p:nvPr>
        </p:nvSpPr>
        <p:spPr/>
        <p:txBody>
          <a:bodyPr/>
          <a:lstStyle/>
          <a:p>
            <a:r>
              <a:rPr lang="en-IN" dirty="0"/>
              <a:t>Abbott India - Brands Sales</a:t>
            </a:r>
          </a:p>
        </p:txBody>
      </p:sp>
      <p:pic>
        <p:nvPicPr>
          <p:cNvPr id="4" name="Picture 3">
            <a:extLst>
              <a:ext uri="{FF2B5EF4-FFF2-40B4-BE49-F238E27FC236}">
                <a16:creationId xmlns:a16="http://schemas.microsoft.com/office/drawing/2014/main" id="{6531FBD9-F419-4357-BDBC-D91A86827B9B}"/>
              </a:ext>
            </a:extLst>
          </p:cNvPr>
          <p:cNvPicPr>
            <a:picLocks noChangeAspect="1"/>
          </p:cNvPicPr>
          <p:nvPr/>
        </p:nvPicPr>
        <p:blipFill rotWithShape="1">
          <a:blip r:embed="rId3"/>
          <a:srcRect l="20075" t="24788" r="25587" b="26188"/>
          <a:stretch/>
        </p:blipFill>
        <p:spPr>
          <a:xfrm>
            <a:off x="323528" y="980728"/>
            <a:ext cx="8496944" cy="5400599"/>
          </a:xfrm>
          <a:prstGeom prst="rect">
            <a:avLst/>
          </a:prstGeom>
        </p:spPr>
      </p:pic>
      <p:sp>
        <p:nvSpPr>
          <p:cNvPr id="8" name="Rectangle 7">
            <a:extLst>
              <a:ext uri="{FF2B5EF4-FFF2-40B4-BE49-F238E27FC236}">
                <a16:creationId xmlns:a16="http://schemas.microsoft.com/office/drawing/2014/main" id="{36077C71-4BD1-45FA-9D7D-D803BB0C6FFD}"/>
              </a:ext>
            </a:extLst>
          </p:cNvPr>
          <p:cNvSpPr/>
          <p:nvPr/>
        </p:nvSpPr>
        <p:spPr>
          <a:xfrm>
            <a:off x="457200" y="1700808"/>
            <a:ext cx="8229600" cy="25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a:extLst>
              <a:ext uri="{FF2B5EF4-FFF2-40B4-BE49-F238E27FC236}">
                <a16:creationId xmlns:a16="http://schemas.microsoft.com/office/drawing/2014/main" id="{EAE343B3-C80F-43A2-B794-F986A6FADCB0}"/>
              </a:ext>
            </a:extLst>
          </p:cNvPr>
          <p:cNvSpPr/>
          <p:nvPr/>
        </p:nvSpPr>
        <p:spPr>
          <a:xfrm>
            <a:off x="467544" y="2672944"/>
            <a:ext cx="8229600" cy="25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940219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60086-54D3-421E-BB99-CFDE0F132104}"/>
              </a:ext>
            </a:extLst>
          </p:cNvPr>
          <p:cNvSpPr>
            <a:spLocks noGrp="1"/>
          </p:cNvSpPr>
          <p:nvPr>
            <p:ph type="title"/>
          </p:nvPr>
        </p:nvSpPr>
        <p:spPr/>
        <p:txBody>
          <a:bodyPr/>
          <a:lstStyle/>
          <a:p>
            <a:r>
              <a:rPr lang="en-IN" dirty="0"/>
              <a:t>Abbott India – Market share</a:t>
            </a:r>
          </a:p>
        </p:txBody>
      </p:sp>
      <p:graphicFrame>
        <p:nvGraphicFramePr>
          <p:cNvPr id="12" name="Table 11">
            <a:extLst>
              <a:ext uri="{FF2B5EF4-FFF2-40B4-BE49-F238E27FC236}">
                <a16:creationId xmlns:a16="http://schemas.microsoft.com/office/drawing/2014/main" id="{01EF8C1D-052F-4E65-92CE-C6C6F48AB1E6}"/>
              </a:ext>
            </a:extLst>
          </p:cNvPr>
          <p:cNvGraphicFramePr>
            <a:graphicFrameLocks noGrp="1"/>
          </p:cNvGraphicFramePr>
          <p:nvPr>
            <p:extLst>
              <p:ext uri="{D42A27DB-BD31-4B8C-83A1-F6EECF244321}">
                <p14:modId xmlns:p14="http://schemas.microsoft.com/office/powerpoint/2010/main" val="3354688335"/>
              </p:ext>
            </p:extLst>
          </p:nvPr>
        </p:nvGraphicFramePr>
        <p:xfrm>
          <a:off x="446856" y="1052736"/>
          <a:ext cx="8229598" cy="5184576"/>
        </p:xfrm>
        <a:graphic>
          <a:graphicData uri="http://schemas.openxmlformats.org/drawingml/2006/table">
            <a:tbl>
              <a:tblPr>
                <a:tableStyleId>{5C22544A-7EE6-4342-B048-85BDC9FD1C3A}</a:tableStyleId>
              </a:tblPr>
              <a:tblGrid>
                <a:gridCol w="1244824">
                  <a:extLst>
                    <a:ext uri="{9D8B030D-6E8A-4147-A177-3AD203B41FA5}">
                      <a16:colId xmlns:a16="http://schemas.microsoft.com/office/drawing/2014/main" val="4038360115"/>
                    </a:ext>
                  </a:extLst>
                </a:gridCol>
                <a:gridCol w="1800200">
                  <a:extLst>
                    <a:ext uri="{9D8B030D-6E8A-4147-A177-3AD203B41FA5}">
                      <a16:colId xmlns:a16="http://schemas.microsoft.com/office/drawing/2014/main" val="2230664967"/>
                    </a:ext>
                  </a:extLst>
                </a:gridCol>
                <a:gridCol w="921702">
                  <a:extLst>
                    <a:ext uri="{9D8B030D-6E8A-4147-A177-3AD203B41FA5}">
                      <a16:colId xmlns:a16="http://schemas.microsoft.com/office/drawing/2014/main" val="387989696"/>
                    </a:ext>
                  </a:extLst>
                </a:gridCol>
                <a:gridCol w="1065718">
                  <a:extLst>
                    <a:ext uri="{9D8B030D-6E8A-4147-A177-3AD203B41FA5}">
                      <a16:colId xmlns:a16="http://schemas.microsoft.com/office/drawing/2014/main" val="3577011586"/>
                    </a:ext>
                  </a:extLst>
                </a:gridCol>
                <a:gridCol w="1065718">
                  <a:extLst>
                    <a:ext uri="{9D8B030D-6E8A-4147-A177-3AD203B41FA5}">
                      <a16:colId xmlns:a16="http://schemas.microsoft.com/office/drawing/2014/main" val="428825478"/>
                    </a:ext>
                  </a:extLst>
                </a:gridCol>
                <a:gridCol w="1065718">
                  <a:extLst>
                    <a:ext uri="{9D8B030D-6E8A-4147-A177-3AD203B41FA5}">
                      <a16:colId xmlns:a16="http://schemas.microsoft.com/office/drawing/2014/main" val="1834382909"/>
                    </a:ext>
                  </a:extLst>
                </a:gridCol>
                <a:gridCol w="1065718">
                  <a:extLst>
                    <a:ext uri="{9D8B030D-6E8A-4147-A177-3AD203B41FA5}">
                      <a16:colId xmlns:a16="http://schemas.microsoft.com/office/drawing/2014/main" val="4110786142"/>
                    </a:ext>
                  </a:extLst>
                </a:gridCol>
              </a:tblGrid>
              <a:tr h="432048">
                <a:tc>
                  <a:txBody>
                    <a:bodyPr/>
                    <a:lstStyle/>
                    <a:p>
                      <a:pPr algn="l" fontAlgn="b"/>
                      <a:r>
                        <a:rPr lang="en-IN" sz="1600" b="1" u="none" strike="noStrike" dirty="0">
                          <a:effectLst/>
                        </a:rPr>
                        <a:t>Brand</a:t>
                      </a:r>
                      <a:endParaRPr lang="en-IN" sz="1600" b="1" i="0" u="none" strike="noStrike" dirty="0">
                        <a:solidFill>
                          <a:srgbClr val="000000"/>
                        </a:solidFill>
                        <a:effectLst/>
                        <a:latin typeface="Calibri" panose="020F0502020204030204" pitchFamily="34" charset="0"/>
                        <a:cs typeface="Calibri" panose="020F0502020204030204" pitchFamily="34" charset="0"/>
                      </a:endParaRPr>
                    </a:p>
                  </a:txBody>
                  <a:tcPr anchor="b"/>
                </a:tc>
                <a:tc>
                  <a:txBody>
                    <a:bodyPr/>
                    <a:lstStyle/>
                    <a:p>
                      <a:pPr algn="l" fontAlgn="b"/>
                      <a:r>
                        <a:rPr lang="en-IN" sz="1600" b="1" u="none" strike="noStrike" dirty="0">
                          <a:effectLst/>
                        </a:rPr>
                        <a:t>Use</a:t>
                      </a:r>
                      <a:endParaRPr lang="en-IN" sz="1600" b="1" i="0" u="none" strike="noStrike" dirty="0">
                        <a:solidFill>
                          <a:srgbClr val="000000"/>
                        </a:solidFill>
                        <a:effectLst/>
                        <a:latin typeface="Calibri" panose="020F0502020204030204" pitchFamily="34" charset="0"/>
                        <a:cs typeface="Calibri" panose="020F0502020204030204" pitchFamily="34" charset="0"/>
                      </a:endParaRPr>
                    </a:p>
                  </a:txBody>
                  <a:tcPr anchor="b"/>
                </a:tc>
                <a:tc>
                  <a:txBody>
                    <a:bodyPr/>
                    <a:lstStyle/>
                    <a:p>
                      <a:pPr algn="r" fontAlgn="b"/>
                      <a:r>
                        <a:rPr lang="en-IN" sz="1600" b="1" u="none" strike="noStrike" dirty="0">
                          <a:effectLst/>
                        </a:rPr>
                        <a:t>FY14</a:t>
                      </a:r>
                      <a:endParaRPr lang="en-IN" sz="1600" b="1" i="0" u="none" strike="noStrike" dirty="0">
                        <a:solidFill>
                          <a:srgbClr val="000000"/>
                        </a:solidFill>
                        <a:effectLst/>
                        <a:latin typeface="Calibri" panose="020F0502020204030204" pitchFamily="34" charset="0"/>
                        <a:cs typeface="Calibri" panose="020F0502020204030204" pitchFamily="34" charset="0"/>
                      </a:endParaRPr>
                    </a:p>
                  </a:txBody>
                  <a:tcPr anchor="b"/>
                </a:tc>
                <a:tc>
                  <a:txBody>
                    <a:bodyPr/>
                    <a:lstStyle/>
                    <a:p>
                      <a:pPr algn="r" fontAlgn="b"/>
                      <a:r>
                        <a:rPr lang="en-IN" sz="1600" b="1" u="none" strike="noStrike" dirty="0">
                          <a:effectLst/>
                        </a:rPr>
                        <a:t>FY15</a:t>
                      </a:r>
                      <a:endParaRPr lang="en-IN" sz="1600" b="1" i="0" u="none" strike="noStrike" dirty="0">
                        <a:solidFill>
                          <a:srgbClr val="000000"/>
                        </a:solidFill>
                        <a:effectLst/>
                        <a:latin typeface="Calibri" panose="020F0502020204030204" pitchFamily="34" charset="0"/>
                        <a:cs typeface="Calibri" panose="020F0502020204030204" pitchFamily="34" charset="0"/>
                      </a:endParaRPr>
                    </a:p>
                  </a:txBody>
                  <a:tcPr anchor="b"/>
                </a:tc>
                <a:tc>
                  <a:txBody>
                    <a:bodyPr/>
                    <a:lstStyle/>
                    <a:p>
                      <a:pPr algn="r" fontAlgn="b"/>
                      <a:r>
                        <a:rPr lang="en-IN" sz="1600" b="1" u="none" strike="noStrike" dirty="0">
                          <a:effectLst/>
                        </a:rPr>
                        <a:t>FY16</a:t>
                      </a:r>
                      <a:endParaRPr lang="en-IN" sz="1600" b="1" i="0" u="none" strike="noStrike" dirty="0">
                        <a:solidFill>
                          <a:srgbClr val="000000"/>
                        </a:solidFill>
                        <a:effectLst/>
                        <a:latin typeface="Calibri" panose="020F0502020204030204" pitchFamily="34" charset="0"/>
                        <a:cs typeface="Calibri" panose="020F0502020204030204" pitchFamily="34" charset="0"/>
                      </a:endParaRPr>
                    </a:p>
                  </a:txBody>
                  <a:tcPr anchor="b"/>
                </a:tc>
                <a:tc>
                  <a:txBody>
                    <a:bodyPr/>
                    <a:lstStyle/>
                    <a:p>
                      <a:pPr algn="r" fontAlgn="b"/>
                      <a:r>
                        <a:rPr lang="en-IN" sz="1600" b="1" u="none" strike="noStrike" dirty="0">
                          <a:effectLst/>
                        </a:rPr>
                        <a:t>FY17</a:t>
                      </a:r>
                      <a:endParaRPr lang="en-IN" sz="1600" b="1" i="0" u="none" strike="noStrike" dirty="0">
                        <a:solidFill>
                          <a:srgbClr val="000000"/>
                        </a:solidFill>
                        <a:effectLst/>
                        <a:latin typeface="Calibri" panose="020F0502020204030204" pitchFamily="34" charset="0"/>
                        <a:cs typeface="Calibri" panose="020F0502020204030204" pitchFamily="34" charset="0"/>
                      </a:endParaRPr>
                    </a:p>
                  </a:txBody>
                  <a:tcPr anchor="b"/>
                </a:tc>
                <a:tc>
                  <a:txBody>
                    <a:bodyPr/>
                    <a:lstStyle/>
                    <a:p>
                      <a:pPr algn="r" fontAlgn="b"/>
                      <a:r>
                        <a:rPr lang="en-IN" sz="1600" b="1" u="none" strike="noStrike" dirty="0">
                          <a:effectLst/>
                        </a:rPr>
                        <a:t>FY18</a:t>
                      </a:r>
                      <a:endParaRPr lang="en-IN" sz="1600" b="1" i="0" u="none" strike="noStrike" dirty="0">
                        <a:solidFill>
                          <a:srgbClr val="000000"/>
                        </a:solidFill>
                        <a:effectLst/>
                        <a:latin typeface="Calibri" panose="020F0502020204030204" pitchFamily="34" charset="0"/>
                        <a:cs typeface="Calibri" panose="020F0502020204030204" pitchFamily="34" charset="0"/>
                      </a:endParaRPr>
                    </a:p>
                  </a:txBody>
                  <a:tcPr anchor="b"/>
                </a:tc>
                <a:extLst>
                  <a:ext uri="{0D108BD9-81ED-4DB2-BD59-A6C34878D82A}">
                    <a16:rowId xmlns:a16="http://schemas.microsoft.com/office/drawing/2014/main" val="1813772188"/>
                  </a:ext>
                </a:extLst>
              </a:tr>
              <a:tr h="432048">
                <a:tc>
                  <a:txBody>
                    <a:bodyPr/>
                    <a:lstStyle/>
                    <a:p>
                      <a:pPr algn="l" fontAlgn="b"/>
                      <a:r>
                        <a:rPr lang="en-IN" sz="1600" u="none" strike="noStrike" dirty="0" err="1">
                          <a:effectLst/>
                        </a:rPr>
                        <a:t>Duphaston</a:t>
                      </a:r>
                      <a:endParaRPr lang="en-IN" sz="1600" b="0" i="0" u="none" strike="noStrike" dirty="0">
                        <a:solidFill>
                          <a:srgbClr val="000000"/>
                        </a:solidFill>
                        <a:effectLst/>
                        <a:latin typeface="Calibri" panose="020F0502020204030204" pitchFamily="34" charset="0"/>
                        <a:cs typeface="Calibri" panose="020F0502020204030204" pitchFamily="34" charset="0"/>
                      </a:endParaRPr>
                    </a:p>
                  </a:txBody>
                  <a:tcPr anchor="b"/>
                </a:tc>
                <a:tc>
                  <a:txBody>
                    <a:bodyPr/>
                    <a:lstStyle/>
                    <a:p>
                      <a:pPr algn="l" fontAlgn="b"/>
                      <a:r>
                        <a:rPr lang="en-IN" sz="1600" u="none" strike="noStrike" dirty="0">
                          <a:effectLst/>
                        </a:rPr>
                        <a:t>Hormone</a:t>
                      </a:r>
                      <a:endParaRPr lang="en-IN" sz="1600" b="0" i="0" u="none" strike="noStrike" dirty="0">
                        <a:solidFill>
                          <a:srgbClr val="000000"/>
                        </a:solidFill>
                        <a:effectLst/>
                        <a:latin typeface="Calibri" panose="020F0502020204030204" pitchFamily="34" charset="0"/>
                        <a:cs typeface="Calibri" panose="020F0502020204030204" pitchFamily="34" charset="0"/>
                      </a:endParaRPr>
                    </a:p>
                  </a:txBody>
                  <a:tcPr anchor="b"/>
                </a:tc>
                <a:tc>
                  <a:txBody>
                    <a:bodyPr/>
                    <a:lstStyle/>
                    <a:p>
                      <a:pPr algn="r" fontAlgn="b"/>
                      <a:r>
                        <a:rPr lang="en-IN" sz="1600" u="none" strike="noStrike" dirty="0">
                          <a:effectLst/>
                        </a:rPr>
                        <a:t>20.3%</a:t>
                      </a:r>
                      <a:endParaRPr lang="en-IN" sz="1600" b="0" i="0" u="none" strike="noStrike" dirty="0">
                        <a:solidFill>
                          <a:srgbClr val="000000"/>
                        </a:solidFill>
                        <a:effectLst/>
                        <a:latin typeface="Calibri" panose="020F0502020204030204" pitchFamily="34" charset="0"/>
                        <a:cs typeface="Calibri" panose="020F0502020204030204" pitchFamily="34" charset="0"/>
                      </a:endParaRPr>
                    </a:p>
                  </a:txBody>
                  <a:tcPr anchor="b"/>
                </a:tc>
                <a:tc>
                  <a:txBody>
                    <a:bodyPr/>
                    <a:lstStyle/>
                    <a:p>
                      <a:pPr algn="r" fontAlgn="b"/>
                      <a:r>
                        <a:rPr lang="en-IN" sz="1600" u="none" strike="noStrike" dirty="0">
                          <a:effectLst/>
                        </a:rPr>
                        <a:t>19.7%</a:t>
                      </a:r>
                      <a:endParaRPr lang="en-IN" sz="1600" b="0" i="0" u="none" strike="noStrike" dirty="0">
                        <a:solidFill>
                          <a:srgbClr val="000000"/>
                        </a:solidFill>
                        <a:effectLst/>
                        <a:latin typeface="Calibri" panose="020F0502020204030204" pitchFamily="34" charset="0"/>
                        <a:cs typeface="Calibri" panose="020F0502020204030204" pitchFamily="34" charset="0"/>
                      </a:endParaRPr>
                    </a:p>
                  </a:txBody>
                  <a:tcPr anchor="b"/>
                </a:tc>
                <a:tc>
                  <a:txBody>
                    <a:bodyPr/>
                    <a:lstStyle/>
                    <a:p>
                      <a:pPr algn="r" fontAlgn="b"/>
                      <a:r>
                        <a:rPr lang="en-IN" sz="1600" u="none" strike="noStrike" dirty="0">
                          <a:effectLst/>
                        </a:rPr>
                        <a:t>19.0%</a:t>
                      </a:r>
                      <a:endParaRPr lang="en-IN" sz="1600" b="0" i="0" u="none" strike="noStrike" dirty="0">
                        <a:solidFill>
                          <a:srgbClr val="000000"/>
                        </a:solidFill>
                        <a:effectLst/>
                        <a:latin typeface="Calibri" panose="020F0502020204030204" pitchFamily="34" charset="0"/>
                        <a:cs typeface="Calibri" panose="020F0502020204030204" pitchFamily="34" charset="0"/>
                      </a:endParaRPr>
                    </a:p>
                  </a:txBody>
                  <a:tcPr anchor="b"/>
                </a:tc>
                <a:tc>
                  <a:txBody>
                    <a:bodyPr/>
                    <a:lstStyle/>
                    <a:p>
                      <a:pPr algn="r" fontAlgn="b"/>
                      <a:r>
                        <a:rPr lang="en-IN" sz="1600" u="none" strike="noStrike" dirty="0">
                          <a:effectLst/>
                        </a:rPr>
                        <a:t>21.5%</a:t>
                      </a:r>
                      <a:endParaRPr lang="en-IN" sz="1600" b="0" i="0" u="none" strike="noStrike" dirty="0">
                        <a:solidFill>
                          <a:srgbClr val="000000"/>
                        </a:solidFill>
                        <a:effectLst/>
                        <a:latin typeface="Calibri" panose="020F0502020204030204" pitchFamily="34" charset="0"/>
                        <a:cs typeface="Calibri" panose="020F0502020204030204" pitchFamily="34" charset="0"/>
                      </a:endParaRPr>
                    </a:p>
                  </a:txBody>
                  <a:tcPr anchor="b"/>
                </a:tc>
                <a:tc>
                  <a:txBody>
                    <a:bodyPr/>
                    <a:lstStyle/>
                    <a:p>
                      <a:pPr algn="r" fontAlgn="b"/>
                      <a:r>
                        <a:rPr lang="en-IN" sz="1600" u="none" strike="noStrike" dirty="0">
                          <a:effectLst/>
                        </a:rPr>
                        <a:t>24.3%</a:t>
                      </a:r>
                      <a:endParaRPr lang="en-IN" sz="1600" b="0" i="0" u="none" strike="noStrike" dirty="0">
                        <a:solidFill>
                          <a:srgbClr val="000000"/>
                        </a:solidFill>
                        <a:effectLst/>
                        <a:latin typeface="Calibri" panose="020F0502020204030204" pitchFamily="34" charset="0"/>
                        <a:cs typeface="Calibri" panose="020F0502020204030204" pitchFamily="34" charset="0"/>
                      </a:endParaRPr>
                    </a:p>
                  </a:txBody>
                  <a:tcPr anchor="b"/>
                </a:tc>
                <a:extLst>
                  <a:ext uri="{0D108BD9-81ED-4DB2-BD59-A6C34878D82A}">
                    <a16:rowId xmlns:a16="http://schemas.microsoft.com/office/drawing/2014/main" val="3346441124"/>
                  </a:ext>
                </a:extLst>
              </a:tr>
              <a:tr h="432048">
                <a:tc>
                  <a:txBody>
                    <a:bodyPr/>
                    <a:lstStyle/>
                    <a:p>
                      <a:pPr algn="l" fontAlgn="b"/>
                      <a:r>
                        <a:rPr lang="en-IN" sz="1600" u="none" strike="noStrike" dirty="0" err="1">
                          <a:solidFill>
                            <a:srgbClr val="FF0000"/>
                          </a:solidFill>
                          <a:effectLst/>
                        </a:rPr>
                        <a:t>Thyronorm</a:t>
                      </a:r>
                      <a:endParaRPr lang="en-IN" sz="1600" b="0" i="0" u="none" strike="noStrike" dirty="0">
                        <a:solidFill>
                          <a:srgbClr val="FF0000"/>
                        </a:solidFill>
                        <a:effectLst/>
                        <a:latin typeface="Calibri" panose="020F0502020204030204" pitchFamily="34" charset="0"/>
                        <a:cs typeface="Calibri" panose="020F0502020204030204" pitchFamily="34" charset="0"/>
                      </a:endParaRPr>
                    </a:p>
                  </a:txBody>
                  <a:tcPr anchor="b"/>
                </a:tc>
                <a:tc>
                  <a:txBody>
                    <a:bodyPr/>
                    <a:lstStyle/>
                    <a:p>
                      <a:pPr algn="l" fontAlgn="b"/>
                      <a:r>
                        <a:rPr lang="en-IN" sz="1600" u="none" strike="noStrike" dirty="0">
                          <a:solidFill>
                            <a:srgbClr val="FF0000"/>
                          </a:solidFill>
                          <a:effectLst/>
                        </a:rPr>
                        <a:t>Thyroid</a:t>
                      </a:r>
                      <a:endParaRPr lang="en-IN" sz="1600" b="0" i="0" u="none" strike="noStrike" dirty="0">
                        <a:solidFill>
                          <a:srgbClr val="FF0000"/>
                        </a:solidFill>
                        <a:effectLst/>
                        <a:latin typeface="Calibri" panose="020F0502020204030204" pitchFamily="34" charset="0"/>
                        <a:cs typeface="Calibri" panose="020F0502020204030204" pitchFamily="34" charset="0"/>
                      </a:endParaRPr>
                    </a:p>
                  </a:txBody>
                  <a:tcPr anchor="b"/>
                </a:tc>
                <a:tc>
                  <a:txBody>
                    <a:bodyPr/>
                    <a:lstStyle/>
                    <a:p>
                      <a:pPr algn="r" fontAlgn="b"/>
                      <a:r>
                        <a:rPr lang="en-IN" sz="1600" u="none" strike="noStrike" dirty="0">
                          <a:solidFill>
                            <a:srgbClr val="FF0000"/>
                          </a:solidFill>
                          <a:effectLst/>
                        </a:rPr>
                        <a:t>47.5%</a:t>
                      </a:r>
                      <a:endParaRPr lang="en-IN" sz="1600" b="0" i="0" u="none" strike="noStrike" dirty="0">
                        <a:solidFill>
                          <a:srgbClr val="FF0000"/>
                        </a:solidFill>
                        <a:effectLst/>
                        <a:latin typeface="Calibri" panose="020F0502020204030204" pitchFamily="34" charset="0"/>
                        <a:cs typeface="Calibri" panose="020F0502020204030204" pitchFamily="34" charset="0"/>
                      </a:endParaRPr>
                    </a:p>
                  </a:txBody>
                  <a:tcPr anchor="b"/>
                </a:tc>
                <a:tc>
                  <a:txBody>
                    <a:bodyPr/>
                    <a:lstStyle/>
                    <a:p>
                      <a:pPr algn="r" fontAlgn="b"/>
                      <a:r>
                        <a:rPr lang="en-IN" sz="1600" u="none" strike="noStrike" dirty="0">
                          <a:solidFill>
                            <a:srgbClr val="FF0000"/>
                          </a:solidFill>
                          <a:effectLst/>
                        </a:rPr>
                        <a:t>52.6%</a:t>
                      </a:r>
                      <a:endParaRPr lang="en-IN" sz="1600" b="0" i="0" u="none" strike="noStrike" dirty="0">
                        <a:solidFill>
                          <a:srgbClr val="FF0000"/>
                        </a:solidFill>
                        <a:effectLst/>
                        <a:latin typeface="Calibri" panose="020F0502020204030204" pitchFamily="34" charset="0"/>
                        <a:cs typeface="Calibri" panose="020F0502020204030204" pitchFamily="34" charset="0"/>
                      </a:endParaRPr>
                    </a:p>
                  </a:txBody>
                  <a:tcPr anchor="b"/>
                </a:tc>
                <a:tc>
                  <a:txBody>
                    <a:bodyPr/>
                    <a:lstStyle/>
                    <a:p>
                      <a:pPr algn="r" fontAlgn="b"/>
                      <a:r>
                        <a:rPr lang="en-IN" sz="1600" u="none" strike="noStrike" dirty="0">
                          <a:solidFill>
                            <a:srgbClr val="FF0000"/>
                          </a:solidFill>
                          <a:effectLst/>
                        </a:rPr>
                        <a:t>53.4%</a:t>
                      </a:r>
                      <a:endParaRPr lang="en-IN" sz="1600" b="0" i="0" u="none" strike="noStrike" dirty="0">
                        <a:solidFill>
                          <a:srgbClr val="FF0000"/>
                        </a:solidFill>
                        <a:effectLst/>
                        <a:latin typeface="Calibri" panose="020F0502020204030204" pitchFamily="34" charset="0"/>
                        <a:cs typeface="Calibri" panose="020F0502020204030204" pitchFamily="34" charset="0"/>
                      </a:endParaRPr>
                    </a:p>
                  </a:txBody>
                  <a:tcPr anchor="b"/>
                </a:tc>
                <a:tc>
                  <a:txBody>
                    <a:bodyPr/>
                    <a:lstStyle/>
                    <a:p>
                      <a:pPr algn="r" fontAlgn="b"/>
                      <a:r>
                        <a:rPr lang="en-IN" sz="1600" u="none" strike="noStrike" dirty="0">
                          <a:solidFill>
                            <a:srgbClr val="FF0000"/>
                          </a:solidFill>
                          <a:effectLst/>
                        </a:rPr>
                        <a:t>52.9%</a:t>
                      </a:r>
                      <a:endParaRPr lang="en-IN" sz="1600" b="0" i="0" u="none" strike="noStrike" dirty="0">
                        <a:solidFill>
                          <a:srgbClr val="FF0000"/>
                        </a:solidFill>
                        <a:effectLst/>
                        <a:latin typeface="Calibri" panose="020F0502020204030204" pitchFamily="34" charset="0"/>
                        <a:cs typeface="Calibri" panose="020F0502020204030204" pitchFamily="34" charset="0"/>
                      </a:endParaRPr>
                    </a:p>
                  </a:txBody>
                  <a:tcPr anchor="b"/>
                </a:tc>
                <a:tc>
                  <a:txBody>
                    <a:bodyPr/>
                    <a:lstStyle/>
                    <a:p>
                      <a:pPr algn="r" fontAlgn="b"/>
                      <a:r>
                        <a:rPr lang="en-IN" sz="1600" u="none" strike="noStrike" dirty="0">
                          <a:solidFill>
                            <a:srgbClr val="FF0000"/>
                          </a:solidFill>
                          <a:effectLst/>
                        </a:rPr>
                        <a:t>51.7%</a:t>
                      </a:r>
                      <a:endParaRPr lang="en-IN" sz="1600" b="0" i="0" u="none" strike="noStrike" dirty="0">
                        <a:solidFill>
                          <a:srgbClr val="FF0000"/>
                        </a:solidFill>
                        <a:effectLst/>
                        <a:latin typeface="Calibri" panose="020F0502020204030204" pitchFamily="34" charset="0"/>
                        <a:cs typeface="Calibri" panose="020F0502020204030204" pitchFamily="34" charset="0"/>
                      </a:endParaRPr>
                    </a:p>
                  </a:txBody>
                  <a:tcPr anchor="b"/>
                </a:tc>
                <a:extLst>
                  <a:ext uri="{0D108BD9-81ED-4DB2-BD59-A6C34878D82A}">
                    <a16:rowId xmlns:a16="http://schemas.microsoft.com/office/drawing/2014/main" val="2754857878"/>
                  </a:ext>
                </a:extLst>
              </a:tr>
              <a:tr h="432048">
                <a:tc>
                  <a:txBody>
                    <a:bodyPr/>
                    <a:lstStyle/>
                    <a:p>
                      <a:pPr algn="l" fontAlgn="b"/>
                      <a:r>
                        <a:rPr lang="en-IN" sz="1600" u="none" strike="noStrike" dirty="0" err="1">
                          <a:effectLst/>
                        </a:rPr>
                        <a:t>Udiliv</a:t>
                      </a:r>
                      <a:endParaRPr lang="en-IN" sz="1600" b="0" i="0" u="none" strike="noStrike" dirty="0">
                        <a:solidFill>
                          <a:srgbClr val="000000"/>
                        </a:solidFill>
                        <a:effectLst/>
                        <a:latin typeface="Calibri" panose="020F0502020204030204" pitchFamily="34" charset="0"/>
                        <a:cs typeface="Calibri" panose="020F0502020204030204" pitchFamily="34" charset="0"/>
                      </a:endParaRPr>
                    </a:p>
                  </a:txBody>
                  <a:tcPr anchor="b"/>
                </a:tc>
                <a:tc>
                  <a:txBody>
                    <a:bodyPr/>
                    <a:lstStyle/>
                    <a:p>
                      <a:pPr algn="l" fontAlgn="b"/>
                      <a:r>
                        <a:rPr lang="en-IN" sz="1600" u="none" strike="noStrike" dirty="0">
                          <a:effectLst/>
                        </a:rPr>
                        <a:t>Liver</a:t>
                      </a:r>
                      <a:endParaRPr lang="en-IN" sz="1600" b="0" i="0" u="none" strike="noStrike" dirty="0">
                        <a:solidFill>
                          <a:srgbClr val="000000"/>
                        </a:solidFill>
                        <a:effectLst/>
                        <a:latin typeface="Calibri" panose="020F0502020204030204" pitchFamily="34" charset="0"/>
                        <a:cs typeface="Calibri" panose="020F0502020204030204" pitchFamily="34" charset="0"/>
                      </a:endParaRPr>
                    </a:p>
                  </a:txBody>
                  <a:tcPr anchor="b"/>
                </a:tc>
                <a:tc>
                  <a:txBody>
                    <a:bodyPr/>
                    <a:lstStyle/>
                    <a:p>
                      <a:pPr algn="r" fontAlgn="b"/>
                      <a:r>
                        <a:rPr lang="en-IN" sz="1600" u="none" strike="noStrike">
                          <a:effectLst/>
                        </a:rPr>
                        <a:t>23.9%</a:t>
                      </a:r>
                      <a:endParaRPr lang="en-IN" sz="1600" b="0" i="0" u="none" strike="noStrike">
                        <a:solidFill>
                          <a:srgbClr val="000000"/>
                        </a:solidFill>
                        <a:effectLst/>
                        <a:latin typeface="Calibri" panose="020F0502020204030204" pitchFamily="34" charset="0"/>
                        <a:cs typeface="Calibri" panose="020F0502020204030204" pitchFamily="34" charset="0"/>
                      </a:endParaRPr>
                    </a:p>
                  </a:txBody>
                  <a:tcPr anchor="b"/>
                </a:tc>
                <a:tc>
                  <a:txBody>
                    <a:bodyPr/>
                    <a:lstStyle/>
                    <a:p>
                      <a:pPr algn="r" fontAlgn="b"/>
                      <a:r>
                        <a:rPr lang="en-IN" sz="1600" u="none" strike="noStrike" dirty="0">
                          <a:effectLst/>
                        </a:rPr>
                        <a:t>10.7%</a:t>
                      </a:r>
                      <a:endParaRPr lang="en-IN" sz="1600" b="0" i="0" u="none" strike="noStrike" dirty="0">
                        <a:solidFill>
                          <a:srgbClr val="000000"/>
                        </a:solidFill>
                        <a:effectLst/>
                        <a:latin typeface="Calibri" panose="020F0502020204030204" pitchFamily="34" charset="0"/>
                        <a:cs typeface="Calibri" panose="020F0502020204030204" pitchFamily="34" charset="0"/>
                      </a:endParaRPr>
                    </a:p>
                  </a:txBody>
                  <a:tcPr anchor="b"/>
                </a:tc>
                <a:tc>
                  <a:txBody>
                    <a:bodyPr/>
                    <a:lstStyle/>
                    <a:p>
                      <a:pPr algn="r" fontAlgn="b"/>
                      <a:r>
                        <a:rPr lang="en-IN" sz="1600" u="none" strike="noStrike" dirty="0">
                          <a:effectLst/>
                        </a:rPr>
                        <a:t>10.5%</a:t>
                      </a:r>
                      <a:endParaRPr lang="en-IN" sz="1600" b="0" i="0" u="none" strike="noStrike" dirty="0">
                        <a:solidFill>
                          <a:srgbClr val="000000"/>
                        </a:solidFill>
                        <a:effectLst/>
                        <a:latin typeface="Calibri" panose="020F0502020204030204" pitchFamily="34" charset="0"/>
                        <a:cs typeface="Calibri" panose="020F0502020204030204" pitchFamily="34" charset="0"/>
                      </a:endParaRPr>
                    </a:p>
                  </a:txBody>
                  <a:tcPr anchor="b"/>
                </a:tc>
                <a:tc>
                  <a:txBody>
                    <a:bodyPr/>
                    <a:lstStyle/>
                    <a:p>
                      <a:pPr algn="r" fontAlgn="b"/>
                      <a:r>
                        <a:rPr lang="en-IN" sz="1600" u="none" strike="noStrike" dirty="0">
                          <a:effectLst/>
                        </a:rPr>
                        <a:t>12.6%</a:t>
                      </a:r>
                      <a:endParaRPr lang="en-IN" sz="1600" b="0" i="0" u="none" strike="noStrike" dirty="0">
                        <a:solidFill>
                          <a:srgbClr val="000000"/>
                        </a:solidFill>
                        <a:effectLst/>
                        <a:latin typeface="Calibri" panose="020F0502020204030204" pitchFamily="34" charset="0"/>
                        <a:cs typeface="Calibri" panose="020F0502020204030204" pitchFamily="34" charset="0"/>
                      </a:endParaRPr>
                    </a:p>
                  </a:txBody>
                  <a:tcPr anchor="b"/>
                </a:tc>
                <a:tc>
                  <a:txBody>
                    <a:bodyPr/>
                    <a:lstStyle/>
                    <a:p>
                      <a:pPr algn="r" fontAlgn="b"/>
                      <a:r>
                        <a:rPr lang="en-IN" sz="1600" u="none" strike="noStrike">
                          <a:effectLst/>
                        </a:rPr>
                        <a:t>15.1%</a:t>
                      </a:r>
                      <a:endParaRPr lang="en-IN" sz="1600" b="0" i="0" u="none" strike="noStrike">
                        <a:solidFill>
                          <a:srgbClr val="000000"/>
                        </a:solidFill>
                        <a:effectLst/>
                        <a:latin typeface="Calibri" panose="020F0502020204030204" pitchFamily="34" charset="0"/>
                        <a:cs typeface="Calibri" panose="020F0502020204030204" pitchFamily="34" charset="0"/>
                      </a:endParaRPr>
                    </a:p>
                  </a:txBody>
                  <a:tcPr anchor="b"/>
                </a:tc>
                <a:extLst>
                  <a:ext uri="{0D108BD9-81ED-4DB2-BD59-A6C34878D82A}">
                    <a16:rowId xmlns:a16="http://schemas.microsoft.com/office/drawing/2014/main" val="3562338339"/>
                  </a:ext>
                </a:extLst>
              </a:tr>
              <a:tr h="432048">
                <a:tc>
                  <a:txBody>
                    <a:bodyPr/>
                    <a:lstStyle/>
                    <a:p>
                      <a:pPr algn="l" fontAlgn="b"/>
                      <a:r>
                        <a:rPr lang="en-IN" sz="1600" u="none" strike="noStrike">
                          <a:effectLst/>
                        </a:rPr>
                        <a:t>Vertin</a:t>
                      </a:r>
                      <a:endParaRPr lang="en-IN" sz="1600" b="0" i="0" u="none" strike="noStrike">
                        <a:solidFill>
                          <a:srgbClr val="000000"/>
                        </a:solidFill>
                        <a:effectLst/>
                        <a:latin typeface="Calibri" panose="020F0502020204030204" pitchFamily="34" charset="0"/>
                        <a:cs typeface="Calibri" panose="020F0502020204030204" pitchFamily="34" charset="0"/>
                      </a:endParaRPr>
                    </a:p>
                  </a:txBody>
                  <a:tcPr anchor="b"/>
                </a:tc>
                <a:tc>
                  <a:txBody>
                    <a:bodyPr/>
                    <a:lstStyle/>
                    <a:p>
                      <a:pPr algn="l" fontAlgn="b"/>
                      <a:r>
                        <a:rPr lang="en-IN" sz="1600" u="none" strike="noStrike" dirty="0">
                          <a:effectLst/>
                        </a:rPr>
                        <a:t>Vertigo</a:t>
                      </a:r>
                      <a:endParaRPr lang="en-IN" sz="1600" b="0" i="0" u="none" strike="noStrike" dirty="0">
                        <a:solidFill>
                          <a:srgbClr val="000000"/>
                        </a:solidFill>
                        <a:effectLst/>
                        <a:latin typeface="Calibri" panose="020F0502020204030204" pitchFamily="34" charset="0"/>
                        <a:cs typeface="Calibri" panose="020F0502020204030204" pitchFamily="34" charset="0"/>
                      </a:endParaRPr>
                    </a:p>
                  </a:txBody>
                  <a:tcPr anchor="b"/>
                </a:tc>
                <a:tc>
                  <a:txBody>
                    <a:bodyPr/>
                    <a:lstStyle/>
                    <a:p>
                      <a:pPr algn="r" fontAlgn="b"/>
                      <a:r>
                        <a:rPr lang="en-IN" sz="1600" u="none" strike="noStrike" dirty="0">
                          <a:effectLst/>
                        </a:rPr>
                        <a:t>30.0%</a:t>
                      </a:r>
                      <a:endParaRPr lang="en-IN" sz="1600" b="0" i="0" u="none" strike="noStrike" dirty="0">
                        <a:solidFill>
                          <a:srgbClr val="000000"/>
                        </a:solidFill>
                        <a:effectLst/>
                        <a:latin typeface="Calibri" panose="020F0502020204030204" pitchFamily="34" charset="0"/>
                        <a:cs typeface="Calibri" panose="020F0502020204030204" pitchFamily="34" charset="0"/>
                      </a:endParaRPr>
                    </a:p>
                  </a:txBody>
                  <a:tcPr anchor="b"/>
                </a:tc>
                <a:tc>
                  <a:txBody>
                    <a:bodyPr/>
                    <a:lstStyle/>
                    <a:p>
                      <a:pPr algn="r" fontAlgn="b"/>
                      <a:r>
                        <a:rPr lang="en-IN" sz="1600" u="none" strike="noStrike">
                          <a:effectLst/>
                        </a:rPr>
                        <a:t>33.2%</a:t>
                      </a:r>
                      <a:endParaRPr lang="en-IN" sz="1600" b="0" i="0" u="none" strike="noStrike">
                        <a:solidFill>
                          <a:srgbClr val="000000"/>
                        </a:solidFill>
                        <a:effectLst/>
                        <a:latin typeface="Calibri" panose="020F0502020204030204" pitchFamily="34" charset="0"/>
                        <a:cs typeface="Calibri" panose="020F0502020204030204" pitchFamily="34" charset="0"/>
                      </a:endParaRPr>
                    </a:p>
                  </a:txBody>
                  <a:tcPr anchor="b"/>
                </a:tc>
                <a:tc>
                  <a:txBody>
                    <a:bodyPr/>
                    <a:lstStyle/>
                    <a:p>
                      <a:pPr algn="r" fontAlgn="b"/>
                      <a:r>
                        <a:rPr lang="en-IN" sz="1600" u="none" strike="noStrike" dirty="0">
                          <a:effectLst/>
                        </a:rPr>
                        <a:t>30.7%</a:t>
                      </a:r>
                      <a:endParaRPr lang="en-IN" sz="1600" b="0" i="0" u="none" strike="noStrike" dirty="0">
                        <a:solidFill>
                          <a:srgbClr val="000000"/>
                        </a:solidFill>
                        <a:effectLst/>
                        <a:latin typeface="Calibri" panose="020F0502020204030204" pitchFamily="34" charset="0"/>
                        <a:cs typeface="Calibri" panose="020F0502020204030204" pitchFamily="34" charset="0"/>
                      </a:endParaRPr>
                    </a:p>
                  </a:txBody>
                  <a:tcPr anchor="b"/>
                </a:tc>
                <a:tc>
                  <a:txBody>
                    <a:bodyPr/>
                    <a:lstStyle/>
                    <a:p>
                      <a:pPr algn="r" fontAlgn="b"/>
                      <a:r>
                        <a:rPr lang="en-IN" sz="1600" u="none" strike="noStrike">
                          <a:effectLst/>
                        </a:rPr>
                        <a:t>29.7%</a:t>
                      </a:r>
                      <a:endParaRPr lang="en-IN" sz="1600" b="0" i="0" u="none" strike="noStrike">
                        <a:solidFill>
                          <a:srgbClr val="000000"/>
                        </a:solidFill>
                        <a:effectLst/>
                        <a:latin typeface="Calibri" panose="020F0502020204030204" pitchFamily="34" charset="0"/>
                        <a:cs typeface="Calibri" panose="020F0502020204030204" pitchFamily="34" charset="0"/>
                      </a:endParaRPr>
                    </a:p>
                  </a:txBody>
                  <a:tcPr anchor="b"/>
                </a:tc>
                <a:tc>
                  <a:txBody>
                    <a:bodyPr/>
                    <a:lstStyle/>
                    <a:p>
                      <a:pPr algn="r" fontAlgn="b"/>
                      <a:r>
                        <a:rPr lang="en-IN" sz="1600" u="none" strike="noStrike">
                          <a:effectLst/>
                        </a:rPr>
                        <a:t>29.8%</a:t>
                      </a:r>
                      <a:endParaRPr lang="en-IN" sz="1600" b="0" i="0" u="none" strike="noStrike">
                        <a:solidFill>
                          <a:srgbClr val="000000"/>
                        </a:solidFill>
                        <a:effectLst/>
                        <a:latin typeface="Calibri" panose="020F0502020204030204" pitchFamily="34" charset="0"/>
                        <a:cs typeface="Calibri" panose="020F0502020204030204" pitchFamily="34" charset="0"/>
                      </a:endParaRPr>
                    </a:p>
                  </a:txBody>
                  <a:tcPr anchor="b"/>
                </a:tc>
                <a:extLst>
                  <a:ext uri="{0D108BD9-81ED-4DB2-BD59-A6C34878D82A}">
                    <a16:rowId xmlns:a16="http://schemas.microsoft.com/office/drawing/2014/main" val="2663316633"/>
                  </a:ext>
                </a:extLst>
              </a:tr>
              <a:tr h="432048">
                <a:tc>
                  <a:txBody>
                    <a:bodyPr/>
                    <a:lstStyle/>
                    <a:p>
                      <a:pPr algn="l" fontAlgn="b"/>
                      <a:r>
                        <a:rPr lang="en-IN" sz="1600" u="none" strike="noStrike" dirty="0" err="1">
                          <a:effectLst/>
                        </a:rPr>
                        <a:t>Cremaffin</a:t>
                      </a:r>
                      <a:endParaRPr lang="en-IN" sz="1600" b="0" i="0" u="none" strike="noStrike" dirty="0">
                        <a:solidFill>
                          <a:srgbClr val="000000"/>
                        </a:solidFill>
                        <a:effectLst/>
                        <a:latin typeface="Calibri" panose="020F0502020204030204" pitchFamily="34" charset="0"/>
                        <a:cs typeface="Calibri" panose="020F0502020204030204" pitchFamily="34" charset="0"/>
                      </a:endParaRPr>
                    </a:p>
                  </a:txBody>
                  <a:tcPr anchor="b"/>
                </a:tc>
                <a:tc>
                  <a:txBody>
                    <a:bodyPr/>
                    <a:lstStyle/>
                    <a:p>
                      <a:pPr algn="l" fontAlgn="b"/>
                      <a:r>
                        <a:rPr lang="en-IN" sz="1600" u="none" strike="noStrike" dirty="0">
                          <a:effectLst/>
                        </a:rPr>
                        <a:t>Laxative</a:t>
                      </a:r>
                      <a:endParaRPr lang="en-IN" sz="1600" b="0" i="0" u="none" strike="noStrike" dirty="0">
                        <a:solidFill>
                          <a:srgbClr val="000000"/>
                        </a:solidFill>
                        <a:effectLst/>
                        <a:latin typeface="Calibri" panose="020F0502020204030204" pitchFamily="34" charset="0"/>
                        <a:cs typeface="Calibri" panose="020F0502020204030204" pitchFamily="34" charset="0"/>
                      </a:endParaRPr>
                    </a:p>
                  </a:txBody>
                  <a:tcPr anchor="b"/>
                </a:tc>
                <a:tc>
                  <a:txBody>
                    <a:bodyPr/>
                    <a:lstStyle/>
                    <a:p>
                      <a:pPr algn="r" fontAlgn="b"/>
                      <a:r>
                        <a:rPr lang="en-IN" sz="1600" u="none" strike="noStrike" dirty="0">
                          <a:effectLst/>
                        </a:rPr>
                        <a:t>11.2%</a:t>
                      </a:r>
                      <a:endParaRPr lang="en-IN" sz="1600" b="0" i="0" u="none" strike="noStrike" dirty="0">
                        <a:solidFill>
                          <a:srgbClr val="000000"/>
                        </a:solidFill>
                        <a:effectLst/>
                        <a:latin typeface="Calibri" panose="020F0502020204030204" pitchFamily="34" charset="0"/>
                        <a:cs typeface="Calibri" panose="020F0502020204030204" pitchFamily="34" charset="0"/>
                      </a:endParaRPr>
                    </a:p>
                  </a:txBody>
                  <a:tcPr anchor="b"/>
                </a:tc>
                <a:tc>
                  <a:txBody>
                    <a:bodyPr/>
                    <a:lstStyle/>
                    <a:p>
                      <a:pPr algn="r" fontAlgn="b"/>
                      <a:r>
                        <a:rPr lang="en-IN" sz="1600" u="none" strike="noStrike" dirty="0">
                          <a:effectLst/>
                        </a:rPr>
                        <a:t>11.8%</a:t>
                      </a:r>
                      <a:endParaRPr lang="en-IN" sz="1600" b="0" i="0" u="none" strike="noStrike" dirty="0">
                        <a:solidFill>
                          <a:srgbClr val="000000"/>
                        </a:solidFill>
                        <a:effectLst/>
                        <a:latin typeface="Calibri" panose="020F0502020204030204" pitchFamily="34" charset="0"/>
                        <a:cs typeface="Calibri" panose="020F0502020204030204" pitchFamily="34" charset="0"/>
                      </a:endParaRPr>
                    </a:p>
                  </a:txBody>
                  <a:tcPr anchor="b"/>
                </a:tc>
                <a:tc>
                  <a:txBody>
                    <a:bodyPr/>
                    <a:lstStyle/>
                    <a:p>
                      <a:pPr algn="r" fontAlgn="b"/>
                      <a:r>
                        <a:rPr lang="en-IN" sz="1600" u="none" strike="noStrike" dirty="0">
                          <a:effectLst/>
                        </a:rPr>
                        <a:t>11.0%</a:t>
                      </a:r>
                      <a:endParaRPr lang="en-IN" sz="1600" b="0" i="0" u="none" strike="noStrike" dirty="0">
                        <a:solidFill>
                          <a:srgbClr val="000000"/>
                        </a:solidFill>
                        <a:effectLst/>
                        <a:latin typeface="Calibri" panose="020F0502020204030204" pitchFamily="34" charset="0"/>
                        <a:cs typeface="Calibri" panose="020F0502020204030204" pitchFamily="34" charset="0"/>
                      </a:endParaRPr>
                    </a:p>
                  </a:txBody>
                  <a:tcPr anchor="b"/>
                </a:tc>
                <a:tc>
                  <a:txBody>
                    <a:bodyPr/>
                    <a:lstStyle/>
                    <a:p>
                      <a:pPr algn="r" fontAlgn="b"/>
                      <a:r>
                        <a:rPr lang="en-IN" sz="1600" u="none" strike="noStrike" dirty="0">
                          <a:effectLst/>
                        </a:rPr>
                        <a:t>9.9%</a:t>
                      </a:r>
                      <a:endParaRPr lang="en-IN" sz="1600" b="0" i="0" u="none" strike="noStrike" dirty="0">
                        <a:solidFill>
                          <a:srgbClr val="000000"/>
                        </a:solidFill>
                        <a:effectLst/>
                        <a:latin typeface="Calibri" panose="020F0502020204030204" pitchFamily="34" charset="0"/>
                        <a:cs typeface="Calibri" panose="020F0502020204030204" pitchFamily="34" charset="0"/>
                      </a:endParaRPr>
                    </a:p>
                  </a:txBody>
                  <a:tcPr anchor="b"/>
                </a:tc>
                <a:tc>
                  <a:txBody>
                    <a:bodyPr/>
                    <a:lstStyle/>
                    <a:p>
                      <a:pPr algn="r" fontAlgn="b"/>
                      <a:r>
                        <a:rPr lang="en-IN" sz="1600" u="none" strike="noStrike">
                          <a:effectLst/>
                        </a:rPr>
                        <a:t>9.5%</a:t>
                      </a:r>
                      <a:endParaRPr lang="en-IN" sz="1600" b="0" i="0" u="none" strike="noStrike">
                        <a:solidFill>
                          <a:srgbClr val="000000"/>
                        </a:solidFill>
                        <a:effectLst/>
                        <a:latin typeface="Calibri" panose="020F0502020204030204" pitchFamily="34" charset="0"/>
                        <a:cs typeface="Calibri" panose="020F0502020204030204" pitchFamily="34" charset="0"/>
                      </a:endParaRPr>
                    </a:p>
                  </a:txBody>
                  <a:tcPr anchor="b"/>
                </a:tc>
                <a:extLst>
                  <a:ext uri="{0D108BD9-81ED-4DB2-BD59-A6C34878D82A}">
                    <a16:rowId xmlns:a16="http://schemas.microsoft.com/office/drawing/2014/main" val="29919174"/>
                  </a:ext>
                </a:extLst>
              </a:tr>
              <a:tr h="432048">
                <a:tc>
                  <a:txBody>
                    <a:bodyPr/>
                    <a:lstStyle/>
                    <a:p>
                      <a:pPr algn="l" fontAlgn="b"/>
                      <a:r>
                        <a:rPr lang="en-IN" sz="1600" u="none" strike="noStrike" dirty="0" err="1">
                          <a:solidFill>
                            <a:srgbClr val="FF0000"/>
                          </a:solidFill>
                          <a:effectLst/>
                        </a:rPr>
                        <a:t>Duphalac</a:t>
                      </a:r>
                      <a:endParaRPr lang="en-IN" sz="1600" b="0" i="0" u="none" strike="noStrike" dirty="0">
                        <a:solidFill>
                          <a:srgbClr val="FF0000"/>
                        </a:solidFill>
                        <a:effectLst/>
                        <a:latin typeface="Calibri" panose="020F0502020204030204" pitchFamily="34" charset="0"/>
                        <a:cs typeface="Calibri" panose="020F0502020204030204" pitchFamily="34" charset="0"/>
                      </a:endParaRPr>
                    </a:p>
                  </a:txBody>
                  <a:tcPr anchor="b"/>
                </a:tc>
                <a:tc>
                  <a:txBody>
                    <a:bodyPr/>
                    <a:lstStyle/>
                    <a:p>
                      <a:pPr algn="l" fontAlgn="b"/>
                      <a:r>
                        <a:rPr lang="en-IN" sz="1600" u="none" strike="noStrike" dirty="0">
                          <a:solidFill>
                            <a:srgbClr val="FF0000"/>
                          </a:solidFill>
                          <a:effectLst/>
                        </a:rPr>
                        <a:t>Laxative</a:t>
                      </a:r>
                      <a:endParaRPr lang="en-IN" sz="1600" b="0" i="0" u="none" strike="noStrike" dirty="0">
                        <a:solidFill>
                          <a:srgbClr val="FF0000"/>
                        </a:solidFill>
                        <a:effectLst/>
                        <a:latin typeface="Calibri" panose="020F0502020204030204" pitchFamily="34" charset="0"/>
                        <a:cs typeface="Calibri" panose="020F0502020204030204" pitchFamily="34" charset="0"/>
                      </a:endParaRPr>
                    </a:p>
                  </a:txBody>
                  <a:tcPr anchor="b"/>
                </a:tc>
                <a:tc>
                  <a:txBody>
                    <a:bodyPr/>
                    <a:lstStyle/>
                    <a:p>
                      <a:pPr algn="r" fontAlgn="b"/>
                      <a:r>
                        <a:rPr lang="en-IN" sz="1600" u="none" strike="noStrike" dirty="0">
                          <a:solidFill>
                            <a:srgbClr val="FF0000"/>
                          </a:solidFill>
                          <a:effectLst/>
                        </a:rPr>
                        <a:t>13.7%</a:t>
                      </a:r>
                      <a:endParaRPr lang="en-IN" sz="1600" b="0" i="0" u="none" strike="noStrike" dirty="0">
                        <a:solidFill>
                          <a:srgbClr val="FF0000"/>
                        </a:solidFill>
                        <a:effectLst/>
                        <a:latin typeface="Calibri" panose="020F0502020204030204" pitchFamily="34" charset="0"/>
                        <a:cs typeface="Calibri" panose="020F0502020204030204" pitchFamily="34" charset="0"/>
                      </a:endParaRPr>
                    </a:p>
                  </a:txBody>
                  <a:tcPr anchor="b"/>
                </a:tc>
                <a:tc>
                  <a:txBody>
                    <a:bodyPr/>
                    <a:lstStyle/>
                    <a:p>
                      <a:pPr algn="r" fontAlgn="b"/>
                      <a:r>
                        <a:rPr lang="en-IN" sz="1600" u="none" strike="noStrike" dirty="0">
                          <a:solidFill>
                            <a:srgbClr val="FF0000"/>
                          </a:solidFill>
                          <a:effectLst/>
                        </a:rPr>
                        <a:t>13.9%</a:t>
                      </a:r>
                      <a:endParaRPr lang="en-IN" sz="1600" b="0" i="0" u="none" strike="noStrike" dirty="0">
                        <a:solidFill>
                          <a:srgbClr val="FF0000"/>
                        </a:solidFill>
                        <a:effectLst/>
                        <a:latin typeface="Calibri" panose="020F0502020204030204" pitchFamily="34" charset="0"/>
                        <a:cs typeface="Calibri" panose="020F0502020204030204" pitchFamily="34" charset="0"/>
                      </a:endParaRPr>
                    </a:p>
                  </a:txBody>
                  <a:tcPr anchor="b"/>
                </a:tc>
                <a:tc>
                  <a:txBody>
                    <a:bodyPr/>
                    <a:lstStyle/>
                    <a:p>
                      <a:pPr algn="r" fontAlgn="b"/>
                      <a:r>
                        <a:rPr lang="en-IN" sz="1600" u="none" strike="noStrike" dirty="0">
                          <a:solidFill>
                            <a:srgbClr val="FF0000"/>
                          </a:solidFill>
                          <a:effectLst/>
                        </a:rPr>
                        <a:t>13.0%</a:t>
                      </a:r>
                      <a:endParaRPr lang="en-IN" sz="1600" b="0" i="0" u="none" strike="noStrike" dirty="0">
                        <a:solidFill>
                          <a:srgbClr val="FF0000"/>
                        </a:solidFill>
                        <a:effectLst/>
                        <a:latin typeface="Calibri" panose="020F0502020204030204" pitchFamily="34" charset="0"/>
                        <a:cs typeface="Calibri" panose="020F0502020204030204" pitchFamily="34" charset="0"/>
                      </a:endParaRPr>
                    </a:p>
                  </a:txBody>
                  <a:tcPr anchor="b"/>
                </a:tc>
                <a:tc>
                  <a:txBody>
                    <a:bodyPr/>
                    <a:lstStyle/>
                    <a:p>
                      <a:pPr algn="r" fontAlgn="b"/>
                      <a:r>
                        <a:rPr lang="en-IN" sz="1600" u="none" strike="noStrike" dirty="0">
                          <a:solidFill>
                            <a:srgbClr val="FF0000"/>
                          </a:solidFill>
                          <a:effectLst/>
                        </a:rPr>
                        <a:t>13.5%</a:t>
                      </a:r>
                      <a:endParaRPr lang="en-IN" sz="1600" b="0" i="0" u="none" strike="noStrike" dirty="0">
                        <a:solidFill>
                          <a:srgbClr val="FF0000"/>
                        </a:solidFill>
                        <a:effectLst/>
                        <a:latin typeface="Calibri" panose="020F0502020204030204" pitchFamily="34" charset="0"/>
                        <a:cs typeface="Calibri" panose="020F0502020204030204" pitchFamily="34" charset="0"/>
                      </a:endParaRPr>
                    </a:p>
                  </a:txBody>
                  <a:tcPr anchor="b"/>
                </a:tc>
                <a:tc>
                  <a:txBody>
                    <a:bodyPr/>
                    <a:lstStyle/>
                    <a:p>
                      <a:pPr algn="r" fontAlgn="b"/>
                      <a:r>
                        <a:rPr lang="en-IN" sz="1600" u="none" strike="noStrike" dirty="0">
                          <a:solidFill>
                            <a:srgbClr val="FF0000"/>
                          </a:solidFill>
                          <a:effectLst/>
                        </a:rPr>
                        <a:t>13.7%</a:t>
                      </a:r>
                      <a:endParaRPr lang="en-IN" sz="1600" b="0" i="0" u="none" strike="noStrike" dirty="0">
                        <a:solidFill>
                          <a:srgbClr val="FF0000"/>
                        </a:solidFill>
                        <a:effectLst/>
                        <a:latin typeface="Calibri" panose="020F0502020204030204" pitchFamily="34" charset="0"/>
                        <a:cs typeface="Calibri" panose="020F0502020204030204" pitchFamily="34" charset="0"/>
                      </a:endParaRPr>
                    </a:p>
                  </a:txBody>
                  <a:tcPr anchor="b"/>
                </a:tc>
                <a:extLst>
                  <a:ext uri="{0D108BD9-81ED-4DB2-BD59-A6C34878D82A}">
                    <a16:rowId xmlns:a16="http://schemas.microsoft.com/office/drawing/2014/main" val="283704289"/>
                  </a:ext>
                </a:extLst>
              </a:tr>
              <a:tr h="432048">
                <a:tc>
                  <a:txBody>
                    <a:bodyPr/>
                    <a:lstStyle/>
                    <a:p>
                      <a:pPr algn="l" fontAlgn="b"/>
                      <a:r>
                        <a:rPr lang="en-IN" sz="1600" u="none" strike="noStrike">
                          <a:effectLst/>
                        </a:rPr>
                        <a:t>Digene</a:t>
                      </a:r>
                      <a:endParaRPr lang="en-IN" sz="1600" b="0" i="0" u="none" strike="noStrike">
                        <a:solidFill>
                          <a:srgbClr val="000000"/>
                        </a:solidFill>
                        <a:effectLst/>
                        <a:latin typeface="Calibri" panose="020F0502020204030204" pitchFamily="34" charset="0"/>
                        <a:cs typeface="Calibri" panose="020F0502020204030204" pitchFamily="34" charset="0"/>
                      </a:endParaRPr>
                    </a:p>
                  </a:txBody>
                  <a:tcPr anchor="b"/>
                </a:tc>
                <a:tc>
                  <a:txBody>
                    <a:bodyPr/>
                    <a:lstStyle/>
                    <a:p>
                      <a:pPr algn="l" fontAlgn="b"/>
                      <a:r>
                        <a:rPr lang="en-IN" sz="1600" u="none" strike="noStrike" dirty="0">
                          <a:effectLst/>
                        </a:rPr>
                        <a:t>Antacid</a:t>
                      </a:r>
                      <a:endParaRPr lang="en-IN" sz="1600" b="0" i="0" u="none" strike="noStrike" dirty="0">
                        <a:solidFill>
                          <a:srgbClr val="000000"/>
                        </a:solidFill>
                        <a:effectLst/>
                        <a:latin typeface="Calibri" panose="020F0502020204030204" pitchFamily="34" charset="0"/>
                        <a:cs typeface="Calibri" panose="020F0502020204030204" pitchFamily="34" charset="0"/>
                      </a:endParaRPr>
                    </a:p>
                  </a:txBody>
                  <a:tcPr anchor="b"/>
                </a:tc>
                <a:tc>
                  <a:txBody>
                    <a:bodyPr/>
                    <a:lstStyle/>
                    <a:p>
                      <a:pPr algn="r" fontAlgn="b"/>
                      <a:r>
                        <a:rPr lang="en-IN" sz="1600" u="none" strike="noStrike" dirty="0">
                          <a:effectLst/>
                        </a:rPr>
                        <a:t>18.1%</a:t>
                      </a:r>
                      <a:endParaRPr lang="en-IN" sz="1600" b="0" i="0" u="none" strike="noStrike" dirty="0">
                        <a:solidFill>
                          <a:srgbClr val="000000"/>
                        </a:solidFill>
                        <a:effectLst/>
                        <a:latin typeface="Calibri" panose="020F0502020204030204" pitchFamily="34" charset="0"/>
                        <a:cs typeface="Calibri" panose="020F0502020204030204" pitchFamily="34" charset="0"/>
                      </a:endParaRPr>
                    </a:p>
                  </a:txBody>
                  <a:tcPr anchor="b"/>
                </a:tc>
                <a:tc>
                  <a:txBody>
                    <a:bodyPr/>
                    <a:lstStyle/>
                    <a:p>
                      <a:pPr algn="r" fontAlgn="b"/>
                      <a:r>
                        <a:rPr lang="en-IN" sz="1600" u="none" strike="noStrike" dirty="0">
                          <a:effectLst/>
                        </a:rPr>
                        <a:t>15.5%</a:t>
                      </a:r>
                      <a:endParaRPr lang="en-IN" sz="1600" b="0" i="0" u="none" strike="noStrike" dirty="0">
                        <a:solidFill>
                          <a:srgbClr val="000000"/>
                        </a:solidFill>
                        <a:effectLst/>
                        <a:latin typeface="Calibri" panose="020F0502020204030204" pitchFamily="34" charset="0"/>
                        <a:cs typeface="Calibri" panose="020F0502020204030204" pitchFamily="34" charset="0"/>
                      </a:endParaRPr>
                    </a:p>
                  </a:txBody>
                  <a:tcPr anchor="b"/>
                </a:tc>
                <a:tc>
                  <a:txBody>
                    <a:bodyPr/>
                    <a:lstStyle/>
                    <a:p>
                      <a:pPr algn="r" fontAlgn="b"/>
                      <a:r>
                        <a:rPr lang="en-IN" sz="1600" u="none" strike="noStrike" dirty="0">
                          <a:effectLst/>
                        </a:rPr>
                        <a:t>14.5%</a:t>
                      </a:r>
                      <a:endParaRPr lang="en-IN" sz="1600" b="0" i="0" u="none" strike="noStrike" dirty="0">
                        <a:solidFill>
                          <a:srgbClr val="000000"/>
                        </a:solidFill>
                        <a:effectLst/>
                        <a:latin typeface="Calibri" panose="020F0502020204030204" pitchFamily="34" charset="0"/>
                        <a:cs typeface="Calibri" panose="020F0502020204030204" pitchFamily="34" charset="0"/>
                      </a:endParaRPr>
                    </a:p>
                  </a:txBody>
                  <a:tcPr anchor="b"/>
                </a:tc>
                <a:tc>
                  <a:txBody>
                    <a:bodyPr/>
                    <a:lstStyle/>
                    <a:p>
                      <a:pPr algn="r" fontAlgn="b"/>
                      <a:r>
                        <a:rPr lang="en-IN" sz="1600" u="none" strike="noStrike" dirty="0">
                          <a:effectLst/>
                        </a:rPr>
                        <a:t>13.9%</a:t>
                      </a:r>
                      <a:endParaRPr lang="en-IN" sz="1600" b="0" i="0" u="none" strike="noStrike" dirty="0">
                        <a:solidFill>
                          <a:srgbClr val="000000"/>
                        </a:solidFill>
                        <a:effectLst/>
                        <a:latin typeface="Calibri" panose="020F0502020204030204" pitchFamily="34" charset="0"/>
                        <a:cs typeface="Calibri" panose="020F0502020204030204" pitchFamily="34" charset="0"/>
                      </a:endParaRPr>
                    </a:p>
                  </a:txBody>
                  <a:tcPr anchor="b"/>
                </a:tc>
                <a:tc>
                  <a:txBody>
                    <a:bodyPr/>
                    <a:lstStyle/>
                    <a:p>
                      <a:pPr algn="r" fontAlgn="b"/>
                      <a:r>
                        <a:rPr lang="en-IN" sz="1600" u="none" strike="noStrike" dirty="0">
                          <a:effectLst/>
                        </a:rPr>
                        <a:t>14.4%</a:t>
                      </a:r>
                      <a:endParaRPr lang="en-IN" sz="1600" b="0" i="0" u="none" strike="noStrike" dirty="0">
                        <a:solidFill>
                          <a:srgbClr val="000000"/>
                        </a:solidFill>
                        <a:effectLst/>
                        <a:latin typeface="Calibri" panose="020F0502020204030204" pitchFamily="34" charset="0"/>
                        <a:cs typeface="Calibri" panose="020F0502020204030204" pitchFamily="34" charset="0"/>
                      </a:endParaRPr>
                    </a:p>
                  </a:txBody>
                  <a:tcPr anchor="b"/>
                </a:tc>
                <a:extLst>
                  <a:ext uri="{0D108BD9-81ED-4DB2-BD59-A6C34878D82A}">
                    <a16:rowId xmlns:a16="http://schemas.microsoft.com/office/drawing/2014/main" val="2978200116"/>
                  </a:ext>
                </a:extLst>
              </a:tr>
              <a:tr h="432048">
                <a:tc>
                  <a:txBody>
                    <a:bodyPr/>
                    <a:lstStyle/>
                    <a:p>
                      <a:pPr algn="l" fontAlgn="b"/>
                      <a:r>
                        <a:rPr lang="en-IN" sz="1600" u="none" strike="noStrike">
                          <a:effectLst/>
                        </a:rPr>
                        <a:t>Influvac</a:t>
                      </a:r>
                      <a:endParaRPr lang="en-IN" sz="1600" b="0" i="0" u="none" strike="noStrike">
                        <a:solidFill>
                          <a:srgbClr val="000000"/>
                        </a:solidFill>
                        <a:effectLst/>
                        <a:latin typeface="Calibri" panose="020F0502020204030204" pitchFamily="34" charset="0"/>
                        <a:cs typeface="Calibri" panose="020F0502020204030204" pitchFamily="34" charset="0"/>
                      </a:endParaRPr>
                    </a:p>
                  </a:txBody>
                  <a:tcPr anchor="b"/>
                </a:tc>
                <a:tc>
                  <a:txBody>
                    <a:bodyPr/>
                    <a:lstStyle/>
                    <a:p>
                      <a:pPr algn="l" fontAlgn="b"/>
                      <a:r>
                        <a:rPr lang="en-IN" sz="1600" u="none" strike="noStrike" dirty="0">
                          <a:effectLst/>
                        </a:rPr>
                        <a:t>Influenza vaccine</a:t>
                      </a:r>
                      <a:endParaRPr lang="en-IN" sz="1600" b="0" i="0" u="none" strike="noStrike" dirty="0">
                        <a:solidFill>
                          <a:srgbClr val="000000"/>
                        </a:solidFill>
                        <a:effectLst/>
                        <a:latin typeface="Calibri" panose="020F0502020204030204" pitchFamily="34" charset="0"/>
                        <a:cs typeface="Calibri" panose="020F0502020204030204" pitchFamily="34" charset="0"/>
                      </a:endParaRPr>
                    </a:p>
                  </a:txBody>
                  <a:tcPr anchor="b"/>
                </a:tc>
                <a:tc>
                  <a:txBody>
                    <a:bodyPr/>
                    <a:lstStyle/>
                    <a:p>
                      <a:pPr algn="l" fontAlgn="b"/>
                      <a:endParaRPr lang="en-IN" sz="1600" b="0" i="0" u="none" strike="noStrike" dirty="0">
                        <a:solidFill>
                          <a:srgbClr val="000000"/>
                        </a:solidFill>
                        <a:effectLst/>
                        <a:latin typeface="Calibri" panose="020F0502020204030204" pitchFamily="34" charset="0"/>
                        <a:cs typeface="Calibri" panose="020F0502020204030204" pitchFamily="34" charset="0"/>
                      </a:endParaRPr>
                    </a:p>
                  </a:txBody>
                  <a:tcPr anchor="b"/>
                </a:tc>
                <a:tc>
                  <a:txBody>
                    <a:bodyPr/>
                    <a:lstStyle/>
                    <a:p>
                      <a:pPr algn="l" fontAlgn="b"/>
                      <a:endParaRPr lang="en-IN" sz="1600" b="0" i="0" u="none" strike="noStrike" dirty="0">
                        <a:solidFill>
                          <a:srgbClr val="000000"/>
                        </a:solidFill>
                        <a:effectLst/>
                        <a:latin typeface="Calibri" panose="020F0502020204030204" pitchFamily="34" charset="0"/>
                        <a:cs typeface="Calibri" panose="020F0502020204030204" pitchFamily="34" charset="0"/>
                      </a:endParaRPr>
                    </a:p>
                  </a:txBody>
                  <a:tcPr anchor="b"/>
                </a:tc>
                <a:tc>
                  <a:txBody>
                    <a:bodyPr/>
                    <a:lstStyle/>
                    <a:p>
                      <a:pPr algn="l" fontAlgn="b"/>
                      <a:endParaRPr lang="en-IN" sz="1600" b="0" i="0" u="none" strike="noStrike" dirty="0">
                        <a:solidFill>
                          <a:srgbClr val="000000"/>
                        </a:solidFill>
                        <a:effectLst/>
                        <a:latin typeface="Calibri" panose="020F0502020204030204" pitchFamily="34" charset="0"/>
                        <a:cs typeface="Calibri" panose="020F0502020204030204" pitchFamily="34" charset="0"/>
                      </a:endParaRPr>
                    </a:p>
                  </a:txBody>
                  <a:tcPr anchor="b"/>
                </a:tc>
                <a:tc>
                  <a:txBody>
                    <a:bodyPr/>
                    <a:lstStyle/>
                    <a:p>
                      <a:pPr algn="l" fontAlgn="b"/>
                      <a:endParaRPr lang="en-IN" sz="1600" b="0" i="0" u="none" strike="noStrike" dirty="0">
                        <a:solidFill>
                          <a:srgbClr val="000000"/>
                        </a:solidFill>
                        <a:effectLst/>
                        <a:latin typeface="Calibri" panose="020F0502020204030204" pitchFamily="34" charset="0"/>
                        <a:cs typeface="Calibri" panose="020F0502020204030204" pitchFamily="34" charset="0"/>
                      </a:endParaRPr>
                    </a:p>
                  </a:txBody>
                  <a:tcPr anchor="b"/>
                </a:tc>
                <a:tc>
                  <a:txBody>
                    <a:bodyPr/>
                    <a:lstStyle/>
                    <a:p>
                      <a:pPr algn="r" fontAlgn="b"/>
                      <a:r>
                        <a:rPr lang="en-IN" sz="1600" u="none" strike="noStrike" dirty="0">
                          <a:effectLst/>
                        </a:rPr>
                        <a:t>51.4%</a:t>
                      </a:r>
                      <a:endParaRPr lang="en-IN" sz="1600" b="0" i="0" u="none" strike="noStrike" dirty="0">
                        <a:solidFill>
                          <a:srgbClr val="000000"/>
                        </a:solidFill>
                        <a:effectLst/>
                        <a:latin typeface="Calibri" panose="020F0502020204030204" pitchFamily="34" charset="0"/>
                        <a:cs typeface="Calibri" panose="020F0502020204030204" pitchFamily="34" charset="0"/>
                      </a:endParaRPr>
                    </a:p>
                  </a:txBody>
                  <a:tcPr anchor="b"/>
                </a:tc>
                <a:extLst>
                  <a:ext uri="{0D108BD9-81ED-4DB2-BD59-A6C34878D82A}">
                    <a16:rowId xmlns:a16="http://schemas.microsoft.com/office/drawing/2014/main" val="2921990123"/>
                  </a:ext>
                </a:extLst>
              </a:tr>
              <a:tr h="432048">
                <a:tc>
                  <a:txBody>
                    <a:bodyPr/>
                    <a:lstStyle/>
                    <a:p>
                      <a:pPr algn="l" fontAlgn="b"/>
                      <a:r>
                        <a:rPr lang="en-IN" sz="1600" u="none" strike="noStrike" dirty="0">
                          <a:effectLst/>
                        </a:rPr>
                        <a:t>Creon</a:t>
                      </a:r>
                      <a:endParaRPr lang="en-IN" sz="1600" b="0" i="0" u="none" strike="noStrike" dirty="0">
                        <a:solidFill>
                          <a:srgbClr val="000000"/>
                        </a:solidFill>
                        <a:effectLst/>
                        <a:latin typeface="Calibri" panose="020F0502020204030204" pitchFamily="34" charset="0"/>
                        <a:cs typeface="Calibri" panose="020F0502020204030204" pitchFamily="34" charset="0"/>
                      </a:endParaRPr>
                    </a:p>
                  </a:txBody>
                  <a:tcPr anchor="b"/>
                </a:tc>
                <a:tc>
                  <a:txBody>
                    <a:bodyPr/>
                    <a:lstStyle/>
                    <a:p>
                      <a:pPr algn="l" fontAlgn="b"/>
                      <a:r>
                        <a:rPr lang="en-IN" sz="1600" u="none" strike="noStrike" dirty="0">
                          <a:effectLst/>
                        </a:rPr>
                        <a:t>Pancreas</a:t>
                      </a:r>
                      <a:endParaRPr lang="en-IN" sz="1600" b="0" i="0" u="none" strike="noStrike" dirty="0">
                        <a:solidFill>
                          <a:srgbClr val="000000"/>
                        </a:solidFill>
                        <a:effectLst/>
                        <a:latin typeface="Calibri" panose="020F0502020204030204" pitchFamily="34" charset="0"/>
                        <a:cs typeface="Calibri" panose="020F0502020204030204" pitchFamily="34" charset="0"/>
                      </a:endParaRPr>
                    </a:p>
                  </a:txBody>
                  <a:tcPr anchor="b"/>
                </a:tc>
                <a:tc>
                  <a:txBody>
                    <a:bodyPr/>
                    <a:lstStyle/>
                    <a:p>
                      <a:pPr algn="r" fontAlgn="b"/>
                      <a:r>
                        <a:rPr lang="en-IN" sz="1600" u="none" strike="noStrike" dirty="0">
                          <a:effectLst/>
                        </a:rPr>
                        <a:t>38.3%</a:t>
                      </a:r>
                      <a:endParaRPr lang="en-IN" sz="1600" b="0" i="0" u="none" strike="noStrike" dirty="0">
                        <a:solidFill>
                          <a:srgbClr val="000000"/>
                        </a:solidFill>
                        <a:effectLst/>
                        <a:latin typeface="Calibri" panose="020F0502020204030204" pitchFamily="34" charset="0"/>
                        <a:cs typeface="Calibri" panose="020F0502020204030204" pitchFamily="34" charset="0"/>
                      </a:endParaRPr>
                    </a:p>
                  </a:txBody>
                  <a:tcPr anchor="b"/>
                </a:tc>
                <a:tc>
                  <a:txBody>
                    <a:bodyPr/>
                    <a:lstStyle/>
                    <a:p>
                      <a:pPr algn="r" fontAlgn="b"/>
                      <a:r>
                        <a:rPr lang="en-IN" sz="1600" u="none" strike="noStrike" dirty="0">
                          <a:effectLst/>
                        </a:rPr>
                        <a:t>37.4%</a:t>
                      </a:r>
                      <a:endParaRPr lang="en-IN" sz="1600" b="0" i="0" u="none" strike="noStrike" dirty="0">
                        <a:solidFill>
                          <a:srgbClr val="000000"/>
                        </a:solidFill>
                        <a:effectLst/>
                        <a:latin typeface="Calibri" panose="020F0502020204030204" pitchFamily="34" charset="0"/>
                        <a:cs typeface="Calibri" panose="020F0502020204030204" pitchFamily="34" charset="0"/>
                      </a:endParaRPr>
                    </a:p>
                  </a:txBody>
                  <a:tcPr anchor="b"/>
                </a:tc>
                <a:tc>
                  <a:txBody>
                    <a:bodyPr/>
                    <a:lstStyle/>
                    <a:p>
                      <a:pPr algn="r" fontAlgn="b"/>
                      <a:r>
                        <a:rPr lang="en-IN" sz="1600" u="none" strike="noStrike" dirty="0">
                          <a:effectLst/>
                        </a:rPr>
                        <a:t>34.3%</a:t>
                      </a:r>
                      <a:endParaRPr lang="en-IN" sz="1600" b="0" i="0" u="none" strike="noStrike" dirty="0">
                        <a:solidFill>
                          <a:srgbClr val="000000"/>
                        </a:solidFill>
                        <a:effectLst/>
                        <a:latin typeface="Calibri" panose="020F0502020204030204" pitchFamily="34" charset="0"/>
                        <a:cs typeface="Calibri" panose="020F0502020204030204" pitchFamily="34" charset="0"/>
                      </a:endParaRPr>
                    </a:p>
                  </a:txBody>
                  <a:tcPr anchor="b"/>
                </a:tc>
                <a:tc>
                  <a:txBody>
                    <a:bodyPr/>
                    <a:lstStyle/>
                    <a:p>
                      <a:pPr algn="r" fontAlgn="b"/>
                      <a:r>
                        <a:rPr lang="en-IN" sz="1600" u="none" strike="noStrike" dirty="0">
                          <a:effectLst/>
                        </a:rPr>
                        <a:t>34.6%</a:t>
                      </a:r>
                      <a:endParaRPr lang="en-IN" sz="1600" b="0" i="0" u="none" strike="noStrike" dirty="0">
                        <a:solidFill>
                          <a:srgbClr val="000000"/>
                        </a:solidFill>
                        <a:effectLst/>
                        <a:latin typeface="Calibri" panose="020F0502020204030204" pitchFamily="34" charset="0"/>
                        <a:cs typeface="Calibri" panose="020F0502020204030204" pitchFamily="34" charset="0"/>
                      </a:endParaRPr>
                    </a:p>
                  </a:txBody>
                  <a:tcPr anchor="b"/>
                </a:tc>
                <a:tc>
                  <a:txBody>
                    <a:bodyPr/>
                    <a:lstStyle/>
                    <a:p>
                      <a:pPr algn="r" fontAlgn="b"/>
                      <a:r>
                        <a:rPr lang="en-IN" sz="1600" u="none" strike="noStrike" dirty="0">
                          <a:effectLst/>
                        </a:rPr>
                        <a:t>34.8%</a:t>
                      </a:r>
                      <a:endParaRPr lang="en-IN" sz="1600" b="0" i="0" u="none" strike="noStrike" dirty="0">
                        <a:solidFill>
                          <a:srgbClr val="000000"/>
                        </a:solidFill>
                        <a:effectLst/>
                        <a:latin typeface="Calibri" panose="020F0502020204030204" pitchFamily="34" charset="0"/>
                        <a:cs typeface="Calibri" panose="020F0502020204030204" pitchFamily="34" charset="0"/>
                      </a:endParaRPr>
                    </a:p>
                  </a:txBody>
                  <a:tcPr anchor="b"/>
                </a:tc>
                <a:extLst>
                  <a:ext uri="{0D108BD9-81ED-4DB2-BD59-A6C34878D82A}">
                    <a16:rowId xmlns:a16="http://schemas.microsoft.com/office/drawing/2014/main" val="1745717163"/>
                  </a:ext>
                </a:extLst>
              </a:tr>
              <a:tr h="432048">
                <a:tc>
                  <a:txBody>
                    <a:bodyPr/>
                    <a:lstStyle/>
                    <a:p>
                      <a:pPr algn="l" fontAlgn="b"/>
                      <a:r>
                        <a:rPr lang="en-IN" sz="1600" u="none" strike="noStrike" dirty="0" err="1">
                          <a:effectLst/>
                        </a:rPr>
                        <a:t>Prothiaden</a:t>
                      </a:r>
                      <a:endParaRPr lang="en-IN" sz="1600" b="0" i="0" u="none" strike="noStrike" dirty="0">
                        <a:solidFill>
                          <a:srgbClr val="000000"/>
                        </a:solidFill>
                        <a:effectLst/>
                        <a:latin typeface="Calibri" panose="020F0502020204030204" pitchFamily="34" charset="0"/>
                        <a:cs typeface="Calibri" panose="020F0502020204030204" pitchFamily="34" charset="0"/>
                      </a:endParaRPr>
                    </a:p>
                  </a:txBody>
                  <a:tcPr anchor="b"/>
                </a:tc>
                <a:tc>
                  <a:txBody>
                    <a:bodyPr/>
                    <a:lstStyle/>
                    <a:p>
                      <a:pPr algn="l" fontAlgn="b"/>
                      <a:r>
                        <a:rPr lang="en-IN" sz="1600" u="none" strike="noStrike" dirty="0">
                          <a:effectLst/>
                        </a:rPr>
                        <a:t>Anti-depressant</a:t>
                      </a:r>
                      <a:endParaRPr lang="en-IN" sz="1600" b="0" i="0" u="none" strike="noStrike" dirty="0">
                        <a:solidFill>
                          <a:srgbClr val="000000"/>
                        </a:solidFill>
                        <a:effectLst/>
                        <a:latin typeface="Calibri" panose="020F0502020204030204" pitchFamily="34" charset="0"/>
                        <a:cs typeface="Calibri" panose="020F0502020204030204" pitchFamily="34" charset="0"/>
                      </a:endParaRPr>
                    </a:p>
                  </a:txBody>
                  <a:tcPr anchor="b"/>
                </a:tc>
                <a:tc>
                  <a:txBody>
                    <a:bodyPr/>
                    <a:lstStyle/>
                    <a:p>
                      <a:pPr algn="l" fontAlgn="b"/>
                      <a:endParaRPr lang="en-IN" sz="1600" b="0" i="0" u="none" strike="noStrike" dirty="0">
                        <a:solidFill>
                          <a:srgbClr val="000000"/>
                        </a:solidFill>
                        <a:effectLst/>
                        <a:latin typeface="Calibri" panose="020F0502020204030204" pitchFamily="34" charset="0"/>
                        <a:cs typeface="Calibri" panose="020F0502020204030204" pitchFamily="34" charset="0"/>
                      </a:endParaRPr>
                    </a:p>
                  </a:txBody>
                  <a:tcPr anchor="b"/>
                </a:tc>
                <a:tc>
                  <a:txBody>
                    <a:bodyPr/>
                    <a:lstStyle/>
                    <a:p>
                      <a:pPr algn="r" fontAlgn="b"/>
                      <a:r>
                        <a:rPr lang="en-IN" sz="1600" u="none" strike="noStrike" dirty="0">
                          <a:effectLst/>
                        </a:rPr>
                        <a:t>7.0%</a:t>
                      </a:r>
                      <a:endParaRPr lang="en-IN" sz="1600" b="0" i="0" u="none" strike="noStrike" dirty="0">
                        <a:solidFill>
                          <a:srgbClr val="000000"/>
                        </a:solidFill>
                        <a:effectLst/>
                        <a:latin typeface="Calibri" panose="020F0502020204030204" pitchFamily="34" charset="0"/>
                        <a:cs typeface="Calibri" panose="020F0502020204030204" pitchFamily="34" charset="0"/>
                      </a:endParaRPr>
                    </a:p>
                  </a:txBody>
                  <a:tcPr anchor="b"/>
                </a:tc>
                <a:tc>
                  <a:txBody>
                    <a:bodyPr/>
                    <a:lstStyle/>
                    <a:p>
                      <a:pPr algn="r" fontAlgn="b"/>
                      <a:r>
                        <a:rPr lang="en-IN" sz="1600" u="none" strike="noStrike" dirty="0">
                          <a:effectLst/>
                        </a:rPr>
                        <a:t>6.9%</a:t>
                      </a:r>
                      <a:endParaRPr lang="en-IN" sz="1600" b="0" i="0" u="none" strike="noStrike" dirty="0">
                        <a:solidFill>
                          <a:srgbClr val="000000"/>
                        </a:solidFill>
                        <a:effectLst/>
                        <a:latin typeface="Calibri" panose="020F0502020204030204" pitchFamily="34" charset="0"/>
                        <a:cs typeface="Calibri" panose="020F0502020204030204" pitchFamily="34" charset="0"/>
                      </a:endParaRPr>
                    </a:p>
                  </a:txBody>
                  <a:tcPr anchor="b"/>
                </a:tc>
                <a:tc>
                  <a:txBody>
                    <a:bodyPr/>
                    <a:lstStyle/>
                    <a:p>
                      <a:pPr algn="r" fontAlgn="b"/>
                      <a:r>
                        <a:rPr lang="en-IN" sz="1600" u="none" strike="noStrike" dirty="0">
                          <a:effectLst/>
                        </a:rPr>
                        <a:t>7.0%</a:t>
                      </a:r>
                      <a:endParaRPr lang="en-IN" sz="1600" b="0" i="0" u="none" strike="noStrike" dirty="0">
                        <a:solidFill>
                          <a:srgbClr val="000000"/>
                        </a:solidFill>
                        <a:effectLst/>
                        <a:latin typeface="Calibri" panose="020F0502020204030204" pitchFamily="34" charset="0"/>
                        <a:cs typeface="Calibri" panose="020F0502020204030204" pitchFamily="34" charset="0"/>
                      </a:endParaRPr>
                    </a:p>
                  </a:txBody>
                  <a:tcPr anchor="b"/>
                </a:tc>
                <a:tc>
                  <a:txBody>
                    <a:bodyPr/>
                    <a:lstStyle/>
                    <a:p>
                      <a:pPr algn="r" fontAlgn="b"/>
                      <a:r>
                        <a:rPr lang="en-IN" sz="1600" u="none" strike="noStrike" dirty="0">
                          <a:effectLst/>
                        </a:rPr>
                        <a:t>7.3%</a:t>
                      </a:r>
                      <a:endParaRPr lang="en-IN" sz="1600" b="0" i="0" u="none" strike="noStrike" dirty="0">
                        <a:solidFill>
                          <a:srgbClr val="000000"/>
                        </a:solidFill>
                        <a:effectLst/>
                        <a:latin typeface="Calibri" panose="020F0502020204030204" pitchFamily="34" charset="0"/>
                        <a:cs typeface="Calibri" panose="020F0502020204030204" pitchFamily="34" charset="0"/>
                      </a:endParaRPr>
                    </a:p>
                  </a:txBody>
                  <a:tcPr anchor="b"/>
                </a:tc>
                <a:extLst>
                  <a:ext uri="{0D108BD9-81ED-4DB2-BD59-A6C34878D82A}">
                    <a16:rowId xmlns:a16="http://schemas.microsoft.com/office/drawing/2014/main" val="3224452328"/>
                  </a:ext>
                </a:extLst>
              </a:tr>
              <a:tr h="432048">
                <a:tc>
                  <a:txBody>
                    <a:bodyPr/>
                    <a:lstStyle/>
                    <a:p>
                      <a:pPr algn="l" fontAlgn="b"/>
                      <a:r>
                        <a:rPr lang="en-IN" sz="1600" u="none" strike="noStrike" dirty="0" err="1">
                          <a:solidFill>
                            <a:srgbClr val="FF0000"/>
                          </a:solidFill>
                          <a:effectLst/>
                        </a:rPr>
                        <a:t>Zolfresh</a:t>
                      </a:r>
                      <a:endParaRPr lang="en-IN" sz="1600" b="0" i="0" u="none" strike="noStrike" dirty="0">
                        <a:solidFill>
                          <a:srgbClr val="FF0000"/>
                        </a:solidFill>
                        <a:effectLst/>
                        <a:latin typeface="Calibri" panose="020F0502020204030204" pitchFamily="34" charset="0"/>
                        <a:cs typeface="Calibri" panose="020F0502020204030204" pitchFamily="34" charset="0"/>
                      </a:endParaRPr>
                    </a:p>
                  </a:txBody>
                  <a:tcPr anchor="b"/>
                </a:tc>
                <a:tc>
                  <a:txBody>
                    <a:bodyPr/>
                    <a:lstStyle/>
                    <a:p>
                      <a:pPr algn="l" fontAlgn="b"/>
                      <a:r>
                        <a:rPr lang="en-IN" sz="1600" u="none" strike="noStrike" dirty="0">
                          <a:solidFill>
                            <a:srgbClr val="FF0000"/>
                          </a:solidFill>
                          <a:effectLst/>
                        </a:rPr>
                        <a:t>Insomnia</a:t>
                      </a:r>
                      <a:endParaRPr lang="en-IN" sz="1600" b="0" i="0" u="none" strike="noStrike" dirty="0">
                        <a:solidFill>
                          <a:srgbClr val="FF0000"/>
                        </a:solidFill>
                        <a:effectLst/>
                        <a:latin typeface="Calibri" panose="020F0502020204030204" pitchFamily="34" charset="0"/>
                        <a:cs typeface="Calibri" panose="020F0502020204030204" pitchFamily="34" charset="0"/>
                      </a:endParaRPr>
                    </a:p>
                  </a:txBody>
                  <a:tcPr anchor="b"/>
                </a:tc>
                <a:tc>
                  <a:txBody>
                    <a:bodyPr/>
                    <a:lstStyle/>
                    <a:p>
                      <a:pPr algn="r" fontAlgn="b"/>
                      <a:r>
                        <a:rPr lang="en-IN" sz="1600" u="none" strike="noStrike" dirty="0">
                          <a:solidFill>
                            <a:srgbClr val="FF0000"/>
                          </a:solidFill>
                          <a:effectLst/>
                        </a:rPr>
                        <a:t>16.8%</a:t>
                      </a:r>
                      <a:endParaRPr lang="en-IN" sz="1600" b="0" i="0" u="none" strike="noStrike" dirty="0">
                        <a:solidFill>
                          <a:srgbClr val="FF0000"/>
                        </a:solidFill>
                        <a:effectLst/>
                        <a:latin typeface="Calibri" panose="020F0502020204030204" pitchFamily="34" charset="0"/>
                        <a:cs typeface="Calibri" panose="020F0502020204030204" pitchFamily="34" charset="0"/>
                      </a:endParaRPr>
                    </a:p>
                  </a:txBody>
                  <a:tcPr anchor="b"/>
                </a:tc>
                <a:tc>
                  <a:txBody>
                    <a:bodyPr/>
                    <a:lstStyle/>
                    <a:p>
                      <a:pPr algn="r" fontAlgn="b"/>
                      <a:r>
                        <a:rPr lang="en-IN" sz="1600" u="none" strike="noStrike" dirty="0">
                          <a:solidFill>
                            <a:srgbClr val="FF0000"/>
                          </a:solidFill>
                          <a:effectLst/>
                        </a:rPr>
                        <a:t>21.2%</a:t>
                      </a:r>
                      <a:endParaRPr lang="en-IN" sz="1600" b="0" i="0" u="none" strike="noStrike" dirty="0">
                        <a:solidFill>
                          <a:srgbClr val="FF0000"/>
                        </a:solidFill>
                        <a:effectLst/>
                        <a:latin typeface="Calibri" panose="020F0502020204030204" pitchFamily="34" charset="0"/>
                        <a:cs typeface="Calibri" panose="020F0502020204030204" pitchFamily="34" charset="0"/>
                      </a:endParaRPr>
                    </a:p>
                  </a:txBody>
                  <a:tcPr anchor="b"/>
                </a:tc>
                <a:tc>
                  <a:txBody>
                    <a:bodyPr/>
                    <a:lstStyle/>
                    <a:p>
                      <a:pPr algn="r" fontAlgn="b"/>
                      <a:r>
                        <a:rPr lang="en-IN" sz="1600" u="none" strike="noStrike" dirty="0">
                          <a:solidFill>
                            <a:srgbClr val="FF0000"/>
                          </a:solidFill>
                          <a:effectLst/>
                        </a:rPr>
                        <a:t>23.6%</a:t>
                      </a:r>
                      <a:endParaRPr lang="en-IN" sz="1600" b="0" i="0" u="none" strike="noStrike" dirty="0">
                        <a:solidFill>
                          <a:srgbClr val="FF0000"/>
                        </a:solidFill>
                        <a:effectLst/>
                        <a:latin typeface="Calibri" panose="020F0502020204030204" pitchFamily="34" charset="0"/>
                        <a:cs typeface="Calibri" panose="020F0502020204030204" pitchFamily="34" charset="0"/>
                      </a:endParaRPr>
                    </a:p>
                  </a:txBody>
                  <a:tcPr anchor="b"/>
                </a:tc>
                <a:tc>
                  <a:txBody>
                    <a:bodyPr/>
                    <a:lstStyle/>
                    <a:p>
                      <a:pPr algn="r" fontAlgn="b"/>
                      <a:r>
                        <a:rPr lang="en-IN" sz="1600" u="none" strike="noStrike" dirty="0">
                          <a:solidFill>
                            <a:srgbClr val="FF0000"/>
                          </a:solidFill>
                          <a:effectLst/>
                        </a:rPr>
                        <a:t>23.0%</a:t>
                      </a:r>
                      <a:endParaRPr lang="en-IN" sz="1600" b="0" i="0" u="none" strike="noStrike" dirty="0">
                        <a:solidFill>
                          <a:srgbClr val="FF0000"/>
                        </a:solidFill>
                        <a:effectLst/>
                        <a:latin typeface="Calibri" panose="020F0502020204030204" pitchFamily="34" charset="0"/>
                        <a:cs typeface="Calibri" panose="020F0502020204030204" pitchFamily="34" charset="0"/>
                      </a:endParaRPr>
                    </a:p>
                  </a:txBody>
                  <a:tcPr anchor="b"/>
                </a:tc>
                <a:tc>
                  <a:txBody>
                    <a:bodyPr/>
                    <a:lstStyle/>
                    <a:p>
                      <a:pPr algn="l" fontAlgn="b"/>
                      <a:endParaRPr lang="en-IN" sz="1600" b="0" i="0" u="none" strike="noStrike" dirty="0">
                        <a:solidFill>
                          <a:srgbClr val="FF0000"/>
                        </a:solidFill>
                        <a:effectLst/>
                        <a:latin typeface="Calibri" panose="020F0502020204030204" pitchFamily="34" charset="0"/>
                        <a:cs typeface="Calibri" panose="020F0502020204030204" pitchFamily="34" charset="0"/>
                      </a:endParaRPr>
                    </a:p>
                  </a:txBody>
                  <a:tcPr anchor="b"/>
                </a:tc>
                <a:extLst>
                  <a:ext uri="{0D108BD9-81ED-4DB2-BD59-A6C34878D82A}">
                    <a16:rowId xmlns:a16="http://schemas.microsoft.com/office/drawing/2014/main" val="1930190609"/>
                  </a:ext>
                </a:extLst>
              </a:tr>
            </a:tbl>
          </a:graphicData>
        </a:graphic>
      </p:graphicFrame>
    </p:spTree>
    <p:extLst>
      <p:ext uri="{BB962C8B-B14F-4D97-AF65-F5344CB8AC3E}">
        <p14:creationId xmlns:p14="http://schemas.microsoft.com/office/powerpoint/2010/main" val="3176850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B97C3-2CFD-47A7-AA6A-54D0BD3FE3A9}"/>
              </a:ext>
            </a:extLst>
          </p:cNvPr>
          <p:cNvSpPr>
            <a:spLocks noGrp="1"/>
          </p:cNvSpPr>
          <p:nvPr>
            <p:ph type="title"/>
          </p:nvPr>
        </p:nvSpPr>
        <p:spPr/>
        <p:txBody>
          <a:bodyPr/>
          <a:lstStyle/>
          <a:p>
            <a:r>
              <a:rPr lang="en-IN" dirty="0"/>
              <a:t>Competition</a:t>
            </a:r>
          </a:p>
        </p:txBody>
      </p:sp>
      <p:pic>
        <p:nvPicPr>
          <p:cNvPr id="12" name="Picture 11">
            <a:extLst>
              <a:ext uri="{FF2B5EF4-FFF2-40B4-BE49-F238E27FC236}">
                <a16:creationId xmlns:a16="http://schemas.microsoft.com/office/drawing/2014/main" id="{A29105FF-3490-4030-B979-210BD8561ECE}"/>
              </a:ext>
            </a:extLst>
          </p:cNvPr>
          <p:cNvPicPr>
            <a:picLocks noChangeAspect="1"/>
          </p:cNvPicPr>
          <p:nvPr/>
        </p:nvPicPr>
        <p:blipFill rotWithShape="1">
          <a:blip r:embed="rId3"/>
          <a:srcRect l="20076" t="24788" r="56381" b="16384"/>
          <a:stretch/>
        </p:blipFill>
        <p:spPr>
          <a:xfrm>
            <a:off x="3131842" y="980728"/>
            <a:ext cx="2880319" cy="4733282"/>
          </a:xfrm>
          <a:prstGeom prst="rect">
            <a:avLst/>
          </a:prstGeom>
        </p:spPr>
      </p:pic>
      <p:pic>
        <p:nvPicPr>
          <p:cNvPr id="13" name="Picture 12">
            <a:extLst>
              <a:ext uri="{FF2B5EF4-FFF2-40B4-BE49-F238E27FC236}">
                <a16:creationId xmlns:a16="http://schemas.microsoft.com/office/drawing/2014/main" id="{F9EA9956-A923-478F-896A-F8FFB4F5E127}"/>
              </a:ext>
            </a:extLst>
          </p:cNvPr>
          <p:cNvPicPr>
            <a:picLocks noChangeAspect="1"/>
          </p:cNvPicPr>
          <p:nvPr/>
        </p:nvPicPr>
        <p:blipFill rotWithShape="1">
          <a:blip r:embed="rId4"/>
          <a:srcRect l="21186" t="19185" r="56299" b="21005"/>
          <a:stretch/>
        </p:blipFill>
        <p:spPr>
          <a:xfrm>
            <a:off x="6012161" y="980728"/>
            <a:ext cx="2664295" cy="4794448"/>
          </a:xfrm>
          <a:prstGeom prst="rect">
            <a:avLst/>
          </a:prstGeom>
        </p:spPr>
      </p:pic>
      <p:cxnSp>
        <p:nvCxnSpPr>
          <p:cNvPr id="15" name="Straight Connector 14">
            <a:extLst>
              <a:ext uri="{FF2B5EF4-FFF2-40B4-BE49-F238E27FC236}">
                <a16:creationId xmlns:a16="http://schemas.microsoft.com/office/drawing/2014/main" id="{C3AA04B3-1140-4CC7-820C-7FD1C02F6748}"/>
              </a:ext>
            </a:extLst>
          </p:cNvPr>
          <p:cNvCxnSpPr/>
          <p:nvPr/>
        </p:nvCxnSpPr>
        <p:spPr>
          <a:xfrm>
            <a:off x="3276152" y="1988840"/>
            <a:ext cx="2664000" cy="0"/>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16" name="Straight Connector 15">
            <a:extLst>
              <a:ext uri="{FF2B5EF4-FFF2-40B4-BE49-F238E27FC236}">
                <a16:creationId xmlns:a16="http://schemas.microsoft.com/office/drawing/2014/main" id="{E9F9756B-5196-4593-A666-843F126FFFAE}"/>
              </a:ext>
            </a:extLst>
          </p:cNvPr>
          <p:cNvCxnSpPr/>
          <p:nvPr/>
        </p:nvCxnSpPr>
        <p:spPr>
          <a:xfrm>
            <a:off x="6012160" y="1988840"/>
            <a:ext cx="2664000" cy="0"/>
          </a:xfrm>
          <a:prstGeom prst="line">
            <a:avLst/>
          </a:prstGeom>
          <a:ln/>
        </p:spPr>
        <p:style>
          <a:lnRef idx="3">
            <a:schemeClr val="accent3"/>
          </a:lnRef>
          <a:fillRef idx="0">
            <a:schemeClr val="accent3"/>
          </a:fillRef>
          <a:effectRef idx="2">
            <a:schemeClr val="accent3"/>
          </a:effectRef>
          <a:fontRef idx="minor">
            <a:schemeClr val="tx1"/>
          </a:fontRef>
        </p:style>
      </p:cxnSp>
      <p:pic>
        <p:nvPicPr>
          <p:cNvPr id="9" name="Picture 8">
            <a:extLst>
              <a:ext uri="{FF2B5EF4-FFF2-40B4-BE49-F238E27FC236}">
                <a16:creationId xmlns:a16="http://schemas.microsoft.com/office/drawing/2014/main" id="{13E67BB0-8B6D-4D80-A3C8-44916DB92760}"/>
              </a:ext>
            </a:extLst>
          </p:cNvPr>
          <p:cNvPicPr>
            <a:picLocks noChangeAspect="1"/>
          </p:cNvPicPr>
          <p:nvPr/>
        </p:nvPicPr>
        <p:blipFill rotWithShape="1">
          <a:blip r:embed="rId5"/>
          <a:srcRect l="20076" t="17063" r="56300" b="60925"/>
          <a:stretch/>
        </p:blipFill>
        <p:spPr>
          <a:xfrm>
            <a:off x="467544" y="994549"/>
            <a:ext cx="2664295" cy="2088232"/>
          </a:xfrm>
          <a:prstGeom prst="rect">
            <a:avLst/>
          </a:prstGeom>
        </p:spPr>
      </p:pic>
      <p:cxnSp>
        <p:nvCxnSpPr>
          <p:cNvPr id="10" name="Straight Connector 9">
            <a:extLst>
              <a:ext uri="{FF2B5EF4-FFF2-40B4-BE49-F238E27FC236}">
                <a16:creationId xmlns:a16="http://schemas.microsoft.com/office/drawing/2014/main" id="{7428C6FC-6B2D-4D5C-96F6-7F16F98BE339}"/>
              </a:ext>
            </a:extLst>
          </p:cNvPr>
          <p:cNvCxnSpPr/>
          <p:nvPr/>
        </p:nvCxnSpPr>
        <p:spPr>
          <a:xfrm>
            <a:off x="467840" y="2038925"/>
            <a:ext cx="2664000" cy="0"/>
          </a:xfrm>
          <a:prstGeom prst="line">
            <a:avLst/>
          </a:prstGeom>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644401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E8BB0-99F1-413A-8281-2DB6883636C8}"/>
              </a:ext>
            </a:extLst>
          </p:cNvPr>
          <p:cNvSpPr>
            <a:spLocks noGrp="1"/>
          </p:cNvSpPr>
          <p:nvPr>
            <p:ph type="title"/>
          </p:nvPr>
        </p:nvSpPr>
        <p:spPr/>
        <p:txBody>
          <a:bodyPr/>
          <a:lstStyle/>
          <a:p>
            <a:r>
              <a:rPr lang="en-IN" dirty="0"/>
              <a:t>Competition</a:t>
            </a:r>
          </a:p>
        </p:txBody>
      </p:sp>
      <p:pic>
        <p:nvPicPr>
          <p:cNvPr id="10" name="Picture 9">
            <a:extLst>
              <a:ext uri="{FF2B5EF4-FFF2-40B4-BE49-F238E27FC236}">
                <a16:creationId xmlns:a16="http://schemas.microsoft.com/office/drawing/2014/main" id="{8FCEE755-4651-4D14-AA9C-0F1914B790A4}"/>
              </a:ext>
            </a:extLst>
          </p:cNvPr>
          <p:cNvPicPr>
            <a:picLocks noChangeAspect="1"/>
          </p:cNvPicPr>
          <p:nvPr/>
        </p:nvPicPr>
        <p:blipFill rotWithShape="1">
          <a:blip r:embed="rId2"/>
          <a:srcRect l="57087" t="14983" r="1176" b="14983"/>
          <a:stretch/>
        </p:blipFill>
        <p:spPr>
          <a:xfrm>
            <a:off x="457200" y="980729"/>
            <a:ext cx="4114800" cy="4722439"/>
          </a:xfrm>
          <a:prstGeom prst="rect">
            <a:avLst/>
          </a:prstGeom>
        </p:spPr>
      </p:pic>
      <p:cxnSp>
        <p:nvCxnSpPr>
          <p:cNvPr id="11" name="Straight Connector 10">
            <a:extLst>
              <a:ext uri="{FF2B5EF4-FFF2-40B4-BE49-F238E27FC236}">
                <a16:creationId xmlns:a16="http://schemas.microsoft.com/office/drawing/2014/main" id="{B325996C-E9EF-463F-BB1F-B88C3FDCF0C2}"/>
              </a:ext>
            </a:extLst>
          </p:cNvPr>
          <p:cNvCxnSpPr/>
          <p:nvPr/>
        </p:nvCxnSpPr>
        <p:spPr>
          <a:xfrm>
            <a:off x="467544" y="2924945"/>
            <a:ext cx="2664000" cy="0"/>
          </a:xfrm>
          <a:prstGeom prst="line">
            <a:avLst/>
          </a:prstGeom>
          <a:ln/>
        </p:spPr>
        <p:style>
          <a:lnRef idx="3">
            <a:schemeClr val="accent3"/>
          </a:lnRef>
          <a:fillRef idx="0">
            <a:schemeClr val="accent3"/>
          </a:fillRef>
          <a:effectRef idx="2">
            <a:schemeClr val="accent3"/>
          </a:effectRef>
          <a:fontRef idx="minor">
            <a:schemeClr val="tx1"/>
          </a:fontRef>
        </p:style>
      </p:cxnSp>
      <p:pic>
        <p:nvPicPr>
          <p:cNvPr id="12" name="Picture 11">
            <a:extLst>
              <a:ext uri="{FF2B5EF4-FFF2-40B4-BE49-F238E27FC236}">
                <a16:creationId xmlns:a16="http://schemas.microsoft.com/office/drawing/2014/main" id="{8B6862E5-42F3-4ABC-BD4D-901DC33E6B6F}"/>
              </a:ext>
            </a:extLst>
          </p:cNvPr>
          <p:cNvPicPr>
            <a:picLocks noChangeAspect="1"/>
          </p:cNvPicPr>
          <p:nvPr/>
        </p:nvPicPr>
        <p:blipFill rotWithShape="1">
          <a:blip r:embed="rId3"/>
          <a:srcRect l="56300" t="13582" r="1963" b="12182"/>
          <a:stretch/>
        </p:blipFill>
        <p:spPr>
          <a:xfrm>
            <a:off x="4582344" y="980728"/>
            <a:ext cx="4238128" cy="4722439"/>
          </a:xfrm>
          <a:prstGeom prst="rect">
            <a:avLst/>
          </a:prstGeom>
        </p:spPr>
      </p:pic>
      <p:cxnSp>
        <p:nvCxnSpPr>
          <p:cNvPr id="13" name="Straight Connector 12">
            <a:extLst>
              <a:ext uri="{FF2B5EF4-FFF2-40B4-BE49-F238E27FC236}">
                <a16:creationId xmlns:a16="http://schemas.microsoft.com/office/drawing/2014/main" id="{0DC210D9-04CC-4E10-BA13-742A08D10DAD}"/>
              </a:ext>
            </a:extLst>
          </p:cNvPr>
          <p:cNvCxnSpPr/>
          <p:nvPr/>
        </p:nvCxnSpPr>
        <p:spPr>
          <a:xfrm>
            <a:off x="4716016" y="2060849"/>
            <a:ext cx="2664000" cy="0"/>
          </a:xfrm>
          <a:prstGeom prst="line">
            <a:avLst/>
          </a:prstGeom>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8629003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FinFirst">
      <a:dk1>
        <a:srgbClr val="000000"/>
      </a:dk1>
      <a:lt1>
        <a:srgbClr val="FFFFFF"/>
      </a:lt1>
      <a:dk2>
        <a:srgbClr val="002060"/>
      </a:dk2>
      <a:lt2>
        <a:srgbClr val="FFFFFF"/>
      </a:lt2>
      <a:accent1>
        <a:srgbClr val="002060"/>
      </a:accent1>
      <a:accent2>
        <a:srgbClr val="7FC9FF"/>
      </a:accent2>
      <a:accent3>
        <a:srgbClr val="FF0000"/>
      </a:accent3>
      <a:accent4>
        <a:srgbClr val="FFC000"/>
      </a:accent4>
      <a:accent5>
        <a:srgbClr val="FFFF00"/>
      </a:accent5>
      <a:accent6>
        <a:srgbClr val="00B050"/>
      </a:accent6>
      <a:hlink>
        <a:srgbClr val="0070C0"/>
      </a:hlink>
      <a:folHlink>
        <a:srgbClr val="800080"/>
      </a:folHlink>
    </a:clrScheme>
    <a:fontScheme name="FinFirst">
      <a:majorFont>
        <a:latin typeface="Arial"/>
        <a:ea typeface=""/>
        <a:cs typeface=""/>
      </a:majorFont>
      <a:minorFont>
        <a:latin typeface="Arial"/>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Theme1" id="{9B70E3CA-C18C-4424-805D-42034AF2B38D}" vid="{F5144AE4-5906-487E-BA80-34A62D372B8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26760</TotalTime>
  <Words>974</Words>
  <Application>Microsoft Office PowerPoint</Application>
  <PresentationFormat>On-screen Show (4:3)</PresentationFormat>
  <Paragraphs>330</Paragraphs>
  <Slides>15</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Zurich BT</vt:lpstr>
      <vt:lpstr>Zurich BT</vt:lpstr>
      <vt:lpstr>Theme1</vt:lpstr>
      <vt:lpstr>Abbott India</vt:lpstr>
      <vt:lpstr>Indian Pharma Market - Therapies</vt:lpstr>
      <vt:lpstr>Indian Pharma Market - Market share</vt:lpstr>
      <vt:lpstr>Abbott India - Therapies</vt:lpstr>
      <vt:lpstr>Abbott India - Brands vs Trading</vt:lpstr>
      <vt:lpstr>Abbott India - Brands Sales</vt:lpstr>
      <vt:lpstr>Abbott India – Market share</vt:lpstr>
      <vt:lpstr>Competition</vt:lpstr>
      <vt:lpstr>Competition</vt:lpstr>
      <vt:lpstr>Competition</vt:lpstr>
      <vt:lpstr>Financials</vt:lpstr>
      <vt:lpstr>Peer comparison and valuation</vt:lpstr>
      <vt:lpstr>Risks</vt:lpstr>
      <vt:lpstr>Shareholding and Management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FinFirst Capital Advisors</dc:title>
  <dc:creator>Ravi Srikant</dc:creator>
  <cp:lastModifiedBy>zo blr</cp:lastModifiedBy>
  <cp:revision>5035</cp:revision>
  <dcterms:created xsi:type="dcterms:W3CDTF">2013-08-23T06:12:10Z</dcterms:created>
  <dcterms:modified xsi:type="dcterms:W3CDTF">2018-12-10T04:56:59Z</dcterms:modified>
</cp:coreProperties>
</file>