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1" r:id="rId4"/>
    <p:sldId id="264" r:id="rId5"/>
    <p:sldId id="287" r:id="rId6"/>
    <p:sldId id="276" r:id="rId7"/>
    <p:sldId id="288" r:id="rId8"/>
    <p:sldId id="289" r:id="rId9"/>
    <p:sldId id="304" r:id="rId10"/>
    <p:sldId id="308" r:id="rId11"/>
    <p:sldId id="307" r:id="rId12"/>
    <p:sldId id="296" r:id="rId13"/>
    <p:sldId id="291" r:id="rId14"/>
    <p:sldId id="280" r:id="rId15"/>
    <p:sldId id="293" r:id="rId16"/>
    <p:sldId id="292" r:id="rId17"/>
    <p:sldId id="290" r:id="rId18"/>
    <p:sldId id="278" r:id="rId19"/>
    <p:sldId id="299" r:id="rId20"/>
    <p:sldId id="305" r:id="rId21"/>
    <p:sldId id="269" r:id="rId22"/>
    <p:sldId id="277" r:id="rId23"/>
    <p:sldId id="275" r:id="rId24"/>
    <p:sldId id="301" r:id="rId25"/>
    <p:sldId id="302" r:id="rId26"/>
    <p:sldId id="30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BA4C-988B-43B4-B70B-95D9261810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DCEB04-67A9-4D62-A093-062498A28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7D33DF-4CD7-48FA-9767-3F779AC1E860}"/>
              </a:ext>
            </a:extLst>
          </p:cNvPr>
          <p:cNvSpPr>
            <a:spLocks noGrp="1"/>
          </p:cNvSpPr>
          <p:nvPr>
            <p:ph type="dt" sz="half" idx="10"/>
          </p:nvPr>
        </p:nvSpPr>
        <p:spPr/>
        <p:txBody>
          <a:bodyPr/>
          <a:lstStyle/>
          <a:p>
            <a:fld id="{4ED118D4-1C83-4EA4-B334-8281D94448A3}" type="datetimeFigureOut">
              <a:rPr lang="en-US" smtClean="0"/>
              <a:t>8/20/2018</a:t>
            </a:fld>
            <a:endParaRPr lang="en-US"/>
          </a:p>
        </p:txBody>
      </p:sp>
      <p:sp>
        <p:nvSpPr>
          <p:cNvPr id="5" name="Footer Placeholder 4">
            <a:extLst>
              <a:ext uri="{FF2B5EF4-FFF2-40B4-BE49-F238E27FC236}">
                <a16:creationId xmlns:a16="http://schemas.microsoft.com/office/drawing/2014/main" id="{DAB0F006-CE8D-4CB4-AD3D-82F3305C8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DCF37-E64D-4DA2-B9C0-7E951D8ACA6A}"/>
              </a:ext>
            </a:extLst>
          </p:cNvPr>
          <p:cNvSpPr>
            <a:spLocks noGrp="1"/>
          </p:cNvSpPr>
          <p:nvPr>
            <p:ph type="sldNum" sz="quarter" idx="12"/>
          </p:nvPr>
        </p:nvSpPr>
        <p:spPr/>
        <p:txBody>
          <a:bodyPr/>
          <a:lstStyle/>
          <a:p>
            <a:fld id="{9EF438F9-3E36-4192-AD3F-61AE1AF76C57}" type="slidenum">
              <a:rPr lang="en-US" smtClean="0"/>
              <a:t>‹#›</a:t>
            </a:fld>
            <a:endParaRPr lang="en-US"/>
          </a:p>
        </p:txBody>
      </p:sp>
    </p:spTree>
    <p:extLst>
      <p:ext uri="{BB962C8B-B14F-4D97-AF65-F5344CB8AC3E}">
        <p14:creationId xmlns:p14="http://schemas.microsoft.com/office/powerpoint/2010/main" val="189821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F2D3-F2F7-4076-B8A6-3D4E78A27E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0E3C25-9358-4E5B-85EA-5422B01E98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F7494-9F8C-4F4E-86F0-9CC3E5262317}"/>
              </a:ext>
            </a:extLst>
          </p:cNvPr>
          <p:cNvSpPr>
            <a:spLocks noGrp="1"/>
          </p:cNvSpPr>
          <p:nvPr>
            <p:ph type="dt" sz="half" idx="10"/>
          </p:nvPr>
        </p:nvSpPr>
        <p:spPr/>
        <p:txBody>
          <a:bodyPr/>
          <a:lstStyle/>
          <a:p>
            <a:fld id="{4ED118D4-1C83-4EA4-B334-8281D94448A3}" type="datetimeFigureOut">
              <a:rPr lang="en-US" smtClean="0"/>
              <a:t>8/20/2018</a:t>
            </a:fld>
            <a:endParaRPr lang="en-US"/>
          </a:p>
        </p:txBody>
      </p:sp>
      <p:sp>
        <p:nvSpPr>
          <p:cNvPr id="5" name="Footer Placeholder 4">
            <a:extLst>
              <a:ext uri="{FF2B5EF4-FFF2-40B4-BE49-F238E27FC236}">
                <a16:creationId xmlns:a16="http://schemas.microsoft.com/office/drawing/2014/main" id="{BB5F79F0-0AFE-41F7-9D17-C7DEC0519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91AB9-63A1-4F7B-B22B-386E90BE50DB}"/>
              </a:ext>
            </a:extLst>
          </p:cNvPr>
          <p:cNvSpPr>
            <a:spLocks noGrp="1"/>
          </p:cNvSpPr>
          <p:nvPr>
            <p:ph type="sldNum" sz="quarter" idx="12"/>
          </p:nvPr>
        </p:nvSpPr>
        <p:spPr/>
        <p:txBody>
          <a:bodyPr/>
          <a:lstStyle/>
          <a:p>
            <a:fld id="{9EF438F9-3E36-4192-AD3F-61AE1AF76C57}" type="slidenum">
              <a:rPr lang="en-US" smtClean="0"/>
              <a:t>‹#›</a:t>
            </a:fld>
            <a:endParaRPr lang="en-US"/>
          </a:p>
        </p:txBody>
      </p:sp>
    </p:spTree>
    <p:extLst>
      <p:ext uri="{BB962C8B-B14F-4D97-AF65-F5344CB8AC3E}">
        <p14:creationId xmlns:p14="http://schemas.microsoft.com/office/powerpoint/2010/main" val="339064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DE05DA-DEC8-4F55-8A41-4313C311AB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DDFD40-4597-42D4-B0BD-E36AEA03BE4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2209E-9196-4420-A4F8-DC4B2272A516}"/>
              </a:ext>
            </a:extLst>
          </p:cNvPr>
          <p:cNvSpPr>
            <a:spLocks noGrp="1"/>
          </p:cNvSpPr>
          <p:nvPr>
            <p:ph type="dt" sz="half" idx="10"/>
          </p:nvPr>
        </p:nvSpPr>
        <p:spPr/>
        <p:txBody>
          <a:bodyPr/>
          <a:lstStyle/>
          <a:p>
            <a:fld id="{4ED118D4-1C83-4EA4-B334-8281D94448A3}" type="datetimeFigureOut">
              <a:rPr lang="en-US" smtClean="0"/>
              <a:t>8/20/2018</a:t>
            </a:fld>
            <a:endParaRPr lang="en-US"/>
          </a:p>
        </p:txBody>
      </p:sp>
      <p:sp>
        <p:nvSpPr>
          <p:cNvPr id="5" name="Footer Placeholder 4">
            <a:extLst>
              <a:ext uri="{FF2B5EF4-FFF2-40B4-BE49-F238E27FC236}">
                <a16:creationId xmlns:a16="http://schemas.microsoft.com/office/drawing/2014/main" id="{D35D0BE0-2ABE-4DCB-9552-501C4BFF1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D0FF5-DB03-48F5-A6D6-121C30B2176C}"/>
              </a:ext>
            </a:extLst>
          </p:cNvPr>
          <p:cNvSpPr>
            <a:spLocks noGrp="1"/>
          </p:cNvSpPr>
          <p:nvPr>
            <p:ph type="sldNum" sz="quarter" idx="12"/>
          </p:nvPr>
        </p:nvSpPr>
        <p:spPr/>
        <p:txBody>
          <a:bodyPr/>
          <a:lstStyle/>
          <a:p>
            <a:fld id="{9EF438F9-3E36-4192-AD3F-61AE1AF76C57}" type="slidenum">
              <a:rPr lang="en-US" smtClean="0"/>
              <a:t>‹#›</a:t>
            </a:fld>
            <a:endParaRPr lang="en-US"/>
          </a:p>
        </p:txBody>
      </p:sp>
    </p:spTree>
    <p:extLst>
      <p:ext uri="{BB962C8B-B14F-4D97-AF65-F5344CB8AC3E}">
        <p14:creationId xmlns:p14="http://schemas.microsoft.com/office/powerpoint/2010/main" val="239651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932E-8E64-4C1A-BD9D-A9F9B930D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F13091-7ADA-4FB0-89F5-B31DFA1202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85537-BF48-425F-B010-F94E6ECD11F1}"/>
              </a:ext>
            </a:extLst>
          </p:cNvPr>
          <p:cNvSpPr>
            <a:spLocks noGrp="1"/>
          </p:cNvSpPr>
          <p:nvPr>
            <p:ph type="dt" sz="half" idx="10"/>
          </p:nvPr>
        </p:nvSpPr>
        <p:spPr/>
        <p:txBody>
          <a:bodyPr/>
          <a:lstStyle/>
          <a:p>
            <a:fld id="{4ED118D4-1C83-4EA4-B334-8281D94448A3}" type="datetimeFigureOut">
              <a:rPr lang="en-US" smtClean="0"/>
              <a:t>8/20/2018</a:t>
            </a:fld>
            <a:endParaRPr lang="en-US"/>
          </a:p>
        </p:txBody>
      </p:sp>
      <p:sp>
        <p:nvSpPr>
          <p:cNvPr id="5" name="Footer Placeholder 4">
            <a:extLst>
              <a:ext uri="{FF2B5EF4-FFF2-40B4-BE49-F238E27FC236}">
                <a16:creationId xmlns:a16="http://schemas.microsoft.com/office/drawing/2014/main" id="{6E297408-76C8-450D-BC53-887FCDA04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6F193C-F617-4D75-8BA3-EAF6CAED5C7B}"/>
              </a:ext>
            </a:extLst>
          </p:cNvPr>
          <p:cNvSpPr>
            <a:spLocks noGrp="1"/>
          </p:cNvSpPr>
          <p:nvPr>
            <p:ph type="sldNum" sz="quarter" idx="12"/>
          </p:nvPr>
        </p:nvSpPr>
        <p:spPr/>
        <p:txBody>
          <a:bodyPr/>
          <a:lstStyle/>
          <a:p>
            <a:fld id="{9EF438F9-3E36-4192-AD3F-61AE1AF76C57}" type="slidenum">
              <a:rPr lang="en-US" smtClean="0"/>
              <a:t>‹#›</a:t>
            </a:fld>
            <a:endParaRPr lang="en-US"/>
          </a:p>
        </p:txBody>
      </p:sp>
    </p:spTree>
    <p:extLst>
      <p:ext uri="{BB962C8B-B14F-4D97-AF65-F5344CB8AC3E}">
        <p14:creationId xmlns:p14="http://schemas.microsoft.com/office/powerpoint/2010/main" val="206153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62F7-EB23-4DB1-901C-5861D871C5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3146AF-DD6B-4D6E-9930-6CA36354FE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051401-F58D-4A3B-9262-3C7F60CEBFB3}"/>
              </a:ext>
            </a:extLst>
          </p:cNvPr>
          <p:cNvSpPr>
            <a:spLocks noGrp="1"/>
          </p:cNvSpPr>
          <p:nvPr>
            <p:ph type="dt" sz="half" idx="10"/>
          </p:nvPr>
        </p:nvSpPr>
        <p:spPr/>
        <p:txBody>
          <a:bodyPr/>
          <a:lstStyle/>
          <a:p>
            <a:fld id="{4ED118D4-1C83-4EA4-B334-8281D94448A3}" type="datetimeFigureOut">
              <a:rPr lang="en-US" smtClean="0"/>
              <a:t>8/20/2018</a:t>
            </a:fld>
            <a:endParaRPr lang="en-US"/>
          </a:p>
        </p:txBody>
      </p:sp>
      <p:sp>
        <p:nvSpPr>
          <p:cNvPr id="5" name="Footer Placeholder 4">
            <a:extLst>
              <a:ext uri="{FF2B5EF4-FFF2-40B4-BE49-F238E27FC236}">
                <a16:creationId xmlns:a16="http://schemas.microsoft.com/office/drawing/2014/main" id="{3FBD5CCE-1B4C-4666-84AE-F5A1B23D7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FFF592-156D-43F7-ADA3-830D40805FA1}"/>
              </a:ext>
            </a:extLst>
          </p:cNvPr>
          <p:cNvSpPr>
            <a:spLocks noGrp="1"/>
          </p:cNvSpPr>
          <p:nvPr>
            <p:ph type="sldNum" sz="quarter" idx="12"/>
          </p:nvPr>
        </p:nvSpPr>
        <p:spPr/>
        <p:txBody>
          <a:bodyPr/>
          <a:lstStyle/>
          <a:p>
            <a:fld id="{9EF438F9-3E36-4192-AD3F-61AE1AF76C57}" type="slidenum">
              <a:rPr lang="en-US" smtClean="0"/>
              <a:t>‹#›</a:t>
            </a:fld>
            <a:endParaRPr lang="en-US"/>
          </a:p>
        </p:txBody>
      </p:sp>
    </p:spTree>
    <p:extLst>
      <p:ext uri="{BB962C8B-B14F-4D97-AF65-F5344CB8AC3E}">
        <p14:creationId xmlns:p14="http://schemas.microsoft.com/office/powerpoint/2010/main" val="151636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2C5F-6287-45B1-93EB-9E4AE729F0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88868D-F0F9-401C-BF15-A9ACB0FD83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8E87B6-9000-4151-AC49-4C36923067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AFCE68-96DF-4D3A-BF02-31DAFA618A62}"/>
              </a:ext>
            </a:extLst>
          </p:cNvPr>
          <p:cNvSpPr>
            <a:spLocks noGrp="1"/>
          </p:cNvSpPr>
          <p:nvPr>
            <p:ph type="dt" sz="half" idx="10"/>
          </p:nvPr>
        </p:nvSpPr>
        <p:spPr/>
        <p:txBody>
          <a:bodyPr/>
          <a:lstStyle/>
          <a:p>
            <a:fld id="{4ED118D4-1C83-4EA4-B334-8281D94448A3}" type="datetimeFigureOut">
              <a:rPr lang="en-US" smtClean="0"/>
              <a:t>8/20/2018</a:t>
            </a:fld>
            <a:endParaRPr lang="en-US"/>
          </a:p>
        </p:txBody>
      </p:sp>
      <p:sp>
        <p:nvSpPr>
          <p:cNvPr id="6" name="Footer Placeholder 5">
            <a:extLst>
              <a:ext uri="{FF2B5EF4-FFF2-40B4-BE49-F238E27FC236}">
                <a16:creationId xmlns:a16="http://schemas.microsoft.com/office/drawing/2014/main" id="{3B62506D-502A-4D19-B7E0-7092D4B5C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6E1458-92EB-4633-B91D-5D46CC14E800}"/>
              </a:ext>
            </a:extLst>
          </p:cNvPr>
          <p:cNvSpPr>
            <a:spLocks noGrp="1"/>
          </p:cNvSpPr>
          <p:nvPr>
            <p:ph type="sldNum" sz="quarter" idx="12"/>
          </p:nvPr>
        </p:nvSpPr>
        <p:spPr/>
        <p:txBody>
          <a:bodyPr/>
          <a:lstStyle/>
          <a:p>
            <a:fld id="{9EF438F9-3E36-4192-AD3F-61AE1AF76C57}" type="slidenum">
              <a:rPr lang="en-US" smtClean="0"/>
              <a:t>‹#›</a:t>
            </a:fld>
            <a:endParaRPr lang="en-US"/>
          </a:p>
        </p:txBody>
      </p:sp>
    </p:spTree>
    <p:extLst>
      <p:ext uri="{BB962C8B-B14F-4D97-AF65-F5344CB8AC3E}">
        <p14:creationId xmlns:p14="http://schemas.microsoft.com/office/powerpoint/2010/main" val="330395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E940-4474-4EE0-A22C-14445E3F86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D3168E-E24D-49F1-B38D-DEA081F0D3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7CB4D4-F543-4893-8DC0-DAA3DBE99DF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A23AB-9DD1-4084-B928-A17C1C9772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4A2238-15E1-4409-A98F-6C1D380EFA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CF12E-BC2A-4159-890E-A186B94037D5}"/>
              </a:ext>
            </a:extLst>
          </p:cNvPr>
          <p:cNvSpPr>
            <a:spLocks noGrp="1"/>
          </p:cNvSpPr>
          <p:nvPr>
            <p:ph type="dt" sz="half" idx="10"/>
          </p:nvPr>
        </p:nvSpPr>
        <p:spPr/>
        <p:txBody>
          <a:bodyPr/>
          <a:lstStyle/>
          <a:p>
            <a:fld id="{4ED118D4-1C83-4EA4-B334-8281D94448A3}" type="datetimeFigureOut">
              <a:rPr lang="en-US" smtClean="0"/>
              <a:t>8/20/2018</a:t>
            </a:fld>
            <a:endParaRPr lang="en-US"/>
          </a:p>
        </p:txBody>
      </p:sp>
      <p:sp>
        <p:nvSpPr>
          <p:cNvPr id="8" name="Footer Placeholder 7">
            <a:extLst>
              <a:ext uri="{FF2B5EF4-FFF2-40B4-BE49-F238E27FC236}">
                <a16:creationId xmlns:a16="http://schemas.microsoft.com/office/drawing/2014/main" id="{0652B4C4-19B3-48A9-B4EA-C5AE80666E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EEF15F-5D4C-4BC8-8049-1D815E066C09}"/>
              </a:ext>
            </a:extLst>
          </p:cNvPr>
          <p:cNvSpPr>
            <a:spLocks noGrp="1"/>
          </p:cNvSpPr>
          <p:nvPr>
            <p:ph type="sldNum" sz="quarter" idx="12"/>
          </p:nvPr>
        </p:nvSpPr>
        <p:spPr/>
        <p:txBody>
          <a:bodyPr/>
          <a:lstStyle/>
          <a:p>
            <a:fld id="{9EF438F9-3E36-4192-AD3F-61AE1AF76C57}" type="slidenum">
              <a:rPr lang="en-US" smtClean="0"/>
              <a:t>‹#›</a:t>
            </a:fld>
            <a:endParaRPr lang="en-US"/>
          </a:p>
        </p:txBody>
      </p:sp>
    </p:spTree>
    <p:extLst>
      <p:ext uri="{BB962C8B-B14F-4D97-AF65-F5344CB8AC3E}">
        <p14:creationId xmlns:p14="http://schemas.microsoft.com/office/powerpoint/2010/main" val="260664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992C3-6750-4E85-80EA-CDBBE17F19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8B379-8F03-4A35-87A4-4D5D9BB51AEA}"/>
              </a:ext>
            </a:extLst>
          </p:cNvPr>
          <p:cNvSpPr>
            <a:spLocks noGrp="1"/>
          </p:cNvSpPr>
          <p:nvPr>
            <p:ph type="dt" sz="half" idx="10"/>
          </p:nvPr>
        </p:nvSpPr>
        <p:spPr/>
        <p:txBody>
          <a:bodyPr/>
          <a:lstStyle/>
          <a:p>
            <a:fld id="{4ED118D4-1C83-4EA4-B334-8281D94448A3}" type="datetimeFigureOut">
              <a:rPr lang="en-US" smtClean="0"/>
              <a:t>8/20/2018</a:t>
            </a:fld>
            <a:endParaRPr lang="en-US"/>
          </a:p>
        </p:txBody>
      </p:sp>
      <p:sp>
        <p:nvSpPr>
          <p:cNvPr id="4" name="Footer Placeholder 3">
            <a:extLst>
              <a:ext uri="{FF2B5EF4-FFF2-40B4-BE49-F238E27FC236}">
                <a16:creationId xmlns:a16="http://schemas.microsoft.com/office/drawing/2014/main" id="{44BD5E6A-978E-4075-AF4B-90FC63E576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1517B5-3DA3-4658-9578-C6D8A15239FE}"/>
              </a:ext>
            </a:extLst>
          </p:cNvPr>
          <p:cNvSpPr>
            <a:spLocks noGrp="1"/>
          </p:cNvSpPr>
          <p:nvPr>
            <p:ph type="sldNum" sz="quarter" idx="12"/>
          </p:nvPr>
        </p:nvSpPr>
        <p:spPr/>
        <p:txBody>
          <a:bodyPr/>
          <a:lstStyle/>
          <a:p>
            <a:fld id="{9EF438F9-3E36-4192-AD3F-61AE1AF76C57}" type="slidenum">
              <a:rPr lang="en-US" smtClean="0"/>
              <a:t>‹#›</a:t>
            </a:fld>
            <a:endParaRPr lang="en-US"/>
          </a:p>
        </p:txBody>
      </p:sp>
    </p:spTree>
    <p:extLst>
      <p:ext uri="{BB962C8B-B14F-4D97-AF65-F5344CB8AC3E}">
        <p14:creationId xmlns:p14="http://schemas.microsoft.com/office/powerpoint/2010/main" val="186632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9B6101-769B-46AB-B33A-4611A0EEE0C1}"/>
              </a:ext>
            </a:extLst>
          </p:cNvPr>
          <p:cNvSpPr>
            <a:spLocks noGrp="1"/>
          </p:cNvSpPr>
          <p:nvPr>
            <p:ph type="dt" sz="half" idx="10"/>
          </p:nvPr>
        </p:nvSpPr>
        <p:spPr/>
        <p:txBody>
          <a:bodyPr/>
          <a:lstStyle/>
          <a:p>
            <a:fld id="{4ED118D4-1C83-4EA4-B334-8281D94448A3}" type="datetimeFigureOut">
              <a:rPr lang="en-US" smtClean="0"/>
              <a:t>8/20/2018</a:t>
            </a:fld>
            <a:endParaRPr lang="en-US"/>
          </a:p>
        </p:txBody>
      </p:sp>
      <p:sp>
        <p:nvSpPr>
          <p:cNvPr id="3" name="Footer Placeholder 2">
            <a:extLst>
              <a:ext uri="{FF2B5EF4-FFF2-40B4-BE49-F238E27FC236}">
                <a16:creationId xmlns:a16="http://schemas.microsoft.com/office/drawing/2014/main" id="{2D513F65-0B5F-4072-A866-2884D5220C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DA9930-3846-4D6C-9F93-DD3DD8E3F9C7}"/>
              </a:ext>
            </a:extLst>
          </p:cNvPr>
          <p:cNvSpPr>
            <a:spLocks noGrp="1"/>
          </p:cNvSpPr>
          <p:nvPr>
            <p:ph type="sldNum" sz="quarter" idx="12"/>
          </p:nvPr>
        </p:nvSpPr>
        <p:spPr/>
        <p:txBody>
          <a:bodyPr/>
          <a:lstStyle/>
          <a:p>
            <a:fld id="{9EF438F9-3E36-4192-AD3F-61AE1AF76C57}" type="slidenum">
              <a:rPr lang="en-US" smtClean="0"/>
              <a:t>‹#›</a:t>
            </a:fld>
            <a:endParaRPr lang="en-US"/>
          </a:p>
        </p:txBody>
      </p:sp>
    </p:spTree>
    <p:extLst>
      <p:ext uri="{BB962C8B-B14F-4D97-AF65-F5344CB8AC3E}">
        <p14:creationId xmlns:p14="http://schemas.microsoft.com/office/powerpoint/2010/main" val="334412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A66E0-7556-4F44-B854-C1D6E7AD0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F208BB-F258-4849-9C9F-8E117A301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A0ABE1-19CD-4F0F-9693-1E405B397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42AE30-434A-4198-8D4B-0CE358B84FE7}"/>
              </a:ext>
            </a:extLst>
          </p:cNvPr>
          <p:cNvSpPr>
            <a:spLocks noGrp="1"/>
          </p:cNvSpPr>
          <p:nvPr>
            <p:ph type="dt" sz="half" idx="10"/>
          </p:nvPr>
        </p:nvSpPr>
        <p:spPr/>
        <p:txBody>
          <a:bodyPr/>
          <a:lstStyle/>
          <a:p>
            <a:fld id="{4ED118D4-1C83-4EA4-B334-8281D94448A3}" type="datetimeFigureOut">
              <a:rPr lang="en-US" smtClean="0"/>
              <a:t>8/20/2018</a:t>
            </a:fld>
            <a:endParaRPr lang="en-US"/>
          </a:p>
        </p:txBody>
      </p:sp>
      <p:sp>
        <p:nvSpPr>
          <p:cNvPr id="6" name="Footer Placeholder 5">
            <a:extLst>
              <a:ext uri="{FF2B5EF4-FFF2-40B4-BE49-F238E27FC236}">
                <a16:creationId xmlns:a16="http://schemas.microsoft.com/office/drawing/2014/main" id="{B3276F6D-D8DF-4862-A141-1EC2EFE6B5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95F4D-DA2A-407C-B7C2-624A74026700}"/>
              </a:ext>
            </a:extLst>
          </p:cNvPr>
          <p:cNvSpPr>
            <a:spLocks noGrp="1"/>
          </p:cNvSpPr>
          <p:nvPr>
            <p:ph type="sldNum" sz="quarter" idx="12"/>
          </p:nvPr>
        </p:nvSpPr>
        <p:spPr/>
        <p:txBody>
          <a:bodyPr/>
          <a:lstStyle/>
          <a:p>
            <a:fld id="{9EF438F9-3E36-4192-AD3F-61AE1AF76C57}" type="slidenum">
              <a:rPr lang="en-US" smtClean="0"/>
              <a:t>‹#›</a:t>
            </a:fld>
            <a:endParaRPr lang="en-US"/>
          </a:p>
        </p:txBody>
      </p:sp>
    </p:spTree>
    <p:extLst>
      <p:ext uri="{BB962C8B-B14F-4D97-AF65-F5344CB8AC3E}">
        <p14:creationId xmlns:p14="http://schemas.microsoft.com/office/powerpoint/2010/main" val="335358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57A0-9BE1-4D60-B781-1A79F0D3E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C84C96-3629-4D2B-BF20-0ED967149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63DB5F-AA6C-472E-B128-61E3B3FB3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E3B4BC-3C9D-4C2D-86C3-791A4E7E8FB5}"/>
              </a:ext>
            </a:extLst>
          </p:cNvPr>
          <p:cNvSpPr>
            <a:spLocks noGrp="1"/>
          </p:cNvSpPr>
          <p:nvPr>
            <p:ph type="dt" sz="half" idx="10"/>
          </p:nvPr>
        </p:nvSpPr>
        <p:spPr/>
        <p:txBody>
          <a:bodyPr/>
          <a:lstStyle/>
          <a:p>
            <a:fld id="{4ED118D4-1C83-4EA4-B334-8281D94448A3}" type="datetimeFigureOut">
              <a:rPr lang="en-US" smtClean="0"/>
              <a:t>8/20/2018</a:t>
            </a:fld>
            <a:endParaRPr lang="en-US"/>
          </a:p>
        </p:txBody>
      </p:sp>
      <p:sp>
        <p:nvSpPr>
          <p:cNvPr id="6" name="Footer Placeholder 5">
            <a:extLst>
              <a:ext uri="{FF2B5EF4-FFF2-40B4-BE49-F238E27FC236}">
                <a16:creationId xmlns:a16="http://schemas.microsoft.com/office/drawing/2014/main" id="{BF2DFCAC-F947-4DE4-96C5-E2DD5CBFD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552DFD-3059-43F6-8F13-93D32E5F8E89}"/>
              </a:ext>
            </a:extLst>
          </p:cNvPr>
          <p:cNvSpPr>
            <a:spLocks noGrp="1"/>
          </p:cNvSpPr>
          <p:nvPr>
            <p:ph type="sldNum" sz="quarter" idx="12"/>
          </p:nvPr>
        </p:nvSpPr>
        <p:spPr/>
        <p:txBody>
          <a:bodyPr/>
          <a:lstStyle/>
          <a:p>
            <a:fld id="{9EF438F9-3E36-4192-AD3F-61AE1AF76C57}" type="slidenum">
              <a:rPr lang="en-US" smtClean="0"/>
              <a:t>‹#›</a:t>
            </a:fld>
            <a:endParaRPr lang="en-US"/>
          </a:p>
        </p:txBody>
      </p:sp>
    </p:spTree>
    <p:extLst>
      <p:ext uri="{BB962C8B-B14F-4D97-AF65-F5344CB8AC3E}">
        <p14:creationId xmlns:p14="http://schemas.microsoft.com/office/powerpoint/2010/main" val="287690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BF7813-FB0A-4ACF-B367-E1107B4690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3BA073-9B05-41CC-9513-6FEB4BBCDA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ACDDF-37AF-41C0-AABD-ABAE3F5D21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118D4-1C83-4EA4-B334-8281D94448A3}" type="datetimeFigureOut">
              <a:rPr lang="en-US" smtClean="0"/>
              <a:t>8/20/2018</a:t>
            </a:fld>
            <a:endParaRPr lang="en-US"/>
          </a:p>
        </p:txBody>
      </p:sp>
      <p:sp>
        <p:nvSpPr>
          <p:cNvPr id="5" name="Footer Placeholder 4">
            <a:extLst>
              <a:ext uri="{FF2B5EF4-FFF2-40B4-BE49-F238E27FC236}">
                <a16:creationId xmlns:a16="http://schemas.microsoft.com/office/drawing/2014/main" id="{97CA4953-C0F9-41C2-9431-F865F3CF4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05D4A3-5024-4844-898E-D96EA17247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438F9-3E36-4192-AD3F-61AE1AF76C57}" type="slidenum">
              <a:rPr lang="en-US" smtClean="0"/>
              <a:t>‹#›</a:t>
            </a:fld>
            <a:endParaRPr lang="en-US"/>
          </a:p>
        </p:txBody>
      </p:sp>
    </p:spTree>
    <p:extLst>
      <p:ext uri="{BB962C8B-B14F-4D97-AF65-F5344CB8AC3E}">
        <p14:creationId xmlns:p14="http://schemas.microsoft.com/office/powerpoint/2010/main" val="115673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rd-carbon.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D95B-8C6F-4F29-ACDC-6F7BBAB6CD89}"/>
              </a:ext>
            </a:extLst>
          </p:cNvPr>
          <p:cNvSpPr>
            <a:spLocks noGrp="1"/>
          </p:cNvSpPr>
          <p:nvPr>
            <p:ph type="ctrTitle"/>
          </p:nvPr>
        </p:nvSpPr>
        <p:spPr/>
        <p:txBody>
          <a:bodyPr/>
          <a:lstStyle/>
          <a:p>
            <a:r>
              <a:rPr lang="en-US" dirty="0"/>
              <a:t>Rain Industries </a:t>
            </a:r>
            <a:br>
              <a:rPr lang="en-US" dirty="0"/>
            </a:br>
            <a:r>
              <a:rPr lang="en-US" dirty="0"/>
              <a:t>PART - II</a:t>
            </a:r>
          </a:p>
        </p:txBody>
      </p:sp>
      <p:sp>
        <p:nvSpPr>
          <p:cNvPr id="3" name="Subtitle 2">
            <a:extLst>
              <a:ext uri="{FF2B5EF4-FFF2-40B4-BE49-F238E27FC236}">
                <a16:creationId xmlns:a16="http://schemas.microsoft.com/office/drawing/2014/main" id="{F1AEF345-5572-411D-9CEE-4C9A6F7796C4}"/>
              </a:ext>
            </a:extLst>
          </p:cNvPr>
          <p:cNvSpPr>
            <a:spLocks noGrp="1"/>
          </p:cNvSpPr>
          <p:nvPr>
            <p:ph type="subTitle" idx="1"/>
          </p:nvPr>
        </p:nvSpPr>
        <p:spPr/>
        <p:txBody>
          <a:bodyPr/>
          <a:lstStyle/>
          <a:p>
            <a:r>
              <a:rPr lang="en-US" dirty="0"/>
              <a:t>- Sunil Kumar </a:t>
            </a:r>
          </a:p>
        </p:txBody>
      </p:sp>
    </p:spTree>
    <p:extLst>
      <p:ext uri="{BB962C8B-B14F-4D97-AF65-F5344CB8AC3E}">
        <p14:creationId xmlns:p14="http://schemas.microsoft.com/office/powerpoint/2010/main" val="1461404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3B5B-6904-49B4-9157-BC148E4E7626}"/>
              </a:ext>
            </a:extLst>
          </p:cNvPr>
          <p:cNvSpPr>
            <a:spLocks noGrp="1"/>
          </p:cNvSpPr>
          <p:nvPr>
            <p:ph type="title"/>
          </p:nvPr>
        </p:nvSpPr>
        <p:spPr/>
        <p:txBody>
          <a:bodyPr/>
          <a:lstStyle/>
          <a:p>
            <a:r>
              <a:rPr lang="en-US" dirty="0"/>
              <a:t>Last 10 </a:t>
            </a:r>
            <a:r>
              <a:rPr lang="en-US" dirty="0" err="1"/>
              <a:t>Qtr</a:t>
            </a:r>
            <a:r>
              <a:rPr lang="en-US" dirty="0"/>
              <a:t> Financials	</a:t>
            </a:r>
          </a:p>
        </p:txBody>
      </p:sp>
      <p:pic>
        <p:nvPicPr>
          <p:cNvPr id="4" name="Content Placeholder 3">
            <a:extLst>
              <a:ext uri="{FF2B5EF4-FFF2-40B4-BE49-F238E27FC236}">
                <a16:creationId xmlns:a16="http://schemas.microsoft.com/office/drawing/2014/main" id="{8AC51817-937C-4B2F-BCE1-297C9F4A02F1}"/>
              </a:ext>
            </a:extLst>
          </p:cNvPr>
          <p:cNvPicPr>
            <a:picLocks noGrp="1" noChangeAspect="1"/>
          </p:cNvPicPr>
          <p:nvPr>
            <p:ph idx="1"/>
          </p:nvPr>
        </p:nvPicPr>
        <p:blipFill>
          <a:blip r:embed="rId2"/>
          <a:stretch>
            <a:fillRect/>
          </a:stretch>
        </p:blipFill>
        <p:spPr>
          <a:xfrm>
            <a:off x="953781" y="1825625"/>
            <a:ext cx="10284438" cy="4351338"/>
          </a:xfrm>
          <a:prstGeom prst="rect">
            <a:avLst/>
          </a:prstGeom>
        </p:spPr>
      </p:pic>
    </p:spTree>
    <p:extLst>
      <p:ext uri="{BB962C8B-B14F-4D97-AF65-F5344CB8AC3E}">
        <p14:creationId xmlns:p14="http://schemas.microsoft.com/office/powerpoint/2010/main" val="103638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1312-A28F-4D3B-95A5-961DCE4A389A}"/>
              </a:ext>
            </a:extLst>
          </p:cNvPr>
          <p:cNvSpPr>
            <a:spLocks noGrp="1"/>
          </p:cNvSpPr>
          <p:nvPr>
            <p:ph type="title"/>
          </p:nvPr>
        </p:nvSpPr>
        <p:spPr/>
        <p:txBody>
          <a:bodyPr/>
          <a:lstStyle/>
          <a:p>
            <a:r>
              <a:rPr lang="en-US" dirty="0"/>
              <a:t>10 Year Financials	</a:t>
            </a:r>
          </a:p>
        </p:txBody>
      </p:sp>
      <p:pic>
        <p:nvPicPr>
          <p:cNvPr id="4" name="Content Placeholder 3">
            <a:extLst>
              <a:ext uri="{FF2B5EF4-FFF2-40B4-BE49-F238E27FC236}">
                <a16:creationId xmlns:a16="http://schemas.microsoft.com/office/drawing/2014/main" id="{DE7D1FBF-B43D-4D5C-BF57-21ECBB3D2063}"/>
              </a:ext>
            </a:extLst>
          </p:cNvPr>
          <p:cNvPicPr>
            <a:picLocks noGrp="1" noChangeAspect="1"/>
          </p:cNvPicPr>
          <p:nvPr>
            <p:ph idx="1"/>
          </p:nvPr>
        </p:nvPicPr>
        <p:blipFill>
          <a:blip r:embed="rId2"/>
          <a:stretch>
            <a:fillRect/>
          </a:stretch>
        </p:blipFill>
        <p:spPr>
          <a:xfrm>
            <a:off x="838200" y="1965216"/>
            <a:ext cx="10515600" cy="4072156"/>
          </a:xfrm>
          <a:prstGeom prst="rect">
            <a:avLst/>
          </a:prstGeom>
        </p:spPr>
      </p:pic>
    </p:spTree>
    <p:extLst>
      <p:ext uri="{BB962C8B-B14F-4D97-AF65-F5344CB8AC3E}">
        <p14:creationId xmlns:p14="http://schemas.microsoft.com/office/powerpoint/2010/main" val="325869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991B-2B89-4C8A-A80C-A14F38B10A07}"/>
              </a:ext>
            </a:extLst>
          </p:cNvPr>
          <p:cNvSpPr>
            <a:spLocks noGrp="1"/>
          </p:cNvSpPr>
          <p:nvPr>
            <p:ph type="title"/>
          </p:nvPr>
        </p:nvSpPr>
        <p:spPr>
          <a:xfrm>
            <a:off x="990599" y="415116"/>
            <a:ext cx="10632649" cy="733170"/>
          </a:xfrm>
        </p:spPr>
        <p:txBody>
          <a:bodyPr>
            <a:normAutofit/>
          </a:bodyPr>
          <a:lstStyle/>
          <a:p>
            <a:pPr algn="ctr"/>
            <a:r>
              <a:rPr lang="en-US" dirty="0"/>
              <a:t>Revenue By Geography		</a:t>
            </a:r>
          </a:p>
        </p:txBody>
      </p:sp>
      <p:pic>
        <p:nvPicPr>
          <p:cNvPr id="4" name="Content Placeholder 3">
            <a:extLst>
              <a:ext uri="{FF2B5EF4-FFF2-40B4-BE49-F238E27FC236}">
                <a16:creationId xmlns:a16="http://schemas.microsoft.com/office/drawing/2014/main" id="{A496CCCD-BB34-4F9B-90CE-0E6BDFFE6208}"/>
              </a:ext>
            </a:extLst>
          </p:cNvPr>
          <p:cNvPicPr>
            <a:picLocks noGrp="1" noChangeAspect="1"/>
          </p:cNvPicPr>
          <p:nvPr>
            <p:ph idx="1"/>
          </p:nvPr>
        </p:nvPicPr>
        <p:blipFill>
          <a:blip r:embed="rId2"/>
          <a:stretch>
            <a:fillRect/>
          </a:stretch>
        </p:blipFill>
        <p:spPr>
          <a:xfrm>
            <a:off x="479543" y="1863333"/>
            <a:ext cx="3049919" cy="3505585"/>
          </a:xfrm>
          <a:prstGeom prst="rect">
            <a:avLst/>
          </a:prstGeom>
        </p:spPr>
      </p:pic>
      <p:pic>
        <p:nvPicPr>
          <p:cNvPr id="5" name="Picture 4">
            <a:extLst>
              <a:ext uri="{FF2B5EF4-FFF2-40B4-BE49-F238E27FC236}">
                <a16:creationId xmlns:a16="http://schemas.microsoft.com/office/drawing/2014/main" id="{F336A5D7-128E-4867-91C9-B37E528E8DD6}"/>
              </a:ext>
            </a:extLst>
          </p:cNvPr>
          <p:cNvPicPr>
            <a:picLocks noChangeAspect="1"/>
          </p:cNvPicPr>
          <p:nvPr/>
        </p:nvPicPr>
        <p:blipFill>
          <a:blip r:embed="rId3"/>
          <a:stretch>
            <a:fillRect/>
          </a:stretch>
        </p:blipFill>
        <p:spPr>
          <a:xfrm>
            <a:off x="3671393" y="2176718"/>
            <a:ext cx="3049918" cy="3351766"/>
          </a:xfrm>
          <a:prstGeom prst="rect">
            <a:avLst/>
          </a:prstGeom>
        </p:spPr>
      </p:pic>
      <p:pic>
        <p:nvPicPr>
          <p:cNvPr id="6" name="Picture 5">
            <a:extLst>
              <a:ext uri="{FF2B5EF4-FFF2-40B4-BE49-F238E27FC236}">
                <a16:creationId xmlns:a16="http://schemas.microsoft.com/office/drawing/2014/main" id="{E968395B-7CE6-4BF1-8ED3-25031FED7DD3}"/>
              </a:ext>
            </a:extLst>
          </p:cNvPr>
          <p:cNvPicPr>
            <a:picLocks noChangeAspect="1"/>
          </p:cNvPicPr>
          <p:nvPr/>
        </p:nvPicPr>
        <p:blipFill>
          <a:blip r:embed="rId4"/>
          <a:stretch>
            <a:fillRect/>
          </a:stretch>
        </p:blipFill>
        <p:spPr>
          <a:xfrm>
            <a:off x="7100471" y="2079896"/>
            <a:ext cx="3137037" cy="3277238"/>
          </a:xfrm>
          <a:prstGeom prst="rect">
            <a:avLst/>
          </a:prstGeom>
        </p:spPr>
      </p:pic>
      <p:sp>
        <p:nvSpPr>
          <p:cNvPr id="7" name="Title 1">
            <a:extLst>
              <a:ext uri="{FF2B5EF4-FFF2-40B4-BE49-F238E27FC236}">
                <a16:creationId xmlns:a16="http://schemas.microsoft.com/office/drawing/2014/main" id="{C11E98A2-863C-4DF4-8DE3-E841A3ED8E7B}"/>
              </a:ext>
            </a:extLst>
          </p:cNvPr>
          <p:cNvSpPr txBox="1">
            <a:spLocks/>
          </p:cNvSpPr>
          <p:nvPr/>
        </p:nvSpPr>
        <p:spPr>
          <a:xfrm>
            <a:off x="990600" y="1481916"/>
            <a:ext cx="10515600" cy="361172"/>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CY2014			CY2015			CY2016	</a:t>
            </a:r>
            <a:endParaRPr lang="en-US" dirty="0"/>
          </a:p>
        </p:txBody>
      </p:sp>
    </p:spTree>
    <p:extLst>
      <p:ext uri="{BB962C8B-B14F-4D97-AF65-F5344CB8AC3E}">
        <p14:creationId xmlns:p14="http://schemas.microsoft.com/office/powerpoint/2010/main" val="360800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A85AA8-2EEC-4F96-BB4E-8E8604502089}"/>
              </a:ext>
            </a:extLst>
          </p:cNvPr>
          <p:cNvSpPr/>
          <p:nvPr/>
        </p:nvSpPr>
        <p:spPr>
          <a:xfrm>
            <a:off x="303774" y="1537838"/>
            <a:ext cx="11366609" cy="369332"/>
          </a:xfrm>
          <a:prstGeom prst="rect">
            <a:avLst/>
          </a:prstGeom>
        </p:spPr>
        <p:txBody>
          <a:bodyPr wrap="square">
            <a:spAutoFit/>
          </a:bodyPr>
          <a:lstStyle/>
          <a:p>
            <a:endParaRPr lang="en-US" dirty="0"/>
          </a:p>
        </p:txBody>
      </p:sp>
      <p:sp>
        <p:nvSpPr>
          <p:cNvPr id="5" name="Title 1">
            <a:extLst>
              <a:ext uri="{FF2B5EF4-FFF2-40B4-BE49-F238E27FC236}">
                <a16:creationId xmlns:a16="http://schemas.microsoft.com/office/drawing/2014/main" id="{9978F3D3-0842-417D-A3AB-79F9C51364EC}"/>
              </a:ext>
            </a:extLst>
          </p:cNvPr>
          <p:cNvSpPr txBox="1">
            <a:spLocks/>
          </p:cNvSpPr>
          <p:nvPr/>
        </p:nvSpPr>
        <p:spPr>
          <a:xfrm>
            <a:off x="303774" y="365125"/>
            <a:ext cx="110500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CAPEX	</a:t>
            </a:r>
          </a:p>
        </p:txBody>
      </p:sp>
      <p:sp>
        <p:nvSpPr>
          <p:cNvPr id="2" name="Rectangle 1">
            <a:extLst>
              <a:ext uri="{FF2B5EF4-FFF2-40B4-BE49-F238E27FC236}">
                <a16:creationId xmlns:a16="http://schemas.microsoft.com/office/drawing/2014/main" id="{CD5AEA7B-5359-4DFD-9DDA-D2365915A158}"/>
              </a:ext>
            </a:extLst>
          </p:cNvPr>
          <p:cNvSpPr/>
          <p:nvPr/>
        </p:nvSpPr>
        <p:spPr>
          <a:xfrm>
            <a:off x="641023" y="1690688"/>
            <a:ext cx="10171521" cy="2585323"/>
          </a:xfrm>
          <a:prstGeom prst="rect">
            <a:avLst/>
          </a:prstGeom>
        </p:spPr>
        <p:txBody>
          <a:bodyPr wrap="square">
            <a:spAutoFit/>
          </a:bodyPr>
          <a:lstStyle/>
          <a:p>
            <a:r>
              <a:rPr lang="en-US" b="1" dirty="0"/>
              <a:t>Q3CY19</a:t>
            </a:r>
          </a:p>
          <a:p>
            <a:r>
              <a:rPr lang="en-US" dirty="0"/>
              <a:t>3.7MT CPC plant in Vishakhapatnam. Estimated Capex is US$ 65 Million.</a:t>
            </a:r>
          </a:p>
          <a:p>
            <a:r>
              <a:rPr lang="en-US" dirty="0"/>
              <a:t>Hydrocarbon Resin plant in Germany. Estimated Capex is US$ 66 Million.</a:t>
            </a:r>
          </a:p>
          <a:p>
            <a:r>
              <a:rPr lang="en-US" b="1" dirty="0"/>
              <a:t>Q4CY18</a:t>
            </a:r>
          </a:p>
          <a:p>
            <a:r>
              <a:rPr lang="en-US" dirty="0"/>
              <a:t>Debottlenecking of </a:t>
            </a:r>
            <a:r>
              <a:rPr lang="en-US" dirty="0" err="1"/>
              <a:t>petro</a:t>
            </a:r>
            <a:r>
              <a:rPr lang="en-US" dirty="0"/>
              <a:t> tar distillation facility in Germany, Belgium and Russia</a:t>
            </a:r>
          </a:p>
          <a:p>
            <a:r>
              <a:rPr lang="en-US" b="1" dirty="0"/>
              <a:t>Q2CY19</a:t>
            </a:r>
          </a:p>
          <a:p>
            <a:r>
              <a:rPr lang="en-US" dirty="0"/>
              <a:t>Cement plant upgradation . Estimated cost  US$7million</a:t>
            </a:r>
          </a:p>
          <a:p>
            <a:r>
              <a:rPr lang="en-US" dirty="0"/>
              <a:t>All capex thru internal funding </a:t>
            </a:r>
          </a:p>
          <a:p>
            <a:endParaRPr lang="en-US" dirty="0"/>
          </a:p>
        </p:txBody>
      </p:sp>
    </p:spTree>
    <p:extLst>
      <p:ext uri="{BB962C8B-B14F-4D97-AF65-F5344CB8AC3E}">
        <p14:creationId xmlns:p14="http://schemas.microsoft.com/office/powerpoint/2010/main" val="3676796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A85AA8-2EEC-4F96-BB4E-8E8604502089}"/>
              </a:ext>
            </a:extLst>
          </p:cNvPr>
          <p:cNvSpPr/>
          <p:nvPr/>
        </p:nvSpPr>
        <p:spPr>
          <a:xfrm>
            <a:off x="303774" y="1537838"/>
            <a:ext cx="11366609" cy="3139321"/>
          </a:xfrm>
          <a:prstGeom prst="rect">
            <a:avLst/>
          </a:prstGeom>
        </p:spPr>
        <p:txBody>
          <a:bodyPr wrap="square">
            <a:spAutoFit/>
          </a:bodyPr>
          <a:lstStyle/>
          <a:p>
            <a:pPr marL="285750" indent="-285750">
              <a:buFont typeface="Arial" panose="020B0604020202020204" pitchFamily="34" charset="0"/>
              <a:buChar char="•"/>
            </a:pPr>
            <a:r>
              <a:rPr lang="en-US" dirty="0"/>
              <a:t>Cut in Corporate Tax rate in U.S from 35 to 21%</a:t>
            </a:r>
          </a:p>
          <a:p>
            <a:pPr marL="285750" indent="-285750">
              <a:buFont typeface="Arial" panose="020B0604020202020204" pitchFamily="34" charset="0"/>
              <a:buChar char="•"/>
            </a:pPr>
            <a:r>
              <a:rPr lang="en-US" dirty="0"/>
              <a:t>Cut in Belgian Tax rate from 21 to 29%</a:t>
            </a:r>
          </a:p>
          <a:p>
            <a:pPr marL="285750" indent="-285750">
              <a:buFont typeface="Arial" panose="020B0604020202020204" pitchFamily="34" charset="0"/>
              <a:buChar char="•"/>
            </a:pPr>
            <a:r>
              <a:rPr lang="en-US" dirty="0"/>
              <a:t>Refinancing of Debt brought in savings of about 140 </a:t>
            </a:r>
            <a:r>
              <a:rPr lang="en-US" dirty="0" err="1"/>
              <a:t>cr</a:t>
            </a:r>
            <a:r>
              <a:rPr lang="en-US" dirty="0"/>
              <a:t> (avg Int rate around 5.2%)</a:t>
            </a:r>
          </a:p>
          <a:p>
            <a:pPr marL="285750" indent="-285750">
              <a:buFont typeface="Arial" panose="020B0604020202020204" pitchFamily="34" charset="0"/>
              <a:buChar char="•"/>
            </a:pPr>
            <a:r>
              <a:rPr lang="en-US" dirty="0"/>
              <a:t>High Entry Barrier </a:t>
            </a:r>
          </a:p>
          <a:p>
            <a:pPr marL="285750" indent="-285750">
              <a:buFont typeface="Arial" panose="020B0604020202020204" pitchFamily="34" charset="0"/>
              <a:buChar char="•"/>
            </a:pPr>
            <a:r>
              <a:rPr lang="en-US" dirty="0"/>
              <a:t>Long standing relationships with raw material suppliers and end customers</a:t>
            </a:r>
          </a:p>
          <a:p>
            <a:pPr marL="285750" indent="-285750">
              <a:buFont typeface="Arial" panose="020B0604020202020204" pitchFamily="34" charset="0"/>
              <a:buChar char="•"/>
            </a:pPr>
            <a:r>
              <a:rPr lang="en-US" dirty="0"/>
              <a:t>Leading R&amp;D function drives continuous innovation</a:t>
            </a:r>
          </a:p>
          <a:p>
            <a:pPr marL="285750" indent="-285750">
              <a:buFont typeface="Arial" panose="020B0604020202020204" pitchFamily="34" charset="0"/>
              <a:buChar char="•"/>
            </a:pPr>
            <a:r>
              <a:rPr lang="en-US" dirty="0"/>
              <a:t>Diversified geographical footprint with advantaged freight and logistic network</a:t>
            </a:r>
          </a:p>
          <a:p>
            <a:pPr marL="285750" indent="-285750">
              <a:buFont typeface="Arial" panose="020B0604020202020204" pitchFamily="34" charset="0"/>
              <a:buChar char="•"/>
            </a:pPr>
            <a:r>
              <a:rPr lang="en-US" dirty="0"/>
              <a:t>Facilities with overall 125 MW co-generated energy</a:t>
            </a:r>
          </a:p>
          <a:p>
            <a:pPr marL="285750" indent="-285750">
              <a:buFont typeface="Arial" panose="020B0604020202020204" pitchFamily="34" charset="0"/>
              <a:buChar char="•"/>
            </a:pPr>
            <a:r>
              <a:rPr lang="en-US" dirty="0"/>
              <a:t>International management team</a:t>
            </a:r>
          </a:p>
          <a:p>
            <a:pPr marL="285750" indent="-285750">
              <a:buFont typeface="Arial" panose="020B0604020202020204" pitchFamily="34" charset="0"/>
              <a:buChar char="•"/>
            </a:pPr>
            <a:r>
              <a:rPr lang="en-US" dirty="0"/>
              <a:t>Strategy shift from low margin products to </a:t>
            </a:r>
            <a:r>
              <a:rPr lang="en-US" dirty="0" err="1"/>
              <a:t>favourable</a:t>
            </a:r>
            <a:r>
              <a:rPr lang="en-US" dirty="0"/>
              <a:t> product mix</a:t>
            </a:r>
          </a:p>
          <a:p>
            <a:endParaRPr lang="en-US" dirty="0"/>
          </a:p>
        </p:txBody>
      </p:sp>
      <p:sp>
        <p:nvSpPr>
          <p:cNvPr id="5" name="Title 1">
            <a:extLst>
              <a:ext uri="{FF2B5EF4-FFF2-40B4-BE49-F238E27FC236}">
                <a16:creationId xmlns:a16="http://schemas.microsoft.com/office/drawing/2014/main" id="{9978F3D3-0842-417D-A3AB-79F9C51364EC}"/>
              </a:ext>
            </a:extLst>
          </p:cNvPr>
          <p:cNvSpPr txBox="1">
            <a:spLocks/>
          </p:cNvSpPr>
          <p:nvPr/>
        </p:nvSpPr>
        <p:spPr>
          <a:xfrm>
            <a:off x="303774" y="39340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MOAT		</a:t>
            </a:r>
          </a:p>
        </p:txBody>
      </p:sp>
    </p:spTree>
    <p:extLst>
      <p:ext uri="{BB962C8B-B14F-4D97-AF65-F5344CB8AC3E}">
        <p14:creationId xmlns:p14="http://schemas.microsoft.com/office/powerpoint/2010/main" val="190597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78F3D3-0842-417D-A3AB-79F9C51364EC}"/>
              </a:ext>
            </a:extLst>
          </p:cNvPr>
          <p:cNvSpPr txBox="1">
            <a:spLocks/>
          </p:cNvSpPr>
          <p:nvPr/>
        </p:nvSpPr>
        <p:spPr>
          <a:xfrm>
            <a:off x="303774" y="39340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           MARPOL</a:t>
            </a:r>
            <a:r>
              <a:rPr lang="en-US" dirty="0"/>
              <a:t>			</a:t>
            </a:r>
          </a:p>
        </p:txBody>
      </p:sp>
      <p:sp>
        <p:nvSpPr>
          <p:cNvPr id="4" name="Rectangle 3">
            <a:extLst>
              <a:ext uri="{FF2B5EF4-FFF2-40B4-BE49-F238E27FC236}">
                <a16:creationId xmlns:a16="http://schemas.microsoft.com/office/drawing/2014/main" id="{D02BD33C-FCFB-4708-9BBE-A18FB934E797}"/>
              </a:ext>
            </a:extLst>
          </p:cNvPr>
          <p:cNvSpPr/>
          <p:nvPr/>
        </p:nvSpPr>
        <p:spPr>
          <a:xfrm>
            <a:off x="133350" y="1679214"/>
            <a:ext cx="10515600" cy="2308324"/>
          </a:xfrm>
          <a:prstGeom prst="rect">
            <a:avLst/>
          </a:prstGeom>
        </p:spPr>
        <p:txBody>
          <a:bodyPr wrap="square">
            <a:spAutoFit/>
          </a:bodyPr>
          <a:lstStyle/>
          <a:p>
            <a:pPr lvl="1"/>
            <a:r>
              <a:rPr lang="en-US" dirty="0"/>
              <a:t>New MARPOL (International Convention for the Prevention of Pollution from Ships) limits on sulfur content in marine fuels starting in 2020. This additional crude demand would contribute to crude market tightening in 2020-21.</a:t>
            </a:r>
          </a:p>
          <a:p>
            <a:pPr lvl="1"/>
            <a:r>
              <a:rPr lang="en-US" dirty="0"/>
              <a:t>In 2020, global sulfur limits for marine bunker fuel will be lowered from the current 3.5% to 0.5%, affecting fuel demand from the shipping industry.</a:t>
            </a:r>
          </a:p>
          <a:p>
            <a:pPr lvl="1"/>
            <a:r>
              <a:rPr lang="en-US" dirty="0"/>
              <a:t>There is a high degree of uncertainty over the level of compliance from shipping companies, and if they do switch, which alternative fuels they will use. They could continue using high-sulfur grades and install scrubbers, which remove the sulfur from exhaust gases</a:t>
            </a:r>
          </a:p>
        </p:txBody>
      </p:sp>
      <p:sp>
        <p:nvSpPr>
          <p:cNvPr id="6" name="TextBox 5">
            <a:extLst>
              <a:ext uri="{FF2B5EF4-FFF2-40B4-BE49-F238E27FC236}">
                <a16:creationId xmlns:a16="http://schemas.microsoft.com/office/drawing/2014/main" id="{E87890AD-91AC-4382-95F1-0D4822D4789B}"/>
              </a:ext>
            </a:extLst>
          </p:cNvPr>
          <p:cNvSpPr txBox="1"/>
          <p:nvPr/>
        </p:nvSpPr>
        <p:spPr>
          <a:xfrm>
            <a:off x="546756" y="3987538"/>
            <a:ext cx="5203596" cy="3139321"/>
          </a:xfrm>
          <a:prstGeom prst="rect">
            <a:avLst/>
          </a:prstGeom>
          <a:noFill/>
        </p:spPr>
        <p:txBody>
          <a:bodyPr wrap="square" rtlCol="0">
            <a:spAutoFit/>
          </a:bodyPr>
          <a:lstStyle/>
          <a:p>
            <a:r>
              <a:rPr lang="en-US" b="1" u="sng" dirty="0"/>
              <a:t>Impact of MARPOL on GPC availability</a:t>
            </a:r>
          </a:p>
          <a:p>
            <a:r>
              <a:rPr lang="en-US" dirty="0"/>
              <a:t>The enactment of MARPOL will put existing quantities and qualities of calcinable green petroleum coke (“GPC”) production at risk of decreasing.</a:t>
            </a:r>
          </a:p>
          <a:p>
            <a:r>
              <a:rPr lang="en-US" dirty="0"/>
              <a:t>As per the recent industry estimates, upon the enactment of MARPOL, over 900KMT of calcinable GPC supply is expected to be at the risk of disappearing from global marketplace. This includes approximately 600KMT in </a:t>
            </a:r>
            <a:r>
              <a:rPr lang="en-US" dirty="0" err="1"/>
              <a:t>NorthAmerica</a:t>
            </a:r>
            <a:r>
              <a:rPr lang="en-US" dirty="0"/>
              <a:t> and 300KMT in Western Europe.</a:t>
            </a:r>
          </a:p>
          <a:p>
            <a:endParaRPr lang="en-US" dirty="0"/>
          </a:p>
        </p:txBody>
      </p:sp>
      <p:pic>
        <p:nvPicPr>
          <p:cNvPr id="8" name="Picture 7">
            <a:extLst>
              <a:ext uri="{FF2B5EF4-FFF2-40B4-BE49-F238E27FC236}">
                <a16:creationId xmlns:a16="http://schemas.microsoft.com/office/drawing/2014/main" id="{D42D93CF-E2C5-447B-A2B3-99D655070068}"/>
              </a:ext>
            </a:extLst>
          </p:cNvPr>
          <p:cNvPicPr>
            <a:picLocks noChangeAspect="1"/>
          </p:cNvPicPr>
          <p:nvPr/>
        </p:nvPicPr>
        <p:blipFill>
          <a:blip r:embed="rId2"/>
          <a:stretch>
            <a:fillRect/>
          </a:stretch>
        </p:blipFill>
        <p:spPr>
          <a:xfrm>
            <a:off x="6096000" y="3588045"/>
            <a:ext cx="4552950" cy="2876550"/>
          </a:xfrm>
          <a:prstGeom prst="rect">
            <a:avLst/>
          </a:prstGeom>
        </p:spPr>
      </p:pic>
    </p:spTree>
    <p:extLst>
      <p:ext uri="{BB962C8B-B14F-4D97-AF65-F5344CB8AC3E}">
        <p14:creationId xmlns:p14="http://schemas.microsoft.com/office/powerpoint/2010/main" val="3570992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68E1-9F2B-46A7-8541-E2C75D8ABAB3}"/>
              </a:ext>
            </a:extLst>
          </p:cNvPr>
          <p:cNvSpPr>
            <a:spLocks noGrp="1"/>
          </p:cNvSpPr>
          <p:nvPr>
            <p:ph type="title"/>
          </p:nvPr>
        </p:nvSpPr>
        <p:spPr/>
        <p:txBody>
          <a:bodyPr/>
          <a:lstStyle/>
          <a:p>
            <a:r>
              <a:rPr lang="en-US" dirty="0"/>
              <a:t>Debt Analysis 	</a:t>
            </a:r>
          </a:p>
        </p:txBody>
      </p:sp>
      <p:pic>
        <p:nvPicPr>
          <p:cNvPr id="7" name="Content Placeholder 6">
            <a:extLst>
              <a:ext uri="{FF2B5EF4-FFF2-40B4-BE49-F238E27FC236}">
                <a16:creationId xmlns:a16="http://schemas.microsoft.com/office/drawing/2014/main" id="{AFBF4708-490C-4927-8069-2547AE70043B}"/>
              </a:ext>
            </a:extLst>
          </p:cNvPr>
          <p:cNvPicPr>
            <a:picLocks noGrp="1" noChangeAspect="1"/>
          </p:cNvPicPr>
          <p:nvPr>
            <p:ph sz="half" idx="2"/>
          </p:nvPr>
        </p:nvPicPr>
        <p:blipFill>
          <a:blip r:embed="rId2"/>
          <a:stretch>
            <a:fillRect/>
          </a:stretch>
        </p:blipFill>
        <p:spPr>
          <a:xfrm>
            <a:off x="718690" y="1885361"/>
            <a:ext cx="4702398" cy="4304302"/>
          </a:xfrm>
          <a:prstGeom prst="rect">
            <a:avLst/>
          </a:prstGeom>
        </p:spPr>
      </p:pic>
      <p:sp>
        <p:nvSpPr>
          <p:cNvPr id="6" name="Content Placeholder 5">
            <a:extLst>
              <a:ext uri="{FF2B5EF4-FFF2-40B4-BE49-F238E27FC236}">
                <a16:creationId xmlns:a16="http://schemas.microsoft.com/office/drawing/2014/main" id="{076D81E2-3602-4BE0-9C46-F30C2AE8CC5C}"/>
              </a:ext>
            </a:extLst>
          </p:cNvPr>
          <p:cNvSpPr>
            <a:spLocks noGrp="1"/>
          </p:cNvSpPr>
          <p:nvPr>
            <p:ph sz="quarter" idx="4"/>
          </p:nvPr>
        </p:nvSpPr>
        <p:spPr>
          <a:xfrm>
            <a:off x="5637229" y="1885361"/>
            <a:ext cx="5718159" cy="4304302"/>
          </a:xfrm>
        </p:spPr>
        <p:txBody>
          <a:bodyPr/>
          <a:lstStyle/>
          <a:p>
            <a:r>
              <a:rPr lang="en-US" dirty="0"/>
              <a:t>No major  debt repayment plan till 2025 but has the flexibility to do the prepayment </a:t>
            </a:r>
          </a:p>
          <a:p>
            <a:r>
              <a:rPr lang="en-US" dirty="0"/>
              <a:t>All capex planned so far is thru internal accruals , so no plan to increase debt further</a:t>
            </a:r>
          </a:p>
          <a:p>
            <a:endParaRPr lang="en-US" dirty="0"/>
          </a:p>
        </p:txBody>
      </p:sp>
    </p:spTree>
    <p:extLst>
      <p:ext uri="{BB962C8B-B14F-4D97-AF65-F5344CB8AC3E}">
        <p14:creationId xmlns:p14="http://schemas.microsoft.com/office/powerpoint/2010/main" val="3948401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A85AA8-2EEC-4F96-BB4E-8E8604502089}"/>
              </a:ext>
            </a:extLst>
          </p:cNvPr>
          <p:cNvSpPr/>
          <p:nvPr/>
        </p:nvSpPr>
        <p:spPr>
          <a:xfrm>
            <a:off x="303774" y="1537838"/>
            <a:ext cx="11366609" cy="3970318"/>
          </a:xfrm>
          <a:prstGeom prst="rect">
            <a:avLst/>
          </a:prstGeom>
        </p:spPr>
        <p:txBody>
          <a:bodyPr wrap="square">
            <a:spAutoFit/>
          </a:bodyPr>
          <a:lstStyle/>
          <a:p>
            <a:r>
              <a:rPr lang="en-US" dirty="0"/>
              <a:t>It is quite clear that a consensus decision has been taken that the use of imported pet coke all over the country may be permitted only in the following industries: Cement, Lime Kiln, Calcium Carbide and Gasification as these industries may be permitted to import pet coke for use as a feedstock or in the manufacturing process and not as a fuel.</a:t>
            </a:r>
          </a:p>
          <a:p>
            <a:r>
              <a:rPr lang="en-US" dirty="0"/>
              <a:t>The decision on the use of imported pet coke in the steel industry and aluminum industry is still under consideration and is expected in 8 weeks till October 1</a:t>
            </a:r>
            <a:r>
              <a:rPr lang="en-US" baseline="30000" dirty="0"/>
              <a:t>st</a:t>
            </a:r>
            <a:endParaRPr lang="en-US" dirty="0"/>
          </a:p>
          <a:p>
            <a:r>
              <a:rPr lang="en-US" dirty="0"/>
              <a:t>As Ban would not only affect Rain but steel and aluminum industry as a whole </a:t>
            </a:r>
          </a:p>
          <a:p>
            <a:r>
              <a:rPr lang="en-US" dirty="0"/>
              <a:t>The company maintains 3 months inventory and the production wouldn’t be impacted. </a:t>
            </a:r>
          </a:p>
          <a:p>
            <a:endParaRPr lang="en-US" dirty="0"/>
          </a:p>
          <a:p>
            <a:r>
              <a:rPr lang="en-US" b="1" u="sng" dirty="0">
                <a:solidFill>
                  <a:srgbClr val="0A0A0A"/>
                </a:solidFill>
                <a:latin typeface="Conv_AkkRg_Pro"/>
              </a:rPr>
              <a:t>Notes</a:t>
            </a:r>
          </a:p>
          <a:p>
            <a:r>
              <a:rPr lang="en-US" dirty="0">
                <a:solidFill>
                  <a:srgbClr val="0A0A0A"/>
                </a:solidFill>
                <a:latin typeface="Conv_AkkRg_Pro"/>
              </a:rPr>
              <a:t>According to estimates, India's domestic CPC production of about 2 million mt/year requires around 2.6 million mt of anode-grade green coke as feedstock.</a:t>
            </a:r>
          </a:p>
          <a:p>
            <a:r>
              <a:rPr lang="en-US" dirty="0">
                <a:solidFill>
                  <a:srgbClr val="0A0A0A"/>
                </a:solidFill>
                <a:latin typeface="Conv_AkkRg_Pro"/>
              </a:rPr>
              <a:t>Indian domestic production of anode-grade GPC is estimated by some sources at around 500,000 mt, leaving the market structurally short of just over 2 million mt, if a ban becomes permanent.</a:t>
            </a:r>
          </a:p>
          <a:p>
            <a:endParaRPr lang="en-US" dirty="0"/>
          </a:p>
        </p:txBody>
      </p:sp>
      <p:sp>
        <p:nvSpPr>
          <p:cNvPr id="5" name="Title 1">
            <a:extLst>
              <a:ext uri="{FF2B5EF4-FFF2-40B4-BE49-F238E27FC236}">
                <a16:creationId xmlns:a16="http://schemas.microsoft.com/office/drawing/2014/main" id="{9978F3D3-0842-417D-A3AB-79F9C51364EC}"/>
              </a:ext>
            </a:extLst>
          </p:cNvPr>
          <p:cNvSpPr txBox="1">
            <a:spLocks/>
          </p:cNvSpPr>
          <p:nvPr/>
        </p:nvSpPr>
        <p:spPr>
          <a:xfrm>
            <a:off x="303774" y="365125"/>
            <a:ext cx="110500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Supreme Court Ruling	</a:t>
            </a:r>
          </a:p>
        </p:txBody>
      </p:sp>
    </p:spTree>
    <p:extLst>
      <p:ext uri="{BB962C8B-B14F-4D97-AF65-F5344CB8AC3E}">
        <p14:creationId xmlns:p14="http://schemas.microsoft.com/office/powerpoint/2010/main" val="1113551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A85AA8-2EEC-4F96-BB4E-8E8604502089}"/>
              </a:ext>
            </a:extLst>
          </p:cNvPr>
          <p:cNvSpPr/>
          <p:nvPr/>
        </p:nvSpPr>
        <p:spPr>
          <a:xfrm>
            <a:off x="303774" y="1537838"/>
            <a:ext cx="11366609" cy="2862322"/>
          </a:xfrm>
          <a:prstGeom prst="rect">
            <a:avLst/>
          </a:prstGeom>
        </p:spPr>
        <p:txBody>
          <a:bodyPr wrap="square">
            <a:spAutoFit/>
          </a:bodyPr>
          <a:lstStyle/>
          <a:p>
            <a:r>
              <a:rPr lang="en-US" dirty="0">
                <a:solidFill>
                  <a:srgbClr val="222222"/>
                </a:solidFill>
                <a:latin typeface="Georgia" panose="02040502050405020303" pitchFamily="18" charset="0"/>
              </a:rPr>
              <a:t>Rain does not export to china , so not bothered about what goes into china but concerned on what comes out from china</a:t>
            </a:r>
          </a:p>
          <a:p>
            <a:endParaRPr lang="en-US" dirty="0">
              <a:solidFill>
                <a:srgbClr val="222222"/>
              </a:solidFill>
              <a:latin typeface="Georgia" panose="02040502050405020303" pitchFamily="18" charset="0"/>
            </a:endParaRPr>
          </a:p>
          <a:p>
            <a:r>
              <a:rPr lang="en-US" dirty="0">
                <a:solidFill>
                  <a:srgbClr val="222222"/>
                </a:solidFill>
                <a:latin typeface="Georgia" panose="02040502050405020303" pitchFamily="18" charset="0"/>
              </a:rPr>
              <a:t>Unconfirmed  US calciner source said much tighter regulations were coming into effect on sulfur oxide emissions in China, which could have a much bigger impact on the winter closure programs compared with last year. The allowable emissions by calciners are due to fall by 60% compared with last year, meaning there could be a significant impact on the operations of calciners during the winter closure program during the heating season between mid-November and mid-March.</a:t>
            </a:r>
          </a:p>
          <a:p>
            <a:endParaRPr lang="en-US" dirty="0">
              <a:solidFill>
                <a:srgbClr val="222222"/>
              </a:solidFill>
              <a:latin typeface="Georgia" panose="02040502050405020303" pitchFamily="18" charset="0"/>
            </a:endParaRPr>
          </a:p>
          <a:p>
            <a:endParaRPr lang="en-US" dirty="0"/>
          </a:p>
        </p:txBody>
      </p:sp>
      <p:sp>
        <p:nvSpPr>
          <p:cNvPr id="5" name="Title 1">
            <a:extLst>
              <a:ext uri="{FF2B5EF4-FFF2-40B4-BE49-F238E27FC236}">
                <a16:creationId xmlns:a16="http://schemas.microsoft.com/office/drawing/2014/main" id="{9978F3D3-0842-417D-A3AB-79F9C51364EC}"/>
              </a:ext>
            </a:extLst>
          </p:cNvPr>
          <p:cNvSpPr txBox="1">
            <a:spLocks/>
          </p:cNvSpPr>
          <p:nvPr/>
        </p:nvSpPr>
        <p:spPr>
          <a:xfrm>
            <a:off x="303774" y="28028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China Factor 	</a:t>
            </a:r>
          </a:p>
        </p:txBody>
      </p:sp>
    </p:spTree>
    <p:extLst>
      <p:ext uri="{BB962C8B-B14F-4D97-AF65-F5344CB8AC3E}">
        <p14:creationId xmlns:p14="http://schemas.microsoft.com/office/powerpoint/2010/main" val="2498681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A85AA8-2EEC-4F96-BB4E-8E8604502089}"/>
              </a:ext>
            </a:extLst>
          </p:cNvPr>
          <p:cNvSpPr/>
          <p:nvPr/>
        </p:nvSpPr>
        <p:spPr>
          <a:xfrm>
            <a:off x="303774" y="1537838"/>
            <a:ext cx="11366609" cy="369332"/>
          </a:xfrm>
          <a:prstGeom prst="rect">
            <a:avLst/>
          </a:prstGeom>
        </p:spPr>
        <p:txBody>
          <a:bodyPr wrap="square">
            <a:spAutoFit/>
          </a:bodyPr>
          <a:lstStyle/>
          <a:p>
            <a:endParaRPr lang="en-US" dirty="0"/>
          </a:p>
        </p:txBody>
      </p:sp>
      <p:sp>
        <p:nvSpPr>
          <p:cNvPr id="5" name="Title 1">
            <a:extLst>
              <a:ext uri="{FF2B5EF4-FFF2-40B4-BE49-F238E27FC236}">
                <a16:creationId xmlns:a16="http://schemas.microsoft.com/office/drawing/2014/main" id="{9978F3D3-0842-417D-A3AB-79F9C51364EC}"/>
              </a:ext>
            </a:extLst>
          </p:cNvPr>
          <p:cNvSpPr txBox="1">
            <a:spLocks/>
          </p:cNvSpPr>
          <p:nvPr/>
        </p:nvSpPr>
        <p:spPr>
          <a:xfrm>
            <a:off x="192223" y="396941"/>
            <a:ext cx="110500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Concerns			</a:t>
            </a:r>
          </a:p>
        </p:txBody>
      </p:sp>
      <p:sp>
        <p:nvSpPr>
          <p:cNvPr id="2" name="Rectangle 1">
            <a:extLst>
              <a:ext uri="{FF2B5EF4-FFF2-40B4-BE49-F238E27FC236}">
                <a16:creationId xmlns:a16="http://schemas.microsoft.com/office/drawing/2014/main" id="{CD5AEA7B-5359-4DFD-9DDA-D2365915A158}"/>
              </a:ext>
            </a:extLst>
          </p:cNvPr>
          <p:cNvSpPr/>
          <p:nvPr/>
        </p:nvSpPr>
        <p:spPr>
          <a:xfrm>
            <a:off x="641023" y="1690688"/>
            <a:ext cx="10171521" cy="1908215"/>
          </a:xfrm>
          <a:prstGeom prst="rect">
            <a:avLst/>
          </a:prstGeom>
        </p:spPr>
        <p:txBody>
          <a:bodyPr wrap="square">
            <a:spAutoFit/>
          </a:bodyPr>
          <a:lstStyle/>
          <a:p>
            <a:pPr marL="285750" indent="-285750">
              <a:buFont typeface="Arial" panose="020B0604020202020204" pitchFamily="34" charset="0"/>
              <a:buChar char="•"/>
            </a:pPr>
            <a:r>
              <a:rPr lang="en-US" sz="1600" dirty="0"/>
              <a:t>High Debt </a:t>
            </a:r>
          </a:p>
          <a:p>
            <a:pPr marL="285750" indent="-285750">
              <a:buFont typeface="Arial" panose="020B0604020202020204" pitchFamily="34" charset="0"/>
              <a:buChar char="•"/>
            </a:pPr>
            <a:r>
              <a:rPr lang="en-US" sz="1600" dirty="0"/>
              <a:t>Operations in multiple country with multiple currencies , any depreciation of currency has a impact on bottom line </a:t>
            </a:r>
          </a:p>
          <a:p>
            <a:pPr marL="285750" indent="-285750">
              <a:buFont typeface="Arial" panose="020B0604020202020204" pitchFamily="34" charset="0"/>
              <a:buChar char="•"/>
            </a:pPr>
            <a:r>
              <a:rPr lang="en-US" sz="1600" dirty="0"/>
              <a:t>Commodity company .. Entry and exit needs to be timed well else can take years for an exit. </a:t>
            </a:r>
          </a:p>
          <a:p>
            <a:pPr marL="285750" indent="-285750">
              <a:buFont typeface="Arial" panose="020B0604020202020204" pitchFamily="34" charset="0"/>
              <a:buChar char="•"/>
            </a:pPr>
            <a:r>
              <a:rPr lang="en-US" sz="1600" dirty="0"/>
              <a:t>Government policies (ban on pet coke/</a:t>
            </a:r>
            <a:r>
              <a:rPr lang="en-US" sz="1600" dirty="0" err="1"/>
              <a:t>Rusal</a:t>
            </a:r>
            <a:r>
              <a:rPr lang="en-US" sz="1600" dirty="0"/>
              <a:t> sanctions etc..)</a:t>
            </a:r>
          </a:p>
          <a:p>
            <a:endParaRPr lang="en-US" b="1" dirty="0"/>
          </a:p>
          <a:p>
            <a:endParaRPr lang="en-US" dirty="0"/>
          </a:p>
          <a:p>
            <a:endParaRPr lang="en-US" dirty="0"/>
          </a:p>
        </p:txBody>
      </p:sp>
      <p:sp>
        <p:nvSpPr>
          <p:cNvPr id="6" name="Title 1">
            <a:extLst>
              <a:ext uri="{FF2B5EF4-FFF2-40B4-BE49-F238E27FC236}">
                <a16:creationId xmlns:a16="http://schemas.microsoft.com/office/drawing/2014/main" id="{9044B63B-4F21-48C9-BA4E-CB5BB4BB8922}"/>
              </a:ext>
            </a:extLst>
          </p:cNvPr>
          <p:cNvSpPr txBox="1">
            <a:spLocks/>
          </p:cNvSpPr>
          <p:nvPr/>
        </p:nvSpPr>
        <p:spPr>
          <a:xfrm>
            <a:off x="192223" y="3259097"/>
            <a:ext cx="110500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What’s Working			</a:t>
            </a:r>
          </a:p>
        </p:txBody>
      </p:sp>
      <p:sp>
        <p:nvSpPr>
          <p:cNvPr id="7" name="Rectangle 6">
            <a:extLst>
              <a:ext uri="{FF2B5EF4-FFF2-40B4-BE49-F238E27FC236}">
                <a16:creationId xmlns:a16="http://schemas.microsoft.com/office/drawing/2014/main" id="{3230F559-FED9-4891-892D-3D698F3B09BF}"/>
              </a:ext>
            </a:extLst>
          </p:cNvPr>
          <p:cNvSpPr/>
          <p:nvPr/>
        </p:nvSpPr>
        <p:spPr>
          <a:xfrm>
            <a:off x="641023" y="4213204"/>
            <a:ext cx="10171521" cy="2677656"/>
          </a:xfrm>
          <a:prstGeom prst="rect">
            <a:avLst/>
          </a:prstGeom>
        </p:spPr>
        <p:txBody>
          <a:bodyPr wrap="square">
            <a:spAutoFit/>
          </a:bodyPr>
          <a:lstStyle/>
          <a:p>
            <a:pPr marL="285750" indent="-285750">
              <a:buFont typeface="Arial" panose="020B0604020202020204" pitchFamily="34" charset="0"/>
              <a:buChar char="•"/>
            </a:pPr>
            <a:r>
              <a:rPr lang="en-US" sz="1600" dirty="0"/>
              <a:t>Expect increase demand for aluminum from US operations</a:t>
            </a:r>
          </a:p>
          <a:p>
            <a:pPr marL="285750" indent="-285750">
              <a:buFont typeface="Arial" panose="020B0604020202020204" pitchFamily="34" charset="0"/>
              <a:buChar char="•"/>
            </a:pPr>
            <a:r>
              <a:rPr lang="en-US" sz="1600" dirty="0"/>
              <a:t>Better positioned amongst its peer worldwide</a:t>
            </a:r>
          </a:p>
          <a:p>
            <a:pPr marL="285750" indent="-285750">
              <a:buFont typeface="Arial" panose="020B0604020202020204" pitchFamily="34" charset="0"/>
              <a:buChar char="•"/>
            </a:pPr>
            <a:r>
              <a:rPr lang="en-US" sz="1600" dirty="0"/>
              <a:t>Looking for futuristic products on the AM. Hired top </a:t>
            </a:r>
            <a:r>
              <a:rPr lang="en-US" sz="1600" dirty="0" err="1"/>
              <a:t>honco</a:t>
            </a:r>
            <a:r>
              <a:rPr lang="en-US" sz="1600" dirty="0"/>
              <a:t> from BASF for expanding operations . Watch out for this space </a:t>
            </a:r>
          </a:p>
          <a:p>
            <a:pPr marL="285750" indent="-285750">
              <a:buFont typeface="Arial" panose="020B0604020202020204" pitchFamily="34" charset="0"/>
              <a:buChar char="•"/>
            </a:pPr>
            <a:r>
              <a:rPr lang="en-US" sz="1600" dirty="0"/>
              <a:t>EV Boom will lead to  demand for more aluminum</a:t>
            </a:r>
          </a:p>
          <a:p>
            <a:pPr marL="285750" indent="-285750">
              <a:buFont typeface="Arial" panose="020B0604020202020204" pitchFamily="34" charset="0"/>
              <a:buChar char="•"/>
            </a:pPr>
            <a:r>
              <a:rPr lang="en-US" sz="1600" dirty="0"/>
              <a:t>China Winter cuts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b="1" dirty="0"/>
          </a:p>
          <a:p>
            <a:endParaRPr lang="en-US" dirty="0"/>
          </a:p>
          <a:p>
            <a:endParaRPr lang="en-US" dirty="0"/>
          </a:p>
        </p:txBody>
      </p:sp>
    </p:spTree>
    <p:extLst>
      <p:ext uri="{BB962C8B-B14F-4D97-AF65-F5344CB8AC3E}">
        <p14:creationId xmlns:p14="http://schemas.microsoft.com/office/powerpoint/2010/main" val="348208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7FA0CC-7231-4172-9804-33FEE6084FB8}"/>
              </a:ext>
            </a:extLst>
          </p:cNvPr>
          <p:cNvPicPr>
            <a:picLocks noChangeAspect="1"/>
          </p:cNvPicPr>
          <p:nvPr/>
        </p:nvPicPr>
        <p:blipFill>
          <a:blip r:embed="rId2"/>
          <a:stretch>
            <a:fillRect/>
          </a:stretch>
        </p:blipFill>
        <p:spPr>
          <a:xfrm>
            <a:off x="434188" y="1630837"/>
            <a:ext cx="10755428" cy="4862038"/>
          </a:xfrm>
          <a:prstGeom prst="rect">
            <a:avLst/>
          </a:prstGeom>
        </p:spPr>
      </p:pic>
      <p:sp>
        <p:nvSpPr>
          <p:cNvPr id="3" name="TextBox 2">
            <a:extLst>
              <a:ext uri="{FF2B5EF4-FFF2-40B4-BE49-F238E27FC236}">
                <a16:creationId xmlns:a16="http://schemas.microsoft.com/office/drawing/2014/main" id="{1EBA48A3-59CA-4F43-B7BE-9BFF96B191DB}"/>
              </a:ext>
            </a:extLst>
          </p:cNvPr>
          <p:cNvSpPr txBox="1"/>
          <p:nvPr/>
        </p:nvSpPr>
        <p:spPr>
          <a:xfrm>
            <a:off x="667654" y="413266"/>
            <a:ext cx="10230428" cy="861774"/>
          </a:xfrm>
          <a:prstGeom prst="rect">
            <a:avLst/>
          </a:prstGeom>
          <a:noFill/>
        </p:spPr>
        <p:txBody>
          <a:bodyPr wrap="square" rtlCol="0">
            <a:spAutoFit/>
          </a:bodyPr>
          <a:lstStyle/>
          <a:p>
            <a:r>
              <a:rPr lang="en-US" sz="5000" dirty="0"/>
              <a:t>  </a:t>
            </a:r>
            <a:r>
              <a:rPr lang="en-US" sz="5000" dirty="0" err="1"/>
              <a:t>Aluminium</a:t>
            </a:r>
            <a:r>
              <a:rPr lang="en-US" sz="5000" dirty="0"/>
              <a:t> Production Worldwide </a:t>
            </a:r>
          </a:p>
        </p:txBody>
      </p:sp>
    </p:spTree>
    <p:extLst>
      <p:ext uri="{BB962C8B-B14F-4D97-AF65-F5344CB8AC3E}">
        <p14:creationId xmlns:p14="http://schemas.microsoft.com/office/powerpoint/2010/main" val="1708879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EF6F-8D5F-49B5-8D24-245313D3A9B9}"/>
              </a:ext>
            </a:extLst>
          </p:cNvPr>
          <p:cNvSpPr>
            <a:spLocks noGrp="1"/>
          </p:cNvSpPr>
          <p:nvPr>
            <p:ph type="title"/>
          </p:nvPr>
        </p:nvSpPr>
        <p:spPr/>
        <p:txBody>
          <a:bodyPr/>
          <a:lstStyle/>
          <a:p>
            <a:pPr algn="ctr"/>
            <a:r>
              <a:rPr lang="en-US" dirty="0"/>
              <a:t>Rain industries – End Product Usage</a:t>
            </a:r>
          </a:p>
        </p:txBody>
      </p:sp>
      <p:pic>
        <p:nvPicPr>
          <p:cNvPr id="4" name="Content Placeholder 3">
            <a:extLst>
              <a:ext uri="{FF2B5EF4-FFF2-40B4-BE49-F238E27FC236}">
                <a16:creationId xmlns:a16="http://schemas.microsoft.com/office/drawing/2014/main" id="{30D73D2A-84EF-4959-95F5-A47E1C9CA11D}"/>
              </a:ext>
            </a:extLst>
          </p:cNvPr>
          <p:cNvPicPr>
            <a:picLocks noGrp="1" noChangeAspect="1"/>
          </p:cNvPicPr>
          <p:nvPr>
            <p:ph idx="1"/>
          </p:nvPr>
        </p:nvPicPr>
        <p:blipFill>
          <a:blip r:embed="rId2"/>
          <a:stretch>
            <a:fillRect/>
          </a:stretch>
        </p:blipFill>
        <p:spPr>
          <a:xfrm>
            <a:off x="1962580" y="1825625"/>
            <a:ext cx="8266839" cy="4351338"/>
          </a:xfrm>
          <a:prstGeom prst="rect">
            <a:avLst/>
          </a:prstGeom>
        </p:spPr>
      </p:pic>
    </p:spTree>
    <p:extLst>
      <p:ext uri="{BB962C8B-B14F-4D97-AF65-F5344CB8AC3E}">
        <p14:creationId xmlns:p14="http://schemas.microsoft.com/office/powerpoint/2010/main" val="217976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ACD6-BDBA-48F9-AE94-9336423B7031}"/>
              </a:ext>
            </a:extLst>
          </p:cNvPr>
          <p:cNvSpPr>
            <a:spLocks noGrp="1"/>
          </p:cNvSpPr>
          <p:nvPr>
            <p:ph type="title"/>
          </p:nvPr>
        </p:nvSpPr>
        <p:spPr/>
        <p:txBody>
          <a:bodyPr/>
          <a:lstStyle/>
          <a:p>
            <a:r>
              <a:rPr lang="en-US" dirty="0"/>
              <a:t>FAQ</a:t>
            </a:r>
          </a:p>
        </p:txBody>
      </p:sp>
      <p:sp>
        <p:nvSpPr>
          <p:cNvPr id="3" name="Content Placeholder 2">
            <a:extLst>
              <a:ext uri="{FF2B5EF4-FFF2-40B4-BE49-F238E27FC236}">
                <a16:creationId xmlns:a16="http://schemas.microsoft.com/office/drawing/2014/main" id="{67D55AD6-D9E0-431D-82B9-18CD2F6B387B}"/>
              </a:ext>
            </a:extLst>
          </p:cNvPr>
          <p:cNvSpPr>
            <a:spLocks noGrp="1"/>
          </p:cNvSpPr>
          <p:nvPr>
            <p:ph idx="1"/>
          </p:nvPr>
        </p:nvSpPr>
        <p:spPr>
          <a:xfrm>
            <a:off x="753359" y="1531970"/>
            <a:ext cx="10515600" cy="4762942"/>
          </a:xfrm>
        </p:spPr>
        <p:txBody>
          <a:bodyPr>
            <a:noAutofit/>
          </a:bodyPr>
          <a:lstStyle/>
          <a:p>
            <a:pPr marL="0" indent="0">
              <a:buNone/>
            </a:pPr>
            <a:r>
              <a:rPr lang="en-US" sz="1600" b="1" dirty="0"/>
              <a:t>What is the Impact of falling Crude Oil / Commodity prices on the businesses carried-out by Rain?</a:t>
            </a:r>
          </a:p>
          <a:p>
            <a:pPr marL="0" indent="0">
              <a:buNone/>
            </a:pPr>
            <a:r>
              <a:rPr lang="en-US" sz="1600" dirty="0"/>
              <a:t>Prices of CPC and GPC are not indexed to Crude Oil or other Commodity prices and they are influenced by their own supply-demand dynamics. Although, prices of both GPC and CPC fluctuate widely, the spread between prices of GPC and CPC move in a narrow-range. Prices of certain Carbon products and Chemical Products manufactured by the Company are indexed to Crude Oil or other Commodity prices. As both Raw-materials and Finished Products in Coal Tar Distillation are indexed to Crude Oil or Other Commodity prices with a lag of few months, there is no impact of falling Crude Oil or other Commodity prices on the business of Coal Tar Distillation in the medium term. </a:t>
            </a:r>
          </a:p>
          <a:p>
            <a:pPr marL="0" indent="0">
              <a:buNone/>
            </a:pPr>
            <a:r>
              <a:rPr lang="en-US" sz="1600" b="1" dirty="0"/>
              <a:t> What is the Impact of falling Aluminum prices on the businesses carried-out by Rain?</a:t>
            </a:r>
          </a:p>
          <a:p>
            <a:pPr marL="0" indent="0">
              <a:buNone/>
            </a:pPr>
            <a:r>
              <a:rPr lang="en-US" sz="1600" dirty="0"/>
              <a:t> Prices of CPC and CTP are not indexed to Aluminum prices and they are influenced by their own supply-demand dynamics.  As CPC and CTP are critical consumables used in manufacturing of Aluminum metal, their demand is directly proportionate to production of Aluminum metal and not linked to Aluminum prices.</a:t>
            </a:r>
          </a:p>
          <a:p>
            <a:pPr marL="0" indent="0">
              <a:buNone/>
            </a:pPr>
            <a:r>
              <a:rPr lang="en-US" sz="1600" b="1" dirty="0"/>
              <a:t>What is the Impact of weakening Russian Ruble on the viability of Russian Tar Distillation Plant?</a:t>
            </a:r>
          </a:p>
          <a:p>
            <a:pPr marL="0" indent="0">
              <a:buNone/>
            </a:pPr>
            <a:r>
              <a:rPr lang="en-US" sz="1600" dirty="0"/>
              <a:t>The weakening Russian Ruble will not impact the viability of Russian Expansion, as the finished product from Russian Plant will be sold either in Russia (as an import-substitute) or exported from Russia. With conversion costs being incurred in Russian Ruble, the plant will be more competitive in the international market. </a:t>
            </a:r>
          </a:p>
        </p:txBody>
      </p:sp>
    </p:spTree>
    <p:extLst>
      <p:ext uri="{BB962C8B-B14F-4D97-AF65-F5344CB8AC3E}">
        <p14:creationId xmlns:p14="http://schemas.microsoft.com/office/powerpoint/2010/main" val="3575374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ACD6-BDBA-48F9-AE94-9336423B7031}"/>
              </a:ext>
            </a:extLst>
          </p:cNvPr>
          <p:cNvSpPr>
            <a:spLocks noGrp="1"/>
          </p:cNvSpPr>
          <p:nvPr>
            <p:ph type="title"/>
          </p:nvPr>
        </p:nvSpPr>
        <p:spPr/>
        <p:txBody>
          <a:bodyPr/>
          <a:lstStyle/>
          <a:p>
            <a:r>
              <a:rPr lang="en-US" dirty="0"/>
              <a:t>FAQ</a:t>
            </a:r>
          </a:p>
        </p:txBody>
      </p:sp>
      <p:sp>
        <p:nvSpPr>
          <p:cNvPr id="3" name="Content Placeholder 2">
            <a:extLst>
              <a:ext uri="{FF2B5EF4-FFF2-40B4-BE49-F238E27FC236}">
                <a16:creationId xmlns:a16="http://schemas.microsoft.com/office/drawing/2014/main" id="{67D55AD6-D9E0-431D-82B9-18CD2F6B387B}"/>
              </a:ext>
            </a:extLst>
          </p:cNvPr>
          <p:cNvSpPr>
            <a:spLocks noGrp="1"/>
          </p:cNvSpPr>
          <p:nvPr>
            <p:ph idx="1"/>
          </p:nvPr>
        </p:nvSpPr>
        <p:spPr>
          <a:xfrm>
            <a:off x="838200" y="1442302"/>
            <a:ext cx="10515600" cy="4762942"/>
          </a:xfrm>
        </p:spPr>
        <p:txBody>
          <a:bodyPr>
            <a:noAutofit/>
          </a:bodyPr>
          <a:lstStyle/>
          <a:p>
            <a:pPr marL="0" indent="0">
              <a:buNone/>
            </a:pPr>
            <a:endParaRPr lang="en-US" sz="1600" dirty="0"/>
          </a:p>
          <a:p>
            <a:pPr marL="0" indent="0">
              <a:buNone/>
            </a:pPr>
            <a:r>
              <a:rPr lang="en-US" sz="1600" b="1" dirty="0"/>
              <a:t>What is the Impact of weakening Euro against US Dollars on the businesses carried-out by Rain?</a:t>
            </a:r>
          </a:p>
          <a:p>
            <a:pPr marL="0" indent="0">
              <a:buNone/>
            </a:pPr>
            <a:r>
              <a:rPr lang="en-US" sz="1600" dirty="0"/>
              <a:t>The Company generates 45% - 50% of revenues from Plants located in Europe. About 10% of revenues from such Plants are generated in US Dollars, for which costs are incurred in Euros. A 10% decline in Euro-Dollar Exchange rate would result in less than 2% decline in operating profitability in US Dollar terms. </a:t>
            </a:r>
          </a:p>
          <a:p>
            <a:pPr marL="0" indent="0">
              <a:buNone/>
            </a:pPr>
            <a:r>
              <a:rPr lang="en-US" sz="1600" b="1" dirty="0"/>
              <a:t>What is the impact of RUSAL Sanctions ?</a:t>
            </a:r>
          </a:p>
          <a:p>
            <a:pPr marL="0" indent="0">
              <a:buNone/>
            </a:pPr>
            <a:r>
              <a:rPr lang="en-US" sz="1600" dirty="0"/>
              <a:t>Rusal will eventually meet the  requirements and the sanctions will be lifted in due time. Oleg Deripaska has agreed to cut his shareholding to below 50% from around 70%.  Rusal is an important customer to Rain, but it’s just &lt; 2% of global sales revenue and Moreover there is a growing demand of CPC from the US markets and  CTP in the middle east and throughout Asia , so sanctions will not have any signifanct impact </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1099866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7A3A-FEEF-422E-BEF4-2A91EF1C3D0F}"/>
              </a:ext>
            </a:extLst>
          </p:cNvPr>
          <p:cNvSpPr>
            <a:spLocks noGrp="1"/>
          </p:cNvSpPr>
          <p:nvPr>
            <p:ph type="title"/>
          </p:nvPr>
        </p:nvSpPr>
        <p:spPr/>
        <p:txBody>
          <a:bodyPr/>
          <a:lstStyle/>
          <a:p>
            <a:r>
              <a:rPr lang="en-US" dirty="0"/>
              <a:t>Peer Comparison</a:t>
            </a:r>
          </a:p>
        </p:txBody>
      </p:sp>
      <p:graphicFrame>
        <p:nvGraphicFramePr>
          <p:cNvPr id="3" name="Table 2">
            <a:extLst>
              <a:ext uri="{FF2B5EF4-FFF2-40B4-BE49-F238E27FC236}">
                <a16:creationId xmlns:a16="http://schemas.microsoft.com/office/drawing/2014/main" id="{EBDCB3B7-6EE1-4116-A7E4-2F18AB47DC31}"/>
              </a:ext>
            </a:extLst>
          </p:cNvPr>
          <p:cNvGraphicFramePr>
            <a:graphicFrameLocks noGrp="1"/>
          </p:cNvGraphicFramePr>
          <p:nvPr/>
        </p:nvGraphicFramePr>
        <p:xfrm>
          <a:off x="768808" y="1690688"/>
          <a:ext cx="9506412" cy="1894730"/>
        </p:xfrm>
        <a:graphic>
          <a:graphicData uri="http://schemas.openxmlformats.org/drawingml/2006/table">
            <a:tbl>
              <a:tblPr firstRow="1" bandRow="1">
                <a:tableStyleId>{5C22544A-7EE6-4342-B048-85BDC9FD1C3A}</a:tableStyleId>
              </a:tblPr>
              <a:tblGrid>
                <a:gridCol w="1056268">
                  <a:extLst>
                    <a:ext uri="{9D8B030D-6E8A-4147-A177-3AD203B41FA5}">
                      <a16:colId xmlns:a16="http://schemas.microsoft.com/office/drawing/2014/main" val="1389170685"/>
                    </a:ext>
                  </a:extLst>
                </a:gridCol>
                <a:gridCol w="1056268">
                  <a:extLst>
                    <a:ext uri="{9D8B030D-6E8A-4147-A177-3AD203B41FA5}">
                      <a16:colId xmlns:a16="http://schemas.microsoft.com/office/drawing/2014/main" val="73248417"/>
                    </a:ext>
                  </a:extLst>
                </a:gridCol>
                <a:gridCol w="1056268">
                  <a:extLst>
                    <a:ext uri="{9D8B030D-6E8A-4147-A177-3AD203B41FA5}">
                      <a16:colId xmlns:a16="http://schemas.microsoft.com/office/drawing/2014/main" val="1535876504"/>
                    </a:ext>
                  </a:extLst>
                </a:gridCol>
                <a:gridCol w="1056268">
                  <a:extLst>
                    <a:ext uri="{9D8B030D-6E8A-4147-A177-3AD203B41FA5}">
                      <a16:colId xmlns:a16="http://schemas.microsoft.com/office/drawing/2014/main" val="4097045718"/>
                    </a:ext>
                  </a:extLst>
                </a:gridCol>
                <a:gridCol w="1056268">
                  <a:extLst>
                    <a:ext uri="{9D8B030D-6E8A-4147-A177-3AD203B41FA5}">
                      <a16:colId xmlns:a16="http://schemas.microsoft.com/office/drawing/2014/main" val="787220243"/>
                    </a:ext>
                  </a:extLst>
                </a:gridCol>
                <a:gridCol w="1056268">
                  <a:extLst>
                    <a:ext uri="{9D8B030D-6E8A-4147-A177-3AD203B41FA5}">
                      <a16:colId xmlns:a16="http://schemas.microsoft.com/office/drawing/2014/main" val="2836613837"/>
                    </a:ext>
                  </a:extLst>
                </a:gridCol>
                <a:gridCol w="1056268">
                  <a:extLst>
                    <a:ext uri="{9D8B030D-6E8A-4147-A177-3AD203B41FA5}">
                      <a16:colId xmlns:a16="http://schemas.microsoft.com/office/drawing/2014/main" val="2790418150"/>
                    </a:ext>
                  </a:extLst>
                </a:gridCol>
                <a:gridCol w="1056268">
                  <a:extLst>
                    <a:ext uri="{9D8B030D-6E8A-4147-A177-3AD203B41FA5}">
                      <a16:colId xmlns:a16="http://schemas.microsoft.com/office/drawing/2014/main" val="668182956"/>
                    </a:ext>
                  </a:extLst>
                </a:gridCol>
                <a:gridCol w="1056268">
                  <a:extLst>
                    <a:ext uri="{9D8B030D-6E8A-4147-A177-3AD203B41FA5}">
                      <a16:colId xmlns:a16="http://schemas.microsoft.com/office/drawing/2014/main" val="2191139322"/>
                    </a:ext>
                  </a:extLst>
                </a:gridCol>
              </a:tblGrid>
              <a:tr h="714440">
                <a:tc>
                  <a:txBody>
                    <a:bodyPr/>
                    <a:lstStyle/>
                    <a:p>
                      <a:pPr lvl="0" algn="ctr" fontAlgn="b">
                        <a:lnSpc>
                          <a:spcPct val="150000"/>
                        </a:lnSpc>
                      </a:pPr>
                      <a:r>
                        <a:rPr lang="en-US" sz="1600" b="1" u="none" strike="noStrike" dirty="0">
                          <a:effectLst/>
                        </a:rPr>
                        <a:t>Company </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b="1" u="none" strike="noStrike" dirty="0">
                          <a:effectLst/>
                        </a:rPr>
                        <a:t>Mcap</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b="1" u="none" strike="noStrike">
                          <a:effectLst/>
                        </a:rPr>
                        <a:t>debt</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b="1" u="none" strike="noStrike">
                          <a:effectLst/>
                        </a:rPr>
                        <a:t>EV</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b="1" u="none" strike="noStrike" dirty="0">
                          <a:effectLst/>
                        </a:rPr>
                        <a:t>EBITA</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b="1" u="none" strike="noStrike">
                          <a:effectLst/>
                        </a:rPr>
                        <a:t>Sales</a:t>
                      </a:r>
                      <a:endParaRPr lang="en-US" sz="1600" b="1" i="0" u="none" strike="noStrike">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b="1" u="none" strike="noStrike" dirty="0">
                          <a:effectLst/>
                        </a:rPr>
                        <a:t>P/E</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b="1" u="none" strike="noStrike" dirty="0" err="1">
                          <a:effectLst/>
                        </a:rPr>
                        <a:t>mcap</a:t>
                      </a:r>
                      <a:r>
                        <a:rPr lang="en-US" sz="1600" b="1" u="none" strike="noStrike" dirty="0">
                          <a:effectLst/>
                        </a:rPr>
                        <a:t>/sales</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b="1" u="none" strike="noStrike" dirty="0">
                          <a:effectLst/>
                        </a:rPr>
                        <a:t>EV/EBITA</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4518726"/>
                  </a:ext>
                </a:extLst>
              </a:tr>
              <a:tr h="393430">
                <a:tc>
                  <a:txBody>
                    <a:bodyPr/>
                    <a:lstStyle/>
                    <a:p>
                      <a:pPr lvl="0" algn="ctr" fontAlgn="b">
                        <a:lnSpc>
                          <a:spcPct val="150000"/>
                        </a:lnSpc>
                      </a:pPr>
                      <a:r>
                        <a:rPr lang="en-US" sz="1600" u="none" strike="noStrike">
                          <a:effectLst/>
                        </a:rPr>
                        <a:t>Rain</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effectLst/>
                        </a:rPr>
                        <a:t>7000</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solidFill>
                            <a:srgbClr val="FF0000"/>
                          </a:solidFill>
                          <a:effectLst/>
                        </a:rPr>
                        <a:t>7300</a:t>
                      </a:r>
                      <a:endParaRPr lang="en-US" sz="1600" b="0" i="0" u="none" strike="noStrike" dirty="0">
                        <a:solidFill>
                          <a:srgbClr val="FF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effectLst/>
                        </a:rPr>
                        <a:t>14300</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a:effectLst/>
                        </a:rPr>
                        <a:t>2800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a:effectLst/>
                        </a:rPr>
                        <a:t>14000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a:effectLst/>
                        </a:rPr>
                        <a:t>6.7</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effectLst/>
                          <a:highlight>
                            <a:srgbClr val="FFFF00"/>
                          </a:highlight>
                        </a:rPr>
                        <a:t>0.5</a:t>
                      </a:r>
                      <a:endParaRPr lang="en-US" sz="1600" b="0" i="0" u="none" strike="noStrike" dirty="0">
                        <a:solidFill>
                          <a:srgbClr val="000000"/>
                        </a:solidFill>
                        <a:effectLst/>
                        <a:highlight>
                          <a:srgbClr val="FFFF00"/>
                        </a:highligh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effectLst/>
                          <a:highlight>
                            <a:srgbClr val="FFFF00"/>
                          </a:highlight>
                        </a:rPr>
                        <a:t>5.10</a:t>
                      </a:r>
                      <a:endParaRPr lang="en-US" sz="1600" b="0" i="0" u="none" strike="noStrike" dirty="0">
                        <a:solidFill>
                          <a:srgbClr val="000000"/>
                        </a:solidFill>
                        <a:effectLst/>
                        <a:highlight>
                          <a:srgbClr val="FFFF00"/>
                        </a:highlight>
                        <a:latin typeface="Calibri" panose="020F0502020204030204" pitchFamily="34" charset="0"/>
                      </a:endParaRPr>
                    </a:p>
                  </a:txBody>
                  <a:tcPr marL="6350" marR="6350" marT="6350" marB="0" anchor="b"/>
                </a:tc>
                <a:extLst>
                  <a:ext uri="{0D108BD9-81ED-4DB2-BD59-A6C34878D82A}">
                    <a16:rowId xmlns:a16="http://schemas.microsoft.com/office/drawing/2014/main" val="1504933814"/>
                  </a:ext>
                </a:extLst>
              </a:tr>
              <a:tr h="393430">
                <a:tc>
                  <a:txBody>
                    <a:bodyPr/>
                    <a:lstStyle/>
                    <a:p>
                      <a:pPr lvl="0" algn="ctr" fontAlgn="b">
                        <a:lnSpc>
                          <a:spcPct val="150000"/>
                        </a:lnSpc>
                      </a:pPr>
                      <a:r>
                        <a:rPr lang="en-US" sz="1600" u="none" strike="noStrike">
                          <a:effectLst/>
                        </a:rPr>
                        <a:t>Goa</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a:effectLst/>
                        </a:rPr>
                        <a:t>700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solidFill>
                            <a:srgbClr val="FF0000"/>
                          </a:solidFill>
                          <a:effectLst/>
                        </a:rPr>
                        <a:t>195</a:t>
                      </a:r>
                      <a:endParaRPr lang="en-US" sz="1600" b="0" i="0" u="none" strike="noStrike" dirty="0">
                        <a:solidFill>
                          <a:srgbClr val="FF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effectLst/>
                        </a:rPr>
                        <a:t>895</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effectLst/>
                        </a:rPr>
                        <a:t>60</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a:effectLst/>
                        </a:rPr>
                        <a:t>600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a:effectLst/>
                        </a:rPr>
                        <a:t>12.5</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effectLst/>
                        </a:rPr>
                        <a:t>1.16</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effectLst/>
                        </a:rPr>
                        <a:t>14.91</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05582274"/>
                  </a:ext>
                </a:extLst>
              </a:tr>
              <a:tr h="393430">
                <a:tc>
                  <a:txBody>
                    <a:bodyPr/>
                    <a:lstStyle/>
                    <a:p>
                      <a:pPr lvl="0" algn="ctr" fontAlgn="b">
                        <a:lnSpc>
                          <a:spcPct val="150000"/>
                        </a:lnSpc>
                      </a:pPr>
                      <a:r>
                        <a:rPr lang="en-US" sz="1600" u="none" strike="noStrike">
                          <a:effectLst/>
                        </a:rPr>
                        <a:t>Himadri</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a:effectLst/>
                        </a:rPr>
                        <a:t>5700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solidFill>
                            <a:srgbClr val="FF0000"/>
                          </a:solidFill>
                          <a:effectLst/>
                        </a:rPr>
                        <a:t>660</a:t>
                      </a:r>
                      <a:endParaRPr lang="en-US" sz="1600" b="0" i="0" u="none" strike="noStrike" dirty="0">
                        <a:solidFill>
                          <a:srgbClr val="FF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a:effectLst/>
                        </a:rPr>
                        <a:t>6360</a:t>
                      </a:r>
                      <a:endParaRPr lang="en-US" sz="1600" b="0" i="0" u="none" strike="noStrike">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effectLst/>
                        </a:rPr>
                        <a:t>520</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effectLst/>
                        </a:rPr>
                        <a:t>2300</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effectLst/>
                        </a:rPr>
                        <a:t>21.2</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effectLst/>
                        </a:rPr>
                        <a:t>2.47</a:t>
                      </a:r>
                      <a:endParaRPr lang="en-US" sz="1600" b="0" i="0" u="none" strike="noStrike" dirty="0">
                        <a:solidFill>
                          <a:srgbClr val="000000"/>
                        </a:solidFill>
                        <a:effectLst/>
                        <a:latin typeface="Calibri" panose="020F0502020204030204" pitchFamily="34" charset="0"/>
                      </a:endParaRPr>
                    </a:p>
                  </a:txBody>
                  <a:tcPr marL="6350" marR="6350" marT="6350" marB="0" anchor="b"/>
                </a:tc>
                <a:tc>
                  <a:txBody>
                    <a:bodyPr/>
                    <a:lstStyle/>
                    <a:p>
                      <a:pPr lvl="0" algn="ctr" fontAlgn="b">
                        <a:lnSpc>
                          <a:spcPct val="150000"/>
                        </a:lnSpc>
                      </a:pPr>
                      <a:r>
                        <a:rPr lang="en-US" sz="1600" u="none" strike="noStrike" dirty="0">
                          <a:effectLst/>
                        </a:rPr>
                        <a:t>12.23</a:t>
                      </a:r>
                      <a:endParaRPr lang="en-US"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527362"/>
                  </a:ext>
                </a:extLst>
              </a:tr>
            </a:tbl>
          </a:graphicData>
        </a:graphic>
      </p:graphicFrame>
    </p:spTree>
    <p:extLst>
      <p:ext uri="{BB962C8B-B14F-4D97-AF65-F5344CB8AC3E}">
        <p14:creationId xmlns:p14="http://schemas.microsoft.com/office/powerpoint/2010/main" val="1424047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A7EAA-5E96-4C6D-909A-060C046C27D3}"/>
              </a:ext>
            </a:extLst>
          </p:cNvPr>
          <p:cNvSpPr>
            <a:spLocks noGrp="1"/>
          </p:cNvSpPr>
          <p:nvPr>
            <p:ph type="title"/>
          </p:nvPr>
        </p:nvSpPr>
        <p:spPr/>
        <p:txBody>
          <a:bodyPr/>
          <a:lstStyle/>
          <a:p>
            <a:r>
              <a:rPr lang="en-US" dirty="0"/>
              <a:t>Sources	</a:t>
            </a:r>
          </a:p>
        </p:txBody>
      </p:sp>
      <p:sp>
        <p:nvSpPr>
          <p:cNvPr id="3" name="Content Placeholder 2">
            <a:extLst>
              <a:ext uri="{FF2B5EF4-FFF2-40B4-BE49-F238E27FC236}">
                <a16:creationId xmlns:a16="http://schemas.microsoft.com/office/drawing/2014/main" id="{0F2DF664-05FC-4638-AD92-2275CC67AB9F}"/>
              </a:ext>
            </a:extLst>
          </p:cNvPr>
          <p:cNvSpPr>
            <a:spLocks noGrp="1"/>
          </p:cNvSpPr>
          <p:nvPr>
            <p:ph idx="1"/>
          </p:nvPr>
        </p:nvSpPr>
        <p:spPr/>
        <p:txBody>
          <a:bodyPr/>
          <a:lstStyle/>
          <a:p>
            <a:r>
              <a:rPr lang="en-US" dirty="0"/>
              <a:t>Medium.com</a:t>
            </a:r>
          </a:p>
          <a:p>
            <a:r>
              <a:rPr lang="en-US" dirty="0">
                <a:hlinkClick r:id="rId2"/>
              </a:rPr>
              <a:t>https://www.rd-carbon.com/</a:t>
            </a:r>
            <a:endParaRPr lang="en-US" dirty="0"/>
          </a:p>
          <a:p>
            <a:r>
              <a:rPr lang="en-US" dirty="0"/>
              <a:t>Koppers </a:t>
            </a:r>
            <a:r>
              <a:rPr lang="en-US" dirty="0" err="1"/>
              <a:t>inc</a:t>
            </a:r>
            <a:endParaRPr lang="en-US" dirty="0"/>
          </a:p>
          <a:p>
            <a:r>
              <a:rPr lang="en-US" dirty="0"/>
              <a:t>Rain Carbon </a:t>
            </a:r>
          </a:p>
          <a:p>
            <a:r>
              <a:rPr lang="en-US" dirty="0"/>
              <a:t>Screener.in</a:t>
            </a:r>
          </a:p>
          <a:p>
            <a:r>
              <a:rPr lang="en-US" dirty="0" err="1"/>
              <a:t>CenturyAluminum</a:t>
            </a:r>
            <a:endParaRPr lang="en-US" dirty="0"/>
          </a:p>
          <a:p>
            <a:r>
              <a:rPr lang="en-US" dirty="0"/>
              <a:t>Springer.com</a:t>
            </a:r>
          </a:p>
          <a:p>
            <a:r>
              <a:rPr lang="en-US" dirty="0"/>
              <a:t>Spglobal.com</a:t>
            </a:r>
          </a:p>
          <a:p>
            <a:endParaRPr lang="en-US" dirty="0"/>
          </a:p>
          <a:p>
            <a:endParaRPr lang="en-US" dirty="0"/>
          </a:p>
        </p:txBody>
      </p:sp>
    </p:spTree>
    <p:extLst>
      <p:ext uri="{BB962C8B-B14F-4D97-AF65-F5344CB8AC3E}">
        <p14:creationId xmlns:p14="http://schemas.microsoft.com/office/powerpoint/2010/main" val="1723424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A4DB-46F6-4621-895F-2A8891E334A7}"/>
              </a:ext>
            </a:extLst>
          </p:cNvPr>
          <p:cNvSpPr>
            <a:spLocks noGrp="1"/>
          </p:cNvSpPr>
          <p:nvPr>
            <p:ph type="title"/>
          </p:nvPr>
        </p:nvSpPr>
        <p:spPr/>
        <p:txBody>
          <a:bodyPr/>
          <a:lstStyle/>
          <a:p>
            <a:r>
              <a:rPr lang="en-US" dirty="0"/>
              <a:t>Good to know …</a:t>
            </a:r>
          </a:p>
        </p:txBody>
      </p:sp>
      <p:sp>
        <p:nvSpPr>
          <p:cNvPr id="3" name="Content Placeholder 2">
            <a:extLst>
              <a:ext uri="{FF2B5EF4-FFF2-40B4-BE49-F238E27FC236}">
                <a16:creationId xmlns:a16="http://schemas.microsoft.com/office/drawing/2014/main" id="{25AD3A9A-B825-4EBF-A63B-39F2B7F7DC9E}"/>
              </a:ext>
            </a:extLst>
          </p:cNvPr>
          <p:cNvSpPr>
            <a:spLocks noGrp="1"/>
          </p:cNvSpPr>
          <p:nvPr>
            <p:ph idx="1"/>
          </p:nvPr>
        </p:nvSpPr>
        <p:spPr>
          <a:xfrm>
            <a:off x="838200" y="1414021"/>
            <a:ext cx="10515600" cy="4762942"/>
          </a:xfrm>
        </p:spPr>
        <p:txBody>
          <a:bodyPr>
            <a:normAutofit fontScale="92500" lnSpcReduction="20000"/>
          </a:bodyPr>
          <a:lstStyle/>
          <a:p>
            <a:endParaRPr lang="en-US" sz="1600" dirty="0"/>
          </a:p>
          <a:p>
            <a:endParaRPr lang="en-US" sz="1600" dirty="0"/>
          </a:p>
          <a:p>
            <a:r>
              <a:rPr lang="en-US" sz="1600" dirty="0"/>
              <a:t>The Company has commissioned a Flue Gas Desulfurization (FGD) Plant at its calcining plant in Chalmette, Louisiana, U.S. </a:t>
            </a:r>
          </a:p>
          <a:p>
            <a:r>
              <a:rPr lang="en-US" sz="1600" dirty="0"/>
              <a:t>Facilitates the flexibility to process High-Sulphur GPC while Maintaining Strict Environmental Compliance. </a:t>
            </a:r>
          </a:p>
          <a:p>
            <a:r>
              <a:rPr lang="en-US" sz="1600" dirty="0"/>
              <a:t>Restores CPC Capacity of 230,000 Tons per annum </a:t>
            </a:r>
          </a:p>
          <a:p>
            <a:r>
              <a:rPr lang="en-US" sz="1600" dirty="0"/>
              <a:t>Generates incremental energy from increased CPC volumes. </a:t>
            </a:r>
          </a:p>
          <a:p>
            <a:r>
              <a:rPr lang="en-US" sz="1600" dirty="0"/>
              <a:t>Eligible for Higher Tariff from the Power Utility. </a:t>
            </a:r>
          </a:p>
          <a:p>
            <a:r>
              <a:rPr lang="en-US" sz="1600" dirty="0" err="1"/>
              <a:t>Alunorte</a:t>
            </a:r>
            <a:r>
              <a:rPr lang="en-US" sz="1600" dirty="0"/>
              <a:t> Brazil reduced bauxite prod by 50% resulted in lesser aluminum in Q1</a:t>
            </a:r>
          </a:p>
          <a:p>
            <a:r>
              <a:rPr lang="en-US" sz="1600" dirty="0"/>
              <a:t>In Q1 AM has weekend </a:t>
            </a:r>
            <a:r>
              <a:rPr lang="en-US" sz="1600" dirty="0" err="1"/>
              <a:t>bcos</a:t>
            </a:r>
            <a:r>
              <a:rPr lang="en-US" sz="1600" dirty="0"/>
              <a:t> of cost incurred in Euro and sale in $ and </a:t>
            </a:r>
            <a:r>
              <a:rPr lang="en-US" sz="1600" dirty="0" err="1"/>
              <a:t>bcos</a:t>
            </a:r>
            <a:r>
              <a:rPr lang="en-US" sz="1600" dirty="0"/>
              <a:t> of Euro appreciation against $ , margins were impacted and there are plant outages as well</a:t>
            </a:r>
          </a:p>
          <a:p>
            <a:r>
              <a:rPr lang="en-US" sz="1600" dirty="0"/>
              <a:t>The only link to crude oil is the freight cost incurred</a:t>
            </a:r>
          </a:p>
          <a:p>
            <a:r>
              <a:rPr lang="en-US" sz="1600" dirty="0"/>
              <a:t>Effective tax rate between 32-34% 200 to 300 basis points less than historic rates</a:t>
            </a:r>
          </a:p>
          <a:p>
            <a:r>
              <a:rPr lang="en-US" sz="1600" dirty="0"/>
              <a:t> the US federal government has reduced the corporate tax rate from 35% to 21%. In Belgium also, there is a rate reduction from 34% to 29%. So because of these two events, whatever the deferred tax liability that we have as of December 2017, the future tax liability has been reinstated at the new enacted rate. So because of that we got the tax benefit and the tax provision for the quarter is only about Rs.37 million. We do expect the average consolidated effective tax rate for the group is around 36%. We expect at least a 2-3% reduction going forward from the calendar year 2018 onwards.</a:t>
            </a:r>
          </a:p>
          <a:p>
            <a:r>
              <a:rPr lang="en-US" sz="1600" dirty="0"/>
              <a:t>Current working capital days approx. 55 days</a:t>
            </a:r>
          </a:p>
          <a:p>
            <a:endParaRPr lang="en-US" sz="1600" dirty="0"/>
          </a:p>
          <a:p>
            <a:endParaRPr lang="en-US" sz="1600" dirty="0"/>
          </a:p>
        </p:txBody>
      </p:sp>
    </p:spTree>
    <p:extLst>
      <p:ext uri="{BB962C8B-B14F-4D97-AF65-F5344CB8AC3E}">
        <p14:creationId xmlns:p14="http://schemas.microsoft.com/office/powerpoint/2010/main" val="623480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2380AA-9723-4609-892F-EE0E5DCFD89A}"/>
              </a:ext>
            </a:extLst>
          </p:cNvPr>
          <p:cNvSpPr>
            <a:spLocks noGrp="1"/>
          </p:cNvSpPr>
          <p:nvPr>
            <p:ph idx="1"/>
          </p:nvPr>
        </p:nvSpPr>
        <p:spPr>
          <a:xfrm>
            <a:off x="838200" y="1197204"/>
            <a:ext cx="10515600" cy="4979759"/>
          </a:xfrm>
        </p:spPr>
        <p:txBody>
          <a:bodyPr>
            <a:normAutofit/>
          </a:bodyPr>
          <a:lstStyle/>
          <a:p>
            <a:pPr marL="0" indent="0" algn="ctr">
              <a:buNone/>
            </a:pPr>
            <a:endParaRPr lang="en-US" sz="8000" dirty="0"/>
          </a:p>
          <a:p>
            <a:pPr marL="0" indent="0" algn="ctr">
              <a:buNone/>
            </a:pPr>
            <a:r>
              <a:rPr lang="en-US" sz="8000" dirty="0"/>
              <a:t>THANK YOU</a:t>
            </a:r>
          </a:p>
        </p:txBody>
      </p:sp>
    </p:spTree>
    <p:extLst>
      <p:ext uri="{BB962C8B-B14F-4D97-AF65-F5344CB8AC3E}">
        <p14:creationId xmlns:p14="http://schemas.microsoft.com/office/powerpoint/2010/main" val="44648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DBABA-4E64-4FAB-A980-4FC4EDCD66F9}"/>
              </a:ext>
            </a:extLst>
          </p:cNvPr>
          <p:cNvSpPr>
            <a:spLocks noGrp="1"/>
          </p:cNvSpPr>
          <p:nvPr>
            <p:ph type="title"/>
          </p:nvPr>
        </p:nvSpPr>
        <p:spPr/>
        <p:txBody>
          <a:bodyPr>
            <a:normAutofit/>
          </a:bodyPr>
          <a:lstStyle/>
          <a:p>
            <a:r>
              <a:rPr lang="en-US" sz="5000" dirty="0">
                <a:latin typeface="+mn-lt"/>
                <a:ea typeface="+mn-ea"/>
                <a:cs typeface="+mn-cs"/>
              </a:rPr>
              <a:t>2018 Aluminum Demand Supply</a:t>
            </a:r>
          </a:p>
        </p:txBody>
      </p:sp>
      <p:pic>
        <p:nvPicPr>
          <p:cNvPr id="3" name="Picture 2">
            <a:extLst>
              <a:ext uri="{FF2B5EF4-FFF2-40B4-BE49-F238E27FC236}">
                <a16:creationId xmlns:a16="http://schemas.microsoft.com/office/drawing/2014/main" id="{B128A84C-A31F-4F37-B108-2D0210A258EA}"/>
              </a:ext>
            </a:extLst>
          </p:cNvPr>
          <p:cNvPicPr>
            <a:picLocks noChangeAspect="1"/>
          </p:cNvPicPr>
          <p:nvPr/>
        </p:nvPicPr>
        <p:blipFill>
          <a:blip r:embed="rId2"/>
          <a:stretch>
            <a:fillRect/>
          </a:stretch>
        </p:blipFill>
        <p:spPr>
          <a:xfrm>
            <a:off x="0" y="1998482"/>
            <a:ext cx="12192000" cy="4354110"/>
          </a:xfrm>
          <a:prstGeom prst="rect">
            <a:avLst/>
          </a:prstGeom>
        </p:spPr>
      </p:pic>
    </p:spTree>
    <p:extLst>
      <p:ext uri="{BB962C8B-B14F-4D97-AF65-F5344CB8AC3E}">
        <p14:creationId xmlns:p14="http://schemas.microsoft.com/office/powerpoint/2010/main" val="56095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06EB8D-49F7-4EBB-B755-1C8E7EFC3866}"/>
              </a:ext>
            </a:extLst>
          </p:cNvPr>
          <p:cNvPicPr>
            <a:picLocks noChangeAspect="1"/>
          </p:cNvPicPr>
          <p:nvPr/>
        </p:nvPicPr>
        <p:blipFill>
          <a:blip r:embed="rId2"/>
          <a:stretch>
            <a:fillRect/>
          </a:stretch>
        </p:blipFill>
        <p:spPr>
          <a:xfrm>
            <a:off x="443060" y="1300899"/>
            <a:ext cx="10793691" cy="4730289"/>
          </a:xfrm>
          <a:prstGeom prst="rect">
            <a:avLst/>
          </a:prstGeom>
        </p:spPr>
      </p:pic>
    </p:spTree>
    <p:extLst>
      <p:ext uri="{BB962C8B-B14F-4D97-AF65-F5344CB8AC3E}">
        <p14:creationId xmlns:p14="http://schemas.microsoft.com/office/powerpoint/2010/main" val="277572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3419-F5D1-490B-95D5-611D13B92987}"/>
              </a:ext>
            </a:extLst>
          </p:cNvPr>
          <p:cNvSpPr>
            <a:spLocks noGrp="1"/>
          </p:cNvSpPr>
          <p:nvPr>
            <p:ph type="title"/>
          </p:nvPr>
        </p:nvSpPr>
        <p:spPr/>
        <p:txBody>
          <a:bodyPr/>
          <a:lstStyle/>
          <a:p>
            <a:r>
              <a:rPr lang="en-US" dirty="0"/>
              <a:t>CPC/CTP financials</a:t>
            </a:r>
          </a:p>
        </p:txBody>
      </p:sp>
      <p:pic>
        <p:nvPicPr>
          <p:cNvPr id="5" name="Content Placeholder 4">
            <a:extLst>
              <a:ext uri="{FF2B5EF4-FFF2-40B4-BE49-F238E27FC236}">
                <a16:creationId xmlns:a16="http://schemas.microsoft.com/office/drawing/2014/main" id="{CF8294B5-8C52-4D93-827F-2015D4BF2C71}"/>
              </a:ext>
            </a:extLst>
          </p:cNvPr>
          <p:cNvPicPr>
            <a:picLocks noGrp="1" noChangeAspect="1"/>
          </p:cNvPicPr>
          <p:nvPr>
            <p:ph sz="half" idx="1"/>
          </p:nvPr>
        </p:nvPicPr>
        <p:blipFill>
          <a:blip r:embed="rId2"/>
          <a:stretch>
            <a:fillRect/>
          </a:stretch>
        </p:blipFill>
        <p:spPr>
          <a:xfrm>
            <a:off x="597031" y="1216058"/>
            <a:ext cx="5181600" cy="4960905"/>
          </a:xfrm>
          <a:prstGeom prst="rect">
            <a:avLst/>
          </a:prstGeom>
        </p:spPr>
      </p:pic>
      <p:sp>
        <p:nvSpPr>
          <p:cNvPr id="7" name="Content Placeholder 6">
            <a:extLst>
              <a:ext uri="{FF2B5EF4-FFF2-40B4-BE49-F238E27FC236}">
                <a16:creationId xmlns:a16="http://schemas.microsoft.com/office/drawing/2014/main" id="{F61A172B-48D7-46EE-B15E-F3412ABCB8EF}"/>
              </a:ext>
            </a:extLst>
          </p:cNvPr>
          <p:cNvSpPr>
            <a:spLocks noGrp="1"/>
          </p:cNvSpPr>
          <p:nvPr>
            <p:ph sz="half" idx="2"/>
          </p:nvPr>
        </p:nvSpPr>
        <p:spPr/>
        <p:txBody>
          <a:bodyPr>
            <a:normAutofit fontScale="47500" lnSpcReduction="20000"/>
          </a:bodyPr>
          <a:lstStyle/>
          <a:p>
            <a:r>
              <a:rPr lang="en-US" dirty="0"/>
              <a:t>The increase is mainly due to higher sales volumes of calcined petroleum coke (CPC) by ~11.5% and other carbon products by ~8.9% which also offset the higher input cost of GPC. Management also highlighted that the surging GPC prices have moderated in Q3 2018.</a:t>
            </a:r>
          </a:p>
          <a:p>
            <a:r>
              <a:rPr lang="en-US" dirty="0"/>
              <a:t>The outlook for the CPC business is better than 1Q and 2QCY18</a:t>
            </a:r>
          </a:p>
          <a:p>
            <a:r>
              <a:rPr lang="en-US" dirty="0"/>
              <a:t>CTP price is stable, but realization is lesser because of appreciation of USD against Euro. So in USD terms, there is minor decline, but in Euro terms, it’s not. It’s stable.</a:t>
            </a:r>
          </a:p>
          <a:p>
            <a:r>
              <a:rPr lang="en-US" dirty="0"/>
              <a:t>During Q2 CY18, the average blended realization increased by ~48.3% after considering the favorable impact from the appreciation of the US Dollar and the Euro against Indian Rupee by ~4.0% and ~12.5% respectively.</a:t>
            </a:r>
          </a:p>
          <a:p>
            <a:r>
              <a:rPr lang="en-US" dirty="0"/>
              <a:t>Finance cost during Q2 CY18 decreased by ~24.6% compared to Q2 CY17 due to the savings in interest expenses resulting from refinancing of fixed coupon bearing high-yield bonds averaging ~8.25% rate of interest with a EURIBOR-linked, Euro-denominated Term Loan B in January 2018 with an effective rate of Interest of 3%.</a:t>
            </a:r>
          </a:p>
          <a:p>
            <a:r>
              <a:rPr lang="en-US" dirty="0"/>
              <a:t>During Q2 CY18, the Company has a foreign exchange gain of ₹72 million, as compared to ₹392 million in Q2 CY17. The  foreign exchange gain in the current quarter is primarily due to the restatement of inter-company loans on account of depreciation of the Euro against the Canadian dollar and also from the restatement of the US Dollar denominated receivables on account of depreciation of Indian Rupee against the US Dollar.</a:t>
            </a:r>
          </a:p>
          <a:p>
            <a:r>
              <a:rPr lang="en-US" dirty="0"/>
              <a:t>Overall carbon segment is operating at 80 to 85% utilization</a:t>
            </a:r>
          </a:p>
        </p:txBody>
      </p:sp>
    </p:spTree>
    <p:extLst>
      <p:ext uri="{BB962C8B-B14F-4D97-AF65-F5344CB8AC3E}">
        <p14:creationId xmlns:p14="http://schemas.microsoft.com/office/powerpoint/2010/main" val="57475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7A3A-FEEF-422E-BEF4-2A91EF1C3D0F}"/>
              </a:ext>
            </a:extLst>
          </p:cNvPr>
          <p:cNvSpPr>
            <a:spLocks noGrp="1"/>
          </p:cNvSpPr>
          <p:nvPr>
            <p:ph type="title"/>
          </p:nvPr>
        </p:nvSpPr>
        <p:spPr>
          <a:xfrm>
            <a:off x="725078" y="214296"/>
            <a:ext cx="10515600" cy="1325563"/>
          </a:xfrm>
        </p:spPr>
        <p:txBody>
          <a:bodyPr/>
          <a:lstStyle/>
          <a:p>
            <a:r>
              <a:rPr lang="en-US" dirty="0"/>
              <a:t>Carbon Products Details…</a:t>
            </a:r>
          </a:p>
        </p:txBody>
      </p:sp>
      <p:pic>
        <p:nvPicPr>
          <p:cNvPr id="3" name="Picture 2">
            <a:extLst>
              <a:ext uri="{FF2B5EF4-FFF2-40B4-BE49-F238E27FC236}">
                <a16:creationId xmlns:a16="http://schemas.microsoft.com/office/drawing/2014/main" id="{85DE75A9-F0FE-4500-B18A-92EC71242186}"/>
              </a:ext>
            </a:extLst>
          </p:cNvPr>
          <p:cNvPicPr>
            <a:picLocks noChangeAspect="1"/>
          </p:cNvPicPr>
          <p:nvPr/>
        </p:nvPicPr>
        <p:blipFill>
          <a:blip r:embed="rId2"/>
          <a:stretch>
            <a:fillRect/>
          </a:stretch>
        </p:blipFill>
        <p:spPr>
          <a:xfrm>
            <a:off x="490194" y="2155270"/>
            <a:ext cx="11481847" cy="3170874"/>
          </a:xfrm>
          <a:prstGeom prst="rect">
            <a:avLst/>
          </a:prstGeom>
        </p:spPr>
      </p:pic>
    </p:spTree>
    <p:extLst>
      <p:ext uri="{BB962C8B-B14F-4D97-AF65-F5344CB8AC3E}">
        <p14:creationId xmlns:p14="http://schemas.microsoft.com/office/powerpoint/2010/main" val="84444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93C2E-F0D2-4F4F-96ED-E794E66D5E6A}"/>
              </a:ext>
            </a:extLst>
          </p:cNvPr>
          <p:cNvPicPr>
            <a:picLocks noChangeAspect="1"/>
          </p:cNvPicPr>
          <p:nvPr/>
        </p:nvPicPr>
        <p:blipFill>
          <a:blip r:embed="rId2"/>
          <a:stretch>
            <a:fillRect/>
          </a:stretch>
        </p:blipFill>
        <p:spPr>
          <a:xfrm>
            <a:off x="182252" y="1038225"/>
            <a:ext cx="6419212" cy="5819775"/>
          </a:xfrm>
          <a:prstGeom prst="rect">
            <a:avLst/>
          </a:prstGeom>
        </p:spPr>
      </p:pic>
      <p:sp>
        <p:nvSpPr>
          <p:cNvPr id="4" name="TextBox 3">
            <a:extLst>
              <a:ext uri="{FF2B5EF4-FFF2-40B4-BE49-F238E27FC236}">
                <a16:creationId xmlns:a16="http://schemas.microsoft.com/office/drawing/2014/main" id="{1FD8D21B-3F69-4017-8EEF-E2138A245185}"/>
              </a:ext>
            </a:extLst>
          </p:cNvPr>
          <p:cNvSpPr txBox="1"/>
          <p:nvPr/>
        </p:nvSpPr>
        <p:spPr>
          <a:xfrm>
            <a:off x="6504495" y="923827"/>
            <a:ext cx="5505253" cy="4524315"/>
          </a:xfrm>
          <a:prstGeom prst="rect">
            <a:avLst/>
          </a:prstGeom>
          <a:noFill/>
        </p:spPr>
        <p:txBody>
          <a:bodyPr wrap="square" rtlCol="0">
            <a:spAutoFit/>
          </a:bodyPr>
          <a:lstStyle/>
          <a:p>
            <a:r>
              <a:rPr lang="en-US" sz="1600" dirty="0"/>
              <a:t>This segment reported good results and is the prime focus going forward . Comprises of 200 products and The demand for products is seasonal and realizations may vary. Some raw materials are indexed to crude prices. Higher crude prices in the quarter translated into higher raw material costs and also other  reason for costs being high is Euro has been depreciating against USD, most of costs are incurred in Euro and realization is partly in USD.Q2 and Q3 are stronger quarters for this segment.</a:t>
            </a:r>
          </a:p>
          <a:p>
            <a:endParaRPr lang="en-US" sz="1600" dirty="0"/>
          </a:p>
          <a:p>
            <a:r>
              <a:rPr lang="en-US" sz="1600" b="1" dirty="0">
                <a:solidFill>
                  <a:srgbClr val="222222"/>
                </a:solidFill>
              </a:rPr>
              <a:t>Ralf </a:t>
            </a:r>
            <a:r>
              <a:rPr lang="en-US" sz="1600" b="1" dirty="0" err="1">
                <a:solidFill>
                  <a:srgbClr val="222222"/>
                </a:solidFill>
              </a:rPr>
              <a:t>Meixner</a:t>
            </a:r>
            <a:r>
              <a:rPr lang="en-US" sz="1600" dirty="0">
                <a:solidFill>
                  <a:srgbClr val="222222"/>
                </a:solidFill>
              </a:rPr>
              <a:t> has joined the company and will fill the newly created position of Head of Advanced Materials.</a:t>
            </a:r>
          </a:p>
          <a:p>
            <a:r>
              <a:rPr lang="en-US" sz="1600" dirty="0" err="1">
                <a:solidFill>
                  <a:srgbClr val="222222"/>
                </a:solidFill>
              </a:rPr>
              <a:t>Meixner</a:t>
            </a:r>
            <a:r>
              <a:rPr lang="en-US" sz="1600" dirty="0">
                <a:solidFill>
                  <a:srgbClr val="222222"/>
                </a:solidFill>
              </a:rPr>
              <a:t> comes to Rain Carbon from BASF, and brings more than 30 years of global experience across the sales, marketing and business development spectrum . He was on a project to develop a 21st century customer service organization for the company's Europe, Middle East and Africa region. Earlier, he spent nearly five years in the United States and China as senior vice president of BASF's battery materials business. </a:t>
            </a:r>
            <a:endParaRPr lang="en-US" sz="1600" dirty="0"/>
          </a:p>
        </p:txBody>
      </p:sp>
      <p:sp>
        <p:nvSpPr>
          <p:cNvPr id="5" name="Title 1">
            <a:extLst>
              <a:ext uri="{FF2B5EF4-FFF2-40B4-BE49-F238E27FC236}">
                <a16:creationId xmlns:a16="http://schemas.microsoft.com/office/drawing/2014/main" id="{DF089100-508D-4FD6-B563-006C4780BC6D}"/>
              </a:ext>
            </a:extLst>
          </p:cNvPr>
          <p:cNvSpPr txBox="1">
            <a:spLocks/>
          </p:cNvSpPr>
          <p:nvPr/>
        </p:nvSpPr>
        <p:spPr>
          <a:xfrm>
            <a:off x="429706" y="26104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Advance Materials	</a:t>
            </a:r>
          </a:p>
        </p:txBody>
      </p:sp>
    </p:spTree>
    <p:extLst>
      <p:ext uri="{BB962C8B-B14F-4D97-AF65-F5344CB8AC3E}">
        <p14:creationId xmlns:p14="http://schemas.microsoft.com/office/powerpoint/2010/main" val="1072481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9E02-C611-47F1-8622-222C71970175}"/>
              </a:ext>
            </a:extLst>
          </p:cNvPr>
          <p:cNvSpPr>
            <a:spLocks noGrp="1"/>
          </p:cNvSpPr>
          <p:nvPr>
            <p:ph type="title"/>
          </p:nvPr>
        </p:nvSpPr>
        <p:spPr>
          <a:xfrm>
            <a:off x="630811" y="308564"/>
            <a:ext cx="10515600" cy="1325563"/>
          </a:xfrm>
        </p:spPr>
        <p:txBody>
          <a:bodyPr/>
          <a:lstStyle/>
          <a:p>
            <a:r>
              <a:rPr lang="en-US" dirty="0"/>
              <a:t>Cement Segment	</a:t>
            </a:r>
          </a:p>
        </p:txBody>
      </p:sp>
      <p:pic>
        <p:nvPicPr>
          <p:cNvPr id="5" name="Content Placeholder 4">
            <a:extLst>
              <a:ext uri="{FF2B5EF4-FFF2-40B4-BE49-F238E27FC236}">
                <a16:creationId xmlns:a16="http://schemas.microsoft.com/office/drawing/2014/main" id="{AC72A414-8AB7-41CD-A805-20E1A8E18D97}"/>
              </a:ext>
            </a:extLst>
          </p:cNvPr>
          <p:cNvPicPr>
            <a:picLocks noGrp="1" noChangeAspect="1"/>
          </p:cNvPicPr>
          <p:nvPr>
            <p:ph sz="half" idx="1"/>
          </p:nvPr>
        </p:nvPicPr>
        <p:blipFill>
          <a:blip r:embed="rId2"/>
          <a:stretch>
            <a:fillRect/>
          </a:stretch>
        </p:blipFill>
        <p:spPr>
          <a:xfrm>
            <a:off x="461913" y="1480007"/>
            <a:ext cx="5557887" cy="4696955"/>
          </a:xfrm>
          <a:prstGeom prst="rect">
            <a:avLst/>
          </a:prstGeom>
        </p:spPr>
      </p:pic>
      <p:sp>
        <p:nvSpPr>
          <p:cNvPr id="4" name="Content Placeholder 3">
            <a:extLst>
              <a:ext uri="{FF2B5EF4-FFF2-40B4-BE49-F238E27FC236}">
                <a16:creationId xmlns:a16="http://schemas.microsoft.com/office/drawing/2014/main" id="{5B6130D4-908D-449C-835D-A042C2AE22B4}"/>
              </a:ext>
            </a:extLst>
          </p:cNvPr>
          <p:cNvSpPr>
            <a:spLocks noGrp="1"/>
          </p:cNvSpPr>
          <p:nvPr>
            <p:ph sz="half" idx="2"/>
          </p:nvPr>
        </p:nvSpPr>
        <p:spPr/>
        <p:txBody>
          <a:bodyPr>
            <a:normAutofit/>
          </a:bodyPr>
          <a:lstStyle/>
          <a:p>
            <a:r>
              <a:rPr lang="en-US" sz="1700" dirty="0"/>
              <a:t>This segment is operating at 55% capacity utilization. The EBITDA Margin declined due to higher operating cost.</a:t>
            </a:r>
          </a:p>
          <a:p>
            <a:r>
              <a:rPr lang="en-US" sz="1700" dirty="0"/>
              <a:t>Realizations decreased by 18% YoY, partially offset by increase in volume by 2.9% </a:t>
            </a:r>
          </a:p>
          <a:p>
            <a:r>
              <a:rPr lang="en-US" sz="1700" dirty="0"/>
              <a:t>Revenue decreased by 16.4%, EBITDA decreased by 44.5% - due to increase in operating costs, and lower cement clinker ratio</a:t>
            </a:r>
            <a:r>
              <a:rPr lang="en-US" dirty="0"/>
              <a:t>. </a:t>
            </a:r>
          </a:p>
          <a:p>
            <a:r>
              <a:rPr lang="en-US" dirty="0"/>
              <a:t> </a:t>
            </a:r>
            <a:r>
              <a:rPr lang="en-US" sz="1700" dirty="0" err="1"/>
              <a:t>Frieght</a:t>
            </a:r>
            <a:r>
              <a:rPr lang="en-US" sz="1700" dirty="0"/>
              <a:t> cost went up </a:t>
            </a:r>
            <a:r>
              <a:rPr lang="en-US" sz="1700" dirty="0" err="1"/>
              <a:t>bcos</a:t>
            </a:r>
            <a:r>
              <a:rPr lang="en-US" sz="1700" dirty="0"/>
              <a:t> of diesel price as they use truck as the plant is not located somewhere nearer railway siding</a:t>
            </a:r>
          </a:p>
        </p:txBody>
      </p:sp>
    </p:spTree>
    <p:extLst>
      <p:ext uri="{BB962C8B-B14F-4D97-AF65-F5344CB8AC3E}">
        <p14:creationId xmlns:p14="http://schemas.microsoft.com/office/powerpoint/2010/main" val="6769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6479-E3BB-4E2F-932B-84870B86817E}"/>
              </a:ext>
            </a:extLst>
          </p:cNvPr>
          <p:cNvSpPr>
            <a:spLocks noGrp="1"/>
          </p:cNvSpPr>
          <p:nvPr>
            <p:ph type="title"/>
          </p:nvPr>
        </p:nvSpPr>
        <p:spPr/>
        <p:txBody>
          <a:bodyPr/>
          <a:lstStyle/>
          <a:p>
            <a:r>
              <a:rPr lang="en-US" dirty="0"/>
              <a:t>              Financials across all segments	 </a:t>
            </a:r>
          </a:p>
        </p:txBody>
      </p:sp>
      <p:pic>
        <p:nvPicPr>
          <p:cNvPr id="4" name="Content Placeholder 3">
            <a:extLst>
              <a:ext uri="{FF2B5EF4-FFF2-40B4-BE49-F238E27FC236}">
                <a16:creationId xmlns:a16="http://schemas.microsoft.com/office/drawing/2014/main" id="{F43AEB95-54C9-4CC0-8333-F9E2D551C678}"/>
              </a:ext>
            </a:extLst>
          </p:cNvPr>
          <p:cNvPicPr>
            <a:picLocks noGrp="1" noChangeAspect="1"/>
          </p:cNvPicPr>
          <p:nvPr>
            <p:ph idx="1"/>
          </p:nvPr>
        </p:nvPicPr>
        <p:blipFill>
          <a:blip r:embed="rId2"/>
          <a:stretch>
            <a:fillRect/>
          </a:stretch>
        </p:blipFill>
        <p:spPr>
          <a:xfrm>
            <a:off x="838200" y="1933574"/>
            <a:ext cx="9946064" cy="3735723"/>
          </a:xfrm>
          <a:prstGeom prst="rect">
            <a:avLst/>
          </a:prstGeom>
        </p:spPr>
      </p:pic>
    </p:spTree>
    <p:extLst>
      <p:ext uri="{BB962C8B-B14F-4D97-AF65-F5344CB8AC3E}">
        <p14:creationId xmlns:p14="http://schemas.microsoft.com/office/powerpoint/2010/main" val="1779024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2007</Words>
  <Application>Microsoft Office PowerPoint</Application>
  <PresentationFormat>Widescreen</PresentationFormat>
  <Paragraphs>161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Conv_AkkRg_Pro</vt:lpstr>
      <vt:lpstr>Georgia</vt:lpstr>
      <vt:lpstr>Office Theme</vt:lpstr>
      <vt:lpstr>Rain Industries  PART - II</vt:lpstr>
      <vt:lpstr>PowerPoint Presentation</vt:lpstr>
      <vt:lpstr>2018 Aluminum Demand Supply</vt:lpstr>
      <vt:lpstr>PowerPoint Presentation</vt:lpstr>
      <vt:lpstr>CPC/CTP financials</vt:lpstr>
      <vt:lpstr>Carbon Products Details…</vt:lpstr>
      <vt:lpstr>PowerPoint Presentation</vt:lpstr>
      <vt:lpstr>Cement Segment </vt:lpstr>
      <vt:lpstr>              Financials across all segments  </vt:lpstr>
      <vt:lpstr>Last 10 Qtr Financials </vt:lpstr>
      <vt:lpstr>10 Year Financials </vt:lpstr>
      <vt:lpstr>Revenue By Geography  </vt:lpstr>
      <vt:lpstr>PowerPoint Presentation</vt:lpstr>
      <vt:lpstr>PowerPoint Presentation</vt:lpstr>
      <vt:lpstr>PowerPoint Presentation</vt:lpstr>
      <vt:lpstr>Debt Analysis  </vt:lpstr>
      <vt:lpstr>PowerPoint Presentation</vt:lpstr>
      <vt:lpstr>PowerPoint Presentation</vt:lpstr>
      <vt:lpstr>PowerPoint Presentation</vt:lpstr>
      <vt:lpstr>Rain industries – End Product Usage</vt:lpstr>
      <vt:lpstr>FAQ</vt:lpstr>
      <vt:lpstr>FAQ</vt:lpstr>
      <vt:lpstr>Peer Comparison</vt:lpstr>
      <vt:lpstr>Sources </vt:lpstr>
      <vt:lpstr>Good to know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 Industries  PART - II</dc:title>
  <dc:creator>Suparasmul, Sunilkumar</dc:creator>
  <cp:lastModifiedBy>Suparasmul, Sunilkumar</cp:lastModifiedBy>
  <cp:revision>1</cp:revision>
  <dcterms:created xsi:type="dcterms:W3CDTF">2018-08-20T03:54:09Z</dcterms:created>
  <dcterms:modified xsi:type="dcterms:W3CDTF">2018-08-20T04:12:57Z</dcterms:modified>
</cp:coreProperties>
</file>