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2E7BB-C8AE-4FD6-A917-F5E26089C92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300025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2E7BB-C8AE-4FD6-A917-F5E26089C92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225210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2E7BB-C8AE-4FD6-A917-F5E26089C92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381244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2E7BB-C8AE-4FD6-A917-F5E26089C92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168172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2E7BB-C8AE-4FD6-A917-F5E26089C92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1753122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32E7BB-C8AE-4FD6-A917-F5E26089C92C}"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60348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32E7BB-C8AE-4FD6-A917-F5E26089C92C}"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131498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32E7BB-C8AE-4FD6-A917-F5E26089C92C}"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382608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2E7BB-C8AE-4FD6-A917-F5E26089C92C}"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360020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2E7BB-C8AE-4FD6-A917-F5E26089C92C}"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2709324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2E7BB-C8AE-4FD6-A917-F5E26089C92C}"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F37CA-FB31-4B85-8FCB-EBA38A15E704}" type="slidenum">
              <a:rPr lang="en-US" smtClean="0"/>
              <a:t>‹#›</a:t>
            </a:fld>
            <a:endParaRPr lang="en-US"/>
          </a:p>
        </p:txBody>
      </p:sp>
    </p:spTree>
    <p:extLst>
      <p:ext uri="{BB962C8B-B14F-4D97-AF65-F5344CB8AC3E}">
        <p14:creationId xmlns:p14="http://schemas.microsoft.com/office/powerpoint/2010/main" val="2479744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2E7BB-C8AE-4FD6-A917-F5E26089C92C}" type="datetimeFigureOut">
              <a:rPr lang="en-US" smtClean="0"/>
              <a:t>5/8/2018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F37CA-FB31-4B85-8FCB-EBA38A15E704}" type="slidenum">
              <a:rPr lang="en-US" smtClean="0"/>
              <a:t>‹#›</a:t>
            </a:fld>
            <a:endParaRPr lang="en-US"/>
          </a:p>
        </p:txBody>
      </p:sp>
    </p:spTree>
    <p:extLst>
      <p:ext uri="{BB962C8B-B14F-4D97-AF65-F5344CB8AC3E}">
        <p14:creationId xmlns:p14="http://schemas.microsoft.com/office/powerpoint/2010/main" val="45722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nseindia.com/content/corporate/eq_DAAWAT_bas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mitdarji2640@gmail.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4900" b="1" dirty="0" smtClean="0"/>
              <a:t>LT Foods</a:t>
            </a:r>
            <a:br>
              <a:rPr lang="en-US" sz="4900" b="1" dirty="0" smtClean="0"/>
            </a:br>
            <a:endParaRPr lang="en-US" b="1" dirty="0"/>
          </a:p>
        </p:txBody>
      </p:sp>
      <p:sp>
        <p:nvSpPr>
          <p:cNvPr id="5" name="Content Placeholder 4"/>
          <p:cNvSpPr>
            <a:spLocks noGrp="1"/>
          </p:cNvSpPr>
          <p:nvPr>
            <p:ph idx="1"/>
          </p:nvPr>
        </p:nvSpPr>
        <p:spPr/>
        <p:txBody>
          <a:bodyPr/>
          <a:lstStyle/>
          <a:p>
            <a:r>
              <a:rPr lang="en-US" dirty="0" smtClean="0"/>
              <a:t>Market Price: 88</a:t>
            </a:r>
          </a:p>
          <a:p>
            <a:r>
              <a:rPr lang="en-US" dirty="0" smtClean="0"/>
              <a:t>Market Cap: 2900 Cr</a:t>
            </a:r>
          </a:p>
          <a:p>
            <a:r>
              <a:rPr lang="en-US" dirty="0" smtClean="0"/>
              <a:t>Promoter Holding: 56%</a:t>
            </a:r>
          </a:p>
          <a:p>
            <a:r>
              <a:rPr lang="en-US" dirty="0" smtClean="0"/>
              <a:t>Sector: Package Foods</a:t>
            </a:r>
          </a:p>
          <a:p>
            <a:r>
              <a:rPr lang="en-US" dirty="0" smtClean="0"/>
              <a:t>Enterprise Value(</a:t>
            </a:r>
            <a:r>
              <a:rPr lang="en-US" dirty="0" err="1" smtClean="0"/>
              <a:t>Crs</a:t>
            </a:r>
            <a:r>
              <a:rPr lang="en-US" dirty="0" smtClean="0"/>
              <a:t>): 4500 Cr</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49254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b="1" u="sng" dirty="0"/>
              <a:t>Sources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www.nseindia.com/content/corporate/eq_DAAWAT_base.pdf</a:t>
            </a:r>
            <a:endParaRPr lang="en-US" dirty="0" smtClean="0"/>
          </a:p>
          <a:p>
            <a:r>
              <a:rPr lang="en-US" dirty="0" err="1" smtClean="0"/>
              <a:t>Motilal</a:t>
            </a:r>
            <a:r>
              <a:rPr lang="en-US" dirty="0" smtClean="0"/>
              <a:t> </a:t>
            </a:r>
            <a:r>
              <a:rPr lang="en-US" dirty="0" err="1" smtClean="0"/>
              <a:t>Oswal</a:t>
            </a:r>
            <a:r>
              <a:rPr lang="en-US" dirty="0" smtClean="0"/>
              <a:t> Research Report</a:t>
            </a:r>
          </a:p>
          <a:p>
            <a:r>
              <a:rPr lang="en-US" dirty="0" err="1" smtClean="0"/>
              <a:t>Concall</a:t>
            </a:r>
            <a:r>
              <a:rPr lang="en-US" dirty="0" smtClean="0"/>
              <a:t> of company</a:t>
            </a:r>
          </a:p>
          <a:p>
            <a:r>
              <a:rPr lang="en-US" dirty="0" smtClean="0"/>
              <a:t>Valuepickr Forum</a:t>
            </a:r>
          </a:p>
          <a:p>
            <a:endParaRPr lang="en-US" dirty="0" smtClean="0"/>
          </a:p>
          <a:p>
            <a:endParaRPr lang="en-US" dirty="0"/>
          </a:p>
        </p:txBody>
      </p:sp>
    </p:spTree>
    <p:extLst>
      <p:ext uri="{BB962C8B-B14F-4D97-AF65-F5344CB8AC3E}">
        <p14:creationId xmlns:p14="http://schemas.microsoft.com/office/powerpoint/2010/main" val="323206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654" y="1584102"/>
            <a:ext cx="10515600" cy="3039414"/>
          </a:xfrm>
        </p:spPr>
        <p:txBody>
          <a:bodyPr/>
          <a:lstStyle/>
          <a:p>
            <a:r>
              <a:rPr lang="en-US" dirty="0" smtClean="0"/>
              <a:t>Thank You </a:t>
            </a:r>
            <a:br>
              <a:rPr lang="en-US" dirty="0" smtClean="0"/>
            </a:br>
            <a:r>
              <a:rPr lang="en-US" dirty="0"/>
              <a:t/>
            </a:r>
            <a:br>
              <a:rPr lang="en-US" dirty="0"/>
            </a:br>
            <a:r>
              <a:rPr lang="en-US" sz="4000" dirty="0" smtClean="0"/>
              <a:t>-Amit </a:t>
            </a:r>
            <a:r>
              <a:rPr lang="en-US" sz="4000" dirty="0" err="1" smtClean="0"/>
              <a:t>Darji</a:t>
            </a:r>
            <a:r>
              <a:rPr lang="en-US" sz="4000" dirty="0"/>
              <a:t/>
            </a:r>
            <a:br>
              <a:rPr lang="en-US" sz="4000" dirty="0"/>
            </a:br>
            <a:r>
              <a:rPr lang="en-US" sz="4000" dirty="0" smtClean="0"/>
              <a:t>Email ID: </a:t>
            </a:r>
            <a:r>
              <a:rPr lang="en-US" sz="4000" dirty="0" smtClean="0">
                <a:hlinkClick r:id="rId2"/>
              </a:rPr>
              <a:t>amitdarji2640@gmail.com</a:t>
            </a:r>
            <a:r>
              <a:rPr lang="en-US" sz="4000" dirty="0" smtClean="0"/>
              <a:t/>
            </a:r>
            <a:br>
              <a:rPr lang="en-US" sz="4000" dirty="0" smtClean="0"/>
            </a:br>
            <a:r>
              <a:rPr lang="en-US" sz="4000" smtClean="0"/>
              <a:t>Mobile Number: 90333 59609</a:t>
            </a:r>
            <a:endParaRPr lang="en-US" dirty="0"/>
          </a:p>
        </p:txBody>
      </p:sp>
    </p:spTree>
    <p:extLst>
      <p:ext uri="{BB962C8B-B14F-4D97-AF65-F5344CB8AC3E}">
        <p14:creationId xmlns:p14="http://schemas.microsoft.com/office/powerpoint/2010/main" val="119362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Introduction of LT Foods</a:t>
            </a:r>
            <a:br>
              <a:rPr lang="en-US" b="1" u="sng" dirty="0" smtClean="0"/>
            </a:br>
            <a:endParaRPr lang="en-US" b="1" u="sng" dirty="0"/>
          </a:p>
        </p:txBody>
      </p:sp>
      <p:sp>
        <p:nvSpPr>
          <p:cNvPr id="3" name="Content Placeholder 2"/>
          <p:cNvSpPr>
            <a:spLocks noGrp="1"/>
          </p:cNvSpPr>
          <p:nvPr>
            <p:ph idx="1"/>
          </p:nvPr>
        </p:nvSpPr>
        <p:spPr/>
        <p:txBody>
          <a:bodyPr>
            <a:normAutofit fontScale="92500" lnSpcReduction="20000"/>
          </a:bodyPr>
          <a:lstStyle/>
          <a:p>
            <a:r>
              <a:rPr lang="en-US" dirty="0" smtClean="0"/>
              <a:t>LFL is one of the country’s leading companies in the processing and export of packaged rice. The company’s flagship brand is “Daawat”. LFL is among the top players in the domestic branded Basmati markets. It primarily offers Basmati under the “Daawat”, “Heritage” and “Orange” brand names. The company's brand portfolio includes “Daawat Traditional Basmati Rice”, “Daawat Biryani Basmati Rice”, “Daawat </a:t>
            </a:r>
            <a:r>
              <a:rPr lang="en-US" dirty="0" err="1" smtClean="0"/>
              <a:t>Pulav</a:t>
            </a:r>
            <a:r>
              <a:rPr lang="en-US" dirty="0" smtClean="0"/>
              <a:t> Basmati Rice”, “Daawat Super Basmati Rice” and “Daawat </a:t>
            </a:r>
            <a:r>
              <a:rPr lang="en-US" dirty="0" err="1" smtClean="0"/>
              <a:t>Rozana</a:t>
            </a:r>
            <a:r>
              <a:rPr lang="en-US" dirty="0" smtClean="0"/>
              <a:t>”. The product portfolio includes brown rice, white rice, steamed rice, parboiled rice and organic rice. The company also engages in trading of merchandise. LFL, with its subsidiary companies, is embarking on new food products such as fast cooking brown rice, rice cakes, rice chips and several rice-based snacks. The company’s has five manufacturing facilities located in the states of Punjab, Madhya Pradesh and Haryana. It exports to more than 50 countries including the US, Canada, the UK, Europe, the Middle East, and Africa.</a:t>
            </a:r>
          </a:p>
          <a:p>
            <a:endParaRPr lang="en-US" dirty="0"/>
          </a:p>
        </p:txBody>
      </p:sp>
    </p:spTree>
    <p:extLst>
      <p:ext uri="{BB962C8B-B14F-4D97-AF65-F5344CB8AC3E}">
        <p14:creationId xmlns:p14="http://schemas.microsoft.com/office/powerpoint/2010/main" val="118738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Profit and Loss Statement</a:t>
            </a:r>
            <a:br>
              <a:rPr lang="en-US" b="1" u="sng" dirty="0" smtClean="0"/>
            </a:br>
            <a:endParaRPr lang="en-US" b="1" u="sng"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73401595"/>
              </p:ext>
            </p:extLst>
          </p:nvPr>
        </p:nvGraphicFramePr>
        <p:xfrm>
          <a:off x="721216" y="1867434"/>
          <a:ext cx="10921287" cy="4700795"/>
        </p:xfrm>
        <a:graphic>
          <a:graphicData uri="http://schemas.openxmlformats.org/drawingml/2006/table">
            <a:tbl>
              <a:tblPr>
                <a:tableStyleId>{5C22544A-7EE6-4342-B048-85BDC9FD1C3A}</a:tableStyleId>
              </a:tblPr>
              <a:tblGrid>
                <a:gridCol w="2443305"/>
                <a:gridCol w="1412997"/>
                <a:gridCol w="1412997"/>
                <a:gridCol w="1412997"/>
                <a:gridCol w="1412997"/>
                <a:gridCol w="1412997"/>
                <a:gridCol w="1412997"/>
              </a:tblGrid>
              <a:tr h="427345">
                <a:tc>
                  <a:txBody>
                    <a:bodyPr/>
                    <a:lstStyle/>
                    <a:p>
                      <a:pPr algn="l" fontAlgn="b"/>
                      <a:r>
                        <a:rPr lang="en-US" sz="1100" u="none" strike="noStrike">
                          <a:effectLst/>
                        </a:rPr>
                        <a:t>Narration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Mar-13</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Mar-14</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Mar-15</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Mar-16</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Mar-17</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Trailing</a:t>
                      </a:r>
                      <a:endParaRPr lang="en-US" sz="1100" b="1" i="0" u="none" strike="noStrike">
                        <a:solidFill>
                          <a:srgbClr val="FFFFFF"/>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Sales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2,207.68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2,474.11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2,734.58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2,973.42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3,286.55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3,518.11 </a:t>
                      </a:r>
                      <a:endParaRPr lang="en-US" sz="1100" b="1" i="0" u="none" strike="noStrike">
                        <a:solidFill>
                          <a:srgbClr val="000000"/>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Expenses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1,991.56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2,210.84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2,470.85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2,660.82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2,918.72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3,135.43 </a:t>
                      </a:r>
                      <a:endParaRPr lang="en-US" sz="1100" b="0" i="0" u="none" strike="noStrike">
                        <a:solidFill>
                          <a:srgbClr val="000000"/>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Operating Profit</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216.12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263.27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263.73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312.60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367.83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382.68 </a:t>
                      </a:r>
                      <a:endParaRPr lang="en-US" sz="1100" b="1" i="0" u="none" strike="noStrike">
                        <a:solidFill>
                          <a:srgbClr val="000000"/>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Other Income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22.63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18.62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45.20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6.26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33.96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34.58 </a:t>
                      </a:r>
                      <a:endParaRPr lang="en-US" sz="1100" b="0" i="0" u="none" strike="noStrike">
                        <a:solidFill>
                          <a:srgbClr val="000000"/>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Depreciation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38.84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37.40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46.57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51.52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54.16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45.47 </a:t>
                      </a:r>
                      <a:endParaRPr lang="en-US" sz="1100" b="0" i="0" u="none" strike="noStrike">
                        <a:solidFill>
                          <a:srgbClr val="000000"/>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Interest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117.13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113.42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151.15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147.80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154.55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144.14 </a:t>
                      </a:r>
                      <a:endParaRPr lang="en-US" sz="1100" b="0" i="0" u="none" strike="noStrike">
                        <a:solidFill>
                          <a:srgbClr val="000000"/>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Profit before tax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82.78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131.06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111.22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119.55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193.08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227.64 </a:t>
                      </a:r>
                      <a:endParaRPr lang="en-US" sz="1100" b="0" i="0" u="none" strike="noStrike">
                        <a:solidFill>
                          <a:srgbClr val="000000"/>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Tax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22.70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46.26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34.80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47.08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64.40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79.79 </a:t>
                      </a:r>
                      <a:endParaRPr lang="en-US" sz="1100" b="0" i="0" u="none" strike="noStrike">
                        <a:solidFill>
                          <a:srgbClr val="000000"/>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Net profit</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56.05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78.33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72.49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72.11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117.43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141.25 </a:t>
                      </a:r>
                      <a:endParaRPr lang="en-US" sz="1100" b="1" i="0" u="none" strike="noStrike">
                        <a:solidFill>
                          <a:srgbClr val="000000"/>
                        </a:solidFill>
                        <a:effectLst/>
                        <a:latin typeface="Calibri" panose="020F0502020204030204" pitchFamily="34" charset="0"/>
                      </a:endParaRPr>
                    </a:p>
                  </a:txBody>
                  <a:tcPr marL="9525" marR="9525" marT="9525" marB="0" anchor="b"/>
                </a:tc>
              </a:tr>
              <a:tr h="427345">
                <a:tc>
                  <a:txBody>
                    <a:bodyPr/>
                    <a:lstStyle/>
                    <a:p>
                      <a:pPr algn="l" fontAlgn="b"/>
                      <a:r>
                        <a:rPr lang="en-US" sz="1100" u="none" strike="noStrike">
                          <a:effectLst/>
                        </a:rPr>
                        <a:t>EPS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2.14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2.98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2.74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2.70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4.40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4.42 </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97104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Resent Development</a:t>
            </a:r>
            <a:br>
              <a:rPr lang="en-US" dirty="0" smtClean="0"/>
            </a:br>
            <a:endParaRPr lang="en-US" dirty="0"/>
          </a:p>
        </p:txBody>
      </p:sp>
      <p:sp>
        <p:nvSpPr>
          <p:cNvPr id="3" name="Content Placeholder 2"/>
          <p:cNvSpPr>
            <a:spLocks noGrp="1"/>
          </p:cNvSpPr>
          <p:nvPr>
            <p:ph idx="1"/>
          </p:nvPr>
        </p:nvSpPr>
        <p:spPr/>
        <p:txBody>
          <a:bodyPr/>
          <a:lstStyle/>
          <a:p>
            <a:r>
              <a:rPr lang="en-US" dirty="0" smtClean="0"/>
              <a:t>Company has raised  400 </a:t>
            </a:r>
            <a:r>
              <a:rPr lang="en-US" dirty="0" err="1" smtClean="0"/>
              <a:t>cr</a:t>
            </a:r>
            <a:r>
              <a:rPr lang="en-US" dirty="0" smtClean="0"/>
              <a:t> Via at price of 78.65 per share</a:t>
            </a:r>
          </a:p>
          <a:p>
            <a:r>
              <a:rPr lang="en-US" dirty="0" smtClean="0"/>
              <a:t>DSP Blackrock , SBI MF and Reliance MF bought un this QIP</a:t>
            </a:r>
          </a:p>
          <a:p>
            <a:r>
              <a:rPr lang="en-US" dirty="0" smtClean="0"/>
              <a:t>150-200 </a:t>
            </a:r>
            <a:r>
              <a:rPr lang="en-US" dirty="0" err="1" smtClean="0"/>
              <a:t>cr</a:t>
            </a:r>
            <a:r>
              <a:rPr lang="en-US" dirty="0" smtClean="0"/>
              <a:t> will be used to </a:t>
            </a:r>
            <a:r>
              <a:rPr lang="en-US" dirty="0" err="1" smtClean="0"/>
              <a:t>reduse</a:t>
            </a:r>
            <a:r>
              <a:rPr lang="en-US" dirty="0" smtClean="0"/>
              <a:t> Debt and </a:t>
            </a:r>
            <a:r>
              <a:rPr lang="en-US" dirty="0" err="1" smtClean="0"/>
              <a:t>and</a:t>
            </a:r>
            <a:r>
              <a:rPr lang="en-US" dirty="0" smtClean="0"/>
              <a:t> rest of this is use for working capital.</a:t>
            </a:r>
          </a:p>
          <a:p>
            <a:endParaRPr lang="en-US" dirty="0"/>
          </a:p>
        </p:txBody>
      </p:sp>
    </p:spTree>
    <p:extLst>
      <p:ext uri="{BB962C8B-B14F-4D97-AF65-F5344CB8AC3E}">
        <p14:creationId xmlns:p14="http://schemas.microsoft.com/office/powerpoint/2010/main" val="97996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Trigger to Watch out</a:t>
            </a:r>
            <a:br>
              <a:rPr lang="en-US" b="1" u="sng" dirty="0" smtClean="0"/>
            </a:br>
            <a:endParaRPr lang="en-US" b="1" u="sng" dirty="0"/>
          </a:p>
        </p:txBody>
      </p:sp>
      <p:sp>
        <p:nvSpPr>
          <p:cNvPr id="3" name="Content Placeholder 2"/>
          <p:cNvSpPr>
            <a:spLocks noGrp="1"/>
          </p:cNvSpPr>
          <p:nvPr>
            <p:ph idx="1"/>
          </p:nvPr>
        </p:nvSpPr>
        <p:spPr>
          <a:xfrm>
            <a:off x="838200" y="1825624"/>
            <a:ext cx="10636876" cy="4806995"/>
          </a:xfrm>
        </p:spPr>
        <p:txBody>
          <a:bodyPr>
            <a:normAutofit lnSpcReduction="10000"/>
          </a:bodyPr>
          <a:lstStyle/>
          <a:p>
            <a:r>
              <a:rPr lang="en-US" dirty="0" smtClean="0"/>
              <a:t>Company branded sales can grow as its only 56% of sales as on </a:t>
            </a:r>
            <a:r>
              <a:rPr lang="en-US" dirty="0" err="1" smtClean="0"/>
              <a:t>Fy</a:t>
            </a:r>
            <a:r>
              <a:rPr lang="en-US" dirty="0" smtClean="0"/>
              <a:t> 2017 Which margin is high. While its peer KRBL has at 85% sales in Branded Rise. </a:t>
            </a:r>
            <a:r>
              <a:rPr lang="en-US" dirty="0"/>
              <a:t>Now company is Focus on Branded Sale So Its chance to Improve 11% to </a:t>
            </a:r>
            <a:r>
              <a:rPr lang="en-US" dirty="0" smtClean="0"/>
              <a:t>at least </a:t>
            </a:r>
            <a:r>
              <a:rPr lang="en-US" dirty="0"/>
              <a:t>15</a:t>
            </a:r>
            <a:r>
              <a:rPr lang="en-US" dirty="0" smtClean="0"/>
              <a:t>%.</a:t>
            </a:r>
          </a:p>
          <a:p>
            <a:r>
              <a:rPr lang="en-US" dirty="0" smtClean="0"/>
              <a:t>After QIP money they reduce debt so financial cost can do down and deleverage of balance Sheet.</a:t>
            </a:r>
          </a:p>
          <a:p>
            <a:r>
              <a:rPr lang="en-US" dirty="0" smtClean="0"/>
              <a:t>Company has install plant in USA for Value added Product that will contribute in Future ( Ready to Eat Rice)</a:t>
            </a:r>
          </a:p>
          <a:p>
            <a:r>
              <a:rPr lang="en-US" dirty="0" smtClean="0"/>
              <a:t>Company also Focus on working capital days, In 2011 its 263 days its come down to 178 days.</a:t>
            </a:r>
          </a:p>
          <a:p>
            <a:r>
              <a:rPr lang="en-US" dirty="0" smtClean="0"/>
              <a:t>As per </a:t>
            </a:r>
            <a:r>
              <a:rPr lang="en-US" dirty="0" err="1" smtClean="0"/>
              <a:t>Concall</a:t>
            </a:r>
            <a:r>
              <a:rPr lang="en-US" dirty="0" smtClean="0"/>
              <a:t> Q3 –Company says there is no more Capex for at least 5 years. Now Focus on Cash generation activities.</a:t>
            </a:r>
          </a:p>
          <a:p>
            <a:endParaRPr lang="en-US" dirty="0"/>
          </a:p>
        </p:txBody>
      </p:sp>
    </p:spTree>
    <p:extLst>
      <p:ext uri="{BB962C8B-B14F-4D97-AF65-F5344CB8AC3E}">
        <p14:creationId xmlns:p14="http://schemas.microsoft.com/office/powerpoint/2010/main" val="2130918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Growth Drivers</a:t>
            </a:r>
            <a:br>
              <a:rPr lang="en-US" b="1" u="sng" dirty="0" smtClean="0"/>
            </a:br>
            <a:endParaRPr lang="en-US" b="1" u="sng" dirty="0"/>
          </a:p>
        </p:txBody>
      </p:sp>
      <p:sp>
        <p:nvSpPr>
          <p:cNvPr id="3" name="Content Placeholder 2"/>
          <p:cNvSpPr>
            <a:spLocks noGrp="1"/>
          </p:cNvSpPr>
          <p:nvPr>
            <p:ph idx="1"/>
          </p:nvPr>
        </p:nvSpPr>
        <p:spPr/>
        <p:txBody>
          <a:bodyPr/>
          <a:lstStyle/>
          <a:p>
            <a:r>
              <a:rPr lang="en-US" dirty="0" smtClean="0"/>
              <a:t>India will became growth driver its go to unorganized to organized </a:t>
            </a:r>
          </a:p>
          <a:p>
            <a:r>
              <a:rPr lang="en-US" dirty="0" smtClean="0"/>
              <a:t>US Market: Ready to Eat, Acceptable of Daawat Rice.</a:t>
            </a:r>
          </a:p>
          <a:p>
            <a:r>
              <a:rPr lang="en-US" dirty="0" smtClean="0"/>
              <a:t>LTFL entered into a JV with Kameda Seika (leading Japanese snack company) to manufacture rice-based snacks.</a:t>
            </a:r>
          </a:p>
          <a:p>
            <a:endParaRPr lang="en-US" dirty="0"/>
          </a:p>
        </p:txBody>
      </p:sp>
    </p:spTree>
    <p:extLst>
      <p:ext uri="{BB962C8B-B14F-4D97-AF65-F5344CB8AC3E}">
        <p14:creationId xmlns:p14="http://schemas.microsoft.com/office/powerpoint/2010/main" val="414139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70304" y="0"/>
            <a:ext cx="9051392" cy="6858000"/>
          </a:xfrm>
          <a:prstGeom prst="rect">
            <a:avLst/>
          </a:prstGeom>
        </p:spPr>
      </p:pic>
    </p:spTree>
    <p:extLst>
      <p:ext uri="{BB962C8B-B14F-4D97-AF65-F5344CB8AC3E}">
        <p14:creationId xmlns:p14="http://schemas.microsoft.com/office/powerpoint/2010/main" val="70023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u="sng" dirty="0" smtClean="0"/>
              <a:t>Valuation</a:t>
            </a:r>
            <a:endParaRPr lang="en-US" sz="4800" b="1" u="sng" dirty="0"/>
          </a:p>
        </p:txBody>
      </p:sp>
      <p:sp>
        <p:nvSpPr>
          <p:cNvPr id="3" name="Content Placeholder 2"/>
          <p:cNvSpPr>
            <a:spLocks noGrp="1"/>
          </p:cNvSpPr>
          <p:nvPr>
            <p:ph idx="1"/>
          </p:nvPr>
        </p:nvSpPr>
        <p:spPr/>
        <p:txBody>
          <a:bodyPr/>
          <a:lstStyle/>
          <a:p>
            <a:r>
              <a:rPr lang="en-US" dirty="0" smtClean="0"/>
              <a:t>As CMP of 90 rupees its PE is around 20-its reasonable as see no more capex in near term its now cash flow generation activates and Deleverage of balance sheet.</a:t>
            </a:r>
          </a:p>
          <a:p>
            <a:r>
              <a:rPr lang="en-US" dirty="0" smtClean="0"/>
              <a:t>Price to Sales  is around 0.80 while KRBL is around 5 which is scope.</a:t>
            </a:r>
          </a:p>
          <a:p>
            <a:r>
              <a:rPr lang="en-US" dirty="0" smtClean="0"/>
              <a:t>For next 3 year 4500 </a:t>
            </a:r>
            <a:r>
              <a:rPr lang="en-US" dirty="0" err="1" smtClean="0"/>
              <a:t>cr</a:t>
            </a:r>
            <a:r>
              <a:rPr lang="en-US" dirty="0" smtClean="0"/>
              <a:t> sales and 675 </a:t>
            </a:r>
            <a:r>
              <a:rPr lang="en-US" dirty="0" err="1" smtClean="0"/>
              <a:t>cr</a:t>
            </a:r>
            <a:r>
              <a:rPr lang="en-US" dirty="0" smtClean="0"/>
              <a:t> EBDIT and PAT is around 225cr.So LT Food can deliver 20% CAGR For next 3-4 Years.</a:t>
            </a:r>
          </a:p>
          <a:p>
            <a:pPr marL="0" indent="0">
              <a:buNone/>
            </a:pPr>
            <a:endParaRPr lang="en-US" dirty="0" smtClean="0"/>
          </a:p>
          <a:p>
            <a:endParaRPr lang="en-US" dirty="0"/>
          </a:p>
        </p:txBody>
      </p:sp>
    </p:spTree>
    <p:extLst>
      <p:ext uri="{BB962C8B-B14F-4D97-AF65-F5344CB8AC3E}">
        <p14:creationId xmlns:p14="http://schemas.microsoft.com/office/powerpoint/2010/main" val="1899056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u="sng" dirty="0" smtClean="0"/>
              <a:t>Risks </a:t>
            </a:r>
            <a:br>
              <a:rPr lang="en-US" sz="4800" b="1" u="sng" dirty="0" smtClean="0"/>
            </a:br>
            <a:endParaRPr lang="en-US" sz="4800" b="1" u="sng" dirty="0"/>
          </a:p>
        </p:txBody>
      </p:sp>
      <p:sp>
        <p:nvSpPr>
          <p:cNvPr id="3" name="Content Placeholder 2"/>
          <p:cNvSpPr>
            <a:spLocks noGrp="1"/>
          </p:cNvSpPr>
          <p:nvPr>
            <p:ph idx="1"/>
          </p:nvPr>
        </p:nvSpPr>
        <p:spPr/>
        <p:txBody>
          <a:bodyPr/>
          <a:lstStyle/>
          <a:p>
            <a:r>
              <a:rPr lang="en-US" dirty="0" smtClean="0"/>
              <a:t>Volatility in raw material prices: The basmati rice processing industry is an agro based industry and its main raw material is basmati paddy.</a:t>
            </a:r>
          </a:p>
          <a:p>
            <a:r>
              <a:rPr lang="en-US" dirty="0" smtClean="0"/>
              <a:t>More variable to affect like Monsoon , Ban in Iran or china </a:t>
            </a:r>
            <a:r>
              <a:rPr lang="en-US" dirty="0" smtClean="0"/>
              <a:t>etc..</a:t>
            </a:r>
            <a:endParaRPr lang="en-US" dirty="0" smtClean="0"/>
          </a:p>
          <a:p>
            <a:r>
              <a:rPr lang="en-US" dirty="0" smtClean="0"/>
              <a:t>Currency Risk.</a:t>
            </a:r>
          </a:p>
          <a:p>
            <a:pPr marL="0" indent="0">
              <a:buNone/>
            </a:pPr>
            <a:endParaRPr lang="en-US" dirty="0"/>
          </a:p>
        </p:txBody>
      </p:sp>
    </p:spTree>
    <p:extLst>
      <p:ext uri="{BB962C8B-B14F-4D97-AF65-F5344CB8AC3E}">
        <p14:creationId xmlns:p14="http://schemas.microsoft.com/office/powerpoint/2010/main" val="1940962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729</Words>
  <Application>Microsoft Office PowerPoint</Application>
  <PresentationFormat>Widescreen</PresentationFormat>
  <Paragraphs>115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LT Foods </vt:lpstr>
      <vt:lpstr>Introduction of LT Foods </vt:lpstr>
      <vt:lpstr>Profit and Loss Statement </vt:lpstr>
      <vt:lpstr>Resent Development </vt:lpstr>
      <vt:lpstr>Trigger to Watch out </vt:lpstr>
      <vt:lpstr>Growth Drivers </vt:lpstr>
      <vt:lpstr>PowerPoint Presentation</vt:lpstr>
      <vt:lpstr>Valuation</vt:lpstr>
      <vt:lpstr>Risks  </vt:lpstr>
      <vt:lpstr> Sources </vt:lpstr>
      <vt:lpstr>Thank You   -Amit Darji Email ID: amitdarji2640@gmail.com Mobile Number: 90333 59609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 Foods</dc:title>
  <dc:creator>admin</dc:creator>
  <cp:lastModifiedBy>admin</cp:lastModifiedBy>
  <cp:revision>10</cp:revision>
  <dcterms:created xsi:type="dcterms:W3CDTF">2018-05-08T16:20:36Z</dcterms:created>
  <dcterms:modified xsi:type="dcterms:W3CDTF">2018-05-08T17:34:15Z</dcterms:modified>
</cp:coreProperties>
</file>