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Raleway"/>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Most imp reason - there are actually so many interesting cos - its hard to ignore!</a:t>
            </a:r>
          </a:p>
          <a:p>
            <a:pPr lvl="0">
              <a:spcBef>
                <a:spcPts val="0"/>
              </a:spcBef>
              <a:buNone/>
            </a:pPr>
            <a:r>
              <a:rPr lang="en-GB"/>
              <a:t>How to ignore Caplin, Lactose, Jyoti Resins, </a:t>
            </a:r>
          </a:p>
          <a:p>
            <a:pPr lvl="0">
              <a:spcBef>
                <a:spcPts val="0"/>
              </a:spcBef>
              <a:buNone/>
            </a:pPr>
            <a:r>
              <a:rPr lang="en-GB"/>
              <a:t>And they are at valuations which are rewarding</a:t>
            </a:r>
          </a:p>
          <a:p>
            <a:pPr lvl="0">
              <a:spcBef>
                <a:spcPts val="0"/>
              </a:spcBef>
              <a:buClr>
                <a:schemeClr val="dk2"/>
              </a:buClr>
              <a:buSzPct val="100000"/>
              <a:buFont typeface="Arial"/>
              <a:buNone/>
            </a:pPr>
            <a:r>
              <a:rPr lang="en-GB"/>
              <a:t>Some scripts are added just in 10-15 minutes of works.</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I have tried keeping To study list electronically</a:t>
            </a:r>
          </a:p>
          <a:p>
            <a:pPr lvl="0">
              <a:spcBef>
                <a:spcPts val="0"/>
              </a:spcBef>
              <a:buNone/>
            </a:pPr>
            <a:r>
              <a:rPr lang="en-GB"/>
              <a:t>Commitment bias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This slide has been put by Pratyush</a:t>
            </a:r>
          </a:p>
          <a:p>
            <a:pPr lvl="0">
              <a:spcBef>
                <a:spcPts val="0"/>
              </a:spcBef>
              <a:buNone/>
            </a:pPr>
            <a:r>
              <a:rPr lang="en-GB"/>
              <a:t>Why buy? Why not study with discipline? Because we view stocks differently when we have actually put in money.</a:t>
            </a:r>
          </a:p>
          <a:p>
            <a:pPr lvl="0">
              <a:spcBef>
                <a:spcPts val="0"/>
              </a:spcBef>
              <a:buNone/>
            </a:pPr>
            <a:r>
              <a:rPr lang="en-GB"/>
              <a:t>You might start liking her more - you might start hating 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To be lucky you have to expose yourself to new things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CM - It is a year wasted if you don’kill one of your best idea</a:t>
            </a:r>
          </a:p>
          <a:p>
            <a:pPr lvl="0">
              <a:spcBef>
                <a:spcPts val="0"/>
              </a:spcBef>
              <a:buNone/>
            </a:pPr>
            <a:r>
              <a:rPr lang="en-GB"/>
              <a:t>You are in shade today because someone planted a sapling few years ago.</a:t>
            </a:r>
          </a:p>
          <a:p>
            <a:pPr lvl="0">
              <a:spcBef>
                <a:spcPts val="0"/>
              </a:spcBef>
              <a:buNone/>
            </a:pPr>
            <a:r>
              <a:rPr lang="en-GB"/>
              <a:t>How do you escape from getting married to your idea?</a:t>
            </a:r>
          </a:p>
          <a:p>
            <a:pPr lvl="0">
              <a:spcBef>
                <a:spcPts val="0"/>
              </a:spcBef>
              <a:buNone/>
            </a:pPr>
            <a:r>
              <a:rPr lang="en-GB"/>
              <a:t>Also, given that you have so many ideas - you are able to switch from poor ones to better ideas when they come. Its in a way like cash.</a:t>
            </a:r>
          </a:p>
          <a:p>
            <a:pPr lvl="0">
              <a:spcBef>
                <a:spcPts val="0"/>
              </a:spcBef>
              <a:buNone/>
            </a:pPr>
            <a:r>
              <a:rPr lang="en-GB"/>
              <a:t>We buy ideas when someone we respect buys - Respect quota</a:t>
            </a:r>
          </a:p>
          <a:p>
            <a:pPr lvl="0">
              <a:spcBef>
                <a:spcPts val="0"/>
              </a:spcBef>
              <a:buNone/>
            </a:pPr>
            <a:r>
              <a:rPr lang="en-GB"/>
              <a:t>Often allocation is not much as these are small cos and it takes long time to buy or they move up in between.</a:t>
            </a:r>
          </a:p>
          <a:p>
            <a:pPr lvl="0">
              <a:spcBef>
                <a:spcPts val="0"/>
              </a:spcBef>
              <a:buNone/>
            </a:pPr>
            <a:r>
              <a:rPr lang="en-GB"/>
              <a:t>You get rewarded for mistakes in bull market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Loads of our screening work used to be manual earlier. And It may still be more effective.</a:t>
            </a:r>
          </a:p>
          <a:p>
            <a:pPr lvl="0">
              <a:spcBef>
                <a:spcPts val="0"/>
              </a:spcBef>
              <a:buNone/>
            </a:pPr>
            <a:r>
              <a:rPr lang="en-GB"/>
              <a:t>Read all BSE announcement</a:t>
            </a:r>
          </a:p>
          <a:p>
            <a:pPr lvl="0">
              <a:spcBef>
                <a:spcPts val="0"/>
              </a:spcBef>
              <a:buNone/>
            </a:pPr>
            <a:r>
              <a:rPr lang="en-GB"/>
              <a:t>Go through almost all results</a:t>
            </a:r>
          </a:p>
          <a:p>
            <a:pPr lvl="0">
              <a:spcBef>
                <a:spcPts val="0"/>
              </a:spcBef>
              <a:buNone/>
            </a:pPr>
            <a:r>
              <a:rPr lang="en-GB"/>
              <a:t>Go through CM magazine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GB"/>
              <a:t>Plus add lots of stocks to watchlist - peers of co you track etc. Email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2"/>
              </a:buClr>
              <a:buSzPct val="100000"/>
              <a:buFont typeface="Arial"/>
              <a:buNone/>
            </a:pPr>
            <a:r>
              <a:rPr lang="en-GB"/>
              <a:t>We never thought about allocation in initial years.</a:t>
            </a:r>
          </a:p>
          <a:p>
            <a:pPr lvl="0">
              <a:spcBef>
                <a:spcPts val="0"/>
              </a:spcBef>
              <a:buNone/>
            </a:pPr>
            <a:r>
              <a:rPr lang="en-GB"/>
              <a:t>Graduated from absolute amounts to certain percentage of company to more of portfolio percentage.</a:t>
            </a:r>
          </a:p>
          <a:p>
            <a:pPr lvl="0">
              <a:spcBef>
                <a:spcPts val="0"/>
              </a:spcBef>
              <a:buNone/>
            </a:pPr>
            <a:r>
              <a:rPr lang="en-GB"/>
              <a:t>It usually takes atleast a cpl of quarters to get a feel about the company. Incremental additions are done on incremental confidence, insight.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Sales increased from 23 Cr to 31.5 Cr. While Operating profit from 1.4 Cr to almost 6 Cr. </a:t>
            </a:r>
          </a:p>
          <a:p>
            <a:pPr lvl="0">
              <a:spcBef>
                <a:spcPts val="0"/>
              </a:spcBef>
              <a:buNone/>
            </a:pPr>
            <a:r>
              <a:rPr lang="en-GB"/>
              <a:t>Imp thing - past experience and insights</a:t>
            </a:r>
          </a:p>
          <a:p>
            <a:pPr lvl="0">
              <a:spcBef>
                <a:spcPts val="0"/>
              </a:spcBef>
              <a:buNone/>
            </a:pPr>
            <a:r>
              <a:rPr lang="en-GB"/>
              <a:t>Stock price has been down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Add some examples of picking ideas in recent qtr - Roto, Swelect, Aimco, Kamat</a:t>
            </a:r>
          </a:p>
          <a:p>
            <a:pPr lvl="0">
              <a:spcBef>
                <a:spcPts val="0"/>
              </a:spcBef>
              <a:buNone/>
            </a:pPr>
            <a:r>
              <a:rPr lang="en-GB"/>
              <a:t>Not so good ones - Nahar, GHCL, AYM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EPS for the year is 17 vs negative 18. Ofcourse lots of issues.</a:t>
            </a:r>
          </a:p>
          <a:p>
            <a:pPr lvl="0">
              <a:spcBef>
                <a:spcPts val="0"/>
              </a:spcBef>
              <a:buNone/>
            </a:pPr>
            <a:r>
              <a:rPr lang="en-GB"/>
              <a:t>However, interesting to see the hotels, margins.</a:t>
            </a:r>
          </a:p>
          <a:p>
            <a:pPr lvl="0">
              <a:spcBef>
                <a:spcPts val="0"/>
              </a:spcBef>
              <a:buNone/>
            </a:pPr>
            <a:r>
              <a:rPr lang="en-GB"/>
              <a:t>Needs lot of work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Few on similar patterns but didn’t work - Suzlon! Nahar Industrial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Why is it important - cause it will be very expensive later. Once history is long enough to extrapolate, undervaluation is gone!</a:t>
            </a:r>
          </a:p>
          <a:p>
            <a:pPr lvl="0">
              <a:spcBef>
                <a:spcPts val="0"/>
              </a:spcBef>
              <a:buNone/>
            </a:pPr>
            <a:r>
              <a:t/>
            </a:r>
            <a:endParaRPr/>
          </a:p>
          <a:p>
            <a:pPr lvl="0">
              <a:spcBef>
                <a:spcPts val="0"/>
              </a:spcBef>
              <a:buNone/>
            </a:pPr>
            <a:r>
              <a:rPr lang="en-GB"/>
              <a:t>Be very open - Focus on change - Management, Restructuring, Small segment bringing the change (Tata Metalik). Don’t ignore. </a:t>
            </a:r>
          </a:p>
          <a:p>
            <a:pPr lvl="0">
              <a:spcBef>
                <a:spcPts val="0"/>
              </a:spcBef>
              <a:buNone/>
            </a:pPr>
            <a:r>
              <a:t/>
            </a:r>
            <a:endParaRPr/>
          </a:p>
          <a:p>
            <a:pPr lvl="0">
              <a:spcBef>
                <a:spcPts val="0"/>
              </a:spcBef>
              <a:buNone/>
            </a:pPr>
            <a:r>
              <a:rPr lang="en-GB"/>
              <a:t>Catching business in transition - </a:t>
            </a:r>
          </a:p>
          <a:p>
            <a:pPr lvl="0">
              <a:spcBef>
                <a:spcPts val="0"/>
              </a:spcBef>
              <a:buNone/>
            </a:pPr>
            <a:r>
              <a:rPr lang="en-GB"/>
              <a:t>Stylam, Innovative, Kitex</a:t>
            </a:r>
          </a:p>
          <a:p>
            <a:pPr lvl="0">
              <a:spcBef>
                <a:spcPts val="0"/>
              </a:spcBef>
              <a:buNone/>
            </a:pPr>
            <a:r>
              <a:rPr lang="en-GB"/>
              <a:t>Premco - actually invested despite self-</a:t>
            </a:r>
            <a:r>
              <a:rPr lang="en-GB"/>
              <a:t>disbelief</a:t>
            </a:r>
            <a:r>
              <a:rPr lang="en-GB"/>
              <a:t>. But when the margins continued that way for more than an year - it was logical to think - there is something more.</a:t>
            </a:r>
            <a:br>
              <a:rPr lang="en-GB"/>
            </a:br>
            <a:r>
              <a:rPr lang="en-GB"/>
              <a:t>Chamanlal - everyone complains </a:t>
            </a:r>
            <a:r>
              <a:rPr lang="en-GB"/>
              <a:t>it's</a:t>
            </a:r>
            <a:r>
              <a:rPr lang="en-GB"/>
              <a:t> a trading company</a:t>
            </a:r>
          </a:p>
          <a:p>
            <a:pPr lvl="0">
              <a:spcBef>
                <a:spcPts val="0"/>
              </a:spcBef>
              <a:buNone/>
            </a:pPr>
            <a:r>
              <a:rPr lang="en-GB"/>
              <a:t>Ajanta - was very skeptical and used to think its a chor co - however, reducing debt and then reducing working capital</a:t>
            </a:r>
          </a:p>
          <a:p>
            <a:pPr lvl="0">
              <a:spcBef>
                <a:spcPts val="0"/>
              </a:spcBef>
              <a:buNone/>
            </a:pPr>
            <a:r>
              <a:rPr lang="en-GB"/>
              <a:t>Transpek - Volatile nos but not getting a very long term contract from MNC</a:t>
            </a:r>
            <a:br>
              <a:rPr lang="en-GB"/>
            </a:br>
            <a:r>
              <a:rPr lang="en-GB"/>
              <a:t>Break down the top 3 costs to the company - and see what has been the change?</a:t>
            </a:r>
          </a:p>
          <a:p>
            <a:pPr lvl="0">
              <a:spcBef>
                <a:spcPts val="0"/>
              </a:spcBef>
              <a:buNone/>
            </a:pPr>
            <a:r>
              <a:rPr lang="en-GB"/>
              <a:t>It excites me to see an ambitous article or aim and think what if it is acheived - Atul Auto, Hester, Kitex, Innovative. Especially when not paying for it.</a:t>
            </a:r>
          </a:p>
          <a:p>
            <a:pPr lvl="0">
              <a:spcBef>
                <a:spcPts val="0"/>
              </a:spcBef>
              <a:buNone/>
            </a:pPr>
            <a:r>
              <a:rPr lang="en-GB"/>
              <a:t>While doing all of this Risk is to be controlled from BS side - debt, dilutions 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Our 80-85% </a:t>
            </a:r>
            <a:r>
              <a:rPr lang="en-GB"/>
              <a:t>net worth</a:t>
            </a:r>
            <a:r>
              <a:rPr lang="en-GB"/>
              <a:t> has always been in equities. We don’t know anything else.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I think its important to be a realistic and know what your strengths and weaknesses are. </a:t>
            </a:r>
          </a:p>
          <a:p>
            <a:pPr lvl="0">
              <a:spcBef>
                <a:spcPts val="0"/>
              </a:spcBef>
              <a:buNone/>
            </a:pPr>
            <a:r>
              <a:rPr lang="en-GB"/>
              <a:t>Its a fact that we have limited knowledge - Its only offlate and in recent years that we have been able to have benefit of deep diving. If left to our own - we haven’t been like that.</a:t>
            </a:r>
          </a:p>
          <a:p>
            <a:pPr lvl="0">
              <a:spcBef>
                <a:spcPts val="0"/>
              </a:spcBef>
              <a:buNone/>
            </a:pPr>
            <a:r>
              <a:rPr lang="en-GB"/>
              <a:t>Plus very less knowledge of industries</a:t>
            </a:r>
          </a:p>
          <a:p>
            <a:pPr lvl="0">
              <a:spcBef>
                <a:spcPts val="0"/>
              </a:spcBef>
              <a:buNone/>
            </a:pPr>
            <a:r>
              <a:rPr lang="en-GB"/>
              <a:t>Small network of people from industries. I believe for very concentrated investing - one should have some sort of extra edge and ears to the ground. I know successfull concentrated investors - who travel a lot, have contacts in the industry etc. Our knowledge is usually the one from AR, website etc etc.</a:t>
            </a:r>
          </a:p>
          <a:p>
            <a:pPr lvl="0">
              <a:spcBef>
                <a:spcPts val="0"/>
              </a:spcBef>
              <a:buNone/>
            </a:pPr>
            <a:r>
              <a:rPr lang="en-GB"/>
              <a:t>Often stocks where we did lot of work haven’t worked out well - AYM, GRP, Kitex (long list). Other examples - Ajanta, Shilpa. While we didn’t loose money. Plus they performed best when </a:t>
            </a:r>
            <a:r>
              <a:rPr lang="en-GB"/>
              <a:t>undiscovered</a:t>
            </a:r>
            <a:r>
              <a:rPr lang="en-GB"/>
              <a:t>. Its like a backbencher performing well - he gets rewarded more.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Share story of 3 friends who were very bright but couldn’t stay long enough in markets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Cos like Satyam, Fin Tech, Opto, Core Project, Tanla. Loads of mid caps multi-baggers in 2005-08 periods. Still fear about 90% wipe outs. Seen the smartest people loose money in such cases.</a:t>
            </a:r>
          </a:p>
          <a:p>
            <a:pPr lvl="0">
              <a:spcBef>
                <a:spcPts val="0"/>
              </a:spcBef>
              <a:buNone/>
            </a:pPr>
            <a:r>
              <a:rPr lang="en-GB"/>
              <a:t>Often we feel we are in control. Or we feel that this company is extra-ordinary. But things change. This world is very fast changing.</a:t>
            </a:r>
          </a:p>
          <a:p>
            <a:pPr lvl="0">
              <a:spcBef>
                <a:spcPts val="0"/>
              </a:spcBef>
              <a:buNone/>
            </a:pPr>
            <a:r>
              <a:rPr lang="en-GB"/>
              <a:t>Enterpreneurs change - eventually they are human beings.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Its tempting to wish we had money in just Avanti, Astral, Ajanta, PI, Canfin….etc etc. In VP itself we have long list of multi-baggers. But its all easy in hindsight. These names came, because of experimentation.</a:t>
            </a:r>
          </a:p>
          <a:p>
            <a:pPr lvl="0">
              <a:spcBef>
                <a:spcPts val="0"/>
              </a:spcBef>
              <a:buNone/>
            </a:pPr>
            <a:r>
              <a:rPr lang="en-GB"/>
              <a:t>I think importantly - our usual criteria is - can the stock double in may be 2-3 years? We are happy to have 30% CAGR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How do you know value of something. Dad gives example of vegetable market - can you bargain?</a:t>
            </a:r>
          </a:p>
          <a:p>
            <a:pPr lvl="0">
              <a:spcBef>
                <a:spcPts val="0"/>
              </a:spcBef>
              <a:buNone/>
            </a:pPr>
            <a:r>
              <a:t/>
            </a:r>
            <a:endParaRPr/>
          </a:p>
          <a:p>
            <a:pPr lvl="0">
              <a:spcBef>
                <a:spcPts val="0"/>
              </a:spcBef>
              <a:buNone/>
            </a:pPr>
            <a:r>
              <a:rPr lang="en-GB"/>
              <a:t>There would have been 100s of multi-baggers in the last 5 years. And there was some pattern or interesting insight to learn from so many of them. Actually we have been able to participate in many of them in some small portion or the other - some quick names DFM Foods, Acrysil, Stylam, Laopala. Most of the cases, there was nothing much to loose. But something interesting was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6" y="3238450"/>
            <a:ext cx="6331500" cy="1241700"/>
          </a:xfrm>
          <a:prstGeom prst="rect">
            <a:avLst/>
          </a:prstGeom>
        </p:spPr>
        <p:txBody>
          <a:bodyPr anchorCtr="0" anchor="b"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5"/>
            <a:ext cx="6321600" cy="3002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2"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1"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3"/>
            <a:ext cx="2808000" cy="2806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0"/>
            <a:ext cx="6244200" cy="38355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0"/>
            <a:ext cx="4045200" cy="13454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5"/>
            <a:ext cx="6321600" cy="30023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tIns="91425">
            <a:noAutofit/>
          </a:bodyPr>
          <a:lstStyle/>
          <a:p>
            <a:pPr lvl="0">
              <a:spcBef>
                <a:spcPts val="0"/>
              </a:spcBef>
              <a:buNone/>
            </a:pPr>
            <a:r>
              <a:rPr lang="en-GB"/>
              <a:t>Sowing Many Seeds</a:t>
            </a:r>
          </a:p>
        </p:txBody>
      </p:sp>
      <p:sp>
        <p:nvSpPr>
          <p:cNvPr id="73" name="Shape 73"/>
          <p:cNvSpPr txBox="1"/>
          <p:nvPr>
            <p:ph idx="1" type="subTitle"/>
          </p:nvPr>
        </p:nvSpPr>
        <p:spPr>
          <a:xfrm>
            <a:off x="2390266" y="3238450"/>
            <a:ext cx="6331500" cy="1241700"/>
          </a:xfrm>
          <a:prstGeom prst="rect">
            <a:avLst/>
          </a:prstGeom>
        </p:spPr>
        <p:txBody>
          <a:bodyPr anchorCtr="0" anchor="b" bIns="91425" lIns="91425" rIns="91425" tIns="91425">
            <a:noAutofit/>
          </a:bodyPr>
          <a:lstStyle/>
          <a:p>
            <a:pPr lvl="0">
              <a:spcBef>
                <a:spcPts val="0"/>
              </a:spcBef>
              <a:buNone/>
            </a:pPr>
            <a:r>
              <a:rPr lang="en-GB"/>
              <a:t>Our approach</a:t>
            </a:r>
            <a:r>
              <a:rPr lang="en-GB"/>
              <a:t> to diversified</a:t>
            </a:r>
            <a:r>
              <a:rPr lang="en-GB"/>
              <a:t> investing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283103" y="712140"/>
            <a:ext cx="6244200" cy="3835500"/>
          </a:xfrm>
          <a:prstGeom prst="rect">
            <a:avLst/>
          </a:prstGeom>
        </p:spPr>
        <p:txBody>
          <a:bodyPr anchorCtr="0" anchor="ctr" bIns="91425" lIns="91425" rIns="91425" tIns="91425">
            <a:noAutofit/>
          </a:bodyPr>
          <a:lstStyle/>
          <a:p>
            <a:pPr lvl="0">
              <a:spcBef>
                <a:spcPts val="0"/>
              </a:spcBef>
              <a:buNone/>
            </a:pPr>
            <a:r>
              <a:rPr lang="en-GB"/>
              <a:t>Why we have a long investments tail?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Darwin’s Theory</a:t>
            </a:r>
          </a:p>
        </p:txBody>
      </p:sp>
      <p:sp>
        <p:nvSpPr>
          <p:cNvPr id="136" name="Shape 136"/>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That it is difficult to accept new ideas.</a:t>
            </a:r>
          </a:p>
        </p:txBody>
      </p:sp>
      <p:sp>
        <p:nvSpPr>
          <p:cNvPr id="137" name="Shape 137"/>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GB"/>
              <a:t>Darwin believed that we would quickly find reasons to reject a new idea until we </a:t>
            </a:r>
            <a:r>
              <a:rPr lang="en-GB"/>
              <a:t>consciously</a:t>
            </a:r>
            <a:r>
              <a:rPr lang="en-GB"/>
              <a:t> work on it and participate.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406425" y="1806825"/>
            <a:ext cx="8296800" cy="1542000"/>
          </a:xfrm>
          <a:prstGeom prst="rect">
            <a:avLst/>
          </a:prstGeom>
        </p:spPr>
        <p:txBody>
          <a:bodyPr anchorCtr="0" anchor="ctr" bIns="91425" lIns="91425" rIns="91425" tIns="91425">
            <a:noAutofit/>
          </a:bodyPr>
          <a:lstStyle/>
          <a:p>
            <a:pPr lvl="0">
              <a:spcBef>
                <a:spcPts val="0"/>
              </a:spcBef>
              <a:buNone/>
            </a:pPr>
            <a:r>
              <a:rPr lang="en-GB"/>
              <a:t>“You know a girl only after you marry her”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265500" y="1397350"/>
            <a:ext cx="4045200" cy="1318200"/>
          </a:xfrm>
          <a:prstGeom prst="rect">
            <a:avLst/>
          </a:prstGeom>
        </p:spPr>
        <p:txBody>
          <a:bodyPr anchorCtr="0" anchor="b" bIns="91425" lIns="91425" rIns="91425" tIns="91425">
            <a:noAutofit/>
          </a:bodyPr>
          <a:lstStyle/>
          <a:p>
            <a:pPr lvl="0" rtl="0">
              <a:spcBef>
                <a:spcPts val="0"/>
              </a:spcBef>
              <a:buNone/>
            </a:pPr>
            <a:r>
              <a:rPr lang="en-GB"/>
              <a:t>By buying, we put our foot in the door</a:t>
            </a:r>
          </a:p>
        </p:txBody>
      </p:sp>
      <p:sp>
        <p:nvSpPr>
          <p:cNvPr id="148" name="Shape 148"/>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Sometimes we invest in a new company only based on last quarter results - giving it less than an hour of study.</a:t>
            </a:r>
          </a:p>
        </p:txBody>
      </p:sp>
      <p:sp>
        <p:nvSpPr>
          <p:cNvPr id="149" name="Shape 149"/>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0" lvl="0" marL="0" marR="0" rtl="0" algn="l">
              <a:lnSpc>
                <a:spcPct val="115000"/>
              </a:lnSpc>
              <a:spcBef>
                <a:spcPts val="0"/>
              </a:spcBef>
              <a:spcAft>
                <a:spcPts val="1600"/>
              </a:spcAft>
              <a:buNone/>
            </a:pPr>
            <a:r>
              <a:rPr lang="en-GB"/>
              <a:t>If there is a sudden change, we start wondering about what could have been the cause.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06425" y="1806825"/>
            <a:ext cx="8296800" cy="1542000"/>
          </a:xfrm>
          <a:prstGeom prst="rect">
            <a:avLst/>
          </a:prstGeom>
        </p:spPr>
        <p:txBody>
          <a:bodyPr anchorCtr="0" anchor="ctr" bIns="91425" lIns="91425" rIns="91425" tIns="91425">
            <a:noAutofit/>
          </a:bodyPr>
          <a:lstStyle/>
          <a:p>
            <a:pPr lvl="0">
              <a:spcBef>
                <a:spcPts val="0"/>
              </a:spcBef>
              <a:buNone/>
            </a:pPr>
            <a:r>
              <a:rPr lang="en-GB"/>
              <a:t>Think of it like an R&amp;D cost to a pharma company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Limited Downside</a:t>
            </a:r>
          </a:p>
        </p:txBody>
      </p:sp>
      <p:sp>
        <p:nvSpPr>
          <p:cNvPr id="160" name="Shape 160"/>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If the story doesn’t work as expected (which happens often), we can sell out at a little loss.</a:t>
            </a:r>
          </a:p>
        </p:txBody>
      </p:sp>
      <p:sp>
        <p:nvSpPr>
          <p:cNvPr id="161" name="Shape 161"/>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In most cases, the company is too small, with insufficient information and a 30 page annual report.</a:t>
            </a:r>
          </a:p>
          <a:p>
            <a:pPr lvl="0">
              <a:spcBef>
                <a:spcPts val="0"/>
              </a:spcBef>
              <a:buNone/>
            </a:pPr>
            <a:r>
              <a:rPr lang="en-GB"/>
              <a:t>This very </a:t>
            </a:r>
            <a:r>
              <a:rPr lang="en-GB"/>
              <a:t>uncertainty</a:t>
            </a:r>
            <a:r>
              <a:rPr lang="en-GB"/>
              <a:t> makes them cheap and </a:t>
            </a:r>
            <a:r>
              <a:rPr lang="en-GB"/>
              <a:t>extraordinarily</a:t>
            </a:r>
            <a:r>
              <a:rPr lang="en-GB"/>
              <a:t> rewarding.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283103" y="712140"/>
            <a:ext cx="6244200" cy="3835500"/>
          </a:xfrm>
          <a:prstGeom prst="rect">
            <a:avLst/>
          </a:prstGeom>
        </p:spPr>
        <p:txBody>
          <a:bodyPr anchorCtr="0" anchor="ctr" bIns="91425" lIns="91425" rIns="91425" tIns="91425">
            <a:noAutofit/>
          </a:bodyPr>
          <a:lstStyle/>
          <a:p>
            <a:pPr lvl="0">
              <a:spcBef>
                <a:spcPts val="0"/>
              </a:spcBef>
              <a:buNone/>
            </a:pPr>
            <a:r>
              <a:rPr lang="en-GB"/>
              <a:t>Strategies and examples?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rtl="0">
              <a:spcBef>
                <a:spcPts val="0"/>
              </a:spcBef>
              <a:buNone/>
            </a:pPr>
            <a:r>
              <a:rPr lang="en-GB"/>
              <a:t>Alerts in Screener.in</a:t>
            </a:r>
          </a:p>
        </p:txBody>
      </p:sp>
      <p:pic>
        <p:nvPicPr>
          <p:cNvPr id="172" name="Shape 172"/>
          <p:cNvPicPr preferRelativeResize="0"/>
          <p:nvPr/>
        </p:nvPicPr>
        <p:blipFill>
          <a:blip r:embed="rId3">
            <a:alphaModFix/>
          </a:blip>
          <a:stretch>
            <a:fillRect/>
          </a:stretch>
        </p:blipFill>
        <p:spPr>
          <a:xfrm>
            <a:off x="914400" y="76200"/>
            <a:ext cx="7428525" cy="4127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descr="Screen Shot 2017-06-22 at 4.22.55 PM.png" id="177" name="Shape 177"/>
          <p:cNvPicPr preferRelativeResize="0"/>
          <p:nvPr/>
        </p:nvPicPr>
        <p:blipFill>
          <a:blip r:embed="rId3">
            <a:alphaModFix/>
          </a:blip>
          <a:stretch>
            <a:fillRect/>
          </a:stretch>
        </p:blipFill>
        <p:spPr>
          <a:xfrm>
            <a:off x="869175" y="546274"/>
            <a:ext cx="7405651" cy="3577799"/>
          </a:xfrm>
          <a:prstGeom prst="rect">
            <a:avLst/>
          </a:prstGeom>
          <a:noFill/>
          <a:ln>
            <a:noFill/>
          </a:ln>
        </p:spPr>
      </p:pic>
      <p:sp>
        <p:nvSpPr>
          <p:cNvPr id="178" name="Shape 178"/>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rtl="0">
              <a:spcBef>
                <a:spcPts val="0"/>
              </a:spcBef>
              <a:buNone/>
            </a:pPr>
            <a:r>
              <a:rPr lang="en-GB"/>
              <a:t>Alerts in Screener.in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rPr lang="en-GB"/>
              <a:t>Capital Market Magazine</a:t>
            </a:r>
          </a:p>
        </p:txBody>
      </p:sp>
      <p:pic>
        <p:nvPicPr>
          <p:cNvPr descr="Screen Shot 2017-06-22 at 5.08.04 PM.png" id="184" name="Shape 184"/>
          <p:cNvPicPr preferRelativeResize="0"/>
          <p:nvPr/>
        </p:nvPicPr>
        <p:blipFill>
          <a:blip r:embed="rId3">
            <a:alphaModFix/>
          </a:blip>
          <a:stretch>
            <a:fillRect/>
          </a:stretch>
        </p:blipFill>
        <p:spPr>
          <a:xfrm>
            <a:off x="328025" y="836499"/>
            <a:ext cx="4111150" cy="3273699"/>
          </a:xfrm>
          <a:prstGeom prst="rect">
            <a:avLst/>
          </a:prstGeom>
          <a:noFill/>
          <a:ln>
            <a:noFill/>
          </a:ln>
        </p:spPr>
      </p:pic>
      <p:pic>
        <p:nvPicPr>
          <p:cNvPr descr="Screen Shot 2017-06-22 at 5.10.29 PM.png" id="185" name="Shape 185"/>
          <p:cNvPicPr preferRelativeResize="0"/>
          <p:nvPr/>
        </p:nvPicPr>
        <p:blipFill>
          <a:blip r:embed="rId4">
            <a:alphaModFix/>
          </a:blip>
          <a:stretch>
            <a:fillRect/>
          </a:stretch>
        </p:blipFill>
        <p:spPr>
          <a:xfrm>
            <a:off x="4605474" y="851694"/>
            <a:ext cx="4111150" cy="3258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How does our portfolio look like?</a:t>
            </a:r>
          </a:p>
        </p:txBody>
      </p:sp>
      <p:sp>
        <p:nvSpPr>
          <p:cNvPr id="79" name="Shape 79"/>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10-15 Stocks are 70-75% of the portfolio. Then there is long tail of 20-30-50 ideas.</a:t>
            </a:r>
          </a:p>
        </p:txBody>
      </p:sp>
      <p:sp>
        <p:nvSpPr>
          <p:cNvPr id="80" name="Shape 80"/>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buChar char="-"/>
            </a:pPr>
            <a:r>
              <a:rPr lang="en-GB"/>
              <a:t>No formal procedure or rule</a:t>
            </a:r>
          </a:p>
          <a:p>
            <a:pPr indent="-228600" lvl="0" marL="457200" rtl="0">
              <a:spcBef>
                <a:spcPts val="0"/>
              </a:spcBef>
              <a:buChar char="-"/>
            </a:pPr>
            <a:r>
              <a:rPr lang="en-GB"/>
              <a:t>Lot of </a:t>
            </a:r>
            <a:r>
              <a:rPr lang="en-GB"/>
              <a:t>flexibility</a:t>
            </a:r>
            <a:r>
              <a:rPr lang="en-GB"/>
              <a:t>. Everyone free to do what they want.</a:t>
            </a:r>
          </a:p>
          <a:p>
            <a:pPr indent="-228600" lvl="0" marL="457200">
              <a:spcBef>
                <a:spcPts val="0"/>
              </a:spcBef>
              <a:buChar char="-"/>
            </a:pPr>
            <a:r>
              <a:rPr lang="en-GB"/>
              <a:t>It is a sowing ground where more the merrier.</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rPr lang="en-GB"/>
              <a:t>Paid Subscription Services</a:t>
            </a:r>
          </a:p>
        </p:txBody>
      </p:sp>
      <p:pic>
        <p:nvPicPr>
          <p:cNvPr id="191" name="Shape 191"/>
          <p:cNvPicPr preferRelativeResize="0"/>
          <p:nvPr/>
        </p:nvPicPr>
        <p:blipFill>
          <a:blip r:embed="rId3">
            <a:alphaModFix/>
          </a:blip>
          <a:stretch>
            <a:fillRect/>
          </a:stretch>
        </p:blipFill>
        <p:spPr>
          <a:xfrm>
            <a:off x="328025" y="587950"/>
            <a:ext cx="2857500" cy="2381250"/>
          </a:xfrm>
          <a:prstGeom prst="rect">
            <a:avLst/>
          </a:prstGeom>
          <a:noFill/>
          <a:ln>
            <a:noFill/>
          </a:ln>
        </p:spPr>
      </p:pic>
      <p:pic>
        <p:nvPicPr>
          <p:cNvPr descr="Screen Shot 2017-06-22 at 4.32.06 PM.png" id="192" name="Shape 192"/>
          <p:cNvPicPr preferRelativeResize="0"/>
          <p:nvPr/>
        </p:nvPicPr>
        <p:blipFill>
          <a:blip r:embed="rId4">
            <a:alphaModFix/>
          </a:blip>
          <a:stretch>
            <a:fillRect/>
          </a:stretch>
        </p:blipFill>
        <p:spPr>
          <a:xfrm>
            <a:off x="3373375" y="587950"/>
            <a:ext cx="3276946" cy="2381249"/>
          </a:xfrm>
          <a:prstGeom prst="rect">
            <a:avLst/>
          </a:prstGeom>
          <a:noFill/>
          <a:ln>
            <a:noFill/>
          </a:ln>
        </p:spPr>
      </p:pic>
      <p:pic>
        <p:nvPicPr>
          <p:cNvPr id="193" name="Shape 193"/>
          <p:cNvPicPr preferRelativeResize="0"/>
          <p:nvPr/>
        </p:nvPicPr>
        <p:blipFill>
          <a:blip r:embed="rId5">
            <a:alphaModFix/>
          </a:blip>
          <a:stretch>
            <a:fillRect/>
          </a:stretch>
        </p:blipFill>
        <p:spPr>
          <a:xfrm>
            <a:off x="7066000" y="1459487"/>
            <a:ext cx="1238250" cy="638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771500" y="0"/>
            <a:ext cx="5234500" cy="4716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t/>
            </a:r>
            <a:endParaRPr/>
          </a:p>
        </p:txBody>
      </p:sp>
      <p:pic>
        <p:nvPicPr>
          <p:cNvPr id="204" name="Shape 204"/>
          <p:cNvPicPr preferRelativeResize="0"/>
          <p:nvPr/>
        </p:nvPicPr>
        <p:blipFill>
          <a:blip r:embed="rId3">
            <a:alphaModFix/>
          </a:blip>
          <a:stretch>
            <a:fillRect/>
          </a:stretch>
        </p:blipFill>
        <p:spPr>
          <a:xfrm>
            <a:off x="228600" y="533400"/>
            <a:ext cx="8839200" cy="34233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295400" y="152400"/>
            <a:ext cx="6481325" cy="4497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t/>
            </a:r>
            <a:endParaRPr/>
          </a:p>
        </p:txBody>
      </p:sp>
      <p:pic>
        <p:nvPicPr>
          <p:cNvPr id="215" name="Shape 215"/>
          <p:cNvPicPr preferRelativeResize="0"/>
          <p:nvPr/>
        </p:nvPicPr>
        <p:blipFill>
          <a:blip r:embed="rId3">
            <a:alphaModFix/>
          </a:blip>
          <a:stretch>
            <a:fillRect/>
          </a:stretch>
        </p:blipFill>
        <p:spPr>
          <a:xfrm>
            <a:off x="152400" y="381000"/>
            <a:ext cx="8839201" cy="34048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t/>
            </a:r>
            <a:endParaRPr/>
          </a:p>
        </p:txBody>
      </p:sp>
      <p:pic>
        <p:nvPicPr>
          <p:cNvPr id="221" name="Shape 221"/>
          <p:cNvPicPr preferRelativeResize="0"/>
          <p:nvPr/>
        </p:nvPicPr>
        <p:blipFill>
          <a:blip r:embed="rId3">
            <a:alphaModFix/>
          </a:blip>
          <a:stretch>
            <a:fillRect/>
          </a:stretch>
        </p:blipFill>
        <p:spPr>
          <a:xfrm>
            <a:off x="1828800" y="152400"/>
            <a:ext cx="5704813" cy="39212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idx="1" type="body"/>
          </p:nvPr>
        </p:nvSpPr>
        <p:spPr>
          <a:xfrm>
            <a:off x="328017" y="4226025"/>
            <a:ext cx="8388600" cy="393600"/>
          </a:xfrm>
          <a:prstGeom prst="rect">
            <a:avLst/>
          </a:prstGeom>
        </p:spPr>
        <p:txBody>
          <a:bodyPr anchorCtr="0" anchor="ctr" bIns="91425" lIns="91425" rIns="91425" tIns="91425">
            <a:noAutofit/>
          </a:bodyPr>
          <a:lstStyle/>
          <a:p>
            <a:pPr lvl="0">
              <a:spcBef>
                <a:spcPts val="0"/>
              </a:spcBef>
              <a:buNone/>
            </a:pPr>
            <a:r>
              <a:rPr lang="en-GB"/>
              <a:t>But same pattern hasn’t worked out for Suzlon, Hind Zinc, IMFA!</a:t>
            </a:r>
          </a:p>
        </p:txBody>
      </p:sp>
      <p:pic>
        <p:nvPicPr>
          <p:cNvPr id="227" name="Shape 227"/>
          <p:cNvPicPr preferRelativeResize="0"/>
          <p:nvPr/>
        </p:nvPicPr>
        <p:blipFill>
          <a:blip r:embed="rId3">
            <a:alphaModFix/>
          </a:blip>
          <a:stretch>
            <a:fillRect/>
          </a:stretch>
        </p:blipFill>
        <p:spPr>
          <a:xfrm>
            <a:off x="228600" y="152400"/>
            <a:ext cx="8679478" cy="39212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228475" y="1337250"/>
            <a:ext cx="4045200" cy="2469000"/>
          </a:xfrm>
          <a:prstGeom prst="rect">
            <a:avLst/>
          </a:prstGeom>
        </p:spPr>
        <p:txBody>
          <a:bodyPr anchorCtr="0" anchor="b" bIns="91425" lIns="91425" rIns="91425" tIns="91425">
            <a:noAutofit/>
          </a:bodyPr>
          <a:lstStyle/>
          <a:p>
            <a:pPr lvl="0" algn="l">
              <a:spcBef>
                <a:spcPts val="0"/>
              </a:spcBef>
              <a:buNone/>
            </a:pPr>
            <a:r>
              <a:rPr lang="en-GB"/>
              <a:t>Thoughts on catching a business in transition</a:t>
            </a:r>
          </a:p>
        </p:txBody>
      </p:sp>
      <p:sp>
        <p:nvSpPr>
          <p:cNvPr id="233" name="Shape 233"/>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GB"/>
              <a:t>Past will be poor - focus on few small things which may be changing.</a:t>
            </a:r>
          </a:p>
          <a:p>
            <a:pPr indent="-228600" lvl="0" marL="457200" rtl="0">
              <a:spcBef>
                <a:spcPts val="0"/>
              </a:spcBef>
            </a:pPr>
            <a:r>
              <a:rPr lang="en-GB"/>
              <a:t>Be aware of the negatives in</a:t>
            </a:r>
            <a:r>
              <a:rPr lang="en-GB"/>
              <a:t> a </a:t>
            </a:r>
            <a:r>
              <a:rPr lang="en-GB"/>
              <a:t>company. See if the</a:t>
            </a:r>
            <a:r>
              <a:rPr lang="en-GB"/>
              <a:t> same</a:t>
            </a:r>
            <a:r>
              <a:rPr lang="en-GB"/>
              <a:t> is changing. The negatives might not be a deal-breaker.</a:t>
            </a:r>
          </a:p>
          <a:p>
            <a:pPr indent="-228600" lvl="0" marL="457200">
              <a:spcBef>
                <a:spcPts val="0"/>
              </a:spcBef>
            </a:pPr>
            <a:r>
              <a:rPr lang="en-GB"/>
              <a:t>Concept of dis-conforming evidence eg. Ajanta, Chamanlal, Premco.</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Embrace Failures</a:t>
            </a:r>
          </a:p>
        </p:txBody>
      </p:sp>
      <p:sp>
        <p:nvSpPr>
          <p:cNvPr id="239" name="Shape 239"/>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Make and break things like an artist.</a:t>
            </a:r>
          </a:p>
        </p:txBody>
      </p:sp>
      <p:sp>
        <p:nvSpPr>
          <p:cNvPr id="240" name="Shape 24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GB"/>
              <a:t>“If you are not failing then you’re not learning” - Munger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283103" y="712140"/>
            <a:ext cx="6244200" cy="3835500"/>
          </a:xfrm>
          <a:prstGeom prst="rect">
            <a:avLst/>
          </a:prstGeom>
        </p:spPr>
        <p:txBody>
          <a:bodyPr anchorCtr="0" anchor="ctr" bIns="91425" lIns="91425" rIns="91425" tIns="91425">
            <a:noAutofit/>
          </a:bodyPr>
          <a:lstStyle/>
          <a:p>
            <a:pPr lvl="0">
              <a:spcBef>
                <a:spcPts val="0"/>
              </a:spcBef>
              <a:buNone/>
            </a:pPr>
            <a:r>
              <a:rPr lang="en-GB"/>
              <a:t>Why we diversify?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We have very limited knowledge</a:t>
            </a:r>
          </a:p>
        </p:txBody>
      </p:sp>
      <p:sp>
        <p:nvSpPr>
          <p:cNvPr id="91" name="Shape 91"/>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We are very number driven.</a:t>
            </a:r>
          </a:p>
          <a:p>
            <a:pPr lvl="0">
              <a:spcBef>
                <a:spcPts val="0"/>
              </a:spcBef>
              <a:buNone/>
            </a:pPr>
            <a:r>
              <a:rPr lang="en-GB"/>
              <a:t>We don’t know much about various industries, future and qualitative aspects.</a:t>
            </a:r>
          </a:p>
        </p:txBody>
      </p:sp>
      <p:sp>
        <p:nvSpPr>
          <p:cNvPr id="92" name="Shape 9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Many often the stocks where we worked very hard, where we thought we knew enough, gave the worst returns.</a:t>
            </a:r>
          </a:p>
          <a:p>
            <a:pPr lvl="0">
              <a:spcBef>
                <a:spcPts val="0"/>
              </a:spcBef>
              <a:buNone/>
            </a:pPr>
            <a:r>
              <a:rPr lang="en-GB"/>
              <a:t>While many others - not our favorites - gave extra-ordinary returns.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descr="Screen Shot 2017-06-22 at 2.13.05 PM.png" id="97" name="Shape 97"/>
          <p:cNvPicPr preferRelativeResize="0"/>
          <p:nvPr/>
        </p:nvPicPr>
        <p:blipFill>
          <a:blip r:embed="rId3">
            <a:alphaModFix/>
          </a:blip>
          <a:stretch>
            <a:fillRect/>
          </a:stretch>
        </p:blipFill>
        <p:spPr>
          <a:xfrm>
            <a:off x="1704975" y="909637"/>
            <a:ext cx="5734050" cy="332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We are loss averse</a:t>
            </a:r>
          </a:p>
        </p:txBody>
      </p:sp>
      <p:sp>
        <p:nvSpPr>
          <p:cNvPr id="103" name="Shape 103"/>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“Sar salamat, toh pagdi hazaar”</a:t>
            </a:r>
          </a:p>
        </p:txBody>
      </p:sp>
      <p:sp>
        <p:nvSpPr>
          <p:cNvPr id="104" name="Shape 10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We have seen some super smart people quit markets.</a:t>
            </a:r>
          </a:p>
          <a:p>
            <a:pPr lvl="0">
              <a:spcBef>
                <a:spcPts val="0"/>
              </a:spcBef>
              <a:buNone/>
            </a:pPr>
            <a:r>
              <a:rPr lang="en-GB"/>
              <a:t>Negative black swans can wipe </a:t>
            </a:r>
            <a:r>
              <a:rPr lang="en-GB"/>
              <a:t>one's</a:t>
            </a:r>
            <a:r>
              <a:rPr lang="en-GB"/>
              <a:t> capital.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5 big winners is better than 1 big winner</a:t>
            </a:r>
          </a:p>
        </p:txBody>
      </p:sp>
      <p:sp>
        <p:nvSpPr>
          <p:cNvPr id="110" name="Shape 110"/>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Astral vs Mayur</a:t>
            </a:r>
          </a:p>
          <a:p>
            <a:pPr lvl="0" rtl="0">
              <a:spcBef>
                <a:spcPts val="0"/>
              </a:spcBef>
              <a:buNone/>
            </a:pPr>
            <a:r>
              <a:rPr lang="en-GB"/>
              <a:t>Why not both?</a:t>
            </a:r>
          </a:p>
        </p:txBody>
      </p:sp>
      <p:sp>
        <p:nvSpPr>
          <p:cNvPr id="111" name="Shape 111"/>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“If you’re looking for a </a:t>
            </a:r>
            <a:r>
              <a:rPr lang="en-GB" u="sng"/>
              <a:t>gold needle</a:t>
            </a:r>
            <a:r>
              <a:rPr lang="en-GB"/>
              <a:t> in a </a:t>
            </a:r>
            <a:r>
              <a:rPr lang="en-GB" u="sng"/>
              <a:t>haystack of gold</a:t>
            </a:r>
            <a:r>
              <a:rPr lang="en-GB"/>
              <a:t>, it’s </a:t>
            </a:r>
            <a:r>
              <a:rPr lang="en-GB" u="sng"/>
              <a:t>not</a:t>
            </a:r>
            <a:r>
              <a:rPr lang="en-GB"/>
              <a:t> better to find the gold </a:t>
            </a:r>
            <a:r>
              <a:rPr lang="en-GB" u="sng"/>
              <a:t>needle</a:t>
            </a:r>
            <a:r>
              <a:rPr lang="en-GB"/>
              <a:t>.” - Warren Buffett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Markets are an ocean</a:t>
            </a:r>
          </a:p>
        </p:txBody>
      </p:sp>
      <p:sp>
        <p:nvSpPr>
          <p:cNvPr id="117" name="Shape 117"/>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rtl="0">
              <a:spcBef>
                <a:spcPts val="0"/>
              </a:spcBef>
              <a:buNone/>
            </a:pPr>
            <a:r>
              <a:rPr lang="en-GB"/>
              <a:t>We feel that Indian markets are full of opportunities. It is an error to be limited / exposed to very few stories especially in early part of career.</a:t>
            </a:r>
          </a:p>
        </p:txBody>
      </p:sp>
      <p:sp>
        <p:nvSpPr>
          <p:cNvPr id="118" name="Shape 118"/>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“So I think it was just looking at different companies and I always thought if you looked at ten companies, you’d find one that’s interesting, if you’d look at 20, you’d find two, or if you look at hundred you’ll find ten. </a:t>
            </a:r>
            <a:r>
              <a:rPr b="1" lang="en-GB"/>
              <a:t>The person that turns over the most rocks wins the game.</a:t>
            </a:r>
            <a:r>
              <a:rPr lang="en-GB"/>
              <a:t>” - </a:t>
            </a:r>
            <a:r>
              <a:rPr i="1" lang="en-GB"/>
              <a:t>Peter Lynch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265500" y="1397350"/>
            <a:ext cx="4045200" cy="1318200"/>
          </a:xfrm>
          <a:prstGeom prst="rect">
            <a:avLst/>
          </a:prstGeom>
        </p:spPr>
        <p:txBody>
          <a:bodyPr anchorCtr="0" anchor="b" bIns="91425" lIns="91425" rIns="91425" tIns="91425">
            <a:noAutofit/>
          </a:bodyPr>
          <a:lstStyle/>
          <a:p>
            <a:pPr lvl="0">
              <a:spcBef>
                <a:spcPts val="0"/>
              </a:spcBef>
              <a:buNone/>
            </a:pPr>
            <a:r>
              <a:rPr lang="en-GB"/>
              <a:t>We have too much idle time</a:t>
            </a:r>
          </a:p>
        </p:txBody>
      </p:sp>
      <p:sp>
        <p:nvSpPr>
          <p:cNvPr id="124" name="Shape 124"/>
          <p:cNvSpPr txBox="1"/>
          <p:nvPr>
            <p:ph idx="1" type="subTitle"/>
          </p:nvPr>
        </p:nvSpPr>
        <p:spPr>
          <a:xfrm>
            <a:off x="265500" y="2735370"/>
            <a:ext cx="4045200" cy="1345499"/>
          </a:xfrm>
          <a:prstGeom prst="rect">
            <a:avLst/>
          </a:prstGeom>
        </p:spPr>
        <p:txBody>
          <a:bodyPr anchorCtr="0" anchor="t" bIns="91425" lIns="91425" rIns="91425" tIns="91425">
            <a:noAutofit/>
          </a:bodyPr>
          <a:lstStyle/>
          <a:p>
            <a:pPr lvl="0">
              <a:spcBef>
                <a:spcPts val="0"/>
              </a:spcBef>
              <a:buNone/>
            </a:pPr>
            <a:r>
              <a:rPr lang="en-GB"/>
              <a:t>We are 3 people.</a:t>
            </a:r>
          </a:p>
          <a:p>
            <a:pPr lvl="0">
              <a:spcBef>
                <a:spcPts val="0"/>
              </a:spcBef>
              <a:buNone/>
            </a:pPr>
            <a:r>
              <a:rPr lang="en-GB"/>
              <a:t>We need to do something to fill the time.</a:t>
            </a:r>
          </a:p>
        </p:txBody>
      </p:sp>
      <p:sp>
        <p:nvSpPr>
          <p:cNvPr id="125" name="Shape 125"/>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But </a:t>
            </a:r>
            <a:r>
              <a:rPr lang="en-GB"/>
              <a:t>consciously</a:t>
            </a:r>
            <a:r>
              <a:rPr lang="en-GB"/>
              <a:t>, we are learning about lots of industries and companies.</a:t>
            </a:r>
          </a:p>
          <a:p>
            <a:pPr lvl="0">
              <a:spcBef>
                <a:spcPts val="0"/>
              </a:spcBef>
              <a:buNone/>
            </a:pPr>
            <a:r>
              <a:rPr lang="en-GB"/>
              <a:t>We never knew about what shrimp is, what USFDA is or what DI pipe is.</a:t>
            </a:r>
          </a:p>
          <a:p>
            <a:pPr lvl="0">
              <a:spcBef>
                <a:spcPts val="0"/>
              </a:spcBef>
              <a:buNone/>
            </a:pPr>
            <a:r>
              <a:rPr lang="en-GB"/>
              <a:t>We want to read everything!</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