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9"/>
  </p:notesMasterIdLst>
  <p:sldIdLst>
    <p:sldId id="256" r:id="rId2"/>
    <p:sldId id="257" r:id="rId3"/>
    <p:sldId id="258" r:id="rId4"/>
    <p:sldId id="283" r:id="rId5"/>
    <p:sldId id="284" r:id="rId6"/>
    <p:sldId id="285" r:id="rId7"/>
    <p:sldId id="286" r:id="rId8"/>
    <p:sldId id="260" r:id="rId9"/>
    <p:sldId id="261" r:id="rId10"/>
    <p:sldId id="262" r:id="rId11"/>
    <p:sldId id="307" r:id="rId12"/>
    <p:sldId id="308" r:id="rId13"/>
    <p:sldId id="263" r:id="rId14"/>
    <p:sldId id="264" r:id="rId15"/>
    <p:sldId id="266" r:id="rId16"/>
    <p:sldId id="310" r:id="rId17"/>
    <p:sldId id="311" r:id="rId18"/>
    <p:sldId id="312" r:id="rId19"/>
    <p:sldId id="269" r:id="rId20"/>
    <p:sldId id="275" r:id="rId21"/>
    <p:sldId id="274" r:id="rId22"/>
    <p:sldId id="267" r:id="rId23"/>
    <p:sldId id="272" r:id="rId24"/>
    <p:sldId id="273" r:id="rId25"/>
    <p:sldId id="276" r:id="rId26"/>
    <p:sldId id="277" r:id="rId27"/>
    <p:sldId id="278" r:id="rId28"/>
    <p:sldId id="297" r:id="rId29"/>
    <p:sldId id="298" r:id="rId30"/>
    <p:sldId id="299" r:id="rId31"/>
    <p:sldId id="309" r:id="rId32"/>
    <p:sldId id="301" r:id="rId33"/>
    <p:sldId id="303" r:id="rId34"/>
    <p:sldId id="296" r:id="rId35"/>
    <p:sldId id="295" r:id="rId36"/>
    <p:sldId id="279" r:id="rId37"/>
    <p:sldId id="280"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2857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6087B1-26A5-4EC5-B0DC-4EC2DA88F4F1}" type="datetimeFigureOut">
              <a:rPr lang="en-IN" smtClean="0"/>
              <a:pPr/>
              <a:t>11-11-2016</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7A0FC4-7DEF-4927-A550-48B769C5676C}" type="slidenum">
              <a:rPr lang="en-IN" smtClean="0"/>
              <a:pPr/>
              <a:t>‹#›</a:t>
            </a:fld>
            <a:endParaRPr lang="en-IN"/>
          </a:p>
        </p:txBody>
      </p:sp>
    </p:spTree>
    <p:extLst>
      <p:ext uri="{BB962C8B-B14F-4D97-AF65-F5344CB8AC3E}">
        <p14:creationId xmlns:p14="http://schemas.microsoft.com/office/powerpoint/2010/main" xmlns="" val="995184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a:p>
            <a:endParaRPr lang="en-IN" dirty="0"/>
          </a:p>
        </p:txBody>
      </p:sp>
      <p:sp>
        <p:nvSpPr>
          <p:cNvPr id="4" name="Slide Number Placeholder 3"/>
          <p:cNvSpPr>
            <a:spLocks noGrp="1"/>
          </p:cNvSpPr>
          <p:nvPr>
            <p:ph type="sldNum" sz="quarter" idx="10"/>
          </p:nvPr>
        </p:nvSpPr>
        <p:spPr/>
        <p:txBody>
          <a:bodyPr/>
          <a:lstStyle/>
          <a:p>
            <a:fld id="{E97A0FC4-7DEF-4927-A550-48B769C5676C}" type="slidenum">
              <a:rPr lang="en-IN" smtClean="0"/>
              <a:pPr/>
              <a:t>2</a:t>
            </a:fld>
            <a:endParaRPr lang="en-IN"/>
          </a:p>
        </p:txBody>
      </p:sp>
    </p:spTree>
    <p:extLst>
      <p:ext uri="{BB962C8B-B14F-4D97-AF65-F5344CB8AC3E}">
        <p14:creationId xmlns:p14="http://schemas.microsoft.com/office/powerpoint/2010/main" xmlns="" val="35236802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CE5B715-F4AB-4F7B-9638-7F19DD7B3CAC}" type="datetimeFigureOut">
              <a:rPr lang="en-IN" smtClean="0"/>
              <a:pPr/>
              <a:t>11-11-2016</a:t>
            </a:fld>
            <a:endParaRPr lang="en-IN"/>
          </a:p>
        </p:txBody>
      </p:sp>
      <p:sp>
        <p:nvSpPr>
          <p:cNvPr id="19" name="Footer Placeholder 18"/>
          <p:cNvSpPr>
            <a:spLocks noGrp="1"/>
          </p:cNvSpPr>
          <p:nvPr>
            <p:ph type="ftr" sz="quarter" idx="11"/>
          </p:nvPr>
        </p:nvSpPr>
        <p:spPr/>
        <p:txBody>
          <a:bodyPr/>
          <a:lstStyle/>
          <a:p>
            <a:endParaRPr lang="en-IN"/>
          </a:p>
        </p:txBody>
      </p:sp>
      <p:sp>
        <p:nvSpPr>
          <p:cNvPr id="27" name="Slide Number Placeholder 26"/>
          <p:cNvSpPr>
            <a:spLocks noGrp="1"/>
          </p:cNvSpPr>
          <p:nvPr>
            <p:ph type="sldNum" sz="quarter" idx="12"/>
          </p:nvPr>
        </p:nvSpPr>
        <p:spPr/>
        <p:txBody>
          <a:bodyPr/>
          <a:lstStyle/>
          <a:p>
            <a:fld id="{A7BA5688-E27F-4E25-BCEF-707BD92C8CF3}"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CE5B715-F4AB-4F7B-9638-7F19DD7B3CAC}" type="datetimeFigureOut">
              <a:rPr lang="en-IN" smtClean="0"/>
              <a:pPr/>
              <a:t>11-11-2016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7BA5688-E27F-4E25-BCEF-707BD92C8CF3}"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CE5B715-F4AB-4F7B-9638-7F19DD7B3CAC}" type="datetimeFigureOut">
              <a:rPr lang="en-IN" smtClean="0"/>
              <a:pPr/>
              <a:t>11-11-2016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7BA5688-E27F-4E25-BCEF-707BD92C8CF3}"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CE5B715-F4AB-4F7B-9638-7F19DD7B3CAC}" type="datetimeFigureOut">
              <a:rPr lang="en-IN" smtClean="0"/>
              <a:pPr/>
              <a:t>11-11-2016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7BA5688-E27F-4E25-BCEF-707BD92C8CF3}"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CE5B715-F4AB-4F7B-9638-7F19DD7B3CAC}" type="datetimeFigureOut">
              <a:rPr lang="en-IN" smtClean="0"/>
              <a:pPr/>
              <a:t>11-11-2016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7BA5688-E27F-4E25-BCEF-707BD92C8CF3}"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CE5B715-F4AB-4F7B-9638-7F19DD7B3CAC}" type="datetimeFigureOut">
              <a:rPr lang="en-IN" smtClean="0"/>
              <a:pPr/>
              <a:t>11-11-2016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7BA5688-E27F-4E25-BCEF-707BD92C8CF3}"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CE5B715-F4AB-4F7B-9638-7F19DD7B3CAC}" type="datetimeFigureOut">
              <a:rPr lang="en-IN" smtClean="0"/>
              <a:pPr/>
              <a:t>11-11-2016</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A7BA5688-E27F-4E25-BCEF-707BD92C8CF3}"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CE5B715-F4AB-4F7B-9638-7F19DD7B3CAC}" type="datetimeFigureOut">
              <a:rPr lang="en-IN" smtClean="0"/>
              <a:pPr/>
              <a:t>11-11-2016</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A7BA5688-E27F-4E25-BCEF-707BD92C8CF3}"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E5B715-F4AB-4F7B-9638-7F19DD7B3CAC}" type="datetimeFigureOut">
              <a:rPr lang="en-IN" smtClean="0"/>
              <a:pPr/>
              <a:t>11-11-2016</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A7BA5688-E27F-4E25-BCEF-707BD92C8CF3}"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CE5B715-F4AB-4F7B-9638-7F19DD7B3CAC}" type="datetimeFigureOut">
              <a:rPr lang="en-IN" smtClean="0"/>
              <a:pPr/>
              <a:t>11-11-2016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7BA5688-E27F-4E25-BCEF-707BD92C8CF3}"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CE5B715-F4AB-4F7B-9638-7F19DD7B3CAC}" type="datetimeFigureOut">
              <a:rPr lang="en-IN" smtClean="0"/>
              <a:pPr/>
              <a:t>11-11-2016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8077200" y="6356350"/>
            <a:ext cx="609600" cy="365125"/>
          </a:xfrm>
        </p:spPr>
        <p:txBody>
          <a:bodyPr/>
          <a:lstStyle/>
          <a:p>
            <a:fld id="{A7BA5688-E27F-4E25-BCEF-707BD92C8CF3}" type="slidenum">
              <a:rPr lang="en-IN" smtClean="0"/>
              <a:pPr/>
              <a:t>‹#›</a:t>
            </a:fld>
            <a:endParaRPr lang="en-IN"/>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CE5B715-F4AB-4F7B-9638-7F19DD7B3CAC}" type="datetimeFigureOut">
              <a:rPr lang="en-IN" smtClean="0"/>
              <a:pPr/>
              <a:t>11-11-2016</a:t>
            </a:fld>
            <a:endParaRPr lang="en-IN"/>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IN"/>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7BA5688-E27F-4E25-BCEF-707BD92C8CF3}" type="slidenum">
              <a:rPr lang="en-IN" smtClean="0"/>
              <a:pPr/>
              <a:t>‹#›</a:t>
            </a:fld>
            <a:endParaRPr lang="en-IN"/>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dirty="0"/>
              <a:t>Introduction</a:t>
            </a:r>
            <a:br>
              <a:rPr lang="en-US" dirty="0"/>
            </a:br>
            <a:endParaRPr lang="en-IN" dirty="0"/>
          </a:p>
        </p:txBody>
      </p:sp>
      <p:sp>
        <p:nvSpPr>
          <p:cNvPr id="4" name="Content Placeholder 3"/>
          <p:cNvSpPr>
            <a:spLocks noGrp="1"/>
          </p:cNvSpPr>
          <p:nvPr>
            <p:ph idx="1"/>
          </p:nvPr>
        </p:nvSpPr>
        <p:spPr/>
        <p:txBody>
          <a:bodyPr>
            <a:normAutofit/>
          </a:bodyPr>
          <a:lstStyle/>
          <a:p>
            <a:pPr algn="just"/>
            <a:r>
              <a:rPr lang="en-US" dirty="0" smtClean="0"/>
              <a:t>Name:	 </a:t>
            </a:r>
            <a:r>
              <a:rPr lang="en-US" dirty="0" err="1" smtClean="0"/>
              <a:t>Vinay</a:t>
            </a:r>
            <a:r>
              <a:rPr lang="en-US" dirty="0" smtClean="0"/>
              <a:t> </a:t>
            </a:r>
            <a:r>
              <a:rPr lang="en-US" dirty="0" err="1" smtClean="0"/>
              <a:t>Agarwal</a:t>
            </a:r>
            <a:endParaRPr lang="en-US" dirty="0" smtClean="0"/>
          </a:p>
          <a:p>
            <a:pPr algn="just"/>
            <a:r>
              <a:rPr lang="en-US" dirty="0" smtClean="0"/>
              <a:t> Academic qualification: 	 C.A.</a:t>
            </a:r>
          </a:p>
          <a:p>
            <a:pPr algn="just"/>
            <a:r>
              <a:rPr lang="en-US" dirty="0" smtClean="0"/>
              <a:t>Experience:	Have been enterprising and running small scale industries in unorganized sectors of </a:t>
            </a:r>
            <a:r>
              <a:rPr lang="en-US" dirty="0" err="1" smtClean="0"/>
              <a:t>Aluminium</a:t>
            </a:r>
            <a:r>
              <a:rPr lang="en-US" dirty="0"/>
              <a:t> </a:t>
            </a:r>
            <a:r>
              <a:rPr lang="en-US" dirty="0" smtClean="0"/>
              <a:t>Industry , Floriculture, cold storage, warehousing since last almost 22 years.</a:t>
            </a:r>
          </a:p>
          <a:p>
            <a:pPr algn="just"/>
            <a:r>
              <a:rPr lang="en-US" dirty="0" smtClean="0"/>
              <a:t>Capital market experience:	4-5 </a:t>
            </a:r>
            <a:r>
              <a:rPr lang="en-US" dirty="0" smtClean="0"/>
              <a:t>years.</a:t>
            </a:r>
            <a:endParaRPr lang="en-US" dirty="0" smtClean="0"/>
          </a:p>
          <a:p>
            <a:pPr algn="just"/>
            <a:r>
              <a:rPr lang="en-US" dirty="0" smtClean="0"/>
              <a:t>This is my 1</a:t>
            </a:r>
            <a:r>
              <a:rPr lang="en-US" baseline="30000" dirty="0" smtClean="0"/>
              <a:t>st</a:t>
            </a:r>
            <a:r>
              <a:rPr lang="en-US" dirty="0" smtClean="0"/>
              <a:t> presentation ever, </a:t>
            </a:r>
            <a:r>
              <a:rPr lang="en-US" dirty="0" smtClean="0"/>
              <a:t>so ………</a:t>
            </a:r>
            <a:endParaRPr lang="en-US" dirty="0" smtClean="0"/>
          </a:p>
          <a:p>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Revival of Industry</a:t>
            </a:r>
            <a:endParaRPr lang="en-IN" dirty="0"/>
          </a:p>
        </p:txBody>
      </p:sp>
      <p:sp>
        <p:nvSpPr>
          <p:cNvPr id="3" name="Content Placeholder 2"/>
          <p:cNvSpPr>
            <a:spLocks noGrp="1"/>
          </p:cNvSpPr>
          <p:nvPr>
            <p:ph idx="1"/>
          </p:nvPr>
        </p:nvSpPr>
        <p:spPr/>
        <p:txBody>
          <a:bodyPr>
            <a:normAutofit fontScale="85000" lnSpcReduction="10000"/>
          </a:bodyPr>
          <a:lstStyle/>
          <a:p>
            <a:pPr algn="just"/>
            <a:r>
              <a:rPr lang="en-IN" dirty="0" smtClean="0"/>
              <a:t>The crisis triggered a strong response from RBI. RBI put in place regulations for the Industry in December, 2011. The Central Govt too chipped in by introducing a bill in parliament. The margin between the cost of borrowing and the price at loans were given was capped, interest rates were regulated, and loan norms were defined. </a:t>
            </a:r>
          </a:p>
          <a:p>
            <a:pPr algn="just"/>
            <a:r>
              <a:rPr lang="en-IN" dirty="0" smtClean="0"/>
              <a:t>The industry has seen many changes, including the creation of  credit bureaus- </a:t>
            </a:r>
            <a:r>
              <a:rPr lang="en-IN" dirty="0" err="1" smtClean="0"/>
              <a:t>Equifas</a:t>
            </a:r>
            <a:r>
              <a:rPr lang="en-IN" dirty="0" smtClean="0"/>
              <a:t> Credit Information Services (P) ltd.,  CRIF High Mark Credit Information Services (P) Ltd. </a:t>
            </a:r>
          </a:p>
          <a:p>
            <a:pPr algn="just"/>
            <a:r>
              <a:rPr lang="en-IN" dirty="0" smtClean="0"/>
              <a:t>The RBI guidelines, following the Andhra Pradesh ordinance brought better clarity on operations of MFIs. This helped the sector regain lender and investor confidence to an extent and clock a healthy 45% CAGR in revenue over 2011-12 to 2014- 15.</a:t>
            </a:r>
          </a:p>
          <a:p>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Regulations for NBFC-MFIs</a:t>
            </a:r>
            <a:br>
              <a:rPr lang="en-US" dirty="0" smtClean="0"/>
            </a:br>
            <a:endParaRPr lang="en-IN" dirty="0"/>
          </a:p>
        </p:txBody>
      </p:sp>
      <p:sp>
        <p:nvSpPr>
          <p:cNvPr id="6" name="Content Placeholder 5"/>
          <p:cNvSpPr>
            <a:spLocks noGrp="1"/>
          </p:cNvSpPr>
          <p:nvPr>
            <p:ph idx="1"/>
          </p:nvPr>
        </p:nvSpPr>
        <p:spPr/>
        <p:txBody>
          <a:bodyPr>
            <a:normAutofit fontScale="55000" lnSpcReduction="20000"/>
          </a:bodyPr>
          <a:lstStyle/>
          <a:p>
            <a:r>
              <a:rPr lang="en-IN" dirty="0" smtClean="0"/>
              <a:t>Qualifying assets  to constitute not less than 85% of its total assets (excl. cash &amp; bank bal.) </a:t>
            </a:r>
          </a:p>
          <a:p>
            <a:r>
              <a:rPr lang="en-IN" dirty="0" smtClean="0"/>
              <a:t>At least 50% of loans for income generation activities .</a:t>
            </a:r>
          </a:p>
          <a:p>
            <a:r>
              <a:rPr lang="en-IN" b="1" u="sng" dirty="0" smtClean="0"/>
              <a:t>Qualifying Assets Criteria </a:t>
            </a:r>
          </a:p>
          <a:p>
            <a:r>
              <a:rPr lang="en-IN" dirty="0" smtClean="0"/>
              <a:t>Annual Income of Borrowers household </a:t>
            </a:r>
          </a:p>
          <a:p>
            <a:pPr>
              <a:buNone/>
            </a:pPr>
            <a:r>
              <a:rPr lang="en-IN" dirty="0" smtClean="0"/>
              <a:t>		Rural &lt;= 100000 	</a:t>
            </a:r>
          </a:p>
          <a:p>
            <a:pPr>
              <a:buNone/>
            </a:pPr>
            <a:r>
              <a:rPr lang="en-IN" dirty="0" smtClean="0"/>
              <a:t>		Non-Rural &lt;= 160000</a:t>
            </a:r>
          </a:p>
          <a:p>
            <a:pPr>
              <a:buFont typeface="Arial" pitchFamily="34" charset="0"/>
              <a:buChar char="•"/>
            </a:pPr>
            <a:r>
              <a:rPr lang="en-US" dirty="0" smtClean="0"/>
              <a:t>       </a:t>
            </a:r>
            <a:r>
              <a:rPr lang="en-IN" dirty="0" smtClean="0"/>
              <a:t>Ticket Size </a:t>
            </a:r>
          </a:p>
          <a:p>
            <a:pPr>
              <a:buNone/>
            </a:pPr>
            <a:r>
              <a:rPr lang="en-IN" dirty="0" smtClean="0"/>
              <a:t>      		&lt;= 60000 - 1st cycle</a:t>
            </a:r>
          </a:p>
          <a:p>
            <a:pPr>
              <a:buNone/>
            </a:pPr>
            <a:r>
              <a:rPr lang="en-IN" dirty="0" smtClean="0"/>
              <a:t>      		&lt;=100000-subsequent cycle </a:t>
            </a:r>
          </a:p>
          <a:p>
            <a:r>
              <a:rPr lang="en-IN" dirty="0" smtClean="0"/>
              <a:t>Indebtedness  </a:t>
            </a:r>
          </a:p>
          <a:p>
            <a:pPr>
              <a:buNone/>
            </a:pPr>
            <a:r>
              <a:rPr lang="en-IN" dirty="0" smtClean="0"/>
              <a:t>		&lt;=100000 </a:t>
            </a:r>
          </a:p>
          <a:p>
            <a:r>
              <a:rPr lang="en-IN" dirty="0" smtClean="0"/>
              <a:t>Tenure </a:t>
            </a:r>
          </a:p>
          <a:p>
            <a:pPr>
              <a:buNone/>
            </a:pPr>
            <a:r>
              <a:rPr lang="en-IN" dirty="0" smtClean="0"/>
              <a:t>		If Loan amount&gt; 30000 then &gt;= 24 months </a:t>
            </a:r>
          </a:p>
          <a:p>
            <a:r>
              <a:rPr lang="en-IN" dirty="0" smtClean="0"/>
              <a:t>Collateral  </a:t>
            </a:r>
          </a:p>
          <a:p>
            <a:pPr lvl="1">
              <a:buNone/>
            </a:pPr>
            <a:r>
              <a:rPr lang="en-IN" dirty="0" smtClean="0"/>
              <a:t>	Without Collateral </a:t>
            </a:r>
          </a:p>
          <a:p>
            <a:r>
              <a:rPr lang="en-IN" dirty="0" smtClean="0"/>
              <a:t>Repayment Frequency </a:t>
            </a:r>
          </a:p>
          <a:p>
            <a:pPr>
              <a:buNone/>
            </a:pPr>
            <a:r>
              <a:rPr lang="en-IN" dirty="0" smtClean="0"/>
              <a:t>		Weekly, fortnightly, monthly </a:t>
            </a:r>
          </a:p>
          <a:p>
            <a:pPr>
              <a:buNone/>
            </a:pPr>
            <a:r>
              <a:rPr lang="en-US" dirty="0" smtClean="0"/>
              <a:t>	</a:t>
            </a:r>
          </a:p>
          <a:p>
            <a:pPr>
              <a:buNone/>
            </a:pPr>
            <a:endParaRPr lang="en-IN" dirty="0" smtClean="0"/>
          </a:p>
          <a:p>
            <a:pPr>
              <a:buNone/>
            </a:pPr>
            <a:r>
              <a:rPr lang="en-IN" dirty="0" smtClean="0"/>
              <a:t> </a:t>
            </a:r>
          </a:p>
          <a:p>
            <a:pPr>
              <a:buNone/>
            </a:pPr>
            <a:endParaRPr lang="en-IN" dirty="0" smtClean="0"/>
          </a:p>
          <a:p>
            <a:pPr>
              <a:buNone/>
            </a:pPr>
            <a:endParaRPr lang="en-IN" b="1" u="sng" dirty="0" smtClean="0"/>
          </a:p>
          <a:p>
            <a:pPr>
              <a:buNone/>
            </a:pPr>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Pricing Guidelines</a:t>
            </a:r>
            <a:endParaRPr lang="en-IN" dirty="0"/>
          </a:p>
        </p:txBody>
      </p:sp>
      <p:sp>
        <p:nvSpPr>
          <p:cNvPr id="3" name="Content Placeholder 2"/>
          <p:cNvSpPr>
            <a:spLocks noGrp="1"/>
          </p:cNvSpPr>
          <p:nvPr>
            <p:ph idx="1"/>
          </p:nvPr>
        </p:nvSpPr>
        <p:spPr/>
        <p:txBody>
          <a:bodyPr>
            <a:normAutofit fontScale="70000" lnSpcReduction="20000"/>
          </a:bodyPr>
          <a:lstStyle/>
          <a:p>
            <a:r>
              <a:rPr lang="en-IN" u="sng" dirty="0" smtClean="0"/>
              <a:t>Interest Rate Margin Cap-</a:t>
            </a:r>
          </a:p>
          <a:p>
            <a:pPr lvl="1"/>
            <a:r>
              <a:rPr lang="en-IN" dirty="0" smtClean="0"/>
              <a:t>10% above cost of borrowings </a:t>
            </a:r>
          </a:p>
          <a:p>
            <a:pPr lvl="1"/>
            <a:r>
              <a:rPr lang="en-IN" dirty="0" err="1" smtClean="0"/>
              <a:t>Avg</a:t>
            </a:r>
            <a:r>
              <a:rPr lang="en-IN" dirty="0" smtClean="0"/>
              <a:t> Base rate of top 5 commercial banks * 2.75 </a:t>
            </a:r>
          </a:p>
          <a:p>
            <a:pPr lvl="1"/>
            <a:r>
              <a:rPr lang="en-IN" dirty="0" smtClean="0"/>
              <a:t>Lower of above two </a:t>
            </a:r>
          </a:p>
          <a:p>
            <a:pPr lvl="1">
              <a:buNone/>
            </a:pPr>
            <a:endParaRPr lang="en-IN" dirty="0" smtClean="0"/>
          </a:p>
          <a:p>
            <a:pPr lvl="1">
              <a:buNone/>
            </a:pPr>
            <a:r>
              <a:rPr lang="en-IN" u="sng" dirty="0" smtClean="0"/>
              <a:t>Processing Fee </a:t>
            </a:r>
          </a:p>
          <a:p>
            <a:pPr lvl="1">
              <a:buNone/>
            </a:pPr>
            <a:r>
              <a:rPr lang="en-IN" dirty="0" smtClean="0"/>
              <a:t>	&lt;=1% of the loan amount </a:t>
            </a:r>
          </a:p>
          <a:p>
            <a:pPr lvl="1">
              <a:buNone/>
            </a:pPr>
            <a:r>
              <a:rPr lang="en-IN" u="sng" dirty="0" smtClean="0"/>
              <a:t>Insurance Premium </a:t>
            </a:r>
          </a:p>
          <a:p>
            <a:pPr lvl="1">
              <a:buNone/>
            </a:pPr>
            <a:r>
              <a:rPr lang="en-IN" dirty="0" smtClean="0"/>
              <a:t>	Actual cost of insurance can be recovered from borrower &amp; spouse Administrative charges can be recovered as per IRDA </a:t>
            </a:r>
          </a:p>
          <a:p>
            <a:pPr lvl="1">
              <a:buNone/>
            </a:pPr>
            <a:r>
              <a:rPr lang="en-IN" u="sng" dirty="0" smtClean="0"/>
              <a:t>Security Deposit  </a:t>
            </a:r>
          </a:p>
          <a:p>
            <a:pPr lvl="1">
              <a:buNone/>
            </a:pPr>
            <a:r>
              <a:rPr lang="en-IN" dirty="0" smtClean="0"/>
              <a:t>	No Security Deposit/ margin to be taken </a:t>
            </a:r>
          </a:p>
          <a:p>
            <a:pPr lvl="1">
              <a:buNone/>
            </a:pPr>
            <a:r>
              <a:rPr lang="en-IN" u="sng" dirty="0" smtClean="0"/>
              <a:t>Capital Adequacy</a:t>
            </a:r>
          </a:p>
          <a:p>
            <a:pPr lvl="1">
              <a:buNone/>
            </a:pPr>
            <a:r>
              <a:rPr lang="en-IN" dirty="0" smtClean="0"/>
              <a:t>	 15% </a:t>
            </a:r>
          </a:p>
          <a:p>
            <a:pPr lvl="1">
              <a:buNone/>
            </a:pPr>
            <a:r>
              <a:rPr lang="en-IN" u="sng" dirty="0" smtClean="0"/>
              <a:t>Margin Cap </a:t>
            </a:r>
          </a:p>
          <a:p>
            <a:pPr lvl="1">
              <a:buNone/>
            </a:pPr>
            <a:r>
              <a:rPr lang="en-IN" dirty="0" smtClean="0"/>
              <a:t>	10% for MFIs with loan portfolio&gt;100 cr.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pPr algn="ctr"/>
            <a:r>
              <a:rPr lang="en-US" dirty="0" smtClean="0"/>
              <a:t>Percentage share of Total Gross Loan Portfolio (GLP) as on 30.09.2015</a:t>
            </a:r>
            <a:endParaRPr lang="en-IN" dirty="0"/>
          </a:p>
        </p:txBody>
      </p:sp>
      <p:sp>
        <p:nvSpPr>
          <p:cNvPr id="10" name="Content Placeholder 9"/>
          <p:cNvSpPr>
            <a:spLocks noGrp="1"/>
          </p:cNvSpPr>
          <p:nvPr>
            <p:ph idx="1"/>
          </p:nvPr>
        </p:nvSpPr>
        <p:spPr/>
        <p:txBody>
          <a:bodyPr>
            <a:normAutofit/>
          </a:bodyPr>
          <a:lstStyle/>
          <a:p>
            <a:pPr>
              <a:buNone/>
            </a:pPr>
            <a:endParaRPr lang="en-US" dirty="0" smtClean="0"/>
          </a:p>
          <a:p>
            <a:pPr>
              <a:buNone/>
            </a:pPr>
            <a:endParaRPr lang="en-US" dirty="0" smtClean="0"/>
          </a:p>
          <a:p>
            <a:pPr>
              <a:buNone/>
            </a:pPr>
            <a:r>
              <a:rPr lang="en-US" dirty="0" smtClean="0"/>
              <a:t>North India		24%</a:t>
            </a:r>
          </a:p>
          <a:p>
            <a:pPr>
              <a:buNone/>
            </a:pPr>
            <a:r>
              <a:rPr lang="en-US" dirty="0" smtClean="0"/>
              <a:t>South India		36%</a:t>
            </a:r>
          </a:p>
          <a:p>
            <a:pPr>
              <a:buNone/>
            </a:pPr>
            <a:r>
              <a:rPr lang="en-US" dirty="0" smtClean="0"/>
              <a:t>East India		15%</a:t>
            </a:r>
          </a:p>
          <a:p>
            <a:pPr>
              <a:buNone/>
            </a:pPr>
            <a:r>
              <a:rPr lang="en-US" dirty="0" smtClean="0"/>
              <a:t>West India		25%</a:t>
            </a:r>
          </a:p>
          <a:p>
            <a:pPr>
              <a:buNone/>
            </a:pPr>
            <a:endParaRPr lang="en-US" dirty="0" smtClean="0"/>
          </a:p>
          <a:p>
            <a:endParaRPr lang="en-US" dirty="0" smtClean="0"/>
          </a:p>
          <a:p>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mtClean="0"/>
              <a:t>Top 5 states accounting for 61% of the GLP as on 30.09.2015</a:t>
            </a:r>
            <a:r>
              <a:rPr lang="en-US" dirty="0" smtClean="0"/>
              <a:t/>
            </a:r>
            <a:br>
              <a:rPr lang="en-US" dirty="0" smtClean="0"/>
            </a:br>
            <a:endParaRPr lang="en-IN" dirty="0"/>
          </a:p>
        </p:txBody>
      </p:sp>
      <p:sp>
        <p:nvSpPr>
          <p:cNvPr id="3" name="Content Placeholder 2"/>
          <p:cNvSpPr>
            <a:spLocks noGrp="1"/>
          </p:cNvSpPr>
          <p:nvPr>
            <p:ph idx="1"/>
          </p:nvPr>
        </p:nvSpPr>
        <p:spPr/>
        <p:txBody>
          <a:bodyPr/>
          <a:lstStyle/>
          <a:p>
            <a:endParaRPr lang="en-US" dirty="0" smtClean="0"/>
          </a:p>
          <a:p>
            <a:endParaRPr lang="en-US" dirty="0" smtClean="0"/>
          </a:p>
          <a:p>
            <a:r>
              <a:rPr lang="en-US" dirty="0" smtClean="0"/>
              <a:t>Tamil Nadu		17%</a:t>
            </a:r>
          </a:p>
          <a:p>
            <a:r>
              <a:rPr lang="en-US" dirty="0" smtClean="0"/>
              <a:t>Karnataka			14%</a:t>
            </a:r>
          </a:p>
          <a:p>
            <a:r>
              <a:rPr lang="en-US" dirty="0" smtClean="0"/>
              <a:t>Maharashtra		12%</a:t>
            </a:r>
          </a:p>
          <a:p>
            <a:r>
              <a:rPr lang="en-US" dirty="0" smtClean="0"/>
              <a:t>Uttar Pradesh		10%</a:t>
            </a:r>
          </a:p>
          <a:p>
            <a:r>
              <a:rPr lang="en-US" dirty="0" smtClean="0"/>
              <a:t>Madhya Pradesh		8%</a:t>
            </a:r>
            <a:endParaRPr lang="en-I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IN" dirty="0" smtClean="0"/>
              <a:t>Never waste the opportunity offered by a good crisis. </a:t>
            </a:r>
            <a:endParaRPr lang="en-IN" dirty="0"/>
          </a:p>
        </p:txBody>
      </p:sp>
      <p:sp>
        <p:nvSpPr>
          <p:cNvPr id="3" name="Content Placeholder 2"/>
          <p:cNvSpPr>
            <a:spLocks noGrp="1"/>
          </p:cNvSpPr>
          <p:nvPr>
            <p:ph idx="1"/>
          </p:nvPr>
        </p:nvSpPr>
        <p:spPr/>
        <p:txBody>
          <a:bodyPr>
            <a:normAutofit/>
          </a:bodyPr>
          <a:lstStyle/>
          <a:p>
            <a:pPr algn="just"/>
            <a:r>
              <a:rPr lang="en-IN" dirty="0" smtClean="0"/>
              <a:t>That’s exactly what the microfinance industry has done. It took a hard look at itself; it reformed and moved on, doing what it knows best- providing micro-loans to low-income households. </a:t>
            </a:r>
          </a:p>
          <a:p>
            <a:pPr algn="just"/>
            <a:r>
              <a:rPr lang="en-IN" dirty="0" smtClean="0"/>
              <a:t>The granting of 8 licenses to MFIs for small finance banks signals that all is well now with the industry.</a:t>
            </a:r>
          </a:p>
          <a:p>
            <a:pPr algn="just"/>
            <a:r>
              <a:rPr lang="en-IN" dirty="0" err="1" smtClean="0"/>
              <a:t>Equitas</a:t>
            </a:r>
            <a:r>
              <a:rPr lang="en-IN" dirty="0" smtClean="0"/>
              <a:t> Holding’ IPO in April 2016 was subscribed over 17 times and that of </a:t>
            </a:r>
            <a:r>
              <a:rPr lang="en-IN" dirty="0" err="1" smtClean="0"/>
              <a:t>Ujjivan</a:t>
            </a:r>
            <a:r>
              <a:rPr lang="en-IN" dirty="0" smtClean="0"/>
              <a:t> 41 times in the 1</a:t>
            </a:r>
            <a:r>
              <a:rPr lang="en-IN" baseline="30000" dirty="0" smtClean="0"/>
              <a:t>st</a:t>
            </a:r>
            <a:r>
              <a:rPr lang="en-IN" dirty="0" smtClean="0"/>
              <a:t> week of May,2016.</a:t>
            </a:r>
          </a:p>
          <a:p>
            <a:endParaRPr lang="en-IN"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Recent Industry Position </a:t>
            </a:r>
            <a:br>
              <a:rPr lang="en-US" dirty="0" smtClean="0"/>
            </a:br>
            <a:r>
              <a:rPr lang="en-US" dirty="0" smtClean="0"/>
              <a:t>(All figures in </a:t>
            </a:r>
            <a:r>
              <a:rPr lang="en-US" dirty="0" err="1" smtClean="0"/>
              <a:t>crores</a:t>
            </a:r>
            <a:r>
              <a:rPr lang="en-US" dirty="0" smtClean="0"/>
              <a:t>)</a:t>
            </a:r>
            <a:br>
              <a:rPr lang="en-US" dirty="0" smtClean="0"/>
            </a:br>
            <a:endParaRPr lang="en-IN" dirty="0"/>
          </a:p>
        </p:txBody>
      </p:sp>
      <p:sp>
        <p:nvSpPr>
          <p:cNvPr id="3" name="Content Placeholder 2"/>
          <p:cNvSpPr>
            <a:spLocks noGrp="1"/>
          </p:cNvSpPr>
          <p:nvPr>
            <p:ph sz="half" idx="1"/>
          </p:nvPr>
        </p:nvSpPr>
        <p:spPr/>
        <p:txBody>
          <a:bodyPr>
            <a:normAutofit/>
          </a:bodyPr>
          <a:lstStyle/>
          <a:p>
            <a:endParaRPr lang="en-US" dirty="0" smtClean="0"/>
          </a:p>
          <a:p>
            <a:r>
              <a:rPr lang="en-IN" dirty="0" smtClean="0"/>
              <a:t>Disbursements </a:t>
            </a:r>
          </a:p>
          <a:p>
            <a:r>
              <a:rPr lang="en-IN" dirty="0" smtClean="0"/>
              <a:t>Gross Loan Portfolio</a:t>
            </a:r>
          </a:p>
          <a:p>
            <a:r>
              <a:rPr lang="en-IN" dirty="0" smtClean="0"/>
              <a:t> No. of Employees </a:t>
            </a:r>
          </a:p>
          <a:p>
            <a:r>
              <a:rPr lang="en-IN" dirty="0" smtClean="0"/>
              <a:t> No. of Branches </a:t>
            </a:r>
          </a:p>
          <a:p>
            <a:pPr>
              <a:buNone/>
            </a:pPr>
            <a:r>
              <a:rPr lang="en-IN" dirty="0" smtClean="0"/>
              <a:t> </a:t>
            </a:r>
            <a:endParaRPr lang="en-US" dirty="0" smtClean="0"/>
          </a:p>
          <a:p>
            <a:endParaRPr lang="en-IN" dirty="0"/>
          </a:p>
        </p:txBody>
      </p:sp>
      <p:sp>
        <p:nvSpPr>
          <p:cNvPr id="4" name="Content Placeholder 3"/>
          <p:cNvSpPr>
            <a:spLocks noGrp="1"/>
          </p:cNvSpPr>
          <p:nvPr>
            <p:ph sz="half" idx="2"/>
          </p:nvPr>
        </p:nvSpPr>
        <p:spPr/>
        <p:txBody>
          <a:bodyPr>
            <a:normAutofit/>
          </a:bodyPr>
          <a:lstStyle/>
          <a:p>
            <a:r>
              <a:rPr lang="en-US" b="1" u="sng" dirty="0" smtClean="0"/>
              <a:t>2015</a:t>
            </a:r>
            <a:r>
              <a:rPr lang="en-US" dirty="0" smtClean="0"/>
              <a:t>	    </a:t>
            </a:r>
            <a:r>
              <a:rPr lang="en-US" b="1" u="sng" dirty="0" smtClean="0"/>
              <a:t>2016</a:t>
            </a:r>
            <a:r>
              <a:rPr lang="en-US" dirty="0" smtClean="0"/>
              <a:t>	</a:t>
            </a:r>
            <a:r>
              <a:rPr lang="en-US" u="sng" dirty="0" smtClean="0"/>
              <a:t>Growth</a:t>
            </a:r>
          </a:p>
          <a:p>
            <a:r>
              <a:rPr lang="en-US" dirty="0" smtClean="0"/>
              <a:t>37599	61860	 65%</a:t>
            </a:r>
          </a:p>
          <a:p>
            <a:r>
              <a:rPr lang="en-US" dirty="0" smtClean="0"/>
              <a:t>28940	53233 84%</a:t>
            </a:r>
          </a:p>
          <a:p>
            <a:r>
              <a:rPr lang="en-US" dirty="0" smtClean="0"/>
              <a:t>2.26             3.25   44%</a:t>
            </a:r>
          </a:p>
          <a:p>
            <a:r>
              <a:rPr lang="en-US" dirty="0" smtClean="0"/>
              <a:t>62407         85888  38%</a:t>
            </a:r>
          </a:p>
          <a:p>
            <a:endParaRPr lang="en-US" dirty="0" smtClean="0"/>
          </a:p>
          <a:p>
            <a:endParaRPr lang="en-IN"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IN" dirty="0" smtClean="0"/>
              <a:t>Snapshot of Equifax Credit Bureau (As on July,2016) </a:t>
            </a:r>
            <a:endParaRPr lang="en-IN" dirty="0"/>
          </a:p>
        </p:txBody>
      </p:sp>
      <p:sp>
        <p:nvSpPr>
          <p:cNvPr id="3" name="Content Placeholder 2"/>
          <p:cNvSpPr>
            <a:spLocks noGrp="1"/>
          </p:cNvSpPr>
          <p:nvPr>
            <p:ph idx="1"/>
          </p:nvPr>
        </p:nvSpPr>
        <p:spPr/>
        <p:txBody>
          <a:bodyPr>
            <a:normAutofit/>
          </a:bodyPr>
          <a:lstStyle/>
          <a:p>
            <a:pPr algn="just"/>
            <a:r>
              <a:rPr lang="en-IN" dirty="0" smtClean="0"/>
              <a:t>No. Of Loan records			21.2 cr.</a:t>
            </a:r>
          </a:p>
          <a:p>
            <a:pPr algn="just"/>
            <a:r>
              <a:rPr lang="en-US" dirty="0" smtClean="0"/>
              <a:t>No. of Borrower Records		8.5 </a:t>
            </a:r>
            <a:r>
              <a:rPr lang="en-US" dirty="0" err="1" smtClean="0"/>
              <a:t>cr</a:t>
            </a:r>
            <a:endParaRPr lang="en-US" dirty="0" smtClean="0"/>
          </a:p>
          <a:p>
            <a:pPr algn="just"/>
            <a:r>
              <a:rPr lang="en-US" dirty="0" smtClean="0"/>
              <a:t>No. of Loan Records (Live)		5.7 </a:t>
            </a:r>
            <a:r>
              <a:rPr lang="en-US" dirty="0" err="1" smtClean="0"/>
              <a:t>cr</a:t>
            </a:r>
            <a:endParaRPr lang="en-US" dirty="0" smtClean="0"/>
          </a:p>
          <a:p>
            <a:pPr algn="just"/>
            <a:r>
              <a:rPr lang="en-US" dirty="0" smtClean="0"/>
              <a:t>No. of Borrower Records (Live)	4.1 </a:t>
            </a:r>
            <a:r>
              <a:rPr lang="en-US" dirty="0" err="1" smtClean="0"/>
              <a:t>cr</a:t>
            </a:r>
            <a:endParaRPr lang="en-US" dirty="0" smtClean="0"/>
          </a:p>
          <a:p>
            <a:pPr algn="just"/>
            <a:r>
              <a:rPr lang="en-US" dirty="0" smtClean="0"/>
              <a:t>No. of MFIs reporting			135</a:t>
            </a:r>
          </a:p>
          <a:p>
            <a:pPr algn="just"/>
            <a:r>
              <a:rPr lang="en-US" dirty="0" smtClean="0"/>
              <a:t>Frequency of sharing the records	Weekly</a:t>
            </a:r>
            <a:endParaRPr lang="en-IN" dirty="0" smtClean="0"/>
          </a:p>
          <a:p>
            <a:endParaRPr lang="en-IN"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Sector Outstanding </a:t>
            </a:r>
            <a:br>
              <a:rPr lang="en-US" dirty="0" smtClean="0"/>
            </a:br>
            <a:r>
              <a:rPr lang="en-US" dirty="0" smtClean="0"/>
              <a:t>Non AP Portfolio</a:t>
            </a:r>
            <a:endParaRPr lang="en-IN" dirty="0"/>
          </a:p>
        </p:txBody>
      </p:sp>
      <p:sp>
        <p:nvSpPr>
          <p:cNvPr id="3" name="Content Placeholder 2"/>
          <p:cNvSpPr>
            <a:spLocks noGrp="1"/>
          </p:cNvSpPr>
          <p:nvPr>
            <p:ph idx="1"/>
          </p:nvPr>
        </p:nvSpPr>
        <p:spPr/>
        <p:txBody>
          <a:bodyPr/>
          <a:lstStyle/>
          <a:p>
            <a:r>
              <a:rPr lang="en-US" dirty="0" smtClean="0"/>
              <a:t>(All Figures In </a:t>
            </a:r>
            <a:r>
              <a:rPr lang="en-US" dirty="0" err="1" smtClean="0"/>
              <a:t>Crores</a:t>
            </a:r>
            <a:r>
              <a:rPr lang="en-US" dirty="0" smtClean="0"/>
              <a:t>)</a:t>
            </a:r>
          </a:p>
          <a:p>
            <a:r>
              <a:rPr lang="en-US" dirty="0" smtClean="0"/>
              <a:t>October,2010				28300 </a:t>
            </a:r>
          </a:p>
          <a:p>
            <a:r>
              <a:rPr lang="en-US" dirty="0" smtClean="0"/>
              <a:t>March,2014				24615</a:t>
            </a:r>
          </a:p>
          <a:p>
            <a:r>
              <a:rPr lang="en-US" dirty="0" smtClean="0"/>
              <a:t>March,2015				40138</a:t>
            </a:r>
          </a:p>
          <a:p>
            <a:r>
              <a:rPr lang="en-US" dirty="0" smtClean="0"/>
              <a:t>March,2016(Excludes </a:t>
            </a:r>
            <a:r>
              <a:rPr lang="en-US" dirty="0" err="1" smtClean="0"/>
              <a:t>Banhan</a:t>
            </a:r>
            <a:r>
              <a:rPr lang="en-US" dirty="0" smtClean="0"/>
              <a:t>)		53155</a:t>
            </a:r>
          </a:p>
          <a:p>
            <a:r>
              <a:rPr lang="en-US" dirty="0" smtClean="0"/>
              <a:t>June,2016 (Excludes </a:t>
            </a:r>
            <a:r>
              <a:rPr lang="en-US" dirty="0" err="1" smtClean="0"/>
              <a:t>Bandhan</a:t>
            </a:r>
            <a:r>
              <a:rPr lang="en-US" dirty="0" smtClean="0"/>
              <a:t>)		60165</a:t>
            </a:r>
          </a:p>
          <a:p>
            <a:endParaRPr lang="en-IN"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Opportunities lying ahead for MFIs</a:t>
            </a:r>
            <a:br>
              <a:rPr lang="en-US" dirty="0" smtClean="0"/>
            </a:br>
            <a:endParaRPr lang="en-IN" dirty="0"/>
          </a:p>
        </p:txBody>
      </p:sp>
      <p:sp>
        <p:nvSpPr>
          <p:cNvPr id="3" name="Content Placeholder 2"/>
          <p:cNvSpPr>
            <a:spLocks noGrp="1"/>
          </p:cNvSpPr>
          <p:nvPr>
            <p:ph idx="1"/>
          </p:nvPr>
        </p:nvSpPr>
        <p:spPr/>
        <p:txBody>
          <a:bodyPr>
            <a:normAutofit fontScale="85000" lnSpcReduction="10000"/>
          </a:bodyPr>
          <a:lstStyle/>
          <a:p>
            <a:pPr algn="just"/>
            <a:r>
              <a:rPr lang="en-IN" b="1" dirty="0" smtClean="0"/>
              <a:t>2015 Micro-Credit demand is 5.4 </a:t>
            </a:r>
            <a:r>
              <a:rPr lang="en-IN" b="1" dirty="0" err="1" smtClean="0"/>
              <a:t>lakh</a:t>
            </a:r>
            <a:r>
              <a:rPr lang="en-IN" b="1" dirty="0" smtClean="0"/>
              <a:t> cr. </a:t>
            </a:r>
          </a:p>
          <a:p>
            <a:pPr algn="just"/>
            <a:r>
              <a:rPr lang="en-IN" dirty="0" smtClean="0"/>
              <a:t>Assumptions</a:t>
            </a:r>
            <a:r>
              <a:rPr lang="en-IN" dirty="0" smtClean="0"/>
              <a:t>: 15cr </a:t>
            </a:r>
            <a:r>
              <a:rPr lang="en-IN" dirty="0" smtClean="0"/>
              <a:t>households (Basis: World Bank poverty statistics ; India.  Avg. Credit requirement per household Rs 45000/- adjusted with inflation on per household Rs 20000 (year 2005) (Source: EDA Rural Systems, World Bank, Access to Finance ; Adjustment for Service difficulties : 20%.                 </a:t>
            </a:r>
            <a:r>
              <a:rPr lang="en-IN" b="1" u="sng" dirty="0" smtClean="0"/>
              <a:t>Source: World Bank; Sa-</a:t>
            </a:r>
            <a:r>
              <a:rPr lang="en-IN" b="1" u="sng" dirty="0" err="1" smtClean="0"/>
              <a:t>Dhan</a:t>
            </a:r>
            <a:r>
              <a:rPr lang="en-IN" b="1" u="sng" dirty="0" smtClean="0"/>
              <a:t> Bharat Microfinance reports</a:t>
            </a:r>
            <a:endParaRPr lang="en-IN" dirty="0" smtClean="0"/>
          </a:p>
          <a:p>
            <a:pPr algn="just"/>
            <a:endParaRPr lang="en-IN" b="1" dirty="0" smtClean="0"/>
          </a:p>
          <a:p>
            <a:pPr algn="just"/>
            <a:r>
              <a:rPr lang="en-IN" dirty="0" smtClean="0"/>
              <a:t>Given the large potential, ICRA suggests that the overall MFI industry can grow at 30-35% in the next three years, while </a:t>
            </a:r>
            <a:r>
              <a:rPr lang="en-IN" b="1" dirty="0" smtClean="0"/>
              <a:t>non-AP MFIs can report a growth of 40-50%.</a:t>
            </a:r>
            <a:r>
              <a:rPr lang="en-IN" dirty="0" smtClean="0"/>
              <a:t> - </a:t>
            </a:r>
            <a:r>
              <a:rPr lang="en-IN" b="1" dirty="0" smtClean="0"/>
              <a:t>Source – ICRA Report - </a:t>
            </a:r>
            <a:r>
              <a:rPr lang="en-IN" dirty="0" smtClean="0"/>
              <a:t>Industry Outlook and Performance Review of Microfinance Institutions, January 2016 </a:t>
            </a:r>
          </a:p>
          <a:p>
            <a:pPr algn="just"/>
            <a:endParaRPr lang="en-IN" b="1" dirty="0" smtClean="0"/>
          </a:p>
          <a:p>
            <a:pPr algn="just"/>
            <a:endParaRPr lang="en-IN" dirty="0" smtClean="0"/>
          </a:p>
          <a:p>
            <a:endParaRPr lang="en-IN" dirty="0" smtClean="0"/>
          </a:p>
          <a:p>
            <a:endParaRPr lang="en-IN" dirty="0" smtClean="0"/>
          </a:p>
          <a:p>
            <a:endParaRPr lang="en-IN" b="1" dirty="0" smtClean="0"/>
          </a:p>
          <a:p>
            <a:pPr>
              <a:buNone/>
            </a:pPr>
            <a:endParaRPr lang="en-IN" dirty="0" smtClean="0"/>
          </a:p>
          <a:p>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pPr algn="ctr"/>
            <a:r>
              <a:rPr lang="en-US" dirty="0" smtClean="0"/>
              <a:t>Disclaimer</a:t>
            </a:r>
            <a:endParaRPr lang="en-IN" dirty="0"/>
          </a:p>
        </p:txBody>
      </p:sp>
      <p:sp>
        <p:nvSpPr>
          <p:cNvPr id="11" name="Content Placeholder 10"/>
          <p:cNvSpPr>
            <a:spLocks noGrp="1"/>
          </p:cNvSpPr>
          <p:nvPr>
            <p:ph idx="1"/>
          </p:nvPr>
        </p:nvSpPr>
        <p:spPr/>
        <p:txBody>
          <a:bodyPr/>
          <a:lstStyle/>
          <a:p>
            <a:pPr algn="just"/>
            <a:r>
              <a:rPr lang="en-US" dirty="0" smtClean="0"/>
              <a:t>This presentation is not a recommendation to buy, sell and hold any stocks. I am sharing it for better understanding of the MFI industry and the company in particular.</a:t>
            </a:r>
          </a:p>
          <a:p>
            <a:pPr algn="just"/>
            <a:r>
              <a:rPr lang="en-US" dirty="0" smtClean="0"/>
              <a:t>Invested from lower levels.</a:t>
            </a:r>
            <a:endParaRPr lang="en-IN"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Basic Competitive Advantages of being MFIs</a:t>
            </a:r>
            <a:br>
              <a:rPr lang="en-US" dirty="0" smtClean="0"/>
            </a:br>
            <a:endParaRPr lang="en-IN" dirty="0"/>
          </a:p>
        </p:txBody>
      </p:sp>
      <p:sp>
        <p:nvSpPr>
          <p:cNvPr id="3" name="Content Placeholder 2"/>
          <p:cNvSpPr>
            <a:spLocks noGrp="1"/>
          </p:cNvSpPr>
          <p:nvPr>
            <p:ph idx="1"/>
          </p:nvPr>
        </p:nvSpPr>
        <p:spPr/>
        <p:txBody>
          <a:bodyPr>
            <a:normAutofit fontScale="92500" lnSpcReduction="10000"/>
          </a:bodyPr>
          <a:lstStyle/>
          <a:p>
            <a:pPr algn="just"/>
            <a:r>
              <a:rPr lang="en-IN" dirty="0" smtClean="0"/>
              <a:t>Problem of Big with Banks. Scalability is working against them. It takes 8-10 years to build loan book of 8-10000 cr. And you have to go through the grind.</a:t>
            </a:r>
          </a:p>
          <a:p>
            <a:pPr algn="just"/>
            <a:r>
              <a:rPr lang="en-IN" dirty="0" smtClean="0"/>
              <a:t>Requires specialised skill-sets to do credit assessment and keep your operating cost low. It requires a lot of skill development over a period of time. </a:t>
            </a:r>
          </a:p>
          <a:p>
            <a:pPr algn="just"/>
            <a:r>
              <a:rPr lang="en-IN" dirty="0" smtClean="0"/>
              <a:t>The setting up of MUDRA has been a positive step for the MFIs. It is believed that, MUDRA will be able to provide funds at 100-300 basis points cheaper than bank funding. </a:t>
            </a:r>
          </a:p>
          <a:p>
            <a:pPr algn="just"/>
            <a:r>
              <a:rPr lang="en-IN" dirty="0" smtClean="0"/>
              <a:t>Positive Asset Liability Management Structure-The MFIs has structured its model to primarily borrow for a longer tenure while lending for a shorter tenure.</a:t>
            </a:r>
          </a:p>
          <a:p>
            <a:endParaRPr lang="en-IN"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Drawbacks of MFIs</a:t>
            </a:r>
            <a:endParaRPr lang="en-IN" dirty="0"/>
          </a:p>
        </p:txBody>
      </p:sp>
      <p:sp>
        <p:nvSpPr>
          <p:cNvPr id="3" name="Content Placeholder 2"/>
          <p:cNvSpPr>
            <a:spLocks noGrp="1"/>
          </p:cNvSpPr>
          <p:nvPr>
            <p:ph idx="1"/>
          </p:nvPr>
        </p:nvSpPr>
        <p:spPr/>
        <p:txBody>
          <a:bodyPr>
            <a:normAutofit fontScale="92500" lnSpcReduction="10000"/>
          </a:bodyPr>
          <a:lstStyle/>
          <a:p>
            <a:pPr algn="just"/>
            <a:r>
              <a:rPr lang="en-IN" dirty="0" smtClean="0"/>
              <a:t>Microfinance loan is only for a year and so you have to not only originate equal amount to stay in the same place but also if you keeping growth at 30-40% you have to increase your origination by 30-40% every year. </a:t>
            </a:r>
          </a:p>
          <a:p>
            <a:pPr algn="just"/>
            <a:r>
              <a:rPr lang="en-IN" dirty="0" smtClean="0"/>
              <a:t>Occurrence of natural calamities, such as droughts and floods, pose a major threat to MFIs. As agriculture forms a source of livelihood.</a:t>
            </a:r>
          </a:p>
          <a:p>
            <a:pPr algn="just"/>
            <a:r>
              <a:rPr lang="en-US" dirty="0" smtClean="0"/>
              <a:t>Rules &amp; regulations with regard to MFIs are still evolving, so that presents lot of uncertainty.</a:t>
            </a:r>
          </a:p>
          <a:p>
            <a:pPr algn="just"/>
            <a:r>
              <a:rPr lang="en-IN" dirty="0" smtClean="0"/>
              <a:t>Since the small loans are not backed by any collateral, the rating agencies typically would not give a good rating to such unsecured loans. </a:t>
            </a:r>
          </a:p>
          <a:p>
            <a:endParaRPr lang="en-IN" dirty="0" smtClean="0"/>
          </a:p>
          <a:p>
            <a:endParaRPr lang="en-IN"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Understanding Operations of MFIs</a:t>
            </a:r>
            <a:br>
              <a:rPr lang="en-US" dirty="0" smtClean="0"/>
            </a:br>
            <a:endParaRPr lang="en-IN" dirty="0"/>
          </a:p>
        </p:txBody>
      </p:sp>
      <p:sp>
        <p:nvSpPr>
          <p:cNvPr id="3" name="Content Placeholder 2"/>
          <p:cNvSpPr>
            <a:spLocks noGrp="1"/>
          </p:cNvSpPr>
          <p:nvPr>
            <p:ph idx="1"/>
          </p:nvPr>
        </p:nvSpPr>
        <p:spPr/>
        <p:txBody>
          <a:bodyPr>
            <a:normAutofit fontScale="77500" lnSpcReduction="20000"/>
          </a:bodyPr>
          <a:lstStyle/>
          <a:p>
            <a:pPr algn="just"/>
            <a:r>
              <a:rPr lang="en-IN" dirty="0" err="1" smtClean="0"/>
              <a:t>Tamal</a:t>
            </a:r>
            <a:r>
              <a:rPr lang="en-IN" dirty="0" smtClean="0"/>
              <a:t> </a:t>
            </a:r>
            <a:r>
              <a:rPr lang="en-IN" dirty="0" err="1" smtClean="0"/>
              <a:t>Bandyopadhyay</a:t>
            </a:r>
            <a:r>
              <a:rPr lang="en-IN" dirty="0" smtClean="0"/>
              <a:t>, in the book </a:t>
            </a:r>
            <a:r>
              <a:rPr lang="en-IN" dirty="0" err="1" smtClean="0"/>
              <a:t>Bandhan</a:t>
            </a:r>
            <a:r>
              <a:rPr lang="en-IN" dirty="0" smtClean="0"/>
              <a:t> views, MFI business is simple where the products are standardized. You really don’t need detailed credit appraisal of loans to individuals. </a:t>
            </a:r>
            <a:r>
              <a:rPr lang="en-IN" b="1" dirty="0" smtClean="0"/>
              <a:t>All one needs to do is keep the amount small and get the group right, keep the supervision of the groups tight and the repayment will come.</a:t>
            </a:r>
            <a:r>
              <a:rPr lang="en-IN" dirty="0" smtClean="0"/>
              <a:t> The cost is primarily on the group formation, giving the members financial education, very close supervision and keeping the operations near the borrowers. Credit appraisal, which is major cost for banks, is not a very important cost for MFIs.</a:t>
            </a:r>
          </a:p>
          <a:p>
            <a:pPr algn="just"/>
            <a:r>
              <a:rPr lang="en-IN" dirty="0" smtClean="0"/>
              <a:t>Typically, they would be wage earners, </a:t>
            </a:r>
            <a:r>
              <a:rPr lang="en-IN" b="1" dirty="0" smtClean="0"/>
              <a:t>belonging to weaker section of the </a:t>
            </a:r>
            <a:r>
              <a:rPr lang="en-IN" b="1" dirty="0" smtClean="0"/>
              <a:t>society. </a:t>
            </a:r>
            <a:endParaRPr lang="en-IN" b="1" dirty="0" smtClean="0"/>
          </a:p>
          <a:p>
            <a:pPr algn="just"/>
            <a:r>
              <a:rPr lang="en-IN" b="1" dirty="0" smtClean="0"/>
              <a:t>Self employed where earning are erratic an</a:t>
            </a:r>
            <a:r>
              <a:rPr lang="en-IN" dirty="0" smtClean="0"/>
              <a:t>d where there is no clear salary certificate, the credit bureau getting setup, and </a:t>
            </a:r>
            <a:r>
              <a:rPr lang="en-IN" b="1" dirty="0" smtClean="0"/>
              <a:t>now with analytics you can have a fairly good estimate of cash flow. </a:t>
            </a:r>
            <a:endParaRPr lang="en-IN" b="1" dirty="0" smtClean="0"/>
          </a:p>
          <a:p>
            <a:pPr algn="just"/>
            <a:r>
              <a:rPr lang="en-IN" dirty="0" smtClean="0"/>
              <a:t>This </a:t>
            </a:r>
            <a:r>
              <a:rPr lang="en-IN" dirty="0" smtClean="0"/>
              <a:t>is completely new market which has opened up.</a:t>
            </a:r>
          </a:p>
          <a:p>
            <a:endParaRPr lang="en-IN" dirty="0" smtClean="0"/>
          </a:p>
          <a:p>
            <a:endParaRPr lang="en-IN" dirty="0" smtClean="0"/>
          </a:p>
          <a:p>
            <a:endParaRPr lang="en-IN" dirty="0" smtClean="0"/>
          </a:p>
          <a:p>
            <a:endParaRPr lang="en-IN"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Transition to SF Bank</a:t>
            </a:r>
            <a:br>
              <a:rPr lang="en-US" dirty="0" smtClean="0"/>
            </a:br>
            <a:endParaRPr lang="en-IN" dirty="0"/>
          </a:p>
        </p:txBody>
      </p:sp>
      <p:sp>
        <p:nvSpPr>
          <p:cNvPr id="3" name="Content Placeholder 2"/>
          <p:cNvSpPr>
            <a:spLocks noGrp="1"/>
          </p:cNvSpPr>
          <p:nvPr>
            <p:ph idx="1"/>
          </p:nvPr>
        </p:nvSpPr>
        <p:spPr/>
        <p:txBody>
          <a:bodyPr/>
          <a:lstStyle/>
          <a:p>
            <a:pPr algn="just"/>
            <a:r>
              <a:rPr lang="en-IN" dirty="0" smtClean="0"/>
              <a:t>For a microfinance co, transformation into a bank is not easy, at least due to two factors: one, banking is highly regulated business, and two, unlike microfinance, which is seller’s market, banking is a buyer’s market.</a:t>
            </a:r>
          </a:p>
          <a:p>
            <a:endParaRPr lang="en-IN"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Advantages of Transiting into Bank</a:t>
            </a:r>
            <a:endParaRPr lang="en-IN" dirty="0"/>
          </a:p>
        </p:txBody>
      </p:sp>
      <p:sp>
        <p:nvSpPr>
          <p:cNvPr id="3" name="Content Placeholder 2"/>
          <p:cNvSpPr>
            <a:spLocks noGrp="1"/>
          </p:cNvSpPr>
          <p:nvPr>
            <p:ph idx="1"/>
          </p:nvPr>
        </p:nvSpPr>
        <p:spPr/>
        <p:txBody>
          <a:bodyPr>
            <a:normAutofit fontScale="92500" lnSpcReduction="20000"/>
          </a:bodyPr>
          <a:lstStyle/>
          <a:p>
            <a:pPr algn="just"/>
            <a:r>
              <a:rPr lang="en-IN" dirty="0" smtClean="0"/>
              <a:t>Transitioning into an SFB will allow the MFIs to reduce their dependence on bank borrowings and provide them with access to a wider range of funds, including savings products and diversified base of customer deposits. The </a:t>
            </a:r>
            <a:r>
              <a:rPr lang="en-IN" b="1" dirty="0" smtClean="0"/>
              <a:t>additional funding sources </a:t>
            </a:r>
            <a:r>
              <a:rPr lang="en-IN" dirty="0" smtClean="0"/>
              <a:t>will enable SFBs to broaden their funding sources and access funds at a lower cost, thereby enabling them to offer loans at competitive rates. </a:t>
            </a:r>
          </a:p>
          <a:p>
            <a:pPr algn="just"/>
            <a:r>
              <a:rPr lang="en-US" dirty="0" smtClean="0"/>
              <a:t>Subject </a:t>
            </a:r>
            <a:r>
              <a:rPr lang="en-US" b="1" dirty="0" smtClean="0"/>
              <a:t>to lower political risk</a:t>
            </a:r>
            <a:r>
              <a:rPr lang="en-US" dirty="0" smtClean="0"/>
              <a:t>.</a:t>
            </a:r>
          </a:p>
          <a:p>
            <a:pPr algn="just"/>
            <a:r>
              <a:rPr lang="en-IN" dirty="0" smtClean="0"/>
              <a:t>The SFBs will also benefit from a competitive advantage over other MFIs as the SFBs will be able to offer a </a:t>
            </a:r>
            <a:r>
              <a:rPr lang="en-IN" b="1" dirty="0" smtClean="0"/>
              <a:t>wider range of products</a:t>
            </a:r>
            <a:r>
              <a:rPr lang="en-IN" dirty="0" smtClean="0"/>
              <a:t> on assets as well as liability side thus increasing the stickiness of the customer. This will also help the SFBs scale up their business faster and reduce the concentration risk.</a:t>
            </a:r>
          </a:p>
          <a:p>
            <a:endParaRPr lang="en-US" dirty="0" smtClean="0"/>
          </a:p>
          <a:p>
            <a:endParaRPr lang="en-IN"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Drawbacks of transiting into SF Bank</a:t>
            </a:r>
            <a:br>
              <a:rPr lang="en-US" dirty="0" smtClean="0"/>
            </a:br>
            <a:endParaRPr lang="en-IN" dirty="0"/>
          </a:p>
        </p:txBody>
      </p:sp>
      <p:sp>
        <p:nvSpPr>
          <p:cNvPr id="3" name="Content Placeholder 2"/>
          <p:cNvSpPr>
            <a:spLocks noGrp="1"/>
          </p:cNvSpPr>
          <p:nvPr>
            <p:ph idx="1"/>
          </p:nvPr>
        </p:nvSpPr>
        <p:spPr/>
        <p:txBody>
          <a:bodyPr>
            <a:normAutofit fontScale="92500" lnSpcReduction="10000"/>
          </a:bodyPr>
          <a:lstStyle/>
          <a:p>
            <a:pPr algn="just"/>
            <a:r>
              <a:rPr lang="en-IN" dirty="0" smtClean="0"/>
              <a:t>Multiple licenses granted to payment banks, SFBs and other universal banks may </a:t>
            </a:r>
            <a:r>
              <a:rPr lang="en-IN" b="1" dirty="0" smtClean="0"/>
              <a:t>enhance the threat of competition. </a:t>
            </a:r>
          </a:p>
          <a:p>
            <a:pPr algn="just"/>
            <a:r>
              <a:rPr lang="en-IN" dirty="0" smtClean="0"/>
              <a:t>Transition will entail massive investment in branch up-gradation, branch infrastructure, technology and processes, hiring of people with expertise and up scaling the existing staff which will </a:t>
            </a:r>
            <a:r>
              <a:rPr lang="en-IN" b="1" u="sng" dirty="0" smtClean="0"/>
              <a:t>depress the margins of the new SFBs in the short term. </a:t>
            </a:r>
          </a:p>
          <a:p>
            <a:pPr algn="just"/>
            <a:r>
              <a:rPr lang="en-IN" dirty="0" smtClean="0"/>
              <a:t>The biggest </a:t>
            </a:r>
            <a:r>
              <a:rPr lang="en-IN" b="1" dirty="0" smtClean="0"/>
              <a:t>challenge will be quickly garnering a strong retail liability base </a:t>
            </a:r>
            <a:r>
              <a:rPr lang="en-IN" dirty="0" smtClean="0"/>
              <a:t>and growing the loan book in the face of stiff competition from other SFBs and existing commercial banks.</a:t>
            </a:r>
          </a:p>
          <a:p>
            <a:endParaRPr lang="en-IN" b="1" u="sng" dirty="0" smtClean="0"/>
          </a:p>
          <a:p>
            <a:endParaRPr lang="en-IN"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err="1"/>
              <a:t>Ujjivan</a:t>
            </a:r>
            <a:r>
              <a:rPr lang="en-US" dirty="0"/>
              <a:t>-Introduction</a:t>
            </a:r>
            <a:r>
              <a:rPr lang="en-US" dirty="0" smtClean="0"/>
              <a:t/>
            </a:r>
            <a:br>
              <a:rPr lang="en-US" dirty="0" smtClean="0"/>
            </a:br>
            <a:endParaRPr lang="en-IN" dirty="0"/>
          </a:p>
        </p:txBody>
      </p:sp>
      <p:sp>
        <p:nvSpPr>
          <p:cNvPr id="3" name="Content Placeholder 2"/>
          <p:cNvSpPr>
            <a:spLocks noGrp="1"/>
          </p:cNvSpPr>
          <p:nvPr>
            <p:ph idx="1"/>
          </p:nvPr>
        </p:nvSpPr>
        <p:spPr/>
        <p:txBody>
          <a:bodyPr>
            <a:normAutofit fontScale="92500"/>
          </a:bodyPr>
          <a:lstStyle/>
          <a:p>
            <a:pPr algn="just"/>
            <a:r>
              <a:rPr lang="en-IN" dirty="0" smtClean="0"/>
              <a:t>Started on 24.12.2004. in Bangalore as an NBFC.</a:t>
            </a:r>
          </a:p>
          <a:p>
            <a:pPr algn="just"/>
            <a:r>
              <a:rPr lang="en-US" dirty="0" smtClean="0"/>
              <a:t>Promoted by </a:t>
            </a:r>
            <a:r>
              <a:rPr lang="en-US" dirty="0" err="1" smtClean="0"/>
              <a:t>Samit</a:t>
            </a:r>
            <a:r>
              <a:rPr lang="en-US" dirty="0" smtClean="0"/>
              <a:t> </a:t>
            </a:r>
            <a:r>
              <a:rPr lang="en-US" dirty="0" err="1" smtClean="0"/>
              <a:t>Ghosh</a:t>
            </a:r>
            <a:r>
              <a:rPr lang="en-US" dirty="0" smtClean="0"/>
              <a:t>, ex City Bank and HDFC Banker.</a:t>
            </a:r>
            <a:endParaRPr lang="en-IN" dirty="0" smtClean="0"/>
          </a:p>
          <a:p>
            <a:pPr algn="just"/>
            <a:r>
              <a:rPr lang="en-IN" dirty="0" smtClean="0"/>
              <a:t>1</a:t>
            </a:r>
            <a:r>
              <a:rPr lang="en-IN" baseline="30000" dirty="0" smtClean="0"/>
              <a:t>st</a:t>
            </a:r>
            <a:r>
              <a:rPr lang="en-IN" dirty="0" smtClean="0"/>
              <a:t> year of profitable growth in 2009-10.</a:t>
            </a:r>
          </a:p>
          <a:p>
            <a:pPr algn="just"/>
            <a:r>
              <a:rPr lang="en-IN" dirty="0" smtClean="0"/>
              <a:t>Decentralized management structure for operations, comprising four regional offices at </a:t>
            </a:r>
            <a:r>
              <a:rPr lang="en-IN" dirty="0" err="1" smtClean="0"/>
              <a:t>Bengaluru</a:t>
            </a:r>
            <a:r>
              <a:rPr lang="en-IN" dirty="0" smtClean="0"/>
              <a:t>, New Delhi, Kolkata and </a:t>
            </a:r>
            <a:r>
              <a:rPr lang="en-IN" dirty="0" err="1" smtClean="0"/>
              <a:t>Pune</a:t>
            </a:r>
            <a:r>
              <a:rPr lang="en-IN" dirty="0" smtClean="0"/>
              <a:t>.</a:t>
            </a:r>
          </a:p>
          <a:p>
            <a:pPr algn="just"/>
            <a:r>
              <a:rPr lang="en-IN" dirty="0" smtClean="0"/>
              <a:t>Group Loans are the most tactical products at </a:t>
            </a:r>
            <a:r>
              <a:rPr lang="en-IN" dirty="0" err="1" smtClean="0"/>
              <a:t>Ujjivan</a:t>
            </a:r>
            <a:r>
              <a:rPr lang="en-IN" dirty="0" smtClean="0"/>
              <a:t> , which constitute 88% of the total lending portfolio.</a:t>
            </a:r>
          </a:p>
          <a:p>
            <a:pPr algn="just"/>
            <a:r>
              <a:rPr lang="en-IN" dirty="0" smtClean="0"/>
              <a:t>As of September 30, 2015 - 11.15% of market share of the NBFC-MFI business in India.</a:t>
            </a:r>
          </a:p>
          <a:p>
            <a:pPr algn="just"/>
            <a:endParaRPr lang="en-IN" b="1" dirty="0" smtClean="0"/>
          </a:p>
          <a:p>
            <a:pPr algn="just"/>
            <a:endParaRPr lang="en-IN" dirty="0" smtClean="0"/>
          </a:p>
          <a:p>
            <a:pPr algn="just"/>
            <a:endParaRPr lang="en-IN" dirty="0" smtClean="0"/>
          </a:p>
          <a:p>
            <a:pPr algn="just"/>
            <a:endParaRPr lang="en-IN" dirty="0" smtClean="0"/>
          </a:p>
          <a:p>
            <a:pPr algn="just">
              <a:buNone/>
            </a:pPr>
            <a:endParaRPr lang="en-IN" dirty="0" smtClean="0"/>
          </a:p>
          <a:p>
            <a:pPr algn="just"/>
            <a:endParaRPr lang="en-IN"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normAutofit/>
          </a:bodyPr>
          <a:lstStyle/>
          <a:p>
            <a:pPr algn="just"/>
            <a:r>
              <a:rPr lang="en-IN" dirty="0" smtClean="0"/>
              <a:t>The 3rd largest NBFC-MFI in India in terms of loans disbursed as of September 30, 2015.</a:t>
            </a:r>
          </a:p>
          <a:p>
            <a:pPr algn="just"/>
            <a:r>
              <a:rPr lang="en-IN" dirty="0" smtClean="0"/>
              <a:t>No single state contributes more than 20% of  their Gross AUM.</a:t>
            </a:r>
          </a:p>
          <a:p>
            <a:pPr algn="just"/>
            <a:r>
              <a:rPr lang="en-IN" dirty="0" smtClean="0"/>
              <a:t>Over 54% of their current employees across the organization are recipients of the ESOP (AR 2016).</a:t>
            </a:r>
          </a:p>
          <a:p>
            <a:pPr algn="just"/>
            <a:r>
              <a:rPr lang="en-US" dirty="0" smtClean="0"/>
              <a:t>Awarded 3</a:t>
            </a:r>
            <a:r>
              <a:rPr lang="en-US" baseline="30000" dirty="0" smtClean="0"/>
              <a:t>rd</a:t>
            </a:r>
            <a:r>
              <a:rPr lang="en-US" dirty="0" smtClean="0"/>
              <a:t> best places to work in India this year after Google and Amex.</a:t>
            </a:r>
            <a:endParaRPr lang="en-IN" dirty="0" smtClean="0"/>
          </a:p>
          <a:p>
            <a:pPr algn="just"/>
            <a:r>
              <a:rPr lang="en-IN" dirty="0" smtClean="0"/>
              <a:t>Listed on 10.05.16, IPO Price 210/-.</a:t>
            </a:r>
          </a:p>
          <a:p>
            <a:pPr algn="just"/>
            <a:endParaRPr lang="en-IN" dirty="0" smtClean="0"/>
          </a:p>
          <a:p>
            <a:pPr algn="just"/>
            <a:endParaRPr lang="en-IN"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err="1" smtClean="0"/>
              <a:t>Ujjivan</a:t>
            </a:r>
            <a:r>
              <a:rPr lang="en-US" dirty="0" smtClean="0"/>
              <a:t> </a:t>
            </a:r>
            <a:r>
              <a:rPr lang="en-US" dirty="0" err="1" smtClean="0"/>
              <a:t>Concall</a:t>
            </a:r>
            <a:r>
              <a:rPr lang="en-US" dirty="0" smtClean="0"/>
              <a:t> Highlights</a:t>
            </a:r>
            <a:br>
              <a:rPr lang="en-US" dirty="0" smtClean="0"/>
            </a:br>
            <a:endParaRPr lang="en-IN" dirty="0"/>
          </a:p>
        </p:txBody>
      </p:sp>
      <p:sp>
        <p:nvSpPr>
          <p:cNvPr id="3" name="Content Placeholder 2"/>
          <p:cNvSpPr>
            <a:spLocks noGrp="1"/>
          </p:cNvSpPr>
          <p:nvPr>
            <p:ph idx="1"/>
          </p:nvPr>
        </p:nvSpPr>
        <p:spPr/>
        <p:txBody>
          <a:bodyPr>
            <a:normAutofit lnSpcReduction="10000"/>
          </a:bodyPr>
          <a:lstStyle/>
          <a:p>
            <a:r>
              <a:rPr lang="en-US" dirty="0" smtClean="0"/>
              <a:t>Costs to convert into Bank</a:t>
            </a:r>
          </a:p>
          <a:p>
            <a:pPr>
              <a:buNone/>
            </a:pPr>
            <a:r>
              <a:rPr lang="en-US" dirty="0" smtClean="0"/>
              <a:t>	-IT Implementation: 300 </a:t>
            </a:r>
            <a:r>
              <a:rPr lang="en-US" dirty="0" err="1" smtClean="0"/>
              <a:t>cr</a:t>
            </a:r>
            <a:r>
              <a:rPr lang="en-US" dirty="0" smtClean="0"/>
              <a:t> over 5 year period.</a:t>
            </a:r>
          </a:p>
          <a:p>
            <a:pPr>
              <a:buNone/>
            </a:pPr>
            <a:r>
              <a:rPr lang="en-US" dirty="0" smtClean="0"/>
              <a:t>	-Infrastructure Dev. : 12-15 </a:t>
            </a:r>
            <a:r>
              <a:rPr lang="en-US" dirty="0" err="1" smtClean="0"/>
              <a:t>lakhs</a:t>
            </a:r>
            <a:r>
              <a:rPr lang="en-US" dirty="0" smtClean="0"/>
              <a:t> per branch conversion cost in phased manner.</a:t>
            </a:r>
          </a:p>
          <a:p>
            <a:pPr>
              <a:buNone/>
            </a:pPr>
            <a:r>
              <a:rPr lang="en-US" dirty="0" smtClean="0"/>
              <a:t>	-Human Resource: 20% addition of new employees.</a:t>
            </a:r>
          </a:p>
          <a:p>
            <a:pPr>
              <a:buNone/>
            </a:pPr>
            <a:r>
              <a:rPr lang="en-US" b="1" dirty="0" smtClean="0"/>
              <a:t>Key Risks: </a:t>
            </a:r>
          </a:p>
          <a:p>
            <a:pPr>
              <a:buNone/>
            </a:pPr>
            <a:r>
              <a:rPr lang="en-US" dirty="0" smtClean="0"/>
              <a:t>Credit , Operational, Natural/Man-made.</a:t>
            </a:r>
          </a:p>
          <a:p>
            <a:pPr>
              <a:buNone/>
            </a:pPr>
            <a:r>
              <a:rPr lang="en-US" dirty="0" smtClean="0"/>
              <a:t>Greatest Risk is unknown which can evolve from particular area.</a:t>
            </a:r>
          </a:p>
          <a:p>
            <a:pPr>
              <a:buNone/>
            </a:pPr>
            <a:r>
              <a:rPr lang="en-US" dirty="0" smtClean="0"/>
              <a:t>To Mitigate they are geographically diversifying.</a:t>
            </a:r>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IN"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US" dirty="0" smtClean="0"/>
              <a:t>Acid test was when customers repaid their loans during the crisis.</a:t>
            </a:r>
          </a:p>
          <a:p>
            <a:r>
              <a:rPr lang="en-US" b="1" dirty="0" smtClean="0"/>
              <a:t>Conservative growth target of 30%  for next 2 years as focus is on bank transition.</a:t>
            </a:r>
          </a:p>
          <a:p>
            <a:r>
              <a:rPr lang="en-US" dirty="0" smtClean="0"/>
              <a:t>Credit policy – </a:t>
            </a:r>
          </a:p>
          <a:p>
            <a:pPr>
              <a:buNone/>
            </a:pPr>
            <a:r>
              <a:rPr lang="en-US" dirty="0" smtClean="0"/>
              <a:t>		Limit each branch exposure.</a:t>
            </a:r>
          </a:p>
          <a:p>
            <a:pPr>
              <a:buNone/>
            </a:pPr>
            <a:r>
              <a:rPr lang="en-US" dirty="0" smtClean="0"/>
              <a:t>		Limit for different occupations exposure.</a:t>
            </a:r>
          </a:p>
          <a:p>
            <a:pPr>
              <a:buNone/>
            </a:pPr>
            <a:r>
              <a:rPr lang="en-US" dirty="0" smtClean="0"/>
              <a:t>		Credit approval is separate from sales.</a:t>
            </a:r>
          </a:p>
          <a:p>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Financial Sector</a:t>
            </a:r>
            <a:br>
              <a:rPr lang="en-US" dirty="0" smtClean="0"/>
            </a:br>
            <a:r>
              <a:rPr lang="en-US" dirty="0" smtClean="0"/>
              <a:t/>
            </a:r>
            <a:br>
              <a:rPr lang="en-US" dirty="0" smtClean="0"/>
            </a:br>
            <a:endParaRPr lang="en-IN" dirty="0"/>
          </a:p>
        </p:txBody>
      </p:sp>
      <p:sp>
        <p:nvSpPr>
          <p:cNvPr id="3" name="Content Placeholder 2"/>
          <p:cNvSpPr>
            <a:spLocks noGrp="1"/>
          </p:cNvSpPr>
          <p:nvPr>
            <p:ph idx="1"/>
          </p:nvPr>
        </p:nvSpPr>
        <p:spPr>
          <a:xfrm>
            <a:off x="179512" y="1052736"/>
            <a:ext cx="8229600" cy="2736304"/>
          </a:xfrm>
        </p:spPr>
        <p:txBody>
          <a:bodyPr>
            <a:normAutofit fontScale="85000" lnSpcReduction="20000"/>
          </a:bodyPr>
          <a:lstStyle/>
          <a:p>
            <a:pPr algn="just"/>
            <a:endParaRPr lang="en-US" dirty="0" smtClean="0"/>
          </a:p>
          <a:p>
            <a:pPr algn="just"/>
            <a:r>
              <a:rPr lang="en-US" dirty="0" smtClean="0"/>
              <a:t>Financial sector is the biggest wealth creating segment- profit pool of 30% of total India Inc’s profit.</a:t>
            </a:r>
          </a:p>
          <a:p>
            <a:pPr algn="just"/>
            <a:r>
              <a:rPr lang="en-US" dirty="0" smtClean="0"/>
              <a:t>There are some important trends playing out in Financial Sector.</a:t>
            </a:r>
          </a:p>
          <a:p>
            <a:pPr algn="just"/>
            <a:r>
              <a:rPr lang="en-US" dirty="0"/>
              <a:t>Disruption by Technology and competition.</a:t>
            </a:r>
          </a:p>
          <a:p>
            <a:pPr algn="just"/>
            <a:r>
              <a:rPr lang="en-US" dirty="0"/>
              <a:t>Value Migration from PSU Banks.</a:t>
            </a:r>
          </a:p>
          <a:p>
            <a:pPr algn="just"/>
            <a:r>
              <a:rPr lang="en-US" dirty="0"/>
              <a:t>Retreat of Global Banks.</a:t>
            </a:r>
          </a:p>
          <a:p>
            <a:pPr algn="just"/>
            <a:r>
              <a:rPr lang="en-US" dirty="0"/>
              <a:t>Import of Global Capital.</a:t>
            </a:r>
          </a:p>
          <a:p>
            <a:pPr algn="just"/>
            <a:endParaRPr lang="en-US" dirty="0" smtClean="0"/>
          </a:p>
          <a:p>
            <a:pPr algn="just">
              <a:buNone/>
            </a:pPr>
            <a:endParaRPr lang="en-US"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Equitas</a:t>
            </a:r>
            <a:r>
              <a:rPr lang="en-US" dirty="0" smtClean="0"/>
              <a:t> </a:t>
            </a:r>
            <a:r>
              <a:rPr lang="en-US" dirty="0" err="1" smtClean="0"/>
              <a:t>Concall</a:t>
            </a:r>
            <a:r>
              <a:rPr lang="en-US" dirty="0" smtClean="0"/>
              <a:t> Highlights</a:t>
            </a:r>
            <a:endParaRPr lang="en-IN" dirty="0"/>
          </a:p>
        </p:txBody>
      </p:sp>
      <p:sp>
        <p:nvSpPr>
          <p:cNvPr id="3" name="Content Placeholder 2"/>
          <p:cNvSpPr>
            <a:spLocks noGrp="1"/>
          </p:cNvSpPr>
          <p:nvPr>
            <p:ph idx="1"/>
          </p:nvPr>
        </p:nvSpPr>
        <p:spPr/>
        <p:txBody>
          <a:bodyPr>
            <a:normAutofit fontScale="92500" lnSpcReduction="20000"/>
          </a:bodyPr>
          <a:lstStyle/>
          <a:p>
            <a:r>
              <a:rPr lang="en-US" dirty="0" smtClean="0"/>
              <a:t>Operating Cost-2/3 </a:t>
            </a:r>
            <a:r>
              <a:rPr lang="en-US" dirty="0" smtClean="0"/>
              <a:t>is staff cost, variable in nature. 1/3 is administrative cost, fixed in nature.</a:t>
            </a:r>
          </a:p>
          <a:p>
            <a:r>
              <a:rPr lang="en-US" dirty="0" smtClean="0"/>
              <a:t>T</a:t>
            </a:r>
            <a:r>
              <a:rPr lang="en-US" dirty="0" smtClean="0"/>
              <a:t>heir</a:t>
            </a:r>
            <a:r>
              <a:rPr lang="en-US" dirty="0" smtClean="0"/>
              <a:t> </a:t>
            </a:r>
            <a:r>
              <a:rPr lang="en-US" dirty="0" smtClean="0"/>
              <a:t>customers do not have much option outside of </a:t>
            </a:r>
            <a:r>
              <a:rPr lang="en-US" dirty="0" smtClean="0"/>
              <a:t>them</a:t>
            </a:r>
            <a:r>
              <a:rPr lang="en-US" dirty="0" smtClean="0"/>
              <a:t>. </a:t>
            </a:r>
            <a:r>
              <a:rPr lang="en-US" dirty="0" smtClean="0"/>
              <a:t>They </a:t>
            </a:r>
            <a:r>
              <a:rPr lang="en-US" dirty="0" smtClean="0"/>
              <a:t>can </a:t>
            </a:r>
            <a:r>
              <a:rPr lang="en-US" dirty="0" smtClean="0"/>
              <a:t>charge them whatever </a:t>
            </a:r>
            <a:r>
              <a:rPr lang="en-US" dirty="0" smtClean="0"/>
              <a:t>they</a:t>
            </a:r>
            <a:r>
              <a:rPr lang="en-US" dirty="0" smtClean="0"/>
              <a:t> </a:t>
            </a:r>
            <a:r>
              <a:rPr lang="en-US" dirty="0" smtClean="0"/>
              <a:t>like.</a:t>
            </a:r>
          </a:p>
          <a:p>
            <a:r>
              <a:rPr lang="en-US" dirty="0" smtClean="0"/>
              <a:t>No loans are disbursed in Micro finance without information to credit bureau.</a:t>
            </a:r>
          </a:p>
          <a:p>
            <a:r>
              <a:rPr lang="en-US" dirty="0" smtClean="0"/>
              <a:t>If DBT can move to SFBs, it can be game changer for </a:t>
            </a:r>
            <a:r>
              <a:rPr lang="en-US" dirty="0" smtClean="0"/>
              <a:t>them</a:t>
            </a:r>
            <a:r>
              <a:rPr lang="en-US" dirty="0" smtClean="0"/>
              <a:t>.</a:t>
            </a:r>
            <a:endParaRPr lang="en-US" dirty="0" smtClean="0"/>
          </a:p>
          <a:p>
            <a:r>
              <a:rPr lang="en-US" dirty="0" smtClean="0"/>
              <a:t>Pvt. Banks has started micro-finance loans through BC model, it may become worrisome at  some point of time.</a:t>
            </a:r>
          </a:p>
          <a:p>
            <a:r>
              <a:rPr lang="en-US" dirty="0" smtClean="0"/>
              <a:t>Growth contributors</a:t>
            </a:r>
          </a:p>
          <a:p>
            <a:pPr>
              <a:buNone/>
            </a:pPr>
            <a:r>
              <a:rPr lang="en-US" dirty="0" smtClean="0"/>
              <a:t>		New Borrowers ; New Geographies ; Inflation adjusted increase in loan size.</a:t>
            </a:r>
            <a:endParaRPr lang="en-IN"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179512" y="548680"/>
            <a:ext cx="4040188" cy="659352"/>
          </a:xfrm>
        </p:spPr>
        <p:txBody>
          <a:bodyPr/>
          <a:lstStyle/>
          <a:p>
            <a:pPr algn="r"/>
            <a:r>
              <a:rPr lang="en-US" dirty="0" err="1" smtClean="0"/>
              <a:t>Ujjivan’s</a:t>
            </a:r>
            <a:r>
              <a:rPr lang="en-US" dirty="0" smtClean="0"/>
              <a:t> Key </a:t>
            </a:r>
            <a:r>
              <a:rPr lang="en-US" dirty="0" smtClean="0"/>
              <a:t>Ratios</a:t>
            </a:r>
          </a:p>
          <a:p>
            <a:pPr algn="r"/>
            <a:endParaRPr lang="en-IN" dirty="0"/>
          </a:p>
        </p:txBody>
      </p:sp>
      <p:graphicFrame>
        <p:nvGraphicFramePr>
          <p:cNvPr id="9" name="Content Placeholder 8"/>
          <p:cNvGraphicFramePr>
            <a:graphicFrameLocks noGrp="1"/>
          </p:cNvGraphicFramePr>
          <p:nvPr>
            <p:ph sz="quarter" idx="2"/>
            <p:extLst>
              <p:ext uri="{D42A27DB-BD31-4B8C-83A1-F6EECF244321}">
                <p14:modId xmlns:p14="http://schemas.microsoft.com/office/powerpoint/2010/main" xmlns="" val="2731513185"/>
              </p:ext>
            </p:extLst>
          </p:nvPr>
        </p:nvGraphicFramePr>
        <p:xfrm>
          <a:off x="179512" y="908720"/>
          <a:ext cx="8424934" cy="5776021"/>
        </p:xfrm>
        <a:graphic>
          <a:graphicData uri="http://schemas.openxmlformats.org/drawingml/2006/table">
            <a:tbl>
              <a:tblPr firstRow="1" bandRow="1">
                <a:tableStyleId>{5C22544A-7EE6-4342-B048-85BDC9FD1C3A}</a:tableStyleId>
              </a:tblPr>
              <a:tblGrid>
                <a:gridCol w="1203562"/>
                <a:gridCol w="1203562"/>
                <a:gridCol w="1203562"/>
                <a:gridCol w="1203562"/>
                <a:gridCol w="1203562"/>
                <a:gridCol w="1203562"/>
                <a:gridCol w="1203562"/>
              </a:tblGrid>
              <a:tr h="125221">
                <a:tc>
                  <a:txBody>
                    <a:bodyPr/>
                    <a:lstStyle/>
                    <a:p>
                      <a:pPr algn="ctr" fontAlgn="b"/>
                      <a:r>
                        <a:rPr lang="en-IN" sz="1100" b="1" i="0" u="none" strike="noStrike" dirty="0">
                          <a:solidFill>
                            <a:srgbClr val="000000"/>
                          </a:solidFill>
                          <a:latin typeface="Calibri"/>
                        </a:rPr>
                        <a:t> </a:t>
                      </a:r>
                    </a:p>
                  </a:txBody>
                  <a:tcPr marL="9525" marR="9525" marT="9525" marB="0" anchor="b"/>
                </a:tc>
                <a:tc>
                  <a:txBody>
                    <a:bodyPr/>
                    <a:lstStyle/>
                    <a:p>
                      <a:pPr algn="ctr" fontAlgn="b"/>
                      <a:r>
                        <a:rPr lang="en-IN" sz="1100" b="1" i="0" u="none" strike="noStrike">
                          <a:solidFill>
                            <a:srgbClr val="000000"/>
                          </a:solidFill>
                          <a:latin typeface="Calibri"/>
                        </a:rPr>
                        <a:t>2012</a:t>
                      </a:r>
                    </a:p>
                  </a:txBody>
                  <a:tcPr marL="9525" marR="9525" marT="9525" marB="0" anchor="b"/>
                </a:tc>
                <a:tc>
                  <a:txBody>
                    <a:bodyPr/>
                    <a:lstStyle/>
                    <a:p>
                      <a:pPr algn="ctr" fontAlgn="b"/>
                      <a:r>
                        <a:rPr lang="en-IN" sz="1100" b="1" i="0" u="none" strike="noStrike" dirty="0">
                          <a:solidFill>
                            <a:srgbClr val="000000"/>
                          </a:solidFill>
                          <a:latin typeface="Calibri"/>
                        </a:rPr>
                        <a:t>2013</a:t>
                      </a:r>
                    </a:p>
                  </a:txBody>
                  <a:tcPr marL="9525" marR="9525" marT="9525" marB="0" anchor="b"/>
                </a:tc>
                <a:tc>
                  <a:txBody>
                    <a:bodyPr/>
                    <a:lstStyle/>
                    <a:p>
                      <a:pPr algn="ctr" fontAlgn="b"/>
                      <a:r>
                        <a:rPr lang="en-IN" sz="1100" b="1" i="0" u="none" strike="noStrike" dirty="0">
                          <a:solidFill>
                            <a:srgbClr val="000000"/>
                          </a:solidFill>
                          <a:latin typeface="Calibri"/>
                        </a:rPr>
                        <a:t>2014</a:t>
                      </a:r>
                    </a:p>
                  </a:txBody>
                  <a:tcPr marL="9525" marR="9525" marT="9525" marB="0" anchor="b"/>
                </a:tc>
                <a:tc>
                  <a:txBody>
                    <a:bodyPr/>
                    <a:lstStyle/>
                    <a:p>
                      <a:pPr algn="ctr" fontAlgn="b"/>
                      <a:r>
                        <a:rPr lang="en-IN" sz="1100" b="1" i="0" u="none" strike="noStrike">
                          <a:solidFill>
                            <a:srgbClr val="000000"/>
                          </a:solidFill>
                          <a:latin typeface="Calibri"/>
                        </a:rPr>
                        <a:t>2015</a:t>
                      </a:r>
                    </a:p>
                  </a:txBody>
                  <a:tcPr marL="9525" marR="9525" marT="9525" marB="0" anchor="b"/>
                </a:tc>
                <a:tc>
                  <a:txBody>
                    <a:bodyPr/>
                    <a:lstStyle/>
                    <a:p>
                      <a:pPr algn="ctr" fontAlgn="b"/>
                      <a:r>
                        <a:rPr lang="en-IN" sz="1100" b="1" i="0" u="none" strike="noStrike">
                          <a:solidFill>
                            <a:srgbClr val="000000"/>
                          </a:solidFill>
                          <a:latin typeface="Calibri"/>
                        </a:rPr>
                        <a:t>2015-16</a:t>
                      </a:r>
                    </a:p>
                  </a:txBody>
                  <a:tcPr marL="9525" marR="9525" marT="9525" marB="0" anchor="b"/>
                </a:tc>
                <a:tc>
                  <a:txBody>
                    <a:bodyPr/>
                    <a:lstStyle/>
                    <a:p>
                      <a:pPr algn="ctr" fontAlgn="b"/>
                      <a:r>
                        <a:rPr lang="en-IN" sz="1100" b="1" i="0" u="none" strike="noStrike">
                          <a:solidFill>
                            <a:srgbClr val="000000"/>
                          </a:solidFill>
                          <a:latin typeface="Calibri"/>
                        </a:rPr>
                        <a:t>Q1 16-17</a:t>
                      </a:r>
                    </a:p>
                  </a:txBody>
                  <a:tcPr marL="9525" marR="9525" marT="9525" marB="0" anchor="b"/>
                </a:tc>
              </a:tr>
              <a:tr h="362198">
                <a:tc>
                  <a:txBody>
                    <a:bodyPr/>
                    <a:lstStyle/>
                    <a:p>
                      <a:pPr algn="ctr" fontAlgn="b"/>
                      <a:r>
                        <a:rPr lang="en-IN" sz="1100" b="0" i="0" u="none" strike="noStrike">
                          <a:solidFill>
                            <a:srgbClr val="000000"/>
                          </a:solidFill>
                          <a:latin typeface="Calibri"/>
                        </a:rPr>
                        <a:t>Book Value /Share</a:t>
                      </a:r>
                    </a:p>
                  </a:txBody>
                  <a:tcPr marL="9525" marR="9525" marT="9525" marB="0" anchor="b"/>
                </a:tc>
                <a:tc>
                  <a:txBody>
                    <a:bodyPr/>
                    <a:lstStyle/>
                    <a:p>
                      <a:pPr algn="ctr" fontAlgn="b"/>
                      <a:r>
                        <a:rPr lang="en-IN" sz="1100" b="0" i="0" u="none" strike="noStrike">
                          <a:solidFill>
                            <a:srgbClr val="000000"/>
                          </a:solidFill>
                          <a:latin typeface="Calibri"/>
                        </a:rPr>
                        <a:t>40</a:t>
                      </a:r>
                    </a:p>
                  </a:txBody>
                  <a:tcPr marL="9525" marR="9525" marT="9525" marB="0" anchor="b"/>
                </a:tc>
                <a:tc>
                  <a:txBody>
                    <a:bodyPr/>
                    <a:lstStyle/>
                    <a:p>
                      <a:pPr algn="ctr" fontAlgn="b"/>
                      <a:r>
                        <a:rPr lang="en-IN" sz="1100" b="0" i="0" u="none" strike="noStrike" dirty="0">
                          <a:solidFill>
                            <a:srgbClr val="000000"/>
                          </a:solidFill>
                          <a:latin typeface="Calibri"/>
                        </a:rPr>
                        <a:t>45</a:t>
                      </a:r>
                    </a:p>
                  </a:txBody>
                  <a:tcPr marL="9525" marR="9525" marT="9525" marB="0" anchor="b"/>
                </a:tc>
                <a:tc>
                  <a:txBody>
                    <a:bodyPr/>
                    <a:lstStyle/>
                    <a:p>
                      <a:pPr algn="ctr" fontAlgn="b"/>
                      <a:r>
                        <a:rPr lang="en-IN" sz="1100" b="0" i="0" u="none" strike="noStrike" dirty="0">
                          <a:solidFill>
                            <a:srgbClr val="000000"/>
                          </a:solidFill>
                          <a:latin typeface="Calibri"/>
                        </a:rPr>
                        <a:t>53</a:t>
                      </a:r>
                    </a:p>
                  </a:txBody>
                  <a:tcPr marL="9525" marR="9525" marT="9525" marB="0" anchor="b"/>
                </a:tc>
                <a:tc>
                  <a:txBody>
                    <a:bodyPr/>
                    <a:lstStyle/>
                    <a:p>
                      <a:pPr algn="ctr" fontAlgn="b"/>
                      <a:r>
                        <a:rPr lang="en-IN" sz="1100" b="0" i="0" u="none" strike="noStrike">
                          <a:solidFill>
                            <a:srgbClr val="000000"/>
                          </a:solidFill>
                          <a:latin typeface="Calibri"/>
                        </a:rPr>
                        <a:t>82</a:t>
                      </a:r>
                    </a:p>
                  </a:txBody>
                  <a:tcPr marL="9525" marR="9525" marT="9525" marB="0" anchor="b"/>
                </a:tc>
                <a:tc>
                  <a:txBody>
                    <a:bodyPr/>
                    <a:lstStyle/>
                    <a:p>
                      <a:pPr algn="ctr" fontAlgn="b"/>
                      <a:r>
                        <a:rPr lang="en-IN" sz="1100" b="0" i="0" u="none" strike="noStrike">
                          <a:solidFill>
                            <a:srgbClr val="000000"/>
                          </a:solidFill>
                          <a:latin typeface="Calibri"/>
                        </a:rPr>
                        <a:t>114</a:t>
                      </a:r>
                    </a:p>
                  </a:txBody>
                  <a:tcPr marL="9525" marR="9525" marT="9525" marB="0" anchor="b"/>
                </a:tc>
                <a:tc>
                  <a:txBody>
                    <a:bodyPr/>
                    <a:lstStyle/>
                    <a:p>
                      <a:pPr algn="ctr" fontAlgn="b"/>
                      <a:r>
                        <a:rPr lang="en-IN" sz="1100" b="0" i="0" u="none" strike="noStrike">
                          <a:solidFill>
                            <a:srgbClr val="000000"/>
                          </a:solidFill>
                          <a:latin typeface="Calibri"/>
                        </a:rPr>
                        <a:t>136.95</a:t>
                      </a:r>
                    </a:p>
                  </a:txBody>
                  <a:tcPr marL="9525" marR="9525" marT="9525" marB="0" anchor="b"/>
                </a:tc>
              </a:tr>
              <a:tr h="243709">
                <a:tc>
                  <a:txBody>
                    <a:bodyPr/>
                    <a:lstStyle/>
                    <a:p>
                      <a:pPr algn="ctr" fontAlgn="b"/>
                      <a:r>
                        <a:rPr lang="en-IN" sz="1100" b="1" i="0" u="none" strike="noStrike">
                          <a:solidFill>
                            <a:srgbClr val="00B050"/>
                          </a:solidFill>
                          <a:latin typeface="Calibri"/>
                        </a:rPr>
                        <a:t>Growth %</a:t>
                      </a:r>
                    </a:p>
                  </a:txBody>
                  <a:tcPr marL="9525" marR="9525" marT="9525" marB="0" anchor="b"/>
                </a:tc>
                <a:tc>
                  <a:txBody>
                    <a:bodyPr/>
                    <a:lstStyle/>
                    <a:p>
                      <a:pPr algn="ctr" fontAlgn="b"/>
                      <a:endParaRPr lang="en-IN" sz="1100" b="1" i="0" u="none" strike="noStrike" dirty="0">
                        <a:solidFill>
                          <a:srgbClr val="00B050"/>
                        </a:solidFill>
                        <a:latin typeface="Calibri"/>
                      </a:endParaRPr>
                    </a:p>
                  </a:txBody>
                  <a:tcPr marL="9525" marR="9525" marT="9525" marB="0" anchor="b"/>
                </a:tc>
                <a:tc>
                  <a:txBody>
                    <a:bodyPr/>
                    <a:lstStyle/>
                    <a:p>
                      <a:pPr algn="ctr" fontAlgn="b"/>
                      <a:r>
                        <a:rPr lang="en-IN" sz="1100" b="1" i="0" u="none" strike="noStrike">
                          <a:solidFill>
                            <a:srgbClr val="00B050"/>
                          </a:solidFill>
                          <a:latin typeface="Calibri"/>
                        </a:rPr>
                        <a:t>12.5</a:t>
                      </a:r>
                    </a:p>
                  </a:txBody>
                  <a:tcPr marL="9525" marR="9525" marT="9525" marB="0" anchor="b"/>
                </a:tc>
                <a:tc>
                  <a:txBody>
                    <a:bodyPr/>
                    <a:lstStyle/>
                    <a:p>
                      <a:pPr algn="ctr" fontAlgn="b"/>
                      <a:r>
                        <a:rPr lang="en-IN" sz="1100" b="1" i="0" u="none" strike="noStrike">
                          <a:solidFill>
                            <a:srgbClr val="00B050"/>
                          </a:solidFill>
                          <a:latin typeface="Calibri"/>
                        </a:rPr>
                        <a:t>17.77778</a:t>
                      </a:r>
                    </a:p>
                  </a:txBody>
                  <a:tcPr marL="9525" marR="9525" marT="9525" marB="0" anchor="b"/>
                </a:tc>
                <a:tc>
                  <a:txBody>
                    <a:bodyPr/>
                    <a:lstStyle/>
                    <a:p>
                      <a:pPr algn="ctr" fontAlgn="b"/>
                      <a:r>
                        <a:rPr lang="en-IN" sz="1100" b="1" i="0" u="none" strike="noStrike">
                          <a:solidFill>
                            <a:srgbClr val="00B050"/>
                          </a:solidFill>
                          <a:latin typeface="Calibri"/>
                        </a:rPr>
                        <a:t>54.71698</a:t>
                      </a:r>
                    </a:p>
                  </a:txBody>
                  <a:tcPr marL="9525" marR="9525" marT="9525" marB="0" anchor="b"/>
                </a:tc>
                <a:tc>
                  <a:txBody>
                    <a:bodyPr/>
                    <a:lstStyle/>
                    <a:p>
                      <a:pPr algn="ctr" fontAlgn="b"/>
                      <a:r>
                        <a:rPr lang="en-IN" sz="1100" b="1" i="0" u="none" strike="noStrike">
                          <a:solidFill>
                            <a:srgbClr val="00B050"/>
                          </a:solidFill>
                          <a:latin typeface="Calibri"/>
                        </a:rPr>
                        <a:t>39.02439</a:t>
                      </a:r>
                    </a:p>
                  </a:txBody>
                  <a:tcPr marL="9525" marR="9525" marT="9525" marB="0" anchor="b"/>
                </a:tc>
                <a:tc>
                  <a:txBody>
                    <a:bodyPr/>
                    <a:lstStyle/>
                    <a:p>
                      <a:pPr algn="ctr" fontAlgn="b"/>
                      <a:r>
                        <a:rPr lang="en-IN" sz="1100" b="1" i="0" u="none" strike="noStrike">
                          <a:solidFill>
                            <a:srgbClr val="00B050"/>
                          </a:solidFill>
                          <a:latin typeface="Calibri"/>
                        </a:rPr>
                        <a:t>20.13158</a:t>
                      </a:r>
                    </a:p>
                  </a:txBody>
                  <a:tcPr marL="9525" marR="9525" marT="9525" marB="0" anchor="b"/>
                </a:tc>
              </a:tr>
              <a:tr h="125221">
                <a:tc>
                  <a:txBody>
                    <a:bodyPr/>
                    <a:lstStyle/>
                    <a:p>
                      <a:pPr algn="ctr" fontAlgn="b"/>
                      <a:r>
                        <a:rPr lang="en-IN" sz="1100" b="0" i="0" u="none" strike="noStrike">
                          <a:solidFill>
                            <a:srgbClr val="000000"/>
                          </a:solidFill>
                          <a:latin typeface="Calibri"/>
                        </a:rPr>
                        <a:t>EPS</a:t>
                      </a:r>
                    </a:p>
                  </a:txBody>
                  <a:tcPr marL="9525" marR="9525" marT="9525" marB="0" anchor="b"/>
                </a:tc>
                <a:tc>
                  <a:txBody>
                    <a:bodyPr/>
                    <a:lstStyle/>
                    <a:p>
                      <a:pPr algn="ctr" fontAlgn="b"/>
                      <a:r>
                        <a:rPr lang="en-IN" sz="1100" b="0" i="0" u="none" strike="noStrike">
                          <a:solidFill>
                            <a:srgbClr val="000000"/>
                          </a:solidFill>
                          <a:latin typeface="Calibri"/>
                        </a:rPr>
                        <a:t>0.03</a:t>
                      </a:r>
                    </a:p>
                  </a:txBody>
                  <a:tcPr marL="9525" marR="9525" marT="9525" marB="0" anchor="b"/>
                </a:tc>
                <a:tc>
                  <a:txBody>
                    <a:bodyPr/>
                    <a:lstStyle/>
                    <a:p>
                      <a:pPr algn="ctr" fontAlgn="b"/>
                      <a:r>
                        <a:rPr lang="en-IN" sz="1100" b="0" i="0" u="none" strike="noStrike">
                          <a:solidFill>
                            <a:srgbClr val="000000"/>
                          </a:solidFill>
                          <a:latin typeface="Calibri"/>
                        </a:rPr>
                        <a:t>5.33</a:t>
                      </a:r>
                    </a:p>
                  </a:txBody>
                  <a:tcPr marL="9525" marR="9525" marT="9525" marB="0" anchor="b"/>
                </a:tc>
                <a:tc>
                  <a:txBody>
                    <a:bodyPr/>
                    <a:lstStyle/>
                    <a:p>
                      <a:pPr algn="ctr" fontAlgn="b"/>
                      <a:r>
                        <a:rPr lang="en-IN" sz="1100" b="0" i="0" u="none" strike="noStrike">
                          <a:solidFill>
                            <a:srgbClr val="000000"/>
                          </a:solidFill>
                          <a:latin typeface="Calibri"/>
                        </a:rPr>
                        <a:t>8.91</a:t>
                      </a:r>
                    </a:p>
                  </a:txBody>
                  <a:tcPr marL="9525" marR="9525" marT="9525" marB="0" anchor="b"/>
                </a:tc>
                <a:tc>
                  <a:txBody>
                    <a:bodyPr/>
                    <a:lstStyle/>
                    <a:p>
                      <a:pPr algn="ctr" fontAlgn="b"/>
                      <a:r>
                        <a:rPr lang="en-IN" sz="1100" b="0" i="0" u="none" strike="noStrike">
                          <a:solidFill>
                            <a:srgbClr val="000000"/>
                          </a:solidFill>
                          <a:latin typeface="Calibri"/>
                        </a:rPr>
                        <a:t>11.24</a:t>
                      </a:r>
                    </a:p>
                  </a:txBody>
                  <a:tcPr marL="9525" marR="9525" marT="9525" marB="0" anchor="b"/>
                </a:tc>
                <a:tc>
                  <a:txBody>
                    <a:bodyPr/>
                    <a:lstStyle/>
                    <a:p>
                      <a:pPr algn="ctr" fontAlgn="b"/>
                      <a:r>
                        <a:rPr lang="en-IN" sz="1100" b="0" i="0" u="none" strike="noStrike">
                          <a:solidFill>
                            <a:srgbClr val="000000"/>
                          </a:solidFill>
                          <a:latin typeface="Calibri"/>
                        </a:rPr>
                        <a:t>20.12</a:t>
                      </a:r>
                    </a:p>
                  </a:txBody>
                  <a:tcPr marL="9525" marR="9525" marT="9525" marB="0" anchor="b"/>
                </a:tc>
                <a:tc>
                  <a:txBody>
                    <a:bodyPr/>
                    <a:lstStyle/>
                    <a:p>
                      <a:pPr algn="ctr" fontAlgn="b"/>
                      <a:r>
                        <a:rPr lang="en-IN" sz="1100" b="0" i="0" u="none" strike="noStrike">
                          <a:solidFill>
                            <a:srgbClr val="000000"/>
                          </a:solidFill>
                          <a:latin typeface="Calibri"/>
                        </a:rPr>
                        <a:t>6.39</a:t>
                      </a:r>
                    </a:p>
                  </a:txBody>
                  <a:tcPr marL="9525" marR="9525" marT="9525" marB="0" anchor="b"/>
                </a:tc>
              </a:tr>
              <a:tr h="243709">
                <a:tc>
                  <a:txBody>
                    <a:bodyPr/>
                    <a:lstStyle/>
                    <a:p>
                      <a:pPr algn="ctr" fontAlgn="b"/>
                      <a:r>
                        <a:rPr lang="en-IN" sz="1100" b="0" i="0" u="none" strike="noStrike">
                          <a:solidFill>
                            <a:srgbClr val="000000"/>
                          </a:solidFill>
                          <a:latin typeface="Calibri"/>
                        </a:rPr>
                        <a:t>Diluted EPS</a:t>
                      </a:r>
                    </a:p>
                  </a:txBody>
                  <a:tcPr marL="9525" marR="9525" marT="9525" marB="0" anchor="b"/>
                </a:tc>
                <a:tc>
                  <a:txBody>
                    <a:bodyPr/>
                    <a:lstStyle/>
                    <a:p>
                      <a:pPr algn="ctr" fontAlgn="b"/>
                      <a:r>
                        <a:rPr lang="en-IN" sz="1100" b="0" i="0" u="none" strike="noStrike">
                          <a:solidFill>
                            <a:srgbClr val="000000"/>
                          </a:solidFill>
                          <a:latin typeface="Calibri"/>
                        </a:rPr>
                        <a:t>0.03</a:t>
                      </a:r>
                    </a:p>
                  </a:txBody>
                  <a:tcPr marL="9525" marR="9525" marT="9525" marB="0" anchor="b"/>
                </a:tc>
                <a:tc>
                  <a:txBody>
                    <a:bodyPr/>
                    <a:lstStyle/>
                    <a:p>
                      <a:pPr algn="ctr" fontAlgn="b"/>
                      <a:r>
                        <a:rPr lang="en-IN" sz="1100" b="0" i="0" u="none" strike="noStrike">
                          <a:solidFill>
                            <a:srgbClr val="000000"/>
                          </a:solidFill>
                          <a:latin typeface="Calibri"/>
                        </a:rPr>
                        <a:t>4.97</a:t>
                      </a:r>
                    </a:p>
                  </a:txBody>
                  <a:tcPr marL="9525" marR="9525" marT="9525" marB="0" anchor="b"/>
                </a:tc>
                <a:tc>
                  <a:txBody>
                    <a:bodyPr/>
                    <a:lstStyle/>
                    <a:p>
                      <a:pPr algn="ctr" fontAlgn="b"/>
                      <a:r>
                        <a:rPr lang="en-IN" sz="1100" b="0" i="0" u="none" strike="noStrike">
                          <a:solidFill>
                            <a:srgbClr val="000000"/>
                          </a:solidFill>
                          <a:latin typeface="Calibri"/>
                        </a:rPr>
                        <a:t>8.38</a:t>
                      </a:r>
                    </a:p>
                  </a:txBody>
                  <a:tcPr marL="9525" marR="9525" marT="9525" marB="0" anchor="b"/>
                </a:tc>
                <a:tc>
                  <a:txBody>
                    <a:bodyPr/>
                    <a:lstStyle/>
                    <a:p>
                      <a:pPr algn="ctr" fontAlgn="b"/>
                      <a:r>
                        <a:rPr lang="en-IN" sz="1100" b="0" i="0" u="none" strike="noStrike">
                          <a:solidFill>
                            <a:srgbClr val="000000"/>
                          </a:solidFill>
                          <a:latin typeface="Calibri"/>
                        </a:rPr>
                        <a:t>10.62</a:t>
                      </a:r>
                    </a:p>
                  </a:txBody>
                  <a:tcPr marL="9525" marR="9525" marT="9525" marB="0" anchor="b"/>
                </a:tc>
                <a:tc>
                  <a:txBody>
                    <a:bodyPr/>
                    <a:lstStyle/>
                    <a:p>
                      <a:pPr algn="ctr" fontAlgn="b"/>
                      <a:r>
                        <a:rPr lang="en-IN" sz="1100" b="0" i="0" u="none" strike="noStrike">
                          <a:solidFill>
                            <a:srgbClr val="000000"/>
                          </a:solidFill>
                          <a:latin typeface="Calibri"/>
                        </a:rPr>
                        <a:t>19.19</a:t>
                      </a: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r>
              <a:tr h="243709">
                <a:tc>
                  <a:txBody>
                    <a:bodyPr/>
                    <a:lstStyle/>
                    <a:p>
                      <a:pPr algn="ctr" fontAlgn="b"/>
                      <a:r>
                        <a:rPr lang="en-IN" sz="1100" b="1" i="0" u="none" strike="noStrike">
                          <a:solidFill>
                            <a:srgbClr val="00B050"/>
                          </a:solidFill>
                          <a:latin typeface="Calibri"/>
                        </a:rPr>
                        <a:t>Growth %</a:t>
                      </a:r>
                    </a:p>
                  </a:txBody>
                  <a:tcPr marL="9525" marR="9525" marT="9525" marB="0" anchor="b"/>
                </a:tc>
                <a:tc>
                  <a:txBody>
                    <a:bodyPr/>
                    <a:lstStyle/>
                    <a:p>
                      <a:pPr algn="ctr" fontAlgn="b"/>
                      <a:endParaRPr lang="en-IN" sz="1100" b="1" i="0" u="none" strike="noStrike">
                        <a:solidFill>
                          <a:srgbClr val="00B050"/>
                        </a:solidFill>
                        <a:latin typeface="Calibri"/>
                      </a:endParaRPr>
                    </a:p>
                  </a:txBody>
                  <a:tcPr marL="9525" marR="9525" marT="9525" marB="0" anchor="b"/>
                </a:tc>
                <a:tc>
                  <a:txBody>
                    <a:bodyPr/>
                    <a:lstStyle/>
                    <a:p>
                      <a:pPr algn="ctr" fontAlgn="b"/>
                      <a:r>
                        <a:rPr lang="en-IN" sz="1100" b="1" i="0" u="none" strike="noStrike">
                          <a:solidFill>
                            <a:srgbClr val="00B050"/>
                          </a:solidFill>
                          <a:latin typeface="Calibri"/>
                        </a:rPr>
                        <a:t>16466.67</a:t>
                      </a:r>
                    </a:p>
                  </a:txBody>
                  <a:tcPr marL="9525" marR="9525" marT="9525" marB="0" anchor="b"/>
                </a:tc>
                <a:tc>
                  <a:txBody>
                    <a:bodyPr/>
                    <a:lstStyle/>
                    <a:p>
                      <a:pPr algn="ctr" fontAlgn="b"/>
                      <a:r>
                        <a:rPr lang="en-IN" sz="1100" b="1" i="0" u="none" strike="noStrike">
                          <a:solidFill>
                            <a:srgbClr val="00B050"/>
                          </a:solidFill>
                          <a:latin typeface="Calibri"/>
                        </a:rPr>
                        <a:t>68.61167</a:t>
                      </a:r>
                    </a:p>
                  </a:txBody>
                  <a:tcPr marL="9525" marR="9525" marT="9525" marB="0" anchor="b"/>
                </a:tc>
                <a:tc>
                  <a:txBody>
                    <a:bodyPr/>
                    <a:lstStyle/>
                    <a:p>
                      <a:pPr algn="ctr" fontAlgn="b"/>
                      <a:r>
                        <a:rPr lang="en-IN" sz="1100" b="1" i="0" u="none" strike="noStrike">
                          <a:solidFill>
                            <a:srgbClr val="00B050"/>
                          </a:solidFill>
                          <a:latin typeface="Calibri"/>
                        </a:rPr>
                        <a:t>26.73031</a:t>
                      </a:r>
                    </a:p>
                  </a:txBody>
                  <a:tcPr marL="9525" marR="9525" marT="9525" marB="0" anchor="b"/>
                </a:tc>
                <a:tc>
                  <a:txBody>
                    <a:bodyPr/>
                    <a:lstStyle/>
                    <a:p>
                      <a:pPr algn="ctr" fontAlgn="b"/>
                      <a:r>
                        <a:rPr lang="en-IN" sz="1100" b="1" i="0" u="none" strike="noStrike">
                          <a:solidFill>
                            <a:srgbClr val="00B050"/>
                          </a:solidFill>
                          <a:latin typeface="Calibri"/>
                        </a:rPr>
                        <a:t>80.6968</a:t>
                      </a:r>
                    </a:p>
                  </a:txBody>
                  <a:tcPr marL="9525" marR="9525" marT="9525" marB="0" anchor="b"/>
                </a:tc>
                <a:tc>
                  <a:txBody>
                    <a:bodyPr/>
                    <a:lstStyle/>
                    <a:p>
                      <a:pPr algn="ctr" fontAlgn="b"/>
                      <a:endParaRPr lang="en-IN" sz="1100" b="1" i="0" u="none" strike="noStrike">
                        <a:solidFill>
                          <a:srgbClr val="00B050"/>
                        </a:solidFill>
                        <a:latin typeface="Calibri"/>
                      </a:endParaRPr>
                    </a:p>
                  </a:txBody>
                  <a:tcPr marL="9525" marR="9525" marT="9525" marB="0" anchor="b"/>
                </a:tc>
              </a:tr>
              <a:tr h="362198">
                <a:tc>
                  <a:txBody>
                    <a:bodyPr/>
                    <a:lstStyle/>
                    <a:p>
                      <a:pPr algn="ctr" fontAlgn="b"/>
                      <a:r>
                        <a:rPr lang="en-IN" sz="1100" b="0" i="0" u="none" strike="noStrike">
                          <a:solidFill>
                            <a:srgbClr val="000000"/>
                          </a:solidFill>
                          <a:latin typeface="Calibri"/>
                        </a:rPr>
                        <a:t>Gross Loan Book</a:t>
                      </a:r>
                    </a:p>
                  </a:txBody>
                  <a:tcPr marL="9525" marR="9525" marT="9525" marB="0" anchor="b"/>
                </a:tc>
                <a:tc>
                  <a:txBody>
                    <a:bodyPr/>
                    <a:lstStyle/>
                    <a:p>
                      <a:pPr algn="ctr" fontAlgn="b"/>
                      <a:r>
                        <a:rPr lang="en-IN" sz="1100" b="0" i="0" u="none" strike="noStrike">
                          <a:solidFill>
                            <a:srgbClr val="000000"/>
                          </a:solidFill>
                          <a:latin typeface="Calibri"/>
                        </a:rPr>
                        <a:t>703</a:t>
                      </a:r>
                    </a:p>
                  </a:txBody>
                  <a:tcPr marL="9525" marR="9525" marT="9525" marB="0" anchor="b"/>
                </a:tc>
                <a:tc>
                  <a:txBody>
                    <a:bodyPr/>
                    <a:lstStyle/>
                    <a:p>
                      <a:pPr algn="ctr" fontAlgn="b"/>
                      <a:r>
                        <a:rPr lang="en-IN" sz="1100" b="0" i="0" u="none" strike="noStrike">
                          <a:solidFill>
                            <a:srgbClr val="000000"/>
                          </a:solidFill>
                          <a:latin typeface="Calibri"/>
                        </a:rPr>
                        <a:t>1126</a:t>
                      </a:r>
                    </a:p>
                  </a:txBody>
                  <a:tcPr marL="9525" marR="9525" marT="9525" marB="0" anchor="b"/>
                </a:tc>
                <a:tc>
                  <a:txBody>
                    <a:bodyPr/>
                    <a:lstStyle/>
                    <a:p>
                      <a:pPr algn="ctr" fontAlgn="b"/>
                      <a:r>
                        <a:rPr lang="en-IN" sz="1100" b="0" i="0" u="none" strike="noStrike">
                          <a:solidFill>
                            <a:srgbClr val="000000"/>
                          </a:solidFill>
                          <a:latin typeface="Calibri"/>
                        </a:rPr>
                        <a:t>1617</a:t>
                      </a:r>
                    </a:p>
                  </a:txBody>
                  <a:tcPr marL="9525" marR="9525" marT="9525" marB="0" anchor="b"/>
                </a:tc>
                <a:tc>
                  <a:txBody>
                    <a:bodyPr/>
                    <a:lstStyle/>
                    <a:p>
                      <a:pPr algn="ctr" fontAlgn="b"/>
                      <a:r>
                        <a:rPr lang="en-IN" sz="1100" b="0" i="0" u="none" strike="noStrike">
                          <a:solidFill>
                            <a:srgbClr val="000000"/>
                          </a:solidFill>
                          <a:latin typeface="Calibri"/>
                        </a:rPr>
                        <a:t>3274</a:t>
                      </a:r>
                    </a:p>
                  </a:txBody>
                  <a:tcPr marL="9525" marR="9525" marT="9525" marB="0" anchor="b"/>
                </a:tc>
                <a:tc>
                  <a:txBody>
                    <a:bodyPr/>
                    <a:lstStyle/>
                    <a:p>
                      <a:pPr algn="ctr" fontAlgn="b"/>
                      <a:r>
                        <a:rPr lang="en-IN" sz="1100" b="0" i="0" u="none" strike="noStrike" dirty="0">
                          <a:solidFill>
                            <a:srgbClr val="000000"/>
                          </a:solidFill>
                          <a:latin typeface="Calibri"/>
                        </a:rPr>
                        <a:t>5389</a:t>
                      </a:r>
                    </a:p>
                  </a:txBody>
                  <a:tcPr marL="9525" marR="9525" marT="9525" marB="0" anchor="b"/>
                </a:tc>
                <a:tc>
                  <a:txBody>
                    <a:bodyPr/>
                    <a:lstStyle/>
                    <a:p>
                      <a:pPr algn="ctr" fontAlgn="b"/>
                      <a:r>
                        <a:rPr lang="en-IN" sz="1100" b="0" i="0" u="none" strike="noStrike">
                          <a:solidFill>
                            <a:srgbClr val="000000"/>
                          </a:solidFill>
                          <a:latin typeface="Calibri"/>
                        </a:rPr>
                        <a:t>5850</a:t>
                      </a:r>
                    </a:p>
                  </a:txBody>
                  <a:tcPr marL="9525" marR="9525" marT="9525" marB="0" anchor="b"/>
                </a:tc>
              </a:tr>
              <a:tr h="243709">
                <a:tc>
                  <a:txBody>
                    <a:bodyPr/>
                    <a:lstStyle/>
                    <a:p>
                      <a:pPr algn="ctr" fontAlgn="b"/>
                      <a:r>
                        <a:rPr lang="en-IN" sz="1100" b="1" i="0" u="none" strike="noStrike">
                          <a:solidFill>
                            <a:srgbClr val="00B050"/>
                          </a:solidFill>
                          <a:latin typeface="Calibri"/>
                        </a:rPr>
                        <a:t>Growth %</a:t>
                      </a:r>
                    </a:p>
                  </a:txBody>
                  <a:tcPr marL="9525" marR="9525" marT="9525" marB="0" anchor="b"/>
                </a:tc>
                <a:tc>
                  <a:txBody>
                    <a:bodyPr/>
                    <a:lstStyle/>
                    <a:p>
                      <a:pPr algn="ctr" fontAlgn="b"/>
                      <a:endParaRPr lang="en-IN" sz="1100" b="1" i="0" u="none" strike="noStrike">
                        <a:solidFill>
                          <a:srgbClr val="00B050"/>
                        </a:solidFill>
                        <a:latin typeface="Calibri"/>
                      </a:endParaRPr>
                    </a:p>
                  </a:txBody>
                  <a:tcPr marL="9525" marR="9525" marT="9525" marB="0" anchor="b"/>
                </a:tc>
                <a:tc>
                  <a:txBody>
                    <a:bodyPr/>
                    <a:lstStyle/>
                    <a:p>
                      <a:pPr algn="ctr" fontAlgn="b"/>
                      <a:r>
                        <a:rPr lang="en-IN" sz="1100" b="1" i="0" u="none" strike="noStrike">
                          <a:solidFill>
                            <a:srgbClr val="00B050"/>
                          </a:solidFill>
                          <a:latin typeface="Calibri"/>
                        </a:rPr>
                        <a:t>60.1707</a:t>
                      </a:r>
                    </a:p>
                  </a:txBody>
                  <a:tcPr marL="9525" marR="9525" marT="9525" marB="0" anchor="b"/>
                </a:tc>
                <a:tc>
                  <a:txBody>
                    <a:bodyPr/>
                    <a:lstStyle/>
                    <a:p>
                      <a:pPr algn="ctr" fontAlgn="b"/>
                      <a:r>
                        <a:rPr lang="en-IN" sz="1100" b="1" i="0" u="none" strike="noStrike">
                          <a:solidFill>
                            <a:srgbClr val="00B050"/>
                          </a:solidFill>
                          <a:latin typeface="Calibri"/>
                        </a:rPr>
                        <a:t>43.60568</a:t>
                      </a:r>
                    </a:p>
                  </a:txBody>
                  <a:tcPr marL="9525" marR="9525" marT="9525" marB="0" anchor="b"/>
                </a:tc>
                <a:tc>
                  <a:txBody>
                    <a:bodyPr/>
                    <a:lstStyle/>
                    <a:p>
                      <a:pPr algn="ctr" fontAlgn="b"/>
                      <a:r>
                        <a:rPr lang="en-IN" sz="1100" b="1" i="0" u="none" strike="noStrike">
                          <a:solidFill>
                            <a:srgbClr val="00B050"/>
                          </a:solidFill>
                          <a:latin typeface="Calibri"/>
                        </a:rPr>
                        <a:t>102.4737</a:t>
                      </a:r>
                    </a:p>
                  </a:txBody>
                  <a:tcPr marL="9525" marR="9525" marT="9525" marB="0" anchor="b"/>
                </a:tc>
                <a:tc>
                  <a:txBody>
                    <a:bodyPr/>
                    <a:lstStyle/>
                    <a:p>
                      <a:pPr algn="ctr" fontAlgn="b"/>
                      <a:r>
                        <a:rPr lang="en-IN" sz="1100" b="1" i="0" u="none" strike="noStrike">
                          <a:solidFill>
                            <a:srgbClr val="00B050"/>
                          </a:solidFill>
                          <a:latin typeface="Calibri"/>
                        </a:rPr>
                        <a:t>64.59988</a:t>
                      </a:r>
                    </a:p>
                  </a:txBody>
                  <a:tcPr marL="9525" marR="9525" marT="9525" marB="0" anchor="b"/>
                </a:tc>
                <a:tc>
                  <a:txBody>
                    <a:bodyPr/>
                    <a:lstStyle/>
                    <a:p>
                      <a:pPr algn="ctr" fontAlgn="b"/>
                      <a:r>
                        <a:rPr lang="en-IN" sz="1100" b="1" i="0" u="none" strike="noStrike">
                          <a:solidFill>
                            <a:srgbClr val="00B050"/>
                          </a:solidFill>
                          <a:latin typeface="Calibri"/>
                        </a:rPr>
                        <a:t>8.554463</a:t>
                      </a:r>
                    </a:p>
                  </a:txBody>
                  <a:tcPr marL="9525" marR="9525" marT="9525" marB="0" anchor="b"/>
                </a:tc>
              </a:tr>
              <a:tr h="125221">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dirty="0">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r>
              <a:tr h="125221">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r>
              <a:tr h="362198">
                <a:tc>
                  <a:txBody>
                    <a:bodyPr/>
                    <a:lstStyle/>
                    <a:p>
                      <a:pPr algn="ctr" fontAlgn="b"/>
                      <a:r>
                        <a:rPr lang="en-IN" sz="1100" b="0" i="0" u="none" strike="noStrike">
                          <a:solidFill>
                            <a:srgbClr val="000000"/>
                          </a:solidFill>
                          <a:latin typeface="Calibri"/>
                        </a:rPr>
                        <a:t>Customer Retention Ratio %</a:t>
                      </a:r>
                    </a:p>
                  </a:txBody>
                  <a:tcPr marL="9525" marR="9525" marT="9525" marB="0" anchor="b"/>
                </a:tc>
                <a:tc>
                  <a:txBody>
                    <a:bodyPr/>
                    <a:lstStyle/>
                    <a:p>
                      <a:pPr algn="ctr" fontAlgn="b"/>
                      <a:r>
                        <a:rPr lang="en-IN" sz="1100" b="0" i="0" u="none" strike="noStrike">
                          <a:solidFill>
                            <a:srgbClr val="000000"/>
                          </a:solidFill>
                          <a:latin typeface="Calibri"/>
                        </a:rPr>
                        <a:t>78</a:t>
                      </a:r>
                    </a:p>
                  </a:txBody>
                  <a:tcPr marL="9525" marR="9525" marT="9525" marB="0" anchor="b"/>
                </a:tc>
                <a:tc>
                  <a:txBody>
                    <a:bodyPr/>
                    <a:lstStyle/>
                    <a:p>
                      <a:pPr algn="ctr" fontAlgn="b"/>
                      <a:r>
                        <a:rPr lang="en-IN" sz="1100" b="0" i="0" u="none" strike="noStrike">
                          <a:solidFill>
                            <a:srgbClr val="000000"/>
                          </a:solidFill>
                          <a:latin typeface="Calibri"/>
                        </a:rPr>
                        <a:t>70</a:t>
                      </a:r>
                    </a:p>
                  </a:txBody>
                  <a:tcPr marL="9525" marR="9525" marT="9525" marB="0" anchor="b"/>
                </a:tc>
                <a:tc>
                  <a:txBody>
                    <a:bodyPr/>
                    <a:lstStyle/>
                    <a:p>
                      <a:pPr algn="ctr" fontAlgn="b"/>
                      <a:r>
                        <a:rPr lang="en-IN" sz="1100" b="0" i="0" u="none" strike="noStrike">
                          <a:solidFill>
                            <a:srgbClr val="000000"/>
                          </a:solidFill>
                          <a:latin typeface="Calibri"/>
                        </a:rPr>
                        <a:t>85</a:t>
                      </a:r>
                    </a:p>
                  </a:txBody>
                  <a:tcPr marL="9525" marR="9525" marT="9525" marB="0" anchor="b"/>
                </a:tc>
                <a:tc>
                  <a:txBody>
                    <a:bodyPr/>
                    <a:lstStyle/>
                    <a:p>
                      <a:pPr algn="ctr" fontAlgn="b"/>
                      <a:r>
                        <a:rPr lang="en-IN" sz="1100" b="0" i="0" u="none" strike="noStrike">
                          <a:solidFill>
                            <a:srgbClr val="000000"/>
                          </a:solidFill>
                          <a:latin typeface="Calibri"/>
                        </a:rPr>
                        <a:t>87</a:t>
                      </a:r>
                    </a:p>
                  </a:txBody>
                  <a:tcPr marL="9525" marR="9525" marT="9525" marB="0" anchor="b"/>
                </a:tc>
                <a:tc>
                  <a:txBody>
                    <a:bodyPr/>
                    <a:lstStyle/>
                    <a:p>
                      <a:pPr algn="ctr" fontAlgn="b"/>
                      <a:r>
                        <a:rPr lang="en-IN" sz="1100" b="0" i="0" u="none" strike="noStrike">
                          <a:solidFill>
                            <a:srgbClr val="000000"/>
                          </a:solidFill>
                          <a:latin typeface="Calibri"/>
                        </a:rPr>
                        <a:t>86</a:t>
                      </a:r>
                    </a:p>
                  </a:txBody>
                  <a:tcPr marL="9525" marR="9525" marT="9525" marB="0" anchor="b"/>
                </a:tc>
                <a:tc>
                  <a:txBody>
                    <a:bodyPr/>
                    <a:lstStyle/>
                    <a:p>
                      <a:pPr algn="ctr" fontAlgn="b"/>
                      <a:r>
                        <a:rPr lang="en-IN" sz="1100" b="0" i="0" u="none" strike="noStrike">
                          <a:solidFill>
                            <a:srgbClr val="000000"/>
                          </a:solidFill>
                          <a:latin typeface="Calibri"/>
                        </a:rPr>
                        <a:t>85.6</a:t>
                      </a:r>
                    </a:p>
                  </a:txBody>
                  <a:tcPr marL="9525" marR="9525" marT="9525" marB="0" anchor="b"/>
                </a:tc>
              </a:tr>
              <a:tr h="243709">
                <a:tc>
                  <a:txBody>
                    <a:bodyPr/>
                    <a:lstStyle/>
                    <a:p>
                      <a:pPr algn="ctr" fontAlgn="b"/>
                      <a:r>
                        <a:rPr lang="en-IN" sz="1100" b="0" i="0" u="none" strike="noStrike">
                          <a:solidFill>
                            <a:srgbClr val="000000"/>
                          </a:solidFill>
                          <a:latin typeface="Calibri"/>
                        </a:rPr>
                        <a:t>Headcount</a:t>
                      </a:r>
                    </a:p>
                  </a:txBody>
                  <a:tcPr marL="9525" marR="9525" marT="9525" marB="0" anchor="b"/>
                </a:tc>
                <a:tc>
                  <a:txBody>
                    <a:bodyPr/>
                    <a:lstStyle/>
                    <a:p>
                      <a:pPr algn="ctr" fontAlgn="b"/>
                      <a:r>
                        <a:rPr lang="en-IN" sz="1100" b="0" i="0" u="none" strike="noStrike">
                          <a:solidFill>
                            <a:srgbClr val="000000"/>
                          </a:solidFill>
                          <a:latin typeface="Calibri"/>
                        </a:rPr>
                        <a:t>3449</a:t>
                      </a:r>
                    </a:p>
                  </a:txBody>
                  <a:tcPr marL="9525" marR="9525" marT="9525" marB="0" anchor="b"/>
                </a:tc>
                <a:tc>
                  <a:txBody>
                    <a:bodyPr/>
                    <a:lstStyle/>
                    <a:p>
                      <a:pPr algn="ctr" fontAlgn="b"/>
                      <a:r>
                        <a:rPr lang="en-IN" sz="1100" b="0" i="0" u="none" strike="noStrike">
                          <a:solidFill>
                            <a:srgbClr val="000000"/>
                          </a:solidFill>
                          <a:latin typeface="Calibri"/>
                        </a:rPr>
                        <a:t>3656</a:t>
                      </a:r>
                    </a:p>
                  </a:txBody>
                  <a:tcPr marL="9525" marR="9525" marT="9525" marB="0" anchor="b"/>
                </a:tc>
                <a:tc>
                  <a:txBody>
                    <a:bodyPr/>
                    <a:lstStyle/>
                    <a:p>
                      <a:pPr algn="ctr" fontAlgn="b"/>
                      <a:r>
                        <a:rPr lang="en-IN" sz="1100" b="0" i="0" u="none" strike="noStrike">
                          <a:solidFill>
                            <a:srgbClr val="000000"/>
                          </a:solidFill>
                          <a:latin typeface="Calibri"/>
                        </a:rPr>
                        <a:t>4667</a:t>
                      </a:r>
                    </a:p>
                  </a:txBody>
                  <a:tcPr marL="9525" marR="9525" marT="9525" marB="0" anchor="b"/>
                </a:tc>
                <a:tc>
                  <a:txBody>
                    <a:bodyPr/>
                    <a:lstStyle/>
                    <a:p>
                      <a:pPr algn="ctr" fontAlgn="b"/>
                      <a:r>
                        <a:rPr lang="en-IN" sz="1100" b="0" i="0" u="none" strike="noStrike">
                          <a:solidFill>
                            <a:srgbClr val="000000"/>
                          </a:solidFill>
                          <a:latin typeface="Calibri"/>
                        </a:rPr>
                        <a:t>7089</a:t>
                      </a:r>
                    </a:p>
                  </a:txBody>
                  <a:tcPr marL="9525" marR="9525" marT="9525" marB="0" anchor="b"/>
                </a:tc>
                <a:tc>
                  <a:txBody>
                    <a:bodyPr/>
                    <a:lstStyle/>
                    <a:p>
                      <a:pPr algn="ctr" fontAlgn="b"/>
                      <a:r>
                        <a:rPr lang="en-IN" sz="1100" b="0" i="0" u="none" strike="noStrike">
                          <a:solidFill>
                            <a:srgbClr val="000000"/>
                          </a:solidFill>
                          <a:latin typeface="Calibri"/>
                        </a:rPr>
                        <a:t>8049</a:t>
                      </a:r>
                    </a:p>
                  </a:txBody>
                  <a:tcPr marL="9525" marR="9525" marT="9525" marB="0" anchor="b"/>
                </a:tc>
                <a:tc>
                  <a:txBody>
                    <a:bodyPr/>
                    <a:lstStyle/>
                    <a:p>
                      <a:pPr algn="ctr" fontAlgn="b"/>
                      <a:r>
                        <a:rPr lang="en-IN" sz="1100" b="0" i="0" u="none" strike="noStrike">
                          <a:solidFill>
                            <a:srgbClr val="000000"/>
                          </a:solidFill>
                          <a:latin typeface="Calibri"/>
                        </a:rPr>
                        <a:t>8258</a:t>
                      </a:r>
                    </a:p>
                  </a:txBody>
                  <a:tcPr marL="9525" marR="9525" marT="9525" marB="0" anchor="b"/>
                </a:tc>
              </a:tr>
              <a:tr h="362198">
                <a:tc>
                  <a:txBody>
                    <a:bodyPr/>
                    <a:lstStyle/>
                    <a:p>
                      <a:pPr algn="ctr" fontAlgn="b"/>
                      <a:r>
                        <a:rPr lang="en-IN" sz="1100" b="0" i="0" u="none" strike="noStrike">
                          <a:solidFill>
                            <a:srgbClr val="000000"/>
                          </a:solidFill>
                          <a:latin typeface="Calibri"/>
                        </a:rPr>
                        <a:t>Staff Retention Ratio %</a:t>
                      </a:r>
                    </a:p>
                  </a:txBody>
                  <a:tcPr marL="9525" marR="9525" marT="9525" marB="0" anchor="b"/>
                </a:tc>
                <a:tc>
                  <a:txBody>
                    <a:bodyPr/>
                    <a:lstStyle/>
                    <a:p>
                      <a:pPr algn="ctr" fontAlgn="b"/>
                      <a:r>
                        <a:rPr lang="en-IN" sz="1100" b="0" i="0" u="none" strike="noStrike">
                          <a:solidFill>
                            <a:srgbClr val="000000"/>
                          </a:solidFill>
                          <a:latin typeface="Calibri"/>
                        </a:rPr>
                        <a:t>76</a:t>
                      </a:r>
                    </a:p>
                  </a:txBody>
                  <a:tcPr marL="9525" marR="9525" marT="9525" marB="0" anchor="b"/>
                </a:tc>
                <a:tc>
                  <a:txBody>
                    <a:bodyPr/>
                    <a:lstStyle/>
                    <a:p>
                      <a:pPr algn="ctr" fontAlgn="b"/>
                      <a:r>
                        <a:rPr lang="en-IN" sz="1100" b="0" i="0" u="none" strike="noStrike">
                          <a:solidFill>
                            <a:srgbClr val="000000"/>
                          </a:solidFill>
                          <a:latin typeface="Calibri"/>
                        </a:rPr>
                        <a:t>78</a:t>
                      </a:r>
                    </a:p>
                  </a:txBody>
                  <a:tcPr marL="9525" marR="9525" marT="9525" marB="0" anchor="b"/>
                </a:tc>
                <a:tc>
                  <a:txBody>
                    <a:bodyPr/>
                    <a:lstStyle/>
                    <a:p>
                      <a:pPr algn="ctr" fontAlgn="b"/>
                      <a:r>
                        <a:rPr lang="en-IN" sz="1100" b="0" i="0" u="none" strike="noStrike">
                          <a:solidFill>
                            <a:srgbClr val="000000"/>
                          </a:solidFill>
                          <a:latin typeface="Calibri"/>
                        </a:rPr>
                        <a:t>83</a:t>
                      </a:r>
                    </a:p>
                  </a:txBody>
                  <a:tcPr marL="9525" marR="9525" marT="9525" marB="0" anchor="b"/>
                </a:tc>
                <a:tc>
                  <a:txBody>
                    <a:bodyPr/>
                    <a:lstStyle/>
                    <a:p>
                      <a:pPr algn="ctr" fontAlgn="b"/>
                      <a:r>
                        <a:rPr lang="en-IN" sz="1100" b="0" i="0" u="none" strike="noStrike">
                          <a:solidFill>
                            <a:srgbClr val="000000"/>
                          </a:solidFill>
                          <a:latin typeface="Calibri"/>
                        </a:rPr>
                        <a:t>83</a:t>
                      </a:r>
                    </a:p>
                  </a:txBody>
                  <a:tcPr marL="9525" marR="9525" marT="9525" marB="0" anchor="b"/>
                </a:tc>
                <a:tc>
                  <a:txBody>
                    <a:bodyPr/>
                    <a:lstStyle/>
                    <a:p>
                      <a:pPr algn="ctr" fontAlgn="b"/>
                      <a:r>
                        <a:rPr lang="en-IN" sz="1100" b="0" i="0" u="none" strike="noStrike">
                          <a:solidFill>
                            <a:srgbClr val="000000"/>
                          </a:solidFill>
                          <a:latin typeface="Calibri"/>
                        </a:rPr>
                        <a:t>82</a:t>
                      </a: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r>
              <a:tr h="125221">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r>
              <a:tr h="243709">
                <a:tc>
                  <a:txBody>
                    <a:bodyPr/>
                    <a:lstStyle/>
                    <a:p>
                      <a:pPr algn="ctr" fontAlgn="b"/>
                      <a:r>
                        <a:rPr lang="en-IN" sz="1100" b="0" i="0" u="none" strike="noStrike">
                          <a:solidFill>
                            <a:srgbClr val="000000"/>
                          </a:solidFill>
                          <a:latin typeface="Calibri"/>
                        </a:rPr>
                        <a:t>Total Income</a:t>
                      </a:r>
                    </a:p>
                  </a:txBody>
                  <a:tcPr marL="9525" marR="9525" marT="9525" marB="0" anchor="b"/>
                </a:tc>
                <a:tc>
                  <a:txBody>
                    <a:bodyPr/>
                    <a:lstStyle/>
                    <a:p>
                      <a:pPr algn="ctr" fontAlgn="b"/>
                      <a:r>
                        <a:rPr lang="en-IN" sz="1100" b="0" i="0" u="none" strike="noStrike">
                          <a:solidFill>
                            <a:srgbClr val="000000"/>
                          </a:solidFill>
                          <a:latin typeface="Calibri"/>
                        </a:rPr>
                        <a:t>156</a:t>
                      </a:r>
                    </a:p>
                  </a:txBody>
                  <a:tcPr marL="9525" marR="9525" marT="9525" marB="0" anchor="b"/>
                </a:tc>
                <a:tc>
                  <a:txBody>
                    <a:bodyPr/>
                    <a:lstStyle/>
                    <a:p>
                      <a:pPr algn="ctr" fontAlgn="b"/>
                      <a:r>
                        <a:rPr lang="en-IN" sz="1100" b="0" i="0" u="none" strike="noStrike">
                          <a:solidFill>
                            <a:srgbClr val="000000"/>
                          </a:solidFill>
                          <a:latin typeface="Calibri"/>
                        </a:rPr>
                        <a:t>234</a:t>
                      </a:r>
                    </a:p>
                  </a:txBody>
                  <a:tcPr marL="9525" marR="9525" marT="9525" marB="0" anchor="b"/>
                </a:tc>
                <a:tc>
                  <a:txBody>
                    <a:bodyPr/>
                    <a:lstStyle/>
                    <a:p>
                      <a:pPr algn="ctr" fontAlgn="b"/>
                      <a:r>
                        <a:rPr lang="en-IN" sz="1100" b="0" i="0" u="none" strike="noStrike">
                          <a:solidFill>
                            <a:srgbClr val="000000"/>
                          </a:solidFill>
                          <a:latin typeface="Calibri"/>
                        </a:rPr>
                        <a:t>358</a:t>
                      </a:r>
                    </a:p>
                  </a:txBody>
                  <a:tcPr marL="9525" marR="9525" marT="9525" marB="0" anchor="b"/>
                </a:tc>
                <a:tc>
                  <a:txBody>
                    <a:bodyPr/>
                    <a:lstStyle/>
                    <a:p>
                      <a:pPr algn="ctr" fontAlgn="b"/>
                      <a:r>
                        <a:rPr lang="en-IN" sz="1100" b="0" i="0" u="none" strike="noStrike">
                          <a:solidFill>
                            <a:srgbClr val="000000"/>
                          </a:solidFill>
                          <a:latin typeface="Calibri"/>
                        </a:rPr>
                        <a:t>612</a:t>
                      </a:r>
                    </a:p>
                  </a:txBody>
                  <a:tcPr marL="9525" marR="9525" marT="9525" marB="0" anchor="b"/>
                </a:tc>
                <a:tc>
                  <a:txBody>
                    <a:bodyPr/>
                    <a:lstStyle/>
                    <a:p>
                      <a:pPr algn="ctr" fontAlgn="b"/>
                      <a:r>
                        <a:rPr lang="en-IN" sz="1100" b="0" i="0" u="none" strike="noStrike">
                          <a:solidFill>
                            <a:srgbClr val="000000"/>
                          </a:solidFill>
                          <a:latin typeface="Calibri"/>
                        </a:rPr>
                        <a:t>1028</a:t>
                      </a:r>
                    </a:p>
                  </a:txBody>
                  <a:tcPr marL="9525" marR="9525" marT="9525" marB="0" anchor="b"/>
                </a:tc>
                <a:tc>
                  <a:txBody>
                    <a:bodyPr/>
                    <a:lstStyle/>
                    <a:p>
                      <a:pPr algn="ctr" fontAlgn="b"/>
                      <a:r>
                        <a:rPr lang="en-IN" sz="1100" b="0" i="0" u="none" strike="noStrike">
                          <a:solidFill>
                            <a:srgbClr val="000000"/>
                          </a:solidFill>
                          <a:latin typeface="Calibri"/>
                        </a:rPr>
                        <a:t>329.32</a:t>
                      </a:r>
                    </a:p>
                  </a:txBody>
                  <a:tcPr marL="9525" marR="9525" marT="9525" marB="0" anchor="b"/>
                </a:tc>
              </a:tr>
              <a:tr h="243709">
                <a:tc>
                  <a:txBody>
                    <a:bodyPr/>
                    <a:lstStyle/>
                    <a:p>
                      <a:pPr algn="ctr" fontAlgn="b"/>
                      <a:r>
                        <a:rPr lang="en-IN" sz="1100" b="1" i="0" u="none" strike="noStrike">
                          <a:solidFill>
                            <a:srgbClr val="00B050"/>
                          </a:solidFill>
                          <a:latin typeface="Calibri"/>
                        </a:rPr>
                        <a:t>Growth %</a:t>
                      </a:r>
                    </a:p>
                  </a:txBody>
                  <a:tcPr marL="9525" marR="9525" marT="9525" marB="0" anchor="b"/>
                </a:tc>
                <a:tc>
                  <a:txBody>
                    <a:bodyPr/>
                    <a:lstStyle/>
                    <a:p>
                      <a:pPr algn="ctr" fontAlgn="b"/>
                      <a:endParaRPr lang="en-IN" sz="1100" b="1" i="0" u="none" strike="noStrike">
                        <a:solidFill>
                          <a:srgbClr val="00B050"/>
                        </a:solidFill>
                        <a:latin typeface="Calibri"/>
                      </a:endParaRPr>
                    </a:p>
                  </a:txBody>
                  <a:tcPr marL="9525" marR="9525" marT="9525" marB="0" anchor="b"/>
                </a:tc>
                <a:tc>
                  <a:txBody>
                    <a:bodyPr/>
                    <a:lstStyle/>
                    <a:p>
                      <a:pPr algn="ctr" fontAlgn="b"/>
                      <a:r>
                        <a:rPr lang="en-IN" sz="1100" b="1" i="0" u="none" strike="noStrike">
                          <a:solidFill>
                            <a:srgbClr val="00B050"/>
                          </a:solidFill>
                          <a:latin typeface="Calibri"/>
                        </a:rPr>
                        <a:t>50</a:t>
                      </a:r>
                    </a:p>
                  </a:txBody>
                  <a:tcPr marL="9525" marR="9525" marT="9525" marB="0" anchor="b"/>
                </a:tc>
                <a:tc>
                  <a:txBody>
                    <a:bodyPr/>
                    <a:lstStyle/>
                    <a:p>
                      <a:pPr algn="ctr" fontAlgn="b"/>
                      <a:r>
                        <a:rPr lang="en-IN" sz="1100" b="1" i="0" u="none" strike="noStrike">
                          <a:solidFill>
                            <a:srgbClr val="00B050"/>
                          </a:solidFill>
                          <a:latin typeface="Calibri"/>
                        </a:rPr>
                        <a:t>52.99145</a:t>
                      </a:r>
                    </a:p>
                  </a:txBody>
                  <a:tcPr marL="9525" marR="9525" marT="9525" marB="0" anchor="b"/>
                </a:tc>
                <a:tc>
                  <a:txBody>
                    <a:bodyPr/>
                    <a:lstStyle/>
                    <a:p>
                      <a:pPr algn="ctr" fontAlgn="b"/>
                      <a:r>
                        <a:rPr lang="en-IN" sz="1100" b="1" i="0" u="none" strike="noStrike">
                          <a:solidFill>
                            <a:srgbClr val="00B050"/>
                          </a:solidFill>
                          <a:latin typeface="Calibri"/>
                        </a:rPr>
                        <a:t>70.94972</a:t>
                      </a:r>
                    </a:p>
                  </a:txBody>
                  <a:tcPr marL="9525" marR="9525" marT="9525" marB="0" anchor="b"/>
                </a:tc>
                <a:tc>
                  <a:txBody>
                    <a:bodyPr/>
                    <a:lstStyle/>
                    <a:p>
                      <a:pPr algn="ctr" fontAlgn="b"/>
                      <a:r>
                        <a:rPr lang="en-IN" sz="1100" b="1" i="0" u="none" strike="noStrike">
                          <a:solidFill>
                            <a:srgbClr val="00B050"/>
                          </a:solidFill>
                          <a:latin typeface="Calibri"/>
                        </a:rPr>
                        <a:t>67.97386</a:t>
                      </a:r>
                    </a:p>
                  </a:txBody>
                  <a:tcPr marL="9525" marR="9525" marT="9525" marB="0" anchor="b"/>
                </a:tc>
                <a:tc>
                  <a:txBody>
                    <a:bodyPr/>
                    <a:lstStyle/>
                    <a:p>
                      <a:pPr algn="ctr" fontAlgn="b"/>
                      <a:endParaRPr lang="en-IN" sz="1100" b="1" i="0" u="none" strike="noStrike">
                        <a:solidFill>
                          <a:srgbClr val="00B050"/>
                        </a:solidFill>
                        <a:latin typeface="Calibri"/>
                      </a:endParaRPr>
                    </a:p>
                  </a:txBody>
                  <a:tcPr marL="9525" marR="9525" marT="9525" marB="0" anchor="b"/>
                </a:tc>
              </a:tr>
              <a:tr h="125221">
                <a:tc>
                  <a:txBody>
                    <a:bodyPr/>
                    <a:lstStyle/>
                    <a:p>
                      <a:pPr algn="ctr" fontAlgn="b"/>
                      <a:r>
                        <a:rPr lang="en-IN" sz="1100" b="0" i="0" u="none" strike="noStrike">
                          <a:solidFill>
                            <a:srgbClr val="000000"/>
                          </a:solidFill>
                          <a:latin typeface="Calibri"/>
                        </a:rPr>
                        <a:t>Net Profit</a:t>
                      </a:r>
                    </a:p>
                  </a:txBody>
                  <a:tcPr marL="9525" marR="9525" marT="9525" marB="0" anchor="b"/>
                </a:tc>
                <a:tc>
                  <a:txBody>
                    <a:bodyPr/>
                    <a:lstStyle/>
                    <a:p>
                      <a:pPr algn="ctr" fontAlgn="b"/>
                      <a:r>
                        <a:rPr lang="en-IN" sz="1100" b="0" i="0" u="none" strike="noStrike">
                          <a:solidFill>
                            <a:srgbClr val="000000"/>
                          </a:solidFill>
                          <a:latin typeface="Calibri"/>
                        </a:rPr>
                        <a:t>0.13</a:t>
                      </a:r>
                    </a:p>
                  </a:txBody>
                  <a:tcPr marL="9525" marR="9525" marT="9525" marB="0" anchor="b"/>
                </a:tc>
                <a:tc>
                  <a:txBody>
                    <a:bodyPr/>
                    <a:lstStyle/>
                    <a:p>
                      <a:pPr algn="ctr" fontAlgn="b"/>
                      <a:r>
                        <a:rPr lang="en-IN" sz="1100" b="0" i="0" u="none" strike="noStrike">
                          <a:solidFill>
                            <a:srgbClr val="000000"/>
                          </a:solidFill>
                          <a:latin typeface="Calibri"/>
                        </a:rPr>
                        <a:t>33</a:t>
                      </a:r>
                    </a:p>
                  </a:txBody>
                  <a:tcPr marL="9525" marR="9525" marT="9525" marB="0" anchor="b"/>
                </a:tc>
                <a:tc>
                  <a:txBody>
                    <a:bodyPr/>
                    <a:lstStyle/>
                    <a:p>
                      <a:pPr algn="ctr" fontAlgn="b"/>
                      <a:r>
                        <a:rPr lang="en-IN" sz="1100" b="0" i="0" u="none" strike="noStrike">
                          <a:solidFill>
                            <a:srgbClr val="000000"/>
                          </a:solidFill>
                          <a:latin typeface="Calibri"/>
                        </a:rPr>
                        <a:t>58</a:t>
                      </a:r>
                    </a:p>
                  </a:txBody>
                  <a:tcPr marL="9525" marR="9525" marT="9525" marB="0" anchor="b"/>
                </a:tc>
                <a:tc>
                  <a:txBody>
                    <a:bodyPr/>
                    <a:lstStyle/>
                    <a:p>
                      <a:pPr algn="ctr" fontAlgn="b"/>
                      <a:r>
                        <a:rPr lang="en-IN" sz="1100" b="0" i="0" u="none" strike="noStrike">
                          <a:solidFill>
                            <a:srgbClr val="000000"/>
                          </a:solidFill>
                          <a:latin typeface="Calibri"/>
                        </a:rPr>
                        <a:t>76</a:t>
                      </a:r>
                    </a:p>
                  </a:txBody>
                  <a:tcPr marL="9525" marR="9525" marT="9525" marB="0" anchor="b"/>
                </a:tc>
                <a:tc>
                  <a:txBody>
                    <a:bodyPr/>
                    <a:lstStyle/>
                    <a:p>
                      <a:pPr algn="ctr" fontAlgn="b"/>
                      <a:r>
                        <a:rPr lang="en-IN" sz="1100" b="0" i="0" u="none" strike="noStrike">
                          <a:solidFill>
                            <a:srgbClr val="000000"/>
                          </a:solidFill>
                          <a:latin typeface="Calibri"/>
                        </a:rPr>
                        <a:t>177</a:t>
                      </a:r>
                    </a:p>
                  </a:txBody>
                  <a:tcPr marL="9525" marR="9525" marT="9525" marB="0" anchor="b"/>
                </a:tc>
                <a:tc>
                  <a:txBody>
                    <a:bodyPr/>
                    <a:lstStyle/>
                    <a:p>
                      <a:pPr algn="ctr" fontAlgn="b"/>
                      <a:r>
                        <a:rPr lang="en-IN" sz="1100" b="0" i="0" u="none" strike="noStrike">
                          <a:solidFill>
                            <a:srgbClr val="000000"/>
                          </a:solidFill>
                          <a:latin typeface="Calibri"/>
                        </a:rPr>
                        <a:t>71.37</a:t>
                      </a:r>
                    </a:p>
                  </a:txBody>
                  <a:tcPr marL="9525" marR="9525" marT="9525" marB="0" anchor="b"/>
                </a:tc>
              </a:tr>
              <a:tr h="243709">
                <a:tc>
                  <a:txBody>
                    <a:bodyPr/>
                    <a:lstStyle/>
                    <a:p>
                      <a:pPr algn="ctr" fontAlgn="b"/>
                      <a:r>
                        <a:rPr lang="en-IN" sz="1100" b="1" i="0" u="none" strike="noStrike">
                          <a:solidFill>
                            <a:srgbClr val="00B050"/>
                          </a:solidFill>
                          <a:latin typeface="Calibri"/>
                        </a:rPr>
                        <a:t>Growth %</a:t>
                      </a:r>
                    </a:p>
                  </a:txBody>
                  <a:tcPr marL="9525" marR="9525" marT="9525" marB="0" anchor="b"/>
                </a:tc>
                <a:tc>
                  <a:txBody>
                    <a:bodyPr/>
                    <a:lstStyle/>
                    <a:p>
                      <a:pPr algn="ctr" fontAlgn="b"/>
                      <a:endParaRPr lang="en-IN" sz="1100" b="1" i="0" u="none" strike="noStrike">
                        <a:solidFill>
                          <a:srgbClr val="00B050"/>
                        </a:solidFill>
                        <a:latin typeface="Calibri"/>
                      </a:endParaRPr>
                    </a:p>
                  </a:txBody>
                  <a:tcPr marL="9525" marR="9525" marT="9525" marB="0" anchor="b"/>
                </a:tc>
                <a:tc>
                  <a:txBody>
                    <a:bodyPr/>
                    <a:lstStyle/>
                    <a:p>
                      <a:pPr algn="ctr" fontAlgn="b"/>
                      <a:r>
                        <a:rPr lang="en-IN" sz="1100" b="1" i="0" u="none" strike="noStrike">
                          <a:solidFill>
                            <a:srgbClr val="00B050"/>
                          </a:solidFill>
                          <a:latin typeface="Calibri"/>
                        </a:rPr>
                        <a:t>25284.62</a:t>
                      </a:r>
                    </a:p>
                  </a:txBody>
                  <a:tcPr marL="9525" marR="9525" marT="9525" marB="0" anchor="b"/>
                </a:tc>
                <a:tc>
                  <a:txBody>
                    <a:bodyPr/>
                    <a:lstStyle/>
                    <a:p>
                      <a:pPr algn="ctr" fontAlgn="b"/>
                      <a:r>
                        <a:rPr lang="en-IN" sz="1100" b="1" i="0" u="none" strike="noStrike">
                          <a:solidFill>
                            <a:srgbClr val="00B050"/>
                          </a:solidFill>
                          <a:latin typeface="Calibri"/>
                        </a:rPr>
                        <a:t>75.75758</a:t>
                      </a:r>
                    </a:p>
                  </a:txBody>
                  <a:tcPr marL="9525" marR="9525" marT="9525" marB="0" anchor="b"/>
                </a:tc>
                <a:tc>
                  <a:txBody>
                    <a:bodyPr/>
                    <a:lstStyle/>
                    <a:p>
                      <a:pPr algn="ctr" fontAlgn="b"/>
                      <a:r>
                        <a:rPr lang="en-IN" sz="1100" b="1" i="0" u="none" strike="noStrike">
                          <a:solidFill>
                            <a:srgbClr val="00B050"/>
                          </a:solidFill>
                          <a:latin typeface="Calibri"/>
                        </a:rPr>
                        <a:t>31.03448</a:t>
                      </a:r>
                    </a:p>
                  </a:txBody>
                  <a:tcPr marL="9525" marR="9525" marT="9525" marB="0" anchor="b"/>
                </a:tc>
                <a:tc>
                  <a:txBody>
                    <a:bodyPr/>
                    <a:lstStyle/>
                    <a:p>
                      <a:pPr algn="ctr" fontAlgn="b"/>
                      <a:r>
                        <a:rPr lang="en-IN" sz="1100" b="1" i="0" u="none" strike="noStrike">
                          <a:solidFill>
                            <a:srgbClr val="00B050"/>
                          </a:solidFill>
                          <a:latin typeface="Calibri"/>
                        </a:rPr>
                        <a:t>132.8947</a:t>
                      </a:r>
                    </a:p>
                  </a:txBody>
                  <a:tcPr marL="9525" marR="9525" marT="9525" marB="0" anchor="b"/>
                </a:tc>
                <a:tc>
                  <a:txBody>
                    <a:bodyPr/>
                    <a:lstStyle/>
                    <a:p>
                      <a:pPr algn="ctr" fontAlgn="b"/>
                      <a:endParaRPr lang="en-IN" sz="1100" b="1" i="0" u="none" strike="noStrike">
                        <a:solidFill>
                          <a:srgbClr val="00B050"/>
                        </a:solidFill>
                        <a:latin typeface="Calibri"/>
                      </a:endParaRPr>
                    </a:p>
                  </a:txBody>
                  <a:tcPr marL="9525" marR="9525" marT="9525" marB="0" anchor="b"/>
                </a:tc>
              </a:tr>
              <a:tr h="243709">
                <a:tc>
                  <a:txBody>
                    <a:bodyPr/>
                    <a:lstStyle/>
                    <a:p>
                      <a:pPr algn="ctr" fontAlgn="b"/>
                      <a:r>
                        <a:rPr lang="en-IN" sz="1100" b="0" i="0" u="none" strike="noStrike">
                          <a:solidFill>
                            <a:srgbClr val="000000"/>
                          </a:solidFill>
                          <a:latin typeface="Calibri"/>
                        </a:rPr>
                        <a:t>Dividend %</a:t>
                      </a:r>
                    </a:p>
                  </a:txBody>
                  <a:tcPr marL="9525" marR="9525" marT="9525" marB="0" anchor="b"/>
                </a:tc>
                <a:tc>
                  <a:txBody>
                    <a:bodyPr/>
                    <a:lstStyle/>
                    <a:p>
                      <a:pPr algn="ctr" fontAlgn="b"/>
                      <a:r>
                        <a:rPr lang="en-IN" sz="1100" b="0" i="0" u="none" strike="noStrike">
                          <a:solidFill>
                            <a:srgbClr val="000000"/>
                          </a:solidFill>
                          <a:latin typeface="Calibri"/>
                        </a:rPr>
                        <a:t>0</a:t>
                      </a:r>
                    </a:p>
                  </a:txBody>
                  <a:tcPr marL="9525" marR="9525" marT="9525" marB="0" anchor="b"/>
                </a:tc>
                <a:tc>
                  <a:txBody>
                    <a:bodyPr/>
                    <a:lstStyle/>
                    <a:p>
                      <a:pPr algn="ctr" fontAlgn="b"/>
                      <a:r>
                        <a:rPr lang="en-IN" sz="1100" b="0" i="0" u="none" strike="noStrike">
                          <a:solidFill>
                            <a:srgbClr val="000000"/>
                          </a:solidFill>
                          <a:latin typeface="Calibri"/>
                        </a:rPr>
                        <a:t>2.5</a:t>
                      </a:r>
                    </a:p>
                  </a:txBody>
                  <a:tcPr marL="9525" marR="9525" marT="9525" marB="0" anchor="b"/>
                </a:tc>
                <a:tc>
                  <a:txBody>
                    <a:bodyPr/>
                    <a:lstStyle/>
                    <a:p>
                      <a:pPr algn="ctr" fontAlgn="b"/>
                      <a:r>
                        <a:rPr lang="en-IN" sz="1100" b="0" i="0" u="none" strike="noStrike">
                          <a:solidFill>
                            <a:srgbClr val="000000"/>
                          </a:solidFill>
                          <a:latin typeface="Calibri"/>
                        </a:rPr>
                        <a:t>2.5</a:t>
                      </a:r>
                    </a:p>
                  </a:txBody>
                  <a:tcPr marL="9525" marR="9525" marT="9525" marB="0" anchor="b"/>
                </a:tc>
                <a:tc>
                  <a:txBody>
                    <a:bodyPr/>
                    <a:lstStyle/>
                    <a:p>
                      <a:pPr algn="ctr" fontAlgn="b"/>
                      <a:r>
                        <a:rPr lang="en-IN" sz="1100" b="0" i="0" u="none" strike="noStrike">
                          <a:solidFill>
                            <a:srgbClr val="000000"/>
                          </a:solidFill>
                          <a:latin typeface="Calibri"/>
                        </a:rPr>
                        <a:t>5</a:t>
                      </a:r>
                    </a:p>
                  </a:txBody>
                  <a:tcPr marL="9525" marR="9525" marT="9525" marB="0" anchor="b"/>
                </a:tc>
                <a:tc>
                  <a:txBody>
                    <a:bodyPr/>
                    <a:lstStyle/>
                    <a:p>
                      <a:pPr algn="ctr" fontAlgn="b"/>
                      <a:r>
                        <a:rPr lang="en-IN" sz="1100" b="0" i="0" u="none" strike="noStrike">
                          <a:solidFill>
                            <a:srgbClr val="000000"/>
                          </a:solidFill>
                          <a:latin typeface="Calibri"/>
                        </a:rPr>
                        <a:t>5</a:t>
                      </a: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r>
              <a:tr h="125221">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r>
              <a:tr h="125221">
                <a:tc>
                  <a:txBody>
                    <a:bodyPr/>
                    <a:lstStyle/>
                    <a:p>
                      <a:pPr algn="ctr" fontAlgn="b"/>
                      <a:r>
                        <a:rPr lang="en-IN" sz="1100" b="1" i="0" u="none" strike="noStrike">
                          <a:solidFill>
                            <a:srgbClr val="00B050"/>
                          </a:solidFill>
                          <a:latin typeface="Calibri"/>
                        </a:rPr>
                        <a:t>NIM %</a:t>
                      </a:r>
                    </a:p>
                  </a:txBody>
                  <a:tcPr marL="9525" marR="9525" marT="9525" marB="0" anchor="b"/>
                </a:tc>
                <a:tc>
                  <a:txBody>
                    <a:bodyPr/>
                    <a:lstStyle/>
                    <a:p>
                      <a:pPr algn="ctr" fontAlgn="b"/>
                      <a:r>
                        <a:rPr lang="en-IN" sz="1100" b="1" i="0" u="none" strike="noStrike">
                          <a:solidFill>
                            <a:srgbClr val="00B050"/>
                          </a:solidFill>
                          <a:latin typeface="Calibri"/>
                        </a:rPr>
                        <a:t>11.3</a:t>
                      </a:r>
                    </a:p>
                  </a:txBody>
                  <a:tcPr marL="9525" marR="9525" marT="9525" marB="0" anchor="b"/>
                </a:tc>
                <a:tc>
                  <a:txBody>
                    <a:bodyPr/>
                    <a:lstStyle/>
                    <a:p>
                      <a:pPr algn="ctr" fontAlgn="b"/>
                      <a:r>
                        <a:rPr lang="en-IN" sz="1100" b="1" i="0" u="none" strike="noStrike">
                          <a:solidFill>
                            <a:srgbClr val="00B050"/>
                          </a:solidFill>
                          <a:latin typeface="Calibri"/>
                        </a:rPr>
                        <a:t>13.8</a:t>
                      </a:r>
                    </a:p>
                  </a:txBody>
                  <a:tcPr marL="9525" marR="9525" marT="9525" marB="0" anchor="b"/>
                </a:tc>
                <a:tc>
                  <a:txBody>
                    <a:bodyPr/>
                    <a:lstStyle/>
                    <a:p>
                      <a:pPr algn="ctr" fontAlgn="b"/>
                      <a:r>
                        <a:rPr lang="en-IN" sz="1100" b="1" i="0" u="none" strike="noStrike">
                          <a:solidFill>
                            <a:srgbClr val="00B050"/>
                          </a:solidFill>
                          <a:latin typeface="Calibri"/>
                        </a:rPr>
                        <a:t>13.6</a:t>
                      </a:r>
                    </a:p>
                  </a:txBody>
                  <a:tcPr marL="9525" marR="9525" marT="9525" marB="0" anchor="b"/>
                </a:tc>
                <a:tc>
                  <a:txBody>
                    <a:bodyPr/>
                    <a:lstStyle/>
                    <a:p>
                      <a:pPr algn="ctr" fontAlgn="b"/>
                      <a:r>
                        <a:rPr lang="en-IN" sz="1100" b="1" i="0" u="none" strike="noStrike">
                          <a:solidFill>
                            <a:srgbClr val="00B050"/>
                          </a:solidFill>
                          <a:latin typeface="Calibri"/>
                        </a:rPr>
                        <a:t>11.6</a:t>
                      </a:r>
                    </a:p>
                  </a:txBody>
                  <a:tcPr marL="9525" marR="9525" marT="9525" marB="0" anchor="b"/>
                </a:tc>
                <a:tc>
                  <a:txBody>
                    <a:bodyPr/>
                    <a:lstStyle/>
                    <a:p>
                      <a:pPr algn="ctr" fontAlgn="b"/>
                      <a:r>
                        <a:rPr lang="en-IN" sz="1100" b="1" i="0" u="none" strike="noStrike">
                          <a:solidFill>
                            <a:srgbClr val="00B050"/>
                          </a:solidFill>
                          <a:latin typeface="Calibri"/>
                        </a:rPr>
                        <a:t>12.3</a:t>
                      </a:r>
                    </a:p>
                  </a:txBody>
                  <a:tcPr marL="9525" marR="9525" marT="9525" marB="0" anchor="b"/>
                </a:tc>
                <a:tc>
                  <a:txBody>
                    <a:bodyPr/>
                    <a:lstStyle/>
                    <a:p>
                      <a:pPr algn="ctr" fontAlgn="b"/>
                      <a:r>
                        <a:rPr lang="en-IN" sz="1100" b="1" i="0" u="none" strike="noStrike">
                          <a:solidFill>
                            <a:srgbClr val="00B050"/>
                          </a:solidFill>
                          <a:latin typeface="Calibri"/>
                        </a:rPr>
                        <a:t>12.96</a:t>
                      </a:r>
                    </a:p>
                  </a:txBody>
                  <a:tcPr marL="9525" marR="9525" marT="9525" marB="0" anchor="b"/>
                </a:tc>
              </a:tr>
              <a:tr h="125221">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r>
              <a:tr h="362198">
                <a:tc>
                  <a:txBody>
                    <a:bodyPr/>
                    <a:lstStyle/>
                    <a:p>
                      <a:pPr algn="ctr" fontAlgn="b"/>
                      <a:r>
                        <a:rPr lang="en-IN" sz="1100" b="0" i="0" u="none" strike="noStrike">
                          <a:solidFill>
                            <a:srgbClr val="000000"/>
                          </a:solidFill>
                          <a:latin typeface="Calibri"/>
                        </a:rPr>
                        <a:t>Cost to Income Ratio %</a:t>
                      </a:r>
                    </a:p>
                  </a:txBody>
                  <a:tcPr marL="9525" marR="9525" marT="9525" marB="0" anchor="b"/>
                </a:tc>
                <a:tc>
                  <a:txBody>
                    <a:bodyPr/>
                    <a:lstStyle/>
                    <a:p>
                      <a:pPr algn="ctr" fontAlgn="b"/>
                      <a:r>
                        <a:rPr lang="en-IN" sz="1100" b="0" i="0" u="none" strike="noStrike">
                          <a:solidFill>
                            <a:srgbClr val="000000"/>
                          </a:solidFill>
                          <a:latin typeface="Calibri"/>
                        </a:rPr>
                        <a:t>13.8</a:t>
                      </a:r>
                    </a:p>
                  </a:txBody>
                  <a:tcPr marL="9525" marR="9525" marT="9525" marB="0" anchor="b"/>
                </a:tc>
                <a:tc>
                  <a:txBody>
                    <a:bodyPr/>
                    <a:lstStyle/>
                    <a:p>
                      <a:pPr algn="ctr" fontAlgn="b"/>
                      <a:r>
                        <a:rPr lang="en-IN" sz="1100" b="0" i="0" u="none" strike="noStrike">
                          <a:solidFill>
                            <a:srgbClr val="000000"/>
                          </a:solidFill>
                          <a:latin typeface="Calibri"/>
                        </a:rPr>
                        <a:t>10.8</a:t>
                      </a:r>
                    </a:p>
                  </a:txBody>
                  <a:tcPr marL="9525" marR="9525" marT="9525" marB="0" anchor="b"/>
                </a:tc>
                <a:tc>
                  <a:txBody>
                    <a:bodyPr/>
                    <a:lstStyle/>
                    <a:p>
                      <a:pPr algn="ctr" fontAlgn="b"/>
                      <a:r>
                        <a:rPr lang="en-IN" sz="1100" b="0" i="0" u="none" strike="noStrike">
                          <a:solidFill>
                            <a:srgbClr val="000000"/>
                          </a:solidFill>
                          <a:latin typeface="Calibri"/>
                        </a:rPr>
                        <a:t>8.8</a:t>
                      </a:r>
                    </a:p>
                  </a:txBody>
                  <a:tcPr marL="9525" marR="9525" marT="9525" marB="0" anchor="b"/>
                </a:tc>
                <a:tc>
                  <a:txBody>
                    <a:bodyPr/>
                    <a:lstStyle/>
                    <a:p>
                      <a:pPr algn="ctr" fontAlgn="b"/>
                      <a:r>
                        <a:rPr lang="en-IN" sz="1100" b="0" i="0" u="none" strike="noStrike">
                          <a:solidFill>
                            <a:srgbClr val="000000"/>
                          </a:solidFill>
                          <a:latin typeface="Calibri"/>
                        </a:rPr>
                        <a:t>8.5</a:t>
                      </a:r>
                    </a:p>
                  </a:txBody>
                  <a:tcPr marL="9525" marR="9525" marT="9525" marB="0" anchor="b"/>
                </a:tc>
                <a:tc>
                  <a:txBody>
                    <a:bodyPr/>
                    <a:lstStyle/>
                    <a:p>
                      <a:pPr algn="ctr" fontAlgn="b"/>
                      <a:r>
                        <a:rPr lang="en-IN" sz="1100" b="0" i="0" u="none" strike="noStrike">
                          <a:solidFill>
                            <a:srgbClr val="000000"/>
                          </a:solidFill>
                          <a:latin typeface="Calibri"/>
                        </a:rPr>
                        <a:t>7.5</a:t>
                      </a: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r>
              <a:tr h="125221">
                <a:tc>
                  <a:txBody>
                    <a:bodyPr/>
                    <a:lstStyle/>
                    <a:p>
                      <a:pPr algn="ctr" fontAlgn="b"/>
                      <a:r>
                        <a:rPr lang="en-IN" sz="1100" b="0" i="0" u="none" strike="noStrike">
                          <a:solidFill>
                            <a:srgbClr val="000000"/>
                          </a:solidFill>
                          <a:latin typeface="Calibri"/>
                        </a:rPr>
                        <a:t>GNPA %</a:t>
                      </a: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r>
                        <a:rPr lang="en-IN" sz="1100" b="0" i="0" u="none" strike="noStrike" dirty="0">
                          <a:solidFill>
                            <a:srgbClr val="000000"/>
                          </a:solidFill>
                          <a:latin typeface="Calibri"/>
                        </a:rPr>
                        <a:t>0.08</a:t>
                      </a:r>
                    </a:p>
                  </a:txBody>
                  <a:tcPr marL="9525" marR="9525" marT="9525" marB="0" anchor="b"/>
                </a:tc>
                <a:tc>
                  <a:txBody>
                    <a:bodyPr/>
                    <a:lstStyle/>
                    <a:p>
                      <a:pPr algn="ctr" fontAlgn="b"/>
                      <a:r>
                        <a:rPr lang="en-IN" sz="1100" b="0" i="0" u="none" strike="noStrike">
                          <a:solidFill>
                            <a:srgbClr val="000000"/>
                          </a:solidFill>
                          <a:latin typeface="Calibri"/>
                        </a:rPr>
                        <a:t>0.07</a:t>
                      </a:r>
                    </a:p>
                  </a:txBody>
                  <a:tcPr marL="9525" marR="9525" marT="9525" marB="0" anchor="b"/>
                </a:tc>
                <a:tc>
                  <a:txBody>
                    <a:bodyPr/>
                    <a:lstStyle/>
                    <a:p>
                      <a:pPr algn="ctr" fontAlgn="b"/>
                      <a:r>
                        <a:rPr lang="en-IN" sz="1100" b="0" i="0" u="none" strike="noStrike">
                          <a:solidFill>
                            <a:srgbClr val="000000"/>
                          </a:solidFill>
                          <a:latin typeface="Calibri"/>
                        </a:rPr>
                        <a:t>0.07</a:t>
                      </a:r>
                    </a:p>
                  </a:txBody>
                  <a:tcPr marL="9525" marR="9525" marT="9525" marB="0" anchor="b"/>
                </a:tc>
                <a:tc>
                  <a:txBody>
                    <a:bodyPr/>
                    <a:lstStyle/>
                    <a:p>
                      <a:pPr algn="ctr" fontAlgn="b"/>
                      <a:r>
                        <a:rPr lang="en-IN" sz="1100" b="0" i="0" u="none" strike="noStrike">
                          <a:solidFill>
                            <a:srgbClr val="000000"/>
                          </a:solidFill>
                          <a:latin typeface="Calibri"/>
                        </a:rPr>
                        <a:t>0.15</a:t>
                      </a:r>
                    </a:p>
                  </a:txBody>
                  <a:tcPr marL="9525" marR="9525" marT="9525" marB="0" anchor="b"/>
                </a:tc>
                <a:tc>
                  <a:txBody>
                    <a:bodyPr/>
                    <a:lstStyle/>
                    <a:p>
                      <a:pPr algn="ctr" fontAlgn="b"/>
                      <a:r>
                        <a:rPr lang="en-IN" sz="1100" b="0" i="0" u="none" strike="noStrike" dirty="0">
                          <a:solidFill>
                            <a:srgbClr val="000000"/>
                          </a:solidFill>
                          <a:latin typeface="Calibri"/>
                        </a:rPr>
                        <a:t>0.18</a:t>
                      </a:r>
                    </a:p>
                  </a:txBody>
                  <a:tcPr marL="9525" marR="9525" marT="9525" marB="0" anchor="b"/>
                </a:tc>
              </a:tr>
            </a:tbl>
          </a:graphicData>
        </a:graphic>
      </p:graphicFrame>
    </p:spTree>
    <p:extLst>
      <p:ext uri="{BB962C8B-B14F-4D97-AF65-F5344CB8AC3E}">
        <p14:creationId xmlns:p14="http://schemas.microsoft.com/office/powerpoint/2010/main" xmlns="" val="13218030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half" idx="3"/>
          </p:nvPr>
        </p:nvSpPr>
        <p:spPr>
          <a:xfrm>
            <a:off x="24562" y="404664"/>
            <a:ext cx="4041775" cy="654843"/>
          </a:xfrm>
        </p:spPr>
        <p:txBody>
          <a:bodyPr/>
          <a:lstStyle/>
          <a:p>
            <a:pPr algn="ctr"/>
            <a:r>
              <a:rPr lang="en-US" dirty="0" smtClean="0"/>
              <a:t>Key Ratios</a:t>
            </a:r>
          </a:p>
          <a:p>
            <a:endParaRPr lang="en-IN" dirty="0"/>
          </a:p>
        </p:txBody>
      </p:sp>
      <p:graphicFrame>
        <p:nvGraphicFramePr>
          <p:cNvPr id="10" name="Content Placeholder 9"/>
          <p:cNvGraphicFramePr>
            <a:graphicFrameLocks noGrp="1"/>
          </p:cNvGraphicFramePr>
          <p:nvPr>
            <p:ph sz="quarter" idx="4"/>
            <p:extLst>
              <p:ext uri="{D42A27DB-BD31-4B8C-83A1-F6EECF244321}">
                <p14:modId xmlns:p14="http://schemas.microsoft.com/office/powerpoint/2010/main" xmlns="" val="4207571696"/>
              </p:ext>
            </p:extLst>
          </p:nvPr>
        </p:nvGraphicFramePr>
        <p:xfrm>
          <a:off x="107504" y="878356"/>
          <a:ext cx="8794303" cy="5646998"/>
        </p:xfrm>
        <a:graphic>
          <a:graphicData uri="http://schemas.openxmlformats.org/drawingml/2006/table">
            <a:tbl>
              <a:tblPr firstRow="1" bandRow="1">
                <a:tableStyleId>{5C22544A-7EE6-4342-B048-85BDC9FD1C3A}</a:tableStyleId>
              </a:tblPr>
              <a:tblGrid>
                <a:gridCol w="1256329"/>
                <a:gridCol w="1256329"/>
                <a:gridCol w="1256329"/>
                <a:gridCol w="1256329"/>
                <a:gridCol w="1256329"/>
                <a:gridCol w="1256329"/>
                <a:gridCol w="1256329"/>
              </a:tblGrid>
              <a:tr h="207647">
                <a:tc>
                  <a:txBody>
                    <a:bodyPr/>
                    <a:lstStyle/>
                    <a:p>
                      <a:pPr algn="ctr" fontAlgn="b"/>
                      <a:r>
                        <a:rPr lang="en-IN" sz="1100" b="1" i="0" u="none" strike="noStrike" dirty="0">
                          <a:solidFill>
                            <a:srgbClr val="000000"/>
                          </a:solidFill>
                          <a:latin typeface="Calibri"/>
                        </a:rPr>
                        <a:t> </a:t>
                      </a:r>
                    </a:p>
                  </a:txBody>
                  <a:tcPr marL="9525" marR="9525" marT="9525" marB="0" anchor="b"/>
                </a:tc>
                <a:tc>
                  <a:txBody>
                    <a:bodyPr/>
                    <a:lstStyle/>
                    <a:p>
                      <a:pPr algn="ctr" fontAlgn="b"/>
                      <a:r>
                        <a:rPr lang="en-IN" sz="1100" b="1" i="0" u="none" strike="noStrike">
                          <a:solidFill>
                            <a:srgbClr val="000000"/>
                          </a:solidFill>
                          <a:latin typeface="Calibri"/>
                        </a:rPr>
                        <a:t>2012</a:t>
                      </a:r>
                    </a:p>
                  </a:txBody>
                  <a:tcPr marL="9525" marR="9525" marT="9525" marB="0" anchor="b"/>
                </a:tc>
                <a:tc>
                  <a:txBody>
                    <a:bodyPr/>
                    <a:lstStyle/>
                    <a:p>
                      <a:pPr algn="ctr" fontAlgn="b"/>
                      <a:r>
                        <a:rPr lang="en-IN" sz="1100" b="1" i="0" u="none" strike="noStrike">
                          <a:solidFill>
                            <a:srgbClr val="000000"/>
                          </a:solidFill>
                          <a:latin typeface="Calibri"/>
                        </a:rPr>
                        <a:t>2013</a:t>
                      </a:r>
                    </a:p>
                  </a:txBody>
                  <a:tcPr marL="9525" marR="9525" marT="9525" marB="0" anchor="b"/>
                </a:tc>
                <a:tc>
                  <a:txBody>
                    <a:bodyPr/>
                    <a:lstStyle/>
                    <a:p>
                      <a:pPr algn="ctr" fontAlgn="b"/>
                      <a:r>
                        <a:rPr lang="en-IN" sz="1100" b="1" i="0" u="none" strike="noStrike">
                          <a:solidFill>
                            <a:srgbClr val="000000"/>
                          </a:solidFill>
                          <a:latin typeface="Calibri"/>
                        </a:rPr>
                        <a:t>2014</a:t>
                      </a:r>
                    </a:p>
                  </a:txBody>
                  <a:tcPr marL="9525" marR="9525" marT="9525" marB="0" anchor="b"/>
                </a:tc>
                <a:tc>
                  <a:txBody>
                    <a:bodyPr/>
                    <a:lstStyle/>
                    <a:p>
                      <a:pPr algn="ctr" fontAlgn="b"/>
                      <a:r>
                        <a:rPr lang="en-IN" sz="1100" b="1" i="0" u="none" strike="noStrike">
                          <a:solidFill>
                            <a:srgbClr val="000000"/>
                          </a:solidFill>
                          <a:latin typeface="Calibri"/>
                        </a:rPr>
                        <a:t>2015</a:t>
                      </a:r>
                    </a:p>
                  </a:txBody>
                  <a:tcPr marL="9525" marR="9525" marT="9525" marB="0" anchor="b"/>
                </a:tc>
                <a:tc>
                  <a:txBody>
                    <a:bodyPr/>
                    <a:lstStyle/>
                    <a:p>
                      <a:pPr algn="ctr" fontAlgn="b"/>
                      <a:r>
                        <a:rPr lang="en-IN" sz="1100" b="1" i="0" u="none" strike="noStrike">
                          <a:solidFill>
                            <a:srgbClr val="000000"/>
                          </a:solidFill>
                          <a:latin typeface="Calibri"/>
                        </a:rPr>
                        <a:t>2015-16</a:t>
                      </a:r>
                    </a:p>
                  </a:txBody>
                  <a:tcPr marL="9525" marR="9525" marT="9525" marB="0" anchor="b"/>
                </a:tc>
                <a:tc>
                  <a:txBody>
                    <a:bodyPr/>
                    <a:lstStyle/>
                    <a:p>
                      <a:pPr algn="ctr" fontAlgn="b"/>
                      <a:r>
                        <a:rPr lang="en-IN" sz="1100" b="1" i="0" u="none" strike="noStrike" dirty="0">
                          <a:solidFill>
                            <a:srgbClr val="000000"/>
                          </a:solidFill>
                          <a:latin typeface="Calibri"/>
                        </a:rPr>
                        <a:t>Q1 16-17</a:t>
                      </a:r>
                    </a:p>
                  </a:txBody>
                  <a:tcPr marL="9525" marR="9525" marT="9525" marB="0" anchor="b"/>
                </a:tc>
              </a:tr>
              <a:tr h="207647">
                <a:tc>
                  <a:txBody>
                    <a:bodyPr/>
                    <a:lstStyle/>
                    <a:p>
                      <a:pPr algn="ctr" fontAlgn="b"/>
                      <a:r>
                        <a:rPr lang="en-IN" sz="1100" b="0" i="0" u="none" strike="noStrike" dirty="0">
                          <a:solidFill>
                            <a:srgbClr val="000000"/>
                          </a:solidFill>
                          <a:latin typeface="Calibri"/>
                        </a:rPr>
                        <a:t>NNPA %</a:t>
                      </a: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r>
                        <a:rPr lang="en-IN" sz="1100" b="0" i="0" u="none" strike="noStrike">
                          <a:solidFill>
                            <a:srgbClr val="000000"/>
                          </a:solidFill>
                          <a:latin typeface="Calibri"/>
                        </a:rPr>
                        <a:t>0.08</a:t>
                      </a:r>
                    </a:p>
                  </a:txBody>
                  <a:tcPr marL="9525" marR="9525" marT="9525" marB="0" anchor="b"/>
                </a:tc>
                <a:tc>
                  <a:txBody>
                    <a:bodyPr/>
                    <a:lstStyle/>
                    <a:p>
                      <a:pPr algn="ctr" fontAlgn="b"/>
                      <a:r>
                        <a:rPr lang="en-IN" sz="1100" b="0" i="0" u="none" strike="noStrike">
                          <a:solidFill>
                            <a:srgbClr val="000000"/>
                          </a:solidFill>
                          <a:latin typeface="Calibri"/>
                        </a:rPr>
                        <a:t>0.01</a:t>
                      </a:r>
                    </a:p>
                  </a:txBody>
                  <a:tcPr marL="9525" marR="9525" marT="9525" marB="0" anchor="b"/>
                </a:tc>
                <a:tc>
                  <a:txBody>
                    <a:bodyPr/>
                    <a:lstStyle/>
                    <a:p>
                      <a:pPr algn="ctr" fontAlgn="b"/>
                      <a:r>
                        <a:rPr lang="en-IN" sz="1100" b="0" i="0" u="none" strike="noStrike" dirty="0">
                          <a:solidFill>
                            <a:srgbClr val="000000"/>
                          </a:solidFill>
                          <a:latin typeface="Calibri"/>
                        </a:rPr>
                        <a:t>0.02</a:t>
                      </a:r>
                    </a:p>
                  </a:txBody>
                  <a:tcPr marL="9525" marR="9525" marT="9525" marB="0" anchor="b"/>
                </a:tc>
                <a:tc>
                  <a:txBody>
                    <a:bodyPr/>
                    <a:lstStyle/>
                    <a:p>
                      <a:pPr algn="ctr" fontAlgn="b"/>
                      <a:r>
                        <a:rPr lang="en-IN" sz="1100" b="0" i="0" u="none" strike="noStrike">
                          <a:solidFill>
                            <a:srgbClr val="000000"/>
                          </a:solidFill>
                          <a:latin typeface="Calibri"/>
                        </a:rPr>
                        <a:t>0.04</a:t>
                      </a:r>
                    </a:p>
                  </a:txBody>
                  <a:tcPr marL="9525" marR="9525" marT="9525" marB="0" anchor="b"/>
                </a:tc>
                <a:tc>
                  <a:txBody>
                    <a:bodyPr/>
                    <a:lstStyle/>
                    <a:p>
                      <a:pPr algn="ctr" fontAlgn="b"/>
                      <a:r>
                        <a:rPr lang="en-IN" sz="1100" b="0" i="0" u="none" strike="noStrike">
                          <a:solidFill>
                            <a:srgbClr val="000000"/>
                          </a:solidFill>
                          <a:latin typeface="Calibri"/>
                        </a:rPr>
                        <a:t>0.04</a:t>
                      </a:r>
                    </a:p>
                  </a:txBody>
                  <a:tcPr marL="9525" marR="9525" marT="9525" marB="0" anchor="b"/>
                </a:tc>
              </a:tr>
              <a:tr h="207647">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r>
              <a:tr h="207647">
                <a:tc>
                  <a:txBody>
                    <a:bodyPr/>
                    <a:lstStyle/>
                    <a:p>
                      <a:pPr algn="ctr" fontAlgn="b"/>
                      <a:r>
                        <a:rPr lang="en-IN" sz="1100" b="0" i="0" u="none" strike="noStrike">
                          <a:solidFill>
                            <a:srgbClr val="000000"/>
                          </a:solidFill>
                          <a:latin typeface="Calibri"/>
                        </a:rPr>
                        <a:t>CAR %</a:t>
                      </a:r>
                    </a:p>
                  </a:txBody>
                  <a:tcPr marL="9525" marR="9525" marT="9525" marB="0" anchor="b"/>
                </a:tc>
                <a:tc>
                  <a:txBody>
                    <a:bodyPr/>
                    <a:lstStyle/>
                    <a:p>
                      <a:pPr algn="ctr" fontAlgn="b"/>
                      <a:r>
                        <a:rPr lang="en-IN" sz="1100" b="0" i="0" u="none" strike="noStrike">
                          <a:solidFill>
                            <a:srgbClr val="000000"/>
                          </a:solidFill>
                          <a:latin typeface="Calibri"/>
                        </a:rPr>
                        <a:t>32</a:t>
                      </a:r>
                    </a:p>
                  </a:txBody>
                  <a:tcPr marL="9525" marR="9525" marT="9525" marB="0" anchor="b"/>
                </a:tc>
                <a:tc>
                  <a:txBody>
                    <a:bodyPr/>
                    <a:lstStyle/>
                    <a:p>
                      <a:pPr algn="ctr" fontAlgn="b"/>
                      <a:r>
                        <a:rPr lang="en-IN" sz="1100" b="0" i="0" u="none" strike="noStrike">
                          <a:solidFill>
                            <a:srgbClr val="000000"/>
                          </a:solidFill>
                          <a:latin typeface="Calibri"/>
                        </a:rPr>
                        <a:t>27</a:t>
                      </a:r>
                    </a:p>
                  </a:txBody>
                  <a:tcPr marL="9525" marR="9525" marT="9525" marB="0" anchor="b"/>
                </a:tc>
                <a:tc>
                  <a:txBody>
                    <a:bodyPr/>
                    <a:lstStyle/>
                    <a:p>
                      <a:pPr algn="ctr" fontAlgn="b"/>
                      <a:r>
                        <a:rPr lang="en-IN" sz="1100" b="0" i="0" u="none" strike="noStrike">
                          <a:solidFill>
                            <a:srgbClr val="000000"/>
                          </a:solidFill>
                          <a:latin typeface="Calibri"/>
                        </a:rPr>
                        <a:t>23</a:t>
                      </a:r>
                    </a:p>
                  </a:txBody>
                  <a:tcPr marL="9525" marR="9525" marT="9525" marB="0" anchor="b"/>
                </a:tc>
                <a:tc>
                  <a:txBody>
                    <a:bodyPr/>
                    <a:lstStyle/>
                    <a:p>
                      <a:pPr algn="ctr" fontAlgn="b"/>
                      <a:r>
                        <a:rPr lang="en-IN" sz="1100" b="0" i="0" u="none" strike="noStrike">
                          <a:solidFill>
                            <a:srgbClr val="000000"/>
                          </a:solidFill>
                          <a:latin typeface="Calibri"/>
                        </a:rPr>
                        <a:t>24</a:t>
                      </a:r>
                    </a:p>
                  </a:txBody>
                  <a:tcPr marL="9525" marR="9525" marT="9525" marB="0" anchor="b"/>
                </a:tc>
                <a:tc>
                  <a:txBody>
                    <a:bodyPr/>
                    <a:lstStyle/>
                    <a:p>
                      <a:pPr algn="ctr" fontAlgn="b"/>
                      <a:r>
                        <a:rPr lang="en-IN" sz="1100" b="0" i="0" u="none" strike="noStrike">
                          <a:solidFill>
                            <a:srgbClr val="000000"/>
                          </a:solidFill>
                          <a:latin typeface="Calibri"/>
                        </a:rPr>
                        <a:t>24</a:t>
                      </a: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r>
              <a:tr h="286936">
                <a:tc>
                  <a:txBody>
                    <a:bodyPr/>
                    <a:lstStyle/>
                    <a:p>
                      <a:pPr algn="ctr" fontAlgn="b"/>
                      <a:r>
                        <a:rPr lang="en-IN" sz="1100" b="0" i="0" u="none" strike="noStrike">
                          <a:solidFill>
                            <a:srgbClr val="000000"/>
                          </a:solidFill>
                          <a:latin typeface="Calibri"/>
                        </a:rPr>
                        <a:t>Rtr. On Avg Equity %</a:t>
                      </a:r>
                    </a:p>
                  </a:txBody>
                  <a:tcPr marL="9525" marR="9525" marT="9525" marB="0" anchor="b"/>
                </a:tc>
                <a:tc>
                  <a:txBody>
                    <a:bodyPr/>
                    <a:lstStyle/>
                    <a:p>
                      <a:pPr algn="ctr" fontAlgn="b"/>
                      <a:r>
                        <a:rPr lang="en-IN" sz="1100" b="0" i="0" u="none" strike="noStrike">
                          <a:solidFill>
                            <a:srgbClr val="000000"/>
                          </a:solidFill>
                          <a:latin typeface="Calibri"/>
                        </a:rPr>
                        <a:t>0.1</a:t>
                      </a:r>
                    </a:p>
                  </a:txBody>
                  <a:tcPr marL="9525" marR="9525" marT="9525" marB="0" anchor="b"/>
                </a:tc>
                <a:tc>
                  <a:txBody>
                    <a:bodyPr/>
                    <a:lstStyle/>
                    <a:p>
                      <a:pPr algn="ctr" fontAlgn="b"/>
                      <a:r>
                        <a:rPr lang="en-IN" sz="1100" b="0" i="0" u="none" strike="noStrike">
                          <a:solidFill>
                            <a:srgbClr val="000000"/>
                          </a:solidFill>
                          <a:latin typeface="Calibri"/>
                        </a:rPr>
                        <a:t>11.8</a:t>
                      </a:r>
                    </a:p>
                  </a:txBody>
                  <a:tcPr marL="9525" marR="9525" marT="9525" marB="0" anchor="b"/>
                </a:tc>
                <a:tc>
                  <a:txBody>
                    <a:bodyPr/>
                    <a:lstStyle/>
                    <a:p>
                      <a:pPr algn="ctr" fontAlgn="b"/>
                      <a:r>
                        <a:rPr lang="en-IN" sz="1100" b="0" i="0" u="none" strike="noStrike">
                          <a:solidFill>
                            <a:srgbClr val="000000"/>
                          </a:solidFill>
                          <a:latin typeface="Calibri"/>
                        </a:rPr>
                        <a:t>16.9</a:t>
                      </a:r>
                    </a:p>
                  </a:txBody>
                  <a:tcPr marL="9525" marR="9525" marT="9525" marB="0" anchor="b"/>
                </a:tc>
                <a:tc>
                  <a:txBody>
                    <a:bodyPr/>
                    <a:lstStyle/>
                    <a:p>
                      <a:pPr algn="ctr" fontAlgn="b"/>
                      <a:r>
                        <a:rPr lang="en-IN" sz="1100" b="0" i="0" u="none" strike="noStrike">
                          <a:solidFill>
                            <a:srgbClr val="000000"/>
                          </a:solidFill>
                          <a:latin typeface="Calibri"/>
                        </a:rPr>
                        <a:t>13.7</a:t>
                      </a:r>
                    </a:p>
                  </a:txBody>
                  <a:tcPr marL="9525" marR="9525" marT="9525" marB="0" anchor="b"/>
                </a:tc>
                <a:tc>
                  <a:txBody>
                    <a:bodyPr/>
                    <a:lstStyle/>
                    <a:p>
                      <a:pPr algn="ctr" fontAlgn="b"/>
                      <a:r>
                        <a:rPr lang="en-IN" sz="1100" b="0" i="0" u="none" strike="noStrike">
                          <a:solidFill>
                            <a:srgbClr val="000000"/>
                          </a:solidFill>
                          <a:latin typeface="Calibri"/>
                        </a:rPr>
                        <a:t>18.3</a:t>
                      </a:r>
                    </a:p>
                  </a:txBody>
                  <a:tcPr marL="9525" marR="9525" marT="9525" marB="0" anchor="b"/>
                </a:tc>
                <a:tc>
                  <a:txBody>
                    <a:bodyPr/>
                    <a:lstStyle/>
                    <a:p>
                      <a:pPr algn="ctr" fontAlgn="b"/>
                      <a:r>
                        <a:rPr lang="en-IN" sz="1100" b="0" i="0" u="none" strike="noStrike">
                          <a:solidFill>
                            <a:srgbClr val="000000"/>
                          </a:solidFill>
                          <a:latin typeface="Calibri"/>
                        </a:rPr>
                        <a:t>20.27</a:t>
                      </a:r>
                    </a:p>
                  </a:txBody>
                  <a:tcPr marL="9525" marR="9525" marT="9525" marB="0" anchor="b"/>
                </a:tc>
              </a:tr>
              <a:tr h="286936">
                <a:tc>
                  <a:txBody>
                    <a:bodyPr/>
                    <a:lstStyle/>
                    <a:p>
                      <a:pPr algn="ctr" fontAlgn="b"/>
                      <a:r>
                        <a:rPr lang="en-IN" sz="1100" b="0" i="0" u="none" strike="noStrike">
                          <a:solidFill>
                            <a:srgbClr val="000000"/>
                          </a:solidFill>
                          <a:latin typeface="Calibri"/>
                        </a:rPr>
                        <a:t>Rtr. On Avg. Assets %</a:t>
                      </a:r>
                    </a:p>
                  </a:txBody>
                  <a:tcPr marL="9525" marR="9525" marT="9525" marB="0" anchor="b"/>
                </a:tc>
                <a:tc>
                  <a:txBody>
                    <a:bodyPr/>
                    <a:lstStyle/>
                    <a:p>
                      <a:pPr algn="ctr" fontAlgn="b"/>
                      <a:r>
                        <a:rPr lang="en-IN" sz="1100" b="0" i="0" u="none" strike="noStrike">
                          <a:solidFill>
                            <a:srgbClr val="000000"/>
                          </a:solidFill>
                          <a:latin typeface="Calibri"/>
                        </a:rPr>
                        <a:t>0</a:t>
                      </a:r>
                    </a:p>
                  </a:txBody>
                  <a:tcPr marL="9525" marR="9525" marT="9525" marB="0" anchor="b"/>
                </a:tc>
                <a:tc>
                  <a:txBody>
                    <a:bodyPr/>
                    <a:lstStyle/>
                    <a:p>
                      <a:pPr algn="ctr" fontAlgn="b"/>
                      <a:r>
                        <a:rPr lang="en-IN" sz="1100" b="0" i="0" u="none" strike="noStrike">
                          <a:solidFill>
                            <a:srgbClr val="000000"/>
                          </a:solidFill>
                          <a:latin typeface="Calibri"/>
                        </a:rPr>
                        <a:t>2.9</a:t>
                      </a:r>
                    </a:p>
                  </a:txBody>
                  <a:tcPr marL="9525" marR="9525" marT="9525" marB="0" anchor="b"/>
                </a:tc>
                <a:tc>
                  <a:txBody>
                    <a:bodyPr/>
                    <a:lstStyle/>
                    <a:p>
                      <a:pPr algn="ctr" fontAlgn="b"/>
                      <a:r>
                        <a:rPr lang="en-IN" sz="1100" b="0" i="0" u="none" strike="noStrike">
                          <a:solidFill>
                            <a:srgbClr val="000000"/>
                          </a:solidFill>
                          <a:latin typeface="Calibri"/>
                        </a:rPr>
                        <a:t>3.4</a:t>
                      </a:r>
                    </a:p>
                  </a:txBody>
                  <a:tcPr marL="9525" marR="9525" marT="9525" marB="0" anchor="b"/>
                </a:tc>
                <a:tc>
                  <a:txBody>
                    <a:bodyPr/>
                    <a:lstStyle/>
                    <a:p>
                      <a:pPr algn="ctr" fontAlgn="b"/>
                      <a:r>
                        <a:rPr lang="en-IN" sz="1100" b="0" i="0" u="none" strike="noStrike">
                          <a:solidFill>
                            <a:srgbClr val="000000"/>
                          </a:solidFill>
                          <a:latin typeface="Calibri"/>
                        </a:rPr>
                        <a:t>2.5</a:t>
                      </a:r>
                    </a:p>
                  </a:txBody>
                  <a:tcPr marL="9525" marR="9525" marT="9525" marB="0" anchor="b"/>
                </a:tc>
                <a:tc>
                  <a:txBody>
                    <a:bodyPr/>
                    <a:lstStyle/>
                    <a:p>
                      <a:pPr algn="ctr" fontAlgn="b"/>
                      <a:r>
                        <a:rPr lang="en-IN" sz="1100" b="0" i="0" u="none" strike="noStrike">
                          <a:solidFill>
                            <a:srgbClr val="000000"/>
                          </a:solidFill>
                          <a:latin typeface="Calibri"/>
                        </a:rPr>
                        <a:t>3.7</a:t>
                      </a:r>
                    </a:p>
                  </a:txBody>
                  <a:tcPr marL="9525" marR="9525" marT="9525" marB="0" anchor="b"/>
                </a:tc>
                <a:tc>
                  <a:txBody>
                    <a:bodyPr/>
                    <a:lstStyle/>
                    <a:p>
                      <a:pPr algn="ctr" fontAlgn="b"/>
                      <a:r>
                        <a:rPr lang="en-IN" sz="1100" b="0" i="0" u="none" strike="noStrike">
                          <a:solidFill>
                            <a:srgbClr val="000000"/>
                          </a:solidFill>
                          <a:latin typeface="Calibri"/>
                        </a:rPr>
                        <a:t>4.85</a:t>
                      </a:r>
                    </a:p>
                  </a:txBody>
                  <a:tcPr marL="9525" marR="9525" marT="9525" marB="0" anchor="b"/>
                </a:tc>
              </a:tr>
              <a:tr h="207647">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r>
              <a:tr h="207647">
                <a:tc>
                  <a:txBody>
                    <a:bodyPr/>
                    <a:lstStyle/>
                    <a:p>
                      <a:pPr algn="ctr" fontAlgn="b"/>
                      <a:r>
                        <a:rPr lang="en-IN" sz="1100" b="0" i="0" u="none" strike="noStrike">
                          <a:solidFill>
                            <a:srgbClr val="000000"/>
                          </a:solidFill>
                          <a:latin typeface="Calibri"/>
                        </a:rPr>
                        <a:t>Customers-In lakhs</a:t>
                      </a:r>
                    </a:p>
                  </a:txBody>
                  <a:tcPr marL="9525" marR="9525" marT="9525" marB="0" anchor="b"/>
                </a:tc>
                <a:tc>
                  <a:txBody>
                    <a:bodyPr/>
                    <a:lstStyle/>
                    <a:p>
                      <a:pPr algn="ctr" fontAlgn="b"/>
                      <a:r>
                        <a:rPr lang="en-IN" sz="1100" b="0" i="0" u="none" strike="noStrike">
                          <a:solidFill>
                            <a:srgbClr val="000000"/>
                          </a:solidFill>
                          <a:latin typeface="Calibri"/>
                        </a:rPr>
                        <a:t>10.4</a:t>
                      </a:r>
                    </a:p>
                  </a:txBody>
                  <a:tcPr marL="9525" marR="9525" marT="9525" marB="0" anchor="b"/>
                </a:tc>
                <a:tc>
                  <a:txBody>
                    <a:bodyPr/>
                    <a:lstStyle/>
                    <a:p>
                      <a:pPr algn="ctr" fontAlgn="b"/>
                      <a:r>
                        <a:rPr lang="en-IN" sz="1100" b="0" i="0" u="none" strike="noStrike">
                          <a:solidFill>
                            <a:srgbClr val="000000"/>
                          </a:solidFill>
                          <a:latin typeface="Calibri"/>
                        </a:rPr>
                        <a:t>11</a:t>
                      </a:r>
                    </a:p>
                  </a:txBody>
                  <a:tcPr marL="9525" marR="9525" marT="9525" marB="0" anchor="b"/>
                </a:tc>
                <a:tc>
                  <a:txBody>
                    <a:bodyPr/>
                    <a:lstStyle/>
                    <a:p>
                      <a:pPr algn="ctr" fontAlgn="b"/>
                      <a:r>
                        <a:rPr lang="en-IN" sz="1100" b="0" i="0" u="none" strike="noStrike">
                          <a:solidFill>
                            <a:srgbClr val="000000"/>
                          </a:solidFill>
                          <a:latin typeface="Calibri"/>
                        </a:rPr>
                        <a:t>13.9</a:t>
                      </a:r>
                    </a:p>
                  </a:txBody>
                  <a:tcPr marL="9525" marR="9525" marT="9525" marB="0" anchor="b"/>
                </a:tc>
                <a:tc>
                  <a:txBody>
                    <a:bodyPr/>
                    <a:lstStyle/>
                    <a:p>
                      <a:pPr algn="ctr" fontAlgn="b"/>
                      <a:r>
                        <a:rPr lang="en-IN" sz="1100" b="0" i="0" u="none" strike="noStrike">
                          <a:solidFill>
                            <a:srgbClr val="000000"/>
                          </a:solidFill>
                          <a:latin typeface="Calibri"/>
                        </a:rPr>
                        <a:t>23.2</a:t>
                      </a:r>
                    </a:p>
                  </a:txBody>
                  <a:tcPr marL="9525" marR="9525" marT="9525" marB="0" anchor="b"/>
                </a:tc>
                <a:tc>
                  <a:txBody>
                    <a:bodyPr/>
                    <a:lstStyle/>
                    <a:p>
                      <a:pPr algn="ctr" fontAlgn="b"/>
                      <a:r>
                        <a:rPr lang="en-IN" sz="1100" b="0" i="0" u="none" strike="noStrike">
                          <a:solidFill>
                            <a:srgbClr val="000000"/>
                          </a:solidFill>
                          <a:latin typeface="Calibri"/>
                        </a:rPr>
                        <a:t>32.9</a:t>
                      </a:r>
                    </a:p>
                  </a:txBody>
                  <a:tcPr marL="9525" marR="9525" marT="9525" marB="0" anchor="b"/>
                </a:tc>
                <a:tc>
                  <a:txBody>
                    <a:bodyPr/>
                    <a:lstStyle/>
                    <a:p>
                      <a:pPr algn="ctr" fontAlgn="b"/>
                      <a:r>
                        <a:rPr lang="en-IN" sz="1100" b="0" i="0" u="none" strike="noStrike">
                          <a:solidFill>
                            <a:srgbClr val="000000"/>
                          </a:solidFill>
                          <a:latin typeface="Calibri"/>
                        </a:rPr>
                        <a:t>32.79</a:t>
                      </a:r>
                    </a:p>
                  </a:txBody>
                  <a:tcPr marL="9525" marR="9525" marT="9525" marB="0" anchor="b"/>
                </a:tc>
              </a:tr>
              <a:tr h="207647">
                <a:tc>
                  <a:txBody>
                    <a:bodyPr/>
                    <a:lstStyle/>
                    <a:p>
                      <a:pPr algn="ctr" fontAlgn="b"/>
                      <a:r>
                        <a:rPr lang="en-IN" sz="1100" b="0" i="0" u="none" strike="noStrike">
                          <a:solidFill>
                            <a:srgbClr val="000000"/>
                          </a:solidFill>
                          <a:latin typeface="Calibri"/>
                        </a:rPr>
                        <a:t>Branches</a:t>
                      </a: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r>
                        <a:rPr lang="en-IN" sz="1100" b="0" i="0" u="none" strike="noStrike">
                          <a:solidFill>
                            <a:srgbClr val="000000"/>
                          </a:solidFill>
                          <a:latin typeface="Calibri"/>
                        </a:rPr>
                        <a:t>422</a:t>
                      </a:r>
                    </a:p>
                  </a:txBody>
                  <a:tcPr marL="9525" marR="9525" marT="9525" marB="0" anchor="b"/>
                </a:tc>
                <a:tc>
                  <a:txBody>
                    <a:bodyPr/>
                    <a:lstStyle/>
                    <a:p>
                      <a:pPr algn="ctr" fontAlgn="b"/>
                      <a:r>
                        <a:rPr lang="en-IN" sz="1100" b="0" i="0" u="none" strike="noStrike">
                          <a:solidFill>
                            <a:srgbClr val="000000"/>
                          </a:solidFill>
                          <a:latin typeface="Calibri"/>
                        </a:rPr>
                        <a:t>469</a:t>
                      </a:r>
                    </a:p>
                  </a:txBody>
                  <a:tcPr marL="9525" marR="9525" marT="9525" marB="0" anchor="b"/>
                </a:tc>
                <a:tc>
                  <a:txBody>
                    <a:bodyPr/>
                    <a:lstStyle/>
                    <a:p>
                      <a:pPr algn="ctr" fontAlgn="b"/>
                      <a:r>
                        <a:rPr lang="en-IN" sz="1100" b="0" i="0" u="none" strike="noStrike">
                          <a:solidFill>
                            <a:srgbClr val="000000"/>
                          </a:solidFill>
                          <a:latin typeface="Calibri"/>
                        </a:rPr>
                        <a:t>469</a:t>
                      </a:r>
                    </a:p>
                  </a:txBody>
                  <a:tcPr marL="9525" marR="9525" marT="9525" marB="0" anchor="b"/>
                </a:tc>
              </a:tr>
              <a:tr h="207647">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r>
              <a:tr h="207647">
                <a:tc>
                  <a:txBody>
                    <a:bodyPr/>
                    <a:lstStyle/>
                    <a:p>
                      <a:pPr algn="ctr" fontAlgn="b"/>
                      <a:r>
                        <a:rPr lang="en-IN" sz="1100" b="1" i="0" u="sng" strike="noStrike">
                          <a:solidFill>
                            <a:srgbClr val="000000"/>
                          </a:solidFill>
                          <a:latin typeface="Calibri"/>
                        </a:rPr>
                        <a:t>Remuneration</a:t>
                      </a: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r>
              <a:tr h="380804">
                <a:tc>
                  <a:txBody>
                    <a:bodyPr/>
                    <a:lstStyle/>
                    <a:p>
                      <a:pPr algn="ctr" fontAlgn="b"/>
                      <a:r>
                        <a:rPr lang="en-IN" sz="1100" b="0" i="0" u="none" strike="noStrike">
                          <a:solidFill>
                            <a:srgbClr val="000000"/>
                          </a:solidFill>
                          <a:latin typeface="Calibri"/>
                        </a:rPr>
                        <a:t>Samit Ghosh, CEO &amp; MD</a:t>
                      </a: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r>
                        <a:rPr lang="en-IN" sz="1100" b="0" i="0" u="none" strike="noStrike">
                          <a:solidFill>
                            <a:srgbClr val="000000"/>
                          </a:solidFill>
                          <a:latin typeface="Calibri"/>
                        </a:rPr>
                        <a:t>0.74</a:t>
                      </a: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r>
              <a:tr h="286936">
                <a:tc>
                  <a:txBody>
                    <a:bodyPr/>
                    <a:lstStyle/>
                    <a:p>
                      <a:pPr algn="ctr" fontAlgn="b"/>
                      <a:r>
                        <a:rPr lang="en-IN" sz="1100" b="0" i="0" u="none" strike="noStrike">
                          <a:solidFill>
                            <a:srgbClr val="000000"/>
                          </a:solidFill>
                          <a:latin typeface="Calibri"/>
                        </a:rPr>
                        <a:t>Options, MD &amp; CEO</a:t>
                      </a: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r>
                        <a:rPr lang="en-IN" sz="1100" b="0" i="0" u="none" strike="noStrike">
                          <a:solidFill>
                            <a:srgbClr val="000000"/>
                          </a:solidFill>
                          <a:latin typeface="Calibri"/>
                        </a:rPr>
                        <a:t>2.08</a:t>
                      </a: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r>
              <a:tr h="207647">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r>
              <a:tr h="286936">
                <a:tc>
                  <a:txBody>
                    <a:bodyPr/>
                    <a:lstStyle/>
                    <a:p>
                      <a:pPr algn="ctr" fontAlgn="b"/>
                      <a:r>
                        <a:rPr lang="en-IN" sz="1100" b="0" i="0" u="none" strike="noStrike">
                          <a:solidFill>
                            <a:srgbClr val="000000"/>
                          </a:solidFill>
                          <a:latin typeface="Calibri"/>
                        </a:rPr>
                        <a:t>CFO, Sudha Suresh</a:t>
                      </a: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r>
                        <a:rPr lang="en-IN" sz="1100" b="0" i="0" u="none" strike="noStrike">
                          <a:solidFill>
                            <a:srgbClr val="000000"/>
                          </a:solidFill>
                          <a:latin typeface="Calibri"/>
                        </a:rPr>
                        <a:t>1</a:t>
                      </a: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r>
              <a:tr h="207647">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r>
              <a:tr h="207647">
                <a:tc>
                  <a:txBody>
                    <a:bodyPr/>
                    <a:lstStyle/>
                    <a:p>
                      <a:pPr algn="ctr" fontAlgn="b"/>
                      <a:r>
                        <a:rPr lang="en-IN" sz="1100" b="0" i="0" u="none" strike="noStrike">
                          <a:solidFill>
                            <a:srgbClr val="000000"/>
                          </a:solidFill>
                          <a:latin typeface="Calibri"/>
                        </a:rPr>
                        <a:t>AUM/Branch</a:t>
                      </a:r>
                    </a:p>
                  </a:txBody>
                  <a:tcPr marL="9525" marR="9525" marT="9525" marB="0" anchor="b"/>
                </a:tc>
                <a:tc>
                  <a:txBody>
                    <a:bodyPr/>
                    <a:lstStyle/>
                    <a:p>
                      <a:pPr algn="ctr" fontAlgn="b"/>
                      <a:r>
                        <a:rPr lang="en-IN" sz="1100" b="0" i="0" u="none" strike="noStrike">
                          <a:solidFill>
                            <a:srgbClr val="000000"/>
                          </a:solidFill>
                          <a:latin typeface="Calibri"/>
                        </a:rPr>
                        <a:t>2.3</a:t>
                      </a:r>
                    </a:p>
                  </a:txBody>
                  <a:tcPr marL="9525" marR="9525" marT="9525" marB="0" anchor="b"/>
                </a:tc>
                <a:tc>
                  <a:txBody>
                    <a:bodyPr/>
                    <a:lstStyle/>
                    <a:p>
                      <a:pPr algn="ctr" fontAlgn="b"/>
                      <a:r>
                        <a:rPr lang="en-IN" sz="1100" b="0" i="0" u="none" strike="noStrike">
                          <a:solidFill>
                            <a:srgbClr val="000000"/>
                          </a:solidFill>
                          <a:latin typeface="Calibri"/>
                        </a:rPr>
                        <a:t>3.7</a:t>
                      </a:r>
                    </a:p>
                  </a:txBody>
                  <a:tcPr marL="9525" marR="9525" marT="9525" marB="0" anchor="b"/>
                </a:tc>
                <a:tc>
                  <a:txBody>
                    <a:bodyPr/>
                    <a:lstStyle/>
                    <a:p>
                      <a:pPr algn="ctr" fontAlgn="b"/>
                      <a:r>
                        <a:rPr lang="en-IN" sz="1100" b="0" i="0" u="none" strike="noStrike">
                          <a:solidFill>
                            <a:srgbClr val="000000"/>
                          </a:solidFill>
                          <a:latin typeface="Calibri"/>
                        </a:rPr>
                        <a:t>4.6</a:t>
                      </a:r>
                    </a:p>
                  </a:txBody>
                  <a:tcPr marL="9525" marR="9525" marT="9525" marB="0" anchor="b"/>
                </a:tc>
                <a:tc>
                  <a:txBody>
                    <a:bodyPr/>
                    <a:lstStyle/>
                    <a:p>
                      <a:pPr algn="ctr" fontAlgn="b"/>
                      <a:r>
                        <a:rPr lang="en-IN" sz="1100" b="0" i="0" u="none" strike="noStrike">
                          <a:solidFill>
                            <a:srgbClr val="000000"/>
                          </a:solidFill>
                          <a:latin typeface="Calibri"/>
                        </a:rPr>
                        <a:t>7.6</a:t>
                      </a: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r>
              <a:tr h="207647">
                <a:tc>
                  <a:txBody>
                    <a:bodyPr/>
                    <a:lstStyle/>
                    <a:p>
                      <a:pPr algn="ctr" fontAlgn="b"/>
                      <a:r>
                        <a:rPr lang="en-IN" sz="1100" b="0" i="0" u="none" strike="noStrike">
                          <a:solidFill>
                            <a:srgbClr val="000000"/>
                          </a:solidFill>
                          <a:latin typeface="Calibri"/>
                        </a:rPr>
                        <a:t>AUM/Employee</a:t>
                      </a:r>
                    </a:p>
                  </a:txBody>
                  <a:tcPr marL="9525" marR="9525" marT="9525" marB="0" anchor="b"/>
                </a:tc>
                <a:tc>
                  <a:txBody>
                    <a:bodyPr/>
                    <a:lstStyle/>
                    <a:p>
                      <a:pPr algn="ctr" fontAlgn="b"/>
                      <a:r>
                        <a:rPr lang="en-IN" sz="1100" b="0" i="0" u="none" strike="noStrike">
                          <a:solidFill>
                            <a:srgbClr val="000000"/>
                          </a:solidFill>
                          <a:latin typeface="Calibri"/>
                        </a:rPr>
                        <a:t>0.2</a:t>
                      </a:r>
                    </a:p>
                  </a:txBody>
                  <a:tcPr marL="9525" marR="9525" marT="9525" marB="0" anchor="b"/>
                </a:tc>
                <a:tc>
                  <a:txBody>
                    <a:bodyPr/>
                    <a:lstStyle/>
                    <a:p>
                      <a:pPr algn="ctr" fontAlgn="b"/>
                      <a:r>
                        <a:rPr lang="en-IN" sz="1100" b="0" i="0" u="none" strike="noStrike">
                          <a:solidFill>
                            <a:srgbClr val="000000"/>
                          </a:solidFill>
                          <a:latin typeface="Calibri"/>
                        </a:rPr>
                        <a:t>0.3</a:t>
                      </a:r>
                    </a:p>
                  </a:txBody>
                  <a:tcPr marL="9525" marR="9525" marT="9525" marB="0" anchor="b"/>
                </a:tc>
                <a:tc>
                  <a:txBody>
                    <a:bodyPr/>
                    <a:lstStyle/>
                    <a:p>
                      <a:pPr algn="ctr" fontAlgn="b"/>
                      <a:r>
                        <a:rPr lang="en-IN" sz="1100" b="0" i="0" u="none" strike="noStrike">
                          <a:solidFill>
                            <a:srgbClr val="000000"/>
                          </a:solidFill>
                          <a:latin typeface="Calibri"/>
                        </a:rPr>
                        <a:t>0.35</a:t>
                      </a:r>
                    </a:p>
                  </a:txBody>
                  <a:tcPr marL="9525" marR="9525" marT="9525" marB="0" anchor="b"/>
                </a:tc>
                <a:tc>
                  <a:txBody>
                    <a:bodyPr/>
                    <a:lstStyle/>
                    <a:p>
                      <a:pPr algn="ctr" fontAlgn="b"/>
                      <a:r>
                        <a:rPr lang="en-IN" sz="1100" b="0" i="0" u="none" strike="noStrike">
                          <a:solidFill>
                            <a:srgbClr val="000000"/>
                          </a:solidFill>
                          <a:latin typeface="Calibri"/>
                        </a:rPr>
                        <a:t>0.45</a:t>
                      </a: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r>
              <a:tr h="207647">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r>
              <a:tr h="380804">
                <a:tc>
                  <a:txBody>
                    <a:bodyPr/>
                    <a:lstStyle/>
                    <a:p>
                      <a:pPr algn="ctr" fontAlgn="b"/>
                      <a:r>
                        <a:rPr lang="en-IN" sz="1100" b="0" i="0" u="none" strike="noStrike">
                          <a:solidFill>
                            <a:srgbClr val="000000"/>
                          </a:solidFill>
                          <a:latin typeface="Calibri"/>
                        </a:rPr>
                        <a:t>Gross AUMs-Highest State %</a:t>
                      </a: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r>
              <a:tr h="207647">
                <a:tc>
                  <a:txBody>
                    <a:bodyPr/>
                    <a:lstStyle/>
                    <a:p>
                      <a:pPr algn="ctr" fontAlgn="b"/>
                      <a:r>
                        <a:rPr lang="en-IN" sz="1100" b="0" i="0" u="none" strike="noStrike">
                          <a:solidFill>
                            <a:srgbClr val="000000"/>
                          </a:solidFill>
                          <a:latin typeface="Calibri"/>
                        </a:rPr>
                        <a:t>Karnataka</a:t>
                      </a:r>
                    </a:p>
                  </a:txBody>
                  <a:tcPr marL="9525" marR="9525" marT="9525" marB="0" anchor="b"/>
                </a:tc>
                <a:tc>
                  <a:txBody>
                    <a:bodyPr/>
                    <a:lstStyle/>
                    <a:p>
                      <a:pPr algn="ctr" fontAlgn="b"/>
                      <a:r>
                        <a:rPr lang="en-IN" sz="1100" b="0" i="0" u="none" strike="noStrike">
                          <a:solidFill>
                            <a:srgbClr val="000000"/>
                          </a:solidFill>
                          <a:latin typeface="Calibri"/>
                        </a:rPr>
                        <a:t>16.49</a:t>
                      </a: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r>
              <a:tr h="207647">
                <a:tc>
                  <a:txBody>
                    <a:bodyPr/>
                    <a:lstStyle/>
                    <a:p>
                      <a:pPr algn="ctr" fontAlgn="b"/>
                      <a:r>
                        <a:rPr lang="en-IN" sz="1100" b="0" i="0" u="none" strike="noStrike">
                          <a:solidFill>
                            <a:srgbClr val="000000"/>
                          </a:solidFill>
                          <a:latin typeface="Calibri"/>
                        </a:rPr>
                        <a:t>Maharastra</a:t>
                      </a:r>
                    </a:p>
                  </a:txBody>
                  <a:tcPr marL="9525" marR="9525" marT="9525" marB="0" anchor="b"/>
                </a:tc>
                <a:tc>
                  <a:txBody>
                    <a:bodyPr/>
                    <a:lstStyle/>
                    <a:p>
                      <a:pPr algn="ctr" fontAlgn="b"/>
                      <a:r>
                        <a:rPr lang="en-IN" sz="1100" b="0" i="0" u="none" strike="noStrike">
                          <a:solidFill>
                            <a:srgbClr val="000000"/>
                          </a:solidFill>
                          <a:latin typeface="Calibri"/>
                        </a:rPr>
                        <a:t>13.36</a:t>
                      </a: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r>
              <a:tr h="207647">
                <a:tc>
                  <a:txBody>
                    <a:bodyPr/>
                    <a:lstStyle/>
                    <a:p>
                      <a:pPr algn="ctr" fontAlgn="b"/>
                      <a:r>
                        <a:rPr lang="en-IN" sz="1100" b="0" i="0" u="none" strike="noStrike">
                          <a:solidFill>
                            <a:srgbClr val="000000"/>
                          </a:solidFill>
                          <a:latin typeface="Calibri"/>
                        </a:rPr>
                        <a:t>Tamil Nadu</a:t>
                      </a:r>
                    </a:p>
                  </a:txBody>
                  <a:tcPr marL="9525" marR="9525" marT="9525" marB="0" anchor="b"/>
                </a:tc>
                <a:tc>
                  <a:txBody>
                    <a:bodyPr/>
                    <a:lstStyle/>
                    <a:p>
                      <a:pPr algn="ctr" fontAlgn="b"/>
                      <a:r>
                        <a:rPr lang="en-IN" sz="1100" b="0" i="0" u="none" strike="noStrike">
                          <a:solidFill>
                            <a:srgbClr val="000000"/>
                          </a:solidFill>
                          <a:latin typeface="Calibri"/>
                        </a:rPr>
                        <a:t>12.26</a:t>
                      </a: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r>
              <a:tr h="207647">
                <a:tc>
                  <a:txBody>
                    <a:bodyPr/>
                    <a:lstStyle/>
                    <a:p>
                      <a:pPr algn="ctr" fontAlgn="b"/>
                      <a:r>
                        <a:rPr lang="en-IN" sz="1100" b="0" i="0" u="none" strike="noStrike">
                          <a:solidFill>
                            <a:srgbClr val="000000"/>
                          </a:solidFill>
                          <a:latin typeface="Calibri"/>
                        </a:rPr>
                        <a:t>W.Bengal</a:t>
                      </a:r>
                    </a:p>
                  </a:txBody>
                  <a:tcPr marL="9525" marR="9525" marT="9525" marB="0" anchor="b"/>
                </a:tc>
                <a:tc>
                  <a:txBody>
                    <a:bodyPr/>
                    <a:lstStyle/>
                    <a:p>
                      <a:pPr algn="ctr" fontAlgn="b"/>
                      <a:r>
                        <a:rPr lang="en-IN" sz="1100" b="0" i="0" u="none" strike="noStrike">
                          <a:solidFill>
                            <a:srgbClr val="000000"/>
                          </a:solidFill>
                          <a:latin typeface="Calibri"/>
                        </a:rPr>
                        <a:t>14.83</a:t>
                      </a: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dirty="0">
                        <a:solidFill>
                          <a:srgbClr val="000000"/>
                        </a:solidFill>
                        <a:latin typeface="Calibri"/>
                      </a:endParaRPr>
                    </a:p>
                  </a:txBody>
                  <a:tcPr marL="9525" marR="9525" marT="9525" marB="0" anchor="b"/>
                </a:tc>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483768" y="692696"/>
            <a:ext cx="4040188" cy="659352"/>
          </a:xfrm>
        </p:spPr>
        <p:txBody>
          <a:bodyPr/>
          <a:lstStyle/>
          <a:p>
            <a:pPr algn="ctr"/>
            <a:r>
              <a:rPr lang="en-US" dirty="0" smtClean="0"/>
              <a:t>Key Ratios</a:t>
            </a:r>
          </a:p>
          <a:p>
            <a:endParaRPr lang="en-IN" dirty="0"/>
          </a:p>
        </p:txBody>
      </p:sp>
      <p:graphicFrame>
        <p:nvGraphicFramePr>
          <p:cNvPr id="8" name="Content Placeholder 7"/>
          <p:cNvGraphicFramePr>
            <a:graphicFrameLocks noGrp="1"/>
          </p:cNvGraphicFramePr>
          <p:nvPr>
            <p:ph sz="quarter" idx="2"/>
            <p:extLst>
              <p:ext uri="{D42A27DB-BD31-4B8C-83A1-F6EECF244321}">
                <p14:modId xmlns:p14="http://schemas.microsoft.com/office/powerpoint/2010/main" xmlns="" val="3423202781"/>
              </p:ext>
            </p:extLst>
          </p:nvPr>
        </p:nvGraphicFramePr>
        <p:xfrm>
          <a:off x="251520" y="1094384"/>
          <a:ext cx="4040188" cy="5574976"/>
        </p:xfrm>
        <a:graphic>
          <a:graphicData uri="http://schemas.openxmlformats.org/drawingml/2006/table">
            <a:tbl>
              <a:tblPr firstRow="1" bandRow="1">
                <a:tableStyleId>{5C22544A-7EE6-4342-B048-85BDC9FD1C3A}</a:tableStyleId>
              </a:tblPr>
              <a:tblGrid>
                <a:gridCol w="1010047"/>
                <a:gridCol w="1010047"/>
                <a:gridCol w="1010047"/>
                <a:gridCol w="1010047"/>
              </a:tblGrid>
              <a:tr h="348436">
                <a:tc>
                  <a:txBody>
                    <a:bodyPr/>
                    <a:lstStyle/>
                    <a:p>
                      <a:pPr algn="ctr" fontAlgn="b"/>
                      <a:r>
                        <a:rPr lang="en-IN" sz="1100" b="1" i="0" u="none" strike="noStrike" dirty="0">
                          <a:solidFill>
                            <a:srgbClr val="000000"/>
                          </a:solidFill>
                          <a:latin typeface="Calibri"/>
                        </a:rPr>
                        <a:t>Q1-16-17</a:t>
                      </a:r>
                    </a:p>
                  </a:txBody>
                  <a:tcPr marL="9525" marR="9525" marT="9525" marB="0" anchor="b"/>
                </a:tc>
                <a:tc>
                  <a:txBody>
                    <a:bodyPr/>
                    <a:lstStyle/>
                    <a:p>
                      <a:pPr algn="ctr" fontAlgn="b"/>
                      <a:r>
                        <a:rPr lang="en-IN" sz="1100" b="1" i="0" u="none" strike="noStrike">
                          <a:solidFill>
                            <a:srgbClr val="000000"/>
                          </a:solidFill>
                          <a:latin typeface="Calibri"/>
                        </a:rPr>
                        <a:t>Ujjivan</a:t>
                      </a:r>
                    </a:p>
                  </a:txBody>
                  <a:tcPr marL="9525" marR="9525" marT="9525" marB="0" anchor="b"/>
                </a:tc>
                <a:tc>
                  <a:txBody>
                    <a:bodyPr/>
                    <a:lstStyle/>
                    <a:p>
                      <a:pPr algn="ctr" fontAlgn="b"/>
                      <a:r>
                        <a:rPr lang="en-IN" sz="1100" b="1" i="0" u="none" strike="noStrike">
                          <a:solidFill>
                            <a:srgbClr val="000000"/>
                          </a:solidFill>
                          <a:latin typeface="Calibri"/>
                        </a:rPr>
                        <a:t>Equitas</a:t>
                      </a:r>
                    </a:p>
                  </a:txBody>
                  <a:tcPr marL="9525" marR="9525" marT="9525" marB="0" anchor="b"/>
                </a:tc>
                <a:tc>
                  <a:txBody>
                    <a:bodyPr/>
                    <a:lstStyle/>
                    <a:p>
                      <a:pPr algn="ctr" fontAlgn="b"/>
                      <a:endParaRPr lang="en-IN" sz="1100" b="1" i="0" u="none" strike="noStrike" dirty="0">
                        <a:solidFill>
                          <a:srgbClr val="000000"/>
                        </a:solidFill>
                        <a:latin typeface="Calibri"/>
                      </a:endParaRPr>
                    </a:p>
                  </a:txBody>
                  <a:tcPr marL="9525" marR="9525" marT="9525" marB="0" anchor="b"/>
                </a:tc>
              </a:tr>
              <a:tr h="348436">
                <a:tc>
                  <a:txBody>
                    <a:bodyPr/>
                    <a:lstStyle/>
                    <a:p>
                      <a:pPr algn="ctr" fontAlgn="b"/>
                      <a:r>
                        <a:rPr lang="en-IN" sz="1100" b="0" i="0" u="none" strike="noStrike">
                          <a:solidFill>
                            <a:srgbClr val="000000"/>
                          </a:solidFill>
                          <a:latin typeface="Calibri"/>
                        </a:rPr>
                        <a:t>Net Worth</a:t>
                      </a:r>
                    </a:p>
                  </a:txBody>
                  <a:tcPr marL="9525" marR="9525" marT="9525" marB="0" anchor="b"/>
                </a:tc>
                <a:tc>
                  <a:txBody>
                    <a:bodyPr/>
                    <a:lstStyle/>
                    <a:p>
                      <a:pPr algn="ctr" fontAlgn="b"/>
                      <a:r>
                        <a:rPr lang="en-IN" sz="1100" b="0" i="0" u="none" strike="noStrike">
                          <a:solidFill>
                            <a:srgbClr val="000000"/>
                          </a:solidFill>
                          <a:latin typeface="Calibri"/>
                        </a:rPr>
                        <a:t>1408.55</a:t>
                      </a:r>
                    </a:p>
                  </a:txBody>
                  <a:tcPr marL="9525" marR="9525" marT="9525" marB="0" anchor="b"/>
                </a:tc>
                <a:tc>
                  <a:txBody>
                    <a:bodyPr/>
                    <a:lstStyle/>
                    <a:p>
                      <a:pPr algn="ctr" fontAlgn="b"/>
                      <a:r>
                        <a:rPr lang="en-IN" sz="1100" b="0" i="0" u="none" strike="noStrike">
                          <a:solidFill>
                            <a:srgbClr val="000000"/>
                          </a:solidFill>
                          <a:latin typeface="Calibri"/>
                        </a:rPr>
                        <a:t>2102</a:t>
                      </a:r>
                    </a:p>
                  </a:txBody>
                  <a:tcPr marL="9525" marR="9525" marT="9525" marB="0" anchor="b"/>
                </a:tc>
                <a:tc>
                  <a:txBody>
                    <a:bodyPr/>
                    <a:lstStyle/>
                    <a:p>
                      <a:pPr algn="ctr" fontAlgn="b"/>
                      <a:endParaRPr lang="en-IN" sz="1100" b="0" i="0" u="none" strike="noStrike" dirty="0">
                        <a:solidFill>
                          <a:srgbClr val="000000"/>
                        </a:solidFill>
                        <a:latin typeface="Calibri"/>
                      </a:endParaRPr>
                    </a:p>
                  </a:txBody>
                  <a:tcPr marL="9525" marR="9525" marT="9525" marB="0" anchor="b"/>
                </a:tc>
              </a:tr>
              <a:tr h="348436">
                <a:tc>
                  <a:txBody>
                    <a:bodyPr/>
                    <a:lstStyle/>
                    <a:p>
                      <a:pPr algn="ctr" fontAlgn="b"/>
                      <a:r>
                        <a:rPr lang="en-IN" sz="1100" b="1" i="0" u="none" strike="noStrike">
                          <a:solidFill>
                            <a:srgbClr val="000000"/>
                          </a:solidFill>
                          <a:latin typeface="Calibri"/>
                        </a:rPr>
                        <a:t>Book Value/Share</a:t>
                      </a:r>
                    </a:p>
                  </a:txBody>
                  <a:tcPr marL="9525" marR="9525" marT="9525" marB="0" anchor="b"/>
                </a:tc>
                <a:tc>
                  <a:txBody>
                    <a:bodyPr/>
                    <a:lstStyle/>
                    <a:p>
                      <a:pPr algn="ctr" fontAlgn="b"/>
                      <a:r>
                        <a:rPr lang="en-IN" sz="1100" b="1" i="0" u="none" strike="noStrike">
                          <a:solidFill>
                            <a:srgbClr val="000000"/>
                          </a:solidFill>
                          <a:latin typeface="Calibri"/>
                        </a:rPr>
                        <a:t>136.95</a:t>
                      </a:r>
                    </a:p>
                  </a:txBody>
                  <a:tcPr marL="9525" marR="9525" marT="9525" marB="0" anchor="b"/>
                </a:tc>
                <a:tc>
                  <a:txBody>
                    <a:bodyPr/>
                    <a:lstStyle/>
                    <a:p>
                      <a:pPr algn="ctr" fontAlgn="b"/>
                      <a:r>
                        <a:rPr lang="en-IN" sz="1100" b="1" i="0" u="none" strike="noStrike">
                          <a:solidFill>
                            <a:srgbClr val="000000"/>
                          </a:solidFill>
                          <a:latin typeface="Calibri"/>
                        </a:rPr>
                        <a:t>62.61</a:t>
                      </a:r>
                    </a:p>
                  </a:txBody>
                  <a:tcPr marL="9525" marR="9525" marT="9525" marB="0" anchor="b"/>
                </a:tc>
                <a:tc>
                  <a:txBody>
                    <a:bodyPr/>
                    <a:lstStyle/>
                    <a:p>
                      <a:pPr algn="ctr" fontAlgn="b"/>
                      <a:endParaRPr lang="en-IN" sz="1100" b="1" i="0" u="none" strike="noStrike">
                        <a:solidFill>
                          <a:srgbClr val="000000"/>
                        </a:solidFill>
                        <a:latin typeface="Calibri"/>
                      </a:endParaRPr>
                    </a:p>
                  </a:txBody>
                  <a:tcPr marL="9525" marR="9525" marT="9525" marB="0" anchor="b"/>
                </a:tc>
              </a:tr>
              <a:tr h="348436">
                <a:tc>
                  <a:txBody>
                    <a:bodyPr/>
                    <a:lstStyle/>
                    <a:p>
                      <a:pPr algn="ctr" fontAlgn="b"/>
                      <a:r>
                        <a:rPr lang="en-IN" sz="1100" b="0" i="0" u="none" strike="noStrike">
                          <a:solidFill>
                            <a:srgbClr val="000000"/>
                          </a:solidFill>
                          <a:latin typeface="Calibri"/>
                        </a:rPr>
                        <a:t>Total Income</a:t>
                      </a:r>
                    </a:p>
                  </a:txBody>
                  <a:tcPr marL="9525" marR="9525" marT="9525" marB="0" anchor="b"/>
                </a:tc>
                <a:tc>
                  <a:txBody>
                    <a:bodyPr/>
                    <a:lstStyle/>
                    <a:p>
                      <a:pPr algn="ctr" fontAlgn="b"/>
                      <a:r>
                        <a:rPr lang="en-IN" sz="1100" b="0" i="0" u="none" strike="noStrike">
                          <a:solidFill>
                            <a:srgbClr val="000000"/>
                          </a:solidFill>
                          <a:latin typeface="Calibri"/>
                        </a:rPr>
                        <a:t>329.32</a:t>
                      </a:r>
                    </a:p>
                  </a:txBody>
                  <a:tcPr marL="9525" marR="9525" marT="9525" marB="0" anchor="b"/>
                </a:tc>
                <a:tc>
                  <a:txBody>
                    <a:bodyPr/>
                    <a:lstStyle/>
                    <a:p>
                      <a:pPr algn="ctr" fontAlgn="b"/>
                      <a:r>
                        <a:rPr lang="en-IN" sz="1100" b="0" i="0" u="none" strike="noStrike" dirty="0">
                          <a:solidFill>
                            <a:srgbClr val="000000"/>
                          </a:solidFill>
                          <a:latin typeface="Calibri"/>
                        </a:rPr>
                        <a:t>227.29</a:t>
                      </a: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r>
              <a:tr h="348436">
                <a:tc>
                  <a:txBody>
                    <a:bodyPr/>
                    <a:lstStyle/>
                    <a:p>
                      <a:pPr algn="ctr" fontAlgn="b"/>
                      <a:r>
                        <a:rPr lang="en-IN" sz="1100" b="0" i="0" u="none" strike="noStrike">
                          <a:solidFill>
                            <a:srgbClr val="000000"/>
                          </a:solidFill>
                          <a:latin typeface="Calibri"/>
                        </a:rPr>
                        <a:t>NII</a:t>
                      </a:r>
                    </a:p>
                  </a:txBody>
                  <a:tcPr marL="9525" marR="9525" marT="9525" marB="0" anchor="b"/>
                </a:tc>
                <a:tc>
                  <a:txBody>
                    <a:bodyPr/>
                    <a:lstStyle/>
                    <a:p>
                      <a:pPr algn="ctr" fontAlgn="b"/>
                      <a:r>
                        <a:rPr lang="en-IN" sz="1100" b="0" i="0" u="none" strike="noStrike">
                          <a:solidFill>
                            <a:srgbClr val="000000"/>
                          </a:solidFill>
                          <a:latin typeface="Calibri"/>
                        </a:rPr>
                        <a:t>172.05</a:t>
                      </a:r>
                    </a:p>
                  </a:txBody>
                  <a:tcPr marL="9525" marR="9525" marT="9525" marB="0" anchor="b"/>
                </a:tc>
                <a:tc>
                  <a:txBody>
                    <a:bodyPr/>
                    <a:lstStyle/>
                    <a:p>
                      <a:pPr algn="ctr" fontAlgn="b"/>
                      <a:r>
                        <a:rPr lang="en-IN" sz="1100" b="0" i="0" u="none" strike="noStrike" dirty="0">
                          <a:solidFill>
                            <a:srgbClr val="000000"/>
                          </a:solidFill>
                          <a:latin typeface="Calibri"/>
                        </a:rPr>
                        <a:t>190.3</a:t>
                      </a: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r>
              <a:tr h="348436">
                <a:tc>
                  <a:txBody>
                    <a:bodyPr/>
                    <a:lstStyle/>
                    <a:p>
                      <a:pPr algn="ctr" fontAlgn="b"/>
                      <a:r>
                        <a:rPr lang="en-IN" sz="1100" b="1" i="0" u="none" strike="noStrike">
                          <a:solidFill>
                            <a:srgbClr val="000000"/>
                          </a:solidFill>
                          <a:latin typeface="Calibri"/>
                        </a:rPr>
                        <a:t>NIM %</a:t>
                      </a:r>
                    </a:p>
                  </a:txBody>
                  <a:tcPr marL="9525" marR="9525" marT="9525" marB="0" anchor="b"/>
                </a:tc>
                <a:tc>
                  <a:txBody>
                    <a:bodyPr/>
                    <a:lstStyle/>
                    <a:p>
                      <a:pPr algn="ctr" fontAlgn="b"/>
                      <a:r>
                        <a:rPr lang="en-IN" sz="1100" b="1" i="0" u="none" strike="noStrike">
                          <a:solidFill>
                            <a:srgbClr val="000000"/>
                          </a:solidFill>
                          <a:latin typeface="Calibri"/>
                        </a:rPr>
                        <a:t>12.96</a:t>
                      </a:r>
                    </a:p>
                  </a:txBody>
                  <a:tcPr marL="9525" marR="9525" marT="9525" marB="0" anchor="b"/>
                </a:tc>
                <a:tc>
                  <a:txBody>
                    <a:bodyPr/>
                    <a:lstStyle/>
                    <a:p>
                      <a:pPr algn="ctr" fontAlgn="b"/>
                      <a:r>
                        <a:rPr lang="en-IN" sz="1100" b="1" i="0" u="none" strike="noStrike" dirty="0">
                          <a:solidFill>
                            <a:srgbClr val="000000"/>
                          </a:solidFill>
                          <a:latin typeface="Calibri"/>
                        </a:rPr>
                        <a:t>12</a:t>
                      </a:r>
                    </a:p>
                  </a:txBody>
                  <a:tcPr marL="9525" marR="9525" marT="9525" marB="0" anchor="b"/>
                </a:tc>
                <a:tc>
                  <a:txBody>
                    <a:bodyPr/>
                    <a:lstStyle/>
                    <a:p>
                      <a:pPr algn="ctr" fontAlgn="b"/>
                      <a:endParaRPr lang="en-IN" sz="1100" b="1" i="0" u="none" strike="noStrike">
                        <a:solidFill>
                          <a:srgbClr val="000000"/>
                        </a:solidFill>
                        <a:latin typeface="Calibri"/>
                      </a:endParaRPr>
                    </a:p>
                  </a:txBody>
                  <a:tcPr marL="9525" marR="9525" marT="9525" marB="0" anchor="b"/>
                </a:tc>
              </a:tr>
              <a:tr h="348436">
                <a:tc>
                  <a:txBody>
                    <a:bodyPr/>
                    <a:lstStyle/>
                    <a:p>
                      <a:pPr algn="ctr" fontAlgn="b"/>
                      <a:r>
                        <a:rPr lang="en-IN" sz="1100" b="1" i="0" u="none" strike="noStrike">
                          <a:solidFill>
                            <a:srgbClr val="000000"/>
                          </a:solidFill>
                          <a:latin typeface="Calibri"/>
                        </a:rPr>
                        <a:t>Cost:Income %</a:t>
                      </a:r>
                    </a:p>
                  </a:txBody>
                  <a:tcPr marL="9525" marR="9525" marT="9525" marB="0" anchor="b"/>
                </a:tc>
                <a:tc>
                  <a:txBody>
                    <a:bodyPr/>
                    <a:lstStyle/>
                    <a:p>
                      <a:pPr algn="ctr" fontAlgn="b"/>
                      <a:r>
                        <a:rPr lang="en-IN" sz="1100" b="1" i="0" u="none" strike="noStrike">
                          <a:solidFill>
                            <a:srgbClr val="000000"/>
                          </a:solidFill>
                          <a:latin typeface="Calibri"/>
                        </a:rPr>
                        <a:t>45.6</a:t>
                      </a:r>
                    </a:p>
                  </a:txBody>
                  <a:tcPr marL="9525" marR="9525" marT="9525" marB="0" anchor="b"/>
                </a:tc>
                <a:tc>
                  <a:txBody>
                    <a:bodyPr/>
                    <a:lstStyle/>
                    <a:p>
                      <a:pPr algn="ctr" fontAlgn="b"/>
                      <a:r>
                        <a:rPr lang="en-IN" sz="1100" b="1" i="0" u="none" strike="noStrike" dirty="0">
                          <a:solidFill>
                            <a:srgbClr val="000000"/>
                          </a:solidFill>
                          <a:latin typeface="Calibri"/>
                        </a:rPr>
                        <a:t>49.89</a:t>
                      </a:r>
                    </a:p>
                  </a:txBody>
                  <a:tcPr marL="9525" marR="9525" marT="9525" marB="0" anchor="b"/>
                </a:tc>
                <a:tc>
                  <a:txBody>
                    <a:bodyPr/>
                    <a:lstStyle/>
                    <a:p>
                      <a:pPr algn="ctr" fontAlgn="b"/>
                      <a:endParaRPr lang="en-IN" sz="1100" b="1" i="0" u="none" strike="noStrike" dirty="0">
                        <a:solidFill>
                          <a:srgbClr val="000000"/>
                        </a:solidFill>
                        <a:latin typeface="Calibri"/>
                      </a:endParaRPr>
                    </a:p>
                  </a:txBody>
                  <a:tcPr marL="9525" marR="9525" marT="9525" marB="0" anchor="b"/>
                </a:tc>
              </a:tr>
              <a:tr h="348436">
                <a:tc>
                  <a:txBody>
                    <a:bodyPr/>
                    <a:lstStyle/>
                    <a:p>
                      <a:pPr algn="ctr" fontAlgn="b"/>
                      <a:r>
                        <a:rPr lang="en-IN" sz="1100" b="1" i="0" u="none" strike="noStrike">
                          <a:solidFill>
                            <a:srgbClr val="000000"/>
                          </a:solidFill>
                          <a:latin typeface="Calibri"/>
                        </a:rPr>
                        <a:t>ROAA</a:t>
                      </a:r>
                    </a:p>
                  </a:txBody>
                  <a:tcPr marL="9525" marR="9525" marT="9525" marB="0" anchor="b"/>
                </a:tc>
                <a:tc>
                  <a:txBody>
                    <a:bodyPr/>
                    <a:lstStyle/>
                    <a:p>
                      <a:pPr algn="ctr" fontAlgn="b"/>
                      <a:r>
                        <a:rPr lang="en-IN" sz="1100" b="1" i="0" u="none" strike="noStrike">
                          <a:solidFill>
                            <a:srgbClr val="000000"/>
                          </a:solidFill>
                          <a:latin typeface="Calibri"/>
                        </a:rPr>
                        <a:t>4.85</a:t>
                      </a:r>
                    </a:p>
                  </a:txBody>
                  <a:tcPr marL="9525" marR="9525" marT="9525" marB="0" anchor="b"/>
                </a:tc>
                <a:tc>
                  <a:txBody>
                    <a:bodyPr/>
                    <a:lstStyle/>
                    <a:p>
                      <a:pPr algn="ctr" fontAlgn="b"/>
                      <a:r>
                        <a:rPr lang="en-IN" sz="1100" b="1" i="0" u="none" strike="noStrike" dirty="0">
                          <a:solidFill>
                            <a:srgbClr val="000000"/>
                          </a:solidFill>
                          <a:latin typeface="Calibri"/>
                        </a:rPr>
                        <a:t>3.69</a:t>
                      </a:r>
                    </a:p>
                  </a:txBody>
                  <a:tcPr marL="9525" marR="9525" marT="9525" marB="0" anchor="b"/>
                </a:tc>
                <a:tc>
                  <a:txBody>
                    <a:bodyPr/>
                    <a:lstStyle/>
                    <a:p>
                      <a:pPr algn="ctr" fontAlgn="b"/>
                      <a:endParaRPr lang="en-IN" sz="1100" b="1" i="0" u="none" strike="noStrike" dirty="0">
                        <a:solidFill>
                          <a:srgbClr val="000000"/>
                        </a:solidFill>
                        <a:latin typeface="Calibri"/>
                      </a:endParaRPr>
                    </a:p>
                  </a:txBody>
                  <a:tcPr marL="9525" marR="9525" marT="9525" marB="0" anchor="b"/>
                </a:tc>
              </a:tr>
              <a:tr h="348436">
                <a:tc>
                  <a:txBody>
                    <a:bodyPr/>
                    <a:lstStyle/>
                    <a:p>
                      <a:pPr algn="ctr" fontAlgn="b"/>
                      <a:r>
                        <a:rPr lang="en-IN" sz="1100" b="1" i="0" u="none" strike="noStrike">
                          <a:solidFill>
                            <a:srgbClr val="000000"/>
                          </a:solidFill>
                          <a:latin typeface="Calibri"/>
                        </a:rPr>
                        <a:t>ROAE</a:t>
                      </a:r>
                    </a:p>
                  </a:txBody>
                  <a:tcPr marL="9525" marR="9525" marT="9525" marB="0" anchor="b"/>
                </a:tc>
                <a:tc>
                  <a:txBody>
                    <a:bodyPr/>
                    <a:lstStyle/>
                    <a:p>
                      <a:pPr algn="ctr" fontAlgn="b"/>
                      <a:r>
                        <a:rPr lang="en-IN" sz="1100" b="1" i="0" u="none" strike="noStrike">
                          <a:solidFill>
                            <a:srgbClr val="000000"/>
                          </a:solidFill>
                          <a:latin typeface="Calibri"/>
                        </a:rPr>
                        <a:t>20.27</a:t>
                      </a:r>
                    </a:p>
                  </a:txBody>
                  <a:tcPr marL="9525" marR="9525" marT="9525" marB="0" anchor="b"/>
                </a:tc>
                <a:tc>
                  <a:txBody>
                    <a:bodyPr/>
                    <a:lstStyle/>
                    <a:p>
                      <a:pPr algn="ctr" fontAlgn="b"/>
                      <a:r>
                        <a:rPr lang="en-IN" sz="1100" b="1" i="0" u="none" strike="noStrike" dirty="0">
                          <a:solidFill>
                            <a:srgbClr val="000000"/>
                          </a:solidFill>
                          <a:latin typeface="Calibri"/>
                        </a:rPr>
                        <a:t>14.21</a:t>
                      </a:r>
                    </a:p>
                  </a:txBody>
                  <a:tcPr marL="9525" marR="9525" marT="9525" marB="0" anchor="b"/>
                </a:tc>
                <a:tc>
                  <a:txBody>
                    <a:bodyPr/>
                    <a:lstStyle/>
                    <a:p>
                      <a:pPr algn="ctr" fontAlgn="b"/>
                      <a:endParaRPr lang="en-IN" sz="1100" b="1" i="0" u="none" strike="noStrike" dirty="0">
                        <a:solidFill>
                          <a:srgbClr val="000000"/>
                        </a:solidFill>
                        <a:latin typeface="Calibri"/>
                      </a:endParaRPr>
                    </a:p>
                  </a:txBody>
                  <a:tcPr marL="9525" marR="9525" marT="9525" marB="0" anchor="b"/>
                </a:tc>
              </a:tr>
              <a:tr h="348436">
                <a:tc>
                  <a:txBody>
                    <a:bodyPr/>
                    <a:lstStyle/>
                    <a:p>
                      <a:pPr algn="ctr" fontAlgn="b"/>
                      <a:r>
                        <a:rPr lang="en-IN" sz="1100" b="1" i="0" u="none" strike="noStrike">
                          <a:solidFill>
                            <a:srgbClr val="000000"/>
                          </a:solidFill>
                          <a:latin typeface="Calibri"/>
                        </a:rPr>
                        <a:t>Lending Rate</a:t>
                      </a:r>
                    </a:p>
                  </a:txBody>
                  <a:tcPr marL="9525" marR="9525" marT="9525" marB="0" anchor="b"/>
                </a:tc>
                <a:tc>
                  <a:txBody>
                    <a:bodyPr/>
                    <a:lstStyle/>
                    <a:p>
                      <a:pPr algn="ctr" fontAlgn="b"/>
                      <a:r>
                        <a:rPr lang="en-IN" sz="1100" b="1" i="0" u="none" strike="noStrike">
                          <a:solidFill>
                            <a:srgbClr val="000000"/>
                          </a:solidFill>
                          <a:latin typeface="Calibri"/>
                        </a:rPr>
                        <a:t>22-16%</a:t>
                      </a:r>
                    </a:p>
                  </a:txBody>
                  <a:tcPr marL="9525" marR="9525" marT="9525" marB="0" anchor="b"/>
                </a:tc>
                <a:tc>
                  <a:txBody>
                    <a:bodyPr/>
                    <a:lstStyle/>
                    <a:p>
                      <a:pPr algn="ctr" fontAlgn="b"/>
                      <a:r>
                        <a:rPr lang="en-IN" sz="1100" b="1" i="0" u="none" strike="noStrike" dirty="0">
                          <a:solidFill>
                            <a:srgbClr val="000000"/>
                          </a:solidFill>
                          <a:latin typeface="Calibri"/>
                        </a:rPr>
                        <a:t>22-16%</a:t>
                      </a:r>
                    </a:p>
                  </a:txBody>
                  <a:tcPr marL="9525" marR="9525" marT="9525" marB="0" anchor="b"/>
                </a:tc>
                <a:tc>
                  <a:txBody>
                    <a:bodyPr/>
                    <a:lstStyle/>
                    <a:p>
                      <a:pPr algn="ctr" fontAlgn="b"/>
                      <a:endParaRPr lang="en-IN" sz="1100" b="1" i="0" u="none" strike="noStrike" dirty="0">
                        <a:solidFill>
                          <a:srgbClr val="000000"/>
                        </a:solidFill>
                        <a:latin typeface="Calibri"/>
                      </a:endParaRPr>
                    </a:p>
                  </a:txBody>
                  <a:tcPr marL="9525" marR="9525" marT="9525" marB="0" anchor="b"/>
                </a:tc>
              </a:tr>
              <a:tr h="348436">
                <a:tc>
                  <a:txBody>
                    <a:bodyPr/>
                    <a:lstStyle/>
                    <a:p>
                      <a:pPr algn="ctr" fontAlgn="b"/>
                      <a:r>
                        <a:rPr lang="en-IN" sz="1100" b="0" i="0" u="none" strike="noStrike">
                          <a:solidFill>
                            <a:srgbClr val="000000"/>
                          </a:solidFill>
                          <a:latin typeface="Calibri"/>
                        </a:rPr>
                        <a:t>Gross AUM</a:t>
                      </a:r>
                    </a:p>
                  </a:txBody>
                  <a:tcPr marL="9525" marR="9525" marT="9525" marB="0" anchor="b"/>
                </a:tc>
                <a:tc>
                  <a:txBody>
                    <a:bodyPr/>
                    <a:lstStyle/>
                    <a:p>
                      <a:pPr algn="ctr" fontAlgn="b"/>
                      <a:r>
                        <a:rPr lang="en-IN" sz="1100" b="0" i="0" u="none" strike="noStrike">
                          <a:solidFill>
                            <a:srgbClr val="000000"/>
                          </a:solidFill>
                          <a:latin typeface="Calibri"/>
                        </a:rPr>
                        <a:t>5851</a:t>
                      </a:r>
                    </a:p>
                  </a:txBody>
                  <a:tcPr marL="9525" marR="9525" marT="9525" marB="0" anchor="b"/>
                </a:tc>
                <a:tc>
                  <a:txBody>
                    <a:bodyPr/>
                    <a:lstStyle/>
                    <a:p>
                      <a:pPr algn="ctr" fontAlgn="b"/>
                      <a:r>
                        <a:rPr lang="en-IN" sz="1100" b="0" i="0" u="none" strike="noStrike">
                          <a:solidFill>
                            <a:srgbClr val="000000"/>
                          </a:solidFill>
                          <a:latin typeface="Calibri"/>
                        </a:rPr>
                        <a:t>6559</a:t>
                      </a:r>
                    </a:p>
                  </a:txBody>
                  <a:tcPr marL="9525" marR="9525" marT="9525" marB="0" anchor="b"/>
                </a:tc>
                <a:tc>
                  <a:txBody>
                    <a:bodyPr/>
                    <a:lstStyle/>
                    <a:p>
                      <a:pPr algn="ctr" fontAlgn="b"/>
                      <a:endParaRPr lang="en-IN" sz="1100" b="0" i="0" u="none" strike="noStrike" dirty="0">
                        <a:solidFill>
                          <a:srgbClr val="000000"/>
                        </a:solidFill>
                        <a:latin typeface="Calibri"/>
                      </a:endParaRPr>
                    </a:p>
                  </a:txBody>
                  <a:tcPr marL="9525" marR="9525" marT="9525" marB="0" anchor="b"/>
                </a:tc>
              </a:tr>
              <a:tr h="348436">
                <a:tc>
                  <a:txBody>
                    <a:bodyPr/>
                    <a:lstStyle/>
                    <a:p>
                      <a:pPr algn="ctr" fontAlgn="b"/>
                      <a:r>
                        <a:rPr lang="en-IN" sz="1100" b="0" i="0" u="none" strike="noStrike">
                          <a:solidFill>
                            <a:srgbClr val="000000"/>
                          </a:solidFill>
                          <a:latin typeface="Calibri"/>
                        </a:rPr>
                        <a:t>Avg Cost of Debt</a:t>
                      </a:r>
                    </a:p>
                  </a:txBody>
                  <a:tcPr marL="9525" marR="9525" marT="9525" marB="0" anchor="b"/>
                </a:tc>
                <a:tc>
                  <a:txBody>
                    <a:bodyPr/>
                    <a:lstStyle/>
                    <a:p>
                      <a:pPr algn="ctr" fontAlgn="b"/>
                      <a:r>
                        <a:rPr lang="en-IN" sz="1100" b="0" i="0" u="none" strike="noStrike">
                          <a:solidFill>
                            <a:srgbClr val="000000"/>
                          </a:solidFill>
                          <a:latin typeface="Calibri"/>
                        </a:rPr>
                        <a:t>11.56</a:t>
                      </a:r>
                    </a:p>
                  </a:txBody>
                  <a:tcPr marL="9525" marR="9525" marT="9525" marB="0" anchor="b"/>
                </a:tc>
                <a:tc>
                  <a:txBody>
                    <a:bodyPr/>
                    <a:lstStyle/>
                    <a:p>
                      <a:pPr algn="ctr" fontAlgn="b"/>
                      <a:endParaRPr lang="en-IN" sz="1100" b="0" i="0" u="none" strike="noStrike" dirty="0">
                        <a:solidFill>
                          <a:srgbClr val="000000"/>
                        </a:solidFill>
                        <a:latin typeface="Calibri"/>
                      </a:endParaRPr>
                    </a:p>
                  </a:txBody>
                  <a:tcPr marL="9525" marR="9525" marT="9525" marB="0" anchor="b"/>
                </a:tc>
                <a:tc>
                  <a:txBody>
                    <a:bodyPr/>
                    <a:lstStyle/>
                    <a:p>
                      <a:pPr algn="ctr" fontAlgn="b"/>
                      <a:endParaRPr lang="en-IN" sz="1100" b="0" i="0" u="none" strike="noStrike" dirty="0">
                        <a:solidFill>
                          <a:srgbClr val="000000"/>
                        </a:solidFill>
                        <a:latin typeface="Calibri"/>
                      </a:endParaRPr>
                    </a:p>
                  </a:txBody>
                  <a:tcPr marL="9525" marR="9525" marT="9525" marB="0" anchor="b"/>
                </a:tc>
              </a:tr>
              <a:tr h="348436">
                <a:tc>
                  <a:txBody>
                    <a:bodyPr/>
                    <a:lstStyle/>
                    <a:p>
                      <a:pPr algn="ctr" fontAlgn="b"/>
                      <a:r>
                        <a:rPr lang="en-IN" sz="1100" b="0" i="0" u="none" strike="noStrike">
                          <a:solidFill>
                            <a:srgbClr val="000000"/>
                          </a:solidFill>
                          <a:latin typeface="Calibri"/>
                        </a:rPr>
                        <a:t>Op. Exp. / Avg AUM</a:t>
                      </a:r>
                    </a:p>
                  </a:txBody>
                  <a:tcPr marL="9525" marR="9525" marT="9525" marB="0" anchor="b"/>
                </a:tc>
                <a:tc>
                  <a:txBody>
                    <a:bodyPr/>
                    <a:lstStyle/>
                    <a:p>
                      <a:pPr algn="ctr" fontAlgn="b"/>
                      <a:r>
                        <a:rPr lang="en-IN" sz="1100" b="0" i="0" u="none" strike="noStrike">
                          <a:solidFill>
                            <a:srgbClr val="000000"/>
                          </a:solidFill>
                          <a:latin typeface="Calibri"/>
                        </a:rPr>
                        <a:t>7.22</a:t>
                      </a:r>
                    </a:p>
                  </a:txBody>
                  <a:tcPr marL="9525" marR="9525" marT="9525" marB="0" anchor="b"/>
                </a:tc>
                <a:tc>
                  <a:txBody>
                    <a:bodyPr/>
                    <a:lstStyle/>
                    <a:p>
                      <a:pPr algn="ctr" fontAlgn="b"/>
                      <a:r>
                        <a:rPr lang="en-IN" sz="1100" b="0" i="0" u="none" strike="noStrike">
                          <a:solidFill>
                            <a:srgbClr val="000000"/>
                          </a:solidFill>
                          <a:latin typeface="Calibri"/>
                        </a:rPr>
                        <a:t>7.15</a:t>
                      </a:r>
                    </a:p>
                  </a:txBody>
                  <a:tcPr marL="9525" marR="9525" marT="9525" marB="0" anchor="b"/>
                </a:tc>
                <a:tc>
                  <a:txBody>
                    <a:bodyPr/>
                    <a:lstStyle/>
                    <a:p>
                      <a:pPr algn="ctr" fontAlgn="b"/>
                      <a:endParaRPr lang="en-IN" sz="1100" b="0" i="0" u="none" strike="noStrike" dirty="0">
                        <a:solidFill>
                          <a:srgbClr val="000000"/>
                        </a:solidFill>
                        <a:latin typeface="Calibri"/>
                      </a:endParaRPr>
                    </a:p>
                  </a:txBody>
                  <a:tcPr marL="9525" marR="9525" marT="9525" marB="0" anchor="b"/>
                </a:tc>
              </a:tr>
              <a:tr h="348436">
                <a:tc>
                  <a:txBody>
                    <a:bodyPr/>
                    <a:lstStyle/>
                    <a:p>
                      <a:pPr algn="ctr" fontAlgn="b"/>
                      <a:r>
                        <a:rPr lang="en-IN" sz="1100" b="0" i="0" u="none" strike="noStrike">
                          <a:solidFill>
                            <a:srgbClr val="000000"/>
                          </a:solidFill>
                          <a:latin typeface="Calibri"/>
                        </a:rPr>
                        <a:t>CAR</a:t>
                      </a:r>
                    </a:p>
                  </a:txBody>
                  <a:tcPr marL="9525" marR="9525" marT="9525" marB="0" anchor="b"/>
                </a:tc>
                <a:tc>
                  <a:txBody>
                    <a:bodyPr/>
                    <a:lstStyle/>
                    <a:p>
                      <a:pPr algn="ctr" fontAlgn="b"/>
                      <a:r>
                        <a:rPr lang="en-IN" sz="1100" b="0" i="0" u="none" strike="noStrike">
                          <a:solidFill>
                            <a:srgbClr val="000000"/>
                          </a:solidFill>
                          <a:latin typeface="Calibri"/>
                        </a:rPr>
                        <a:t>29</a:t>
                      </a: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dirty="0">
                        <a:solidFill>
                          <a:srgbClr val="000000"/>
                        </a:solidFill>
                        <a:latin typeface="Calibri"/>
                      </a:endParaRPr>
                    </a:p>
                  </a:txBody>
                  <a:tcPr marL="9525" marR="9525" marT="9525" marB="0" anchor="b"/>
                </a:tc>
              </a:tr>
              <a:tr h="348436">
                <a:tc>
                  <a:txBody>
                    <a:bodyPr/>
                    <a:lstStyle/>
                    <a:p>
                      <a:pPr algn="ctr" fontAlgn="b"/>
                      <a:r>
                        <a:rPr lang="en-IN" sz="1100" b="0" i="0" u="none" strike="noStrike">
                          <a:solidFill>
                            <a:srgbClr val="000000"/>
                          </a:solidFill>
                          <a:latin typeface="Calibri"/>
                        </a:rPr>
                        <a:t>Customer Retention Ratio</a:t>
                      </a:r>
                    </a:p>
                  </a:txBody>
                  <a:tcPr marL="9525" marR="9525" marT="9525" marB="0" anchor="b"/>
                </a:tc>
                <a:tc>
                  <a:txBody>
                    <a:bodyPr/>
                    <a:lstStyle/>
                    <a:p>
                      <a:pPr algn="ctr" fontAlgn="b"/>
                      <a:r>
                        <a:rPr lang="en-IN" sz="1100" b="0" i="0" u="none" strike="noStrike">
                          <a:solidFill>
                            <a:srgbClr val="000000"/>
                          </a:solidFill>
                          <a:latin typeface="Calibri"/>
                        </a:rPr>
                        <a:t>85.6</a:t>
                      </a: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r>
              <a:tr h="348436">
                <a:tc>
                  <a:txBody>
                    <a:bodyPr/>
                    <a:lstStyle/>
                    <a:p>
                      <a:pPr algn="ctr" fontAlgn="b"/>
                      <a:r>
                        <a:rPr lang="en-IN" sz="1100" b="0" i="0" u="none" strike="noStrike">
                          <a:solidFill>
                            <a:srgbClr val="000000"/>
                          </a:solidFill>
                          <a:latin typeface="Calibri"/>
                        </a:rPr>
                        <a:t>Avg Debt/Avg Net Worth</a:t>
                      </a:r>
                    </a:p>
                  </a:txBody>
                  <a:tcPr marL="9525" marR="9525" marT="9525" marB="0" anchor="b"/>
                </a:tc>
                <a:tc>
                  <a:txBody>
                    <a:bodyPr/>
                    <a:lstStyle/>
                    <a:p>
                      <a:pPr algn="ctr" fontAlgn="b"/>
                      <a:r>
                        <a:rPr lang="en-IN" sz="1100" b="0" i="0" u="none" strike="noStrike">
                          <a:solidFill>
                            <a:srgbClr val="000000"/>
                          </a:solidFill>
                          <a:latin typeface="Calibri"/>
                        </a:rPr>
                        <a:t>2.53</a:t>
                      </a:r>
                    </a:p>
                  </a:txBody>
                  <a:tcPr marL="9525" marR="9525" marT="9525" marB="0" anchor="b"/>
                </a:tc>
                <a:tc>
                  <a:txBody>
                    <a:bodyPr/>
                    <a:lstStyle/>
                    <a:p>
                      <a:pPr algn="ctr" fontAlgn="b"/>
                      <a:endParaRPr lang="en-IN" sz="1100" b="0" i="0" u="none" strike="noStrike" dirty="0">
                        <a:solidFill>
                          <a:srgbClr val="000000"/>
                        </a:solidFill>
                        <a:latin typeface="Calibri"/>
                      </a:endParaRPr>
                    </a:p>
                  </a:txBody>
                  <a:tcPr marL="9525" marR="9525" marT="9525" marB="0" anchor="b"/>
                </a:tc>
                <a:tc>
                  <a:txBody>
                    <a:bodyPr/>
                    <a:lstStyle/>
                    <a:p>
                      <a:pPr algn="ctr" fontAlgn="b"/>
                      <a:endParaRPr lang="en-IN" sz="1100" b="0" i="0" u="none" strike="noStrike" dirty="0">
                        <a:solidFill>
                          <a:srgbClr val="000000"/>
                        </a:solidFill>
                        <a:latin typeface="Calibri"/>
                      </a:endParaRPr>
                    </a:p>
                  </a:txBody>
                  <a:tcPr marL="9525" marR="9525" marT="9525" marB="0" anchor="b"/>
                </a:tc>
              </a:tr>
            </a:tbl>
          </a:graphicData>
        </a:graphic>
      </p:graphicFrame>
      <p:graphicFrame>
        <p:nvGraphicFramePr>
          <p:cNvPr id="9" name="Content Placeholder 8"/>
          <p:cNvGraphicFramePr>
            <a:graphicFrameLocks noGrp="1"/>
          </p:cNvGraphicFramePr>
          <p:nvPr>
            <p:ph sz="quarter" idx="4"/>
            <p:extLst>
              <p:ext uri="{D42A27DB-BD31-4B8C-83A1-F6EECF244321}">
                <p14:modId xmlns:p14="http://schemas.microsoft.com/office/powerpoint/2010/main" xmlns="" val="2676365386"/>
              </p:ext>
            </p:extLst>
          </p:nvPr>
        </p:nvGraphicFramePr>
        <p:xfrm>
          <a:off x="4716016" y="1076998"/>
          <a:ext cx="4041776" cy="5571487"/>
        </p:xfrm>
        <a:graphic>
          <a:graphicData uri="http://schemas.openxmlformats.org/drawingml/2006/table">
            <a:tbl>
              <a:tblPr firstRow="1" bandRow="1">
                <a:tableStyleId>{5C22544A-7EE6-4342-B048-85BDC9FD1C3A}</a:tableStyleId>
              </a:tblPr>
              <a:tblGrid>
                <a:gridCol w="1010444"/>
                <a:gridCol w="1010444"/>
                <a:gridCol w="1010444"/>
                <a:gridCol w="1010444"/>
              </a:tblGrid>
              <a:tr h="319282">
                <a:tc>
                  <a:txBody>
                    <a:bodyPr/>
                    <a:lstStyle/>
                    <a:p>
                      <a:pPr algn="ctr" fontAlgn="b"/>
                      <a:r>
                        <a:rPr lang="en-IN" sz="1100" b="0" i="0" u="none" strike="noStrike" dirty="0" err="1">
                          <a:solidFill>
                            <a:srgbClr val="000000"/>
                          </a:solidFill>
                          <a:latin typeface="Calibri"/>
                        </a:rPr>
                        <a:t>Avg</a:t>
                      </a:r>
                      <a:r>
                        <a:rPr lang="en-IN" sz="1100" b="0" i="0" u="none" strike="noStrike" dirty="0">
                          <a:solidFill>
                            <a:srgbClr val="000000"/>
                          </a:solidFill>
                          <a:latin typeface="Calibri"/>
                        </a:rPr>
                        <a:t> Ticket Size</a:t>
                      </a:r>
                    </a:p>
                  </a:txBody>
                  <a:tcPr marL="9525" marR="9525" marT="9525" marB="0" anchor="b"/>
                </a:tc>
                <a:tc>
                  <a:txBody>
                    <a:bodyPr/>
                    <a:lstStyle/>
                    <a:p>
                      <a:pPr algn="ctr" fontAlgn="b"/>
                      <a:endParaRPr lang="en-IN" sz="1100" b="0" i="0" u="none" strike="noStrike" dirty="0">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dirty="0">
                        <a:solidFill>
                          <a:srgbClr val="000000"/>
                        </a:solidFill>
                        <a:latin typeface="Calibri"/>
                      </a:endParaRPr>
                    </a:p>
                  </a:txBody>
                  <a:tcPr marL="9525" marR="9525" marT="9525" marB="0" anchor="b"/>
                </a:tc>
              </a:tr>
              <a:tr h="319282">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r>
              <a:tr h="319282">
                <a:tc>
                  <a:txBody>
                    <a:bodyPr/>
                    <a:lstStyle/>
                    <a:p>
                      <a:pPr algn="ctr" fontAlgn="b"/>
                      <a:r>
                        <a:rPr lang="en-IN" sz="1100" b="0" i="0" u="none" strike="noStrike">
                          <a:solidFill>
                            <a:srgbClr val="000000"/>
                          </a:solidFill>
                          <a:latin typeface="Calibri"/>
                        </a:rPr>
                        <a:t>Gr. Loan Book</a:t>
                      </a:r>
                    </a:p>
                  </a:txBody>
                  <a:tcPr marL="9525" marR="9525" marT="9525" marB="0" anchor="b"/>
                </a:tc>
                <a:tc>
                  <a:txBody>
                    <a:bodyPr/>
                    <a:lstStyle/>
                    <a:p>
                      <a:pPr algn="ctr" fontAlgn="b"/>
                      <a:r>
                        <a:rPr lang="en-IN" sz="1100" b="0" i="0" u="none" strike="noStrike">
                          <a:solidFill>
                            <a:srgbClr val="000000"/>
                          </a:solidFill>
                          <a:latin typeface="Calibri"/>
                        </a:rPr>
                        <a:t>5850.9</a:t>
                      </a:r>
                    </a:p>
                  </a:txBody>
                  <a:tcPr marL="9525" marR="9525" marT="9525" marB="0" anchor="b"/>
                </a:tc>
                <a:tc>
                  <a:txBody>
                    <a:bodyPr/>
                    <a:lstStyle/>
                    <a:p>
                      <a:pPr algn="ctr" fontAlgn="b"/>
                      <a:endParaRPr lang="en-IN" sz="1100" b="0" i="0" u="none" strike="noStrike" dirty="0">
                        <a:solidFill>
                          <a:srgbClr val="000000"/>
                        </a:solidFill>
                        <a:latin typeface="Calibri"/>
                      </a:endParaRPr>
                    </a:p>
                  </a:txBody>
                  <a:tcPr marL="9525" marR="9525" marT="9525" marB="0" anchor="b"/>
                </a:tc>
                <a:tc>
                  <a:txBody>
                    <a:bodyPr/>
                    <a:lstStyle/>
                    <a:p>
                      <a:pPr algn="ctr" fontAlgn="b"/>
                      <a:endParaRPr lang="en-IN" sz="1100" b="0" i="0" u="none" strike="noStrike" dirty="0">
                        <a:solidFill>
                          <a:srgbClr val="000000"/>
                        </a:solidFill>
                        <a:latin typeface="Calibri"/>
                      </a:endParaRPr>
                    </a:p>
                  </a:txBody>
                  <a:tcPr marL="9525" marR="9525" marT="9525" marB="0" anchor="b"/>
                </a:tc>
              </a:tr>
              <a:tr h="319282">
                <a:tc>
                  <a:txBody>
                    <a:bodyPr/>
                    <a:lstStyle/>
                    <a:p>
                      <a:pPr algn="ctr" fontAlgn="b"/>
                      <a:r>
                        <a:rPr lang="en-IN" sz="1100" b="0" i="0" u="none" strike="noStrike">
                          <a:solidFill>
                            <a:srgbClr val="000000"/>
                          </a:solidFill>
                          <a:latin typeface="Calibri"/>
                        </a:rPr>
                        <a:t>Net Loan Book</a:t>
                      </a:r>
                    </a:p>
                  </a:txBody>
                  <a:tcPr marL="9525" marR="9525" marT="9525" marB="0" anchor="b"/>
                </a:tc>
                <a:tc>
                  <a:txBody>
                    <a:bodyPr/>
                    <a:lstStyle/>
                    <a:p>
                      <a:pPr algn="ctr" fontAlgn="b"/>
                      <a:r>
                        <a:rPr lang="en-IN" sz="1100" b="0" i="0" u="none" strike="noStrike">
                          <a:solidFill>
                            <a:srgbClr val="000000"/>
                          </a:solidFill>
                          <a:latin typeface="Calibri"/>
                        </a:rPr>
                        <a:t>5557.48</a:t>
                      </a: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dirty="0">
                        <a:solidFill>
                          <a:srgbClr val="000000"/>
                        </a:solidFill>
                        <a:latin typeface="Calibri"/>
                      </a:endParaRPr>
                    </a:p>
                  </a:txBody>
                  <a:tcPr marL="9525" marR="9525" marT="9525" marB="0" anchor="b"/>
                </a:tc>
              </a:tr>
              <a:tr h="319282">
                <a:tc>
                  <a:txBody>
                    <a:bodyPr/>
                    <a:lstStyle/>
                    <a:p>
                      <a:pPr algn="ctr" fontAlgn="b"/>
                      <a:r>
                        <a:rPr lang="en-IN" sz="1100" b="0" i="0" u="none" strike="noStrike">
                          <a:solidFill>
                            <a:srgbClr val="000000"/>
                          </a:solidFill>
                          <a:latin typeface="Calibri"/>
                        </a:rPr>
                        <a:t>Disbursement</a:t>
                      </a:r>
                    </a:p>
                  </a:txBody>
                  <a:tcPr marL="9525" marR="9525" marT="9525" marB="0" anchor="b"/>
                </a:tc>
                <a:tc>
                  <a:txBody>
                    <a:bodyPr/>
                    <a:lstStyle/>
                    <a:p>
                      <a:pPr algn="ctr" fontAlgn="b"/>
                      <a:r>
                        <a:rPr lang="en-IN" sz="1100" b="0" i="0" u="none" strike="noStrike">
                          <a:solidFill>
                            <a:srgbClr val="000000"/>
                          </a:solidFill>
                          <a:latin typeface="Calibri"/>
                        </a:rPr>
                        <a:t>1878.71</a:t>
                      </a:r>
                    </a:p>
                  </a:txBody>
                  <a:tcPr marL="9525" marR="9525" marT="9525" marB="0" anchor="b"/>
                </a:tc>
                <a:tc>
                  <a:txBody>
                    <a:bodyPr/>
                    <a:lstStyle/>
                    <a:p>
                      <a:pPr algn="ctr" fontAlgn="b"/>
                      <a:r>
                        <a:rPr lang="en-IN" sz="1100" b="0" i="0" u="none" strike="noStrike">
                          <a:solidFill>
                            <a:srgbClr val="000000"/>
                          </a:solidFill>
                          <a:latin typeface="Calibri"/>
                        </a:rPr>
                        <a:t>1391</a:t>
                      </a: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r>
              <a:tr h="319282">
                <a:tc>
                  <a:txBody>
                    <a:bodyPr/>
                    <a:lstStyle/>
                    <a:p>
                      <a:pPr algn="ctr" fontAlgn="b"/>
                      <a:r>
                        <a:rPr lang="en-IN" sz="1100" b="0" i="0" u="none" strike="noStrike">
                          <a:solidFill>
                            <a:srgbClr val="000000"/>
                          </a:solidFill>
                          <a:latin typeface="Calibri"/>
                        </a:rPr>
                        <a:t>New Borrowers</a:t>
                      </a:r>
                    </a:p>
                  </a:txBody>
                  <a:tcPr marL="9525" marR="9525" marT="9525" marB="0" anchor="b"/>
                </a:tc>
                <a:tc>
                  <a:txBody>
                    <a:bodyPr/>
                    <a:lstStyle/>
                    <a:p>
                      <a:pPr algn="ctr" fontAlgn="b"/>
                      <a:r>
                        <a:rPr lang="en-IN" sz="1100" b="0" i="0" u="none" strike="noStrike">
                          <a:solidFill>
                            <a:srgbClr val="000000"/>
                          </a:solidFill>
                          <a:latin typeface="Calibri"/>
                        </a:rPr>
                        <a:t>228000</a:t>
                      </a: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r>
              <a:tr h="330759">
                <a:tc>
                  <a:txBody>
                    <a:bodyPr/>
                    <a:lstStyle/>
                    <a:p>
                      <a:pPr algn="ctr" fontAlgn="b"/>
                      <a:r>
                        <a:rPr lang="en-IN" sz="1100" b="0" i="0" u="none" strike="noStrike">
                          <a:solidFill>
                            <a:srgbClr val="000000"/>
                          </a:solidFill>
                          <a:latin typeface="Calibri"/>
                        </a:rPr>
                        <a:t>Total Borrowers-Lakhs</a:t>
                      </a:r>
                    </a:p>
                  </a:txBody>
                  <a:tcPr marL="9525" marR="9525" marT="9525" marB="0" anchor="b"/>
                </a:tc>
                <a:tc>
                  <a:txBody>
                    <a:bodyPr/>
                    <a:lstStyle/>
                    <a:p>
                      <a:pPr algn="ctr" fontAlgn="b"/>
                      <a:r>
                        <a:rPr lang="en-IN" sz="1100" b="0" i="0" u="none" strike="noStrike">
                          <a:solidFill>
                            <a:srgbClr val="000000"/>
                          </a:solidFill>
                          <a:latin typeface="Calibri"/>
                        </a:rPr>
                        <a:t>32.79</a:t>
                      </a: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dirty="0">
                        <a:solidFill>
                          <a:srgbClr val="000000"/>
                        </a:solidFill>
                        <a:latin typeface="Calibri"/>
                      </a:endParaRPr>
                    </a:p>
                  </a:txBody>
                  <a:tcPr marL="9525" marR="9525" marT="9525" marB="0" anchor="b"/>
                </a:tc>
              </a:tr>
              <a:tr h="319282">
                <a:tc>
                  <a:txBody>
                    <a:bodyPr/>
                    <a:lstStyle/>
                    <a:p>
                      <a:pPr algn="ctr" fontAlgn="b"/>
                      <a:r>
                        <a:rPr lang="en-IN" sz="1100" b="0" i="0" u="none" strike="noStrike">
                          <a:solidFill>
                            <a:srgbClr val="000000"/>
                          </a:solidFill>
                          <a:latin typeface="Calibri"/>
                        </a:rPr>
                        <a:t>GNPA</a:t>
                      </a:r>
                    </a:p>
                  </a:txBody>
                  <a:tcPr marL="9525" marR="9525" marT="9525" marB="0" anchor="b"/>
                </a:tc>
                <a:tc>
                  <a:txBody>
                    <a:bodyPr/>
                    <a:lstStyle/>
                    <a:p>
                      <a:pPr algn="ctr" fontAlgn="b"/>
                      <a:r>
                        <a:rPr lang="en-IN" sz="1100" b="0" i="0" u="none" strike="noStrike">
                          <a:solidFill>
                            <a:srgbClr val="000000"/>
                          </a:solidFill>
                          <a:latin typeface="Calibri"/>
                        </a:rPr>
                        <a:t>0.18</a:t>
                      </a:r>
                    </a:p>
                  </a:txBody>
                  <a:tcPr marL="9525" marR="9525" marT="9525" marB="0" anchor="b"/>
                </a:tc>
                <a:tc>
                  <a:txBody>
                    <a:bodyPr/>
                    <a:lstStyle/>
                    <a:p>
                      <a:pPr algn="ctr" fontAlgn="b"/>
                      <a:r>
                        <a:rPr lang="en-IN" sz="1100" b="0" i="0" u="none" strike="noStrike">
                          <a:solidFill>
                            <a:srgbClr val="000000"/>
                          </a:solidFill>
                          <a:latin typeface="Calibri"/>
                        </a:rPr>
                        <a:t>1.61</a:t>
                      </a:r>
                    </a:p>
                  </a:txBody>
                  <a:tcPr marL="9525" marR="9525" marT="9525" marB="0" anchor="b"/>
                </a:tc>
                <a:tc>
                  <a:txBody>
                    <a:bodyPr/>
                    <a:lstStyle/>
                    <a:p>
                      <a:pPr algn="ctr" fontAlgn="b"/>
                      <a:endParaRPr lang="en-IN" sz="1100" b="0" i="0" u="none" strike="noStrike" dirty="0">
                        <a:solidFill>
                          <a:srgbClr val="000000"/>
                        </a:solidFill>
                        <a:latin typeface="Calibri"/>
                      </a:endParaRPr>
                    </a:p>
                  </a:txBody>
                  <a:tcPr marL="9525" marR="9525" marT="9525" marB="0" anchor="b"/>
                </a:tc>
              </a:tr>
              <a:tr h="319282">
                <a:tc>
                  <a:txBody>
                    <a:bodyPr/>
                    <a:lstStyle/>
                    <a:p>
                      <a:pPr algn="ctr" fontAlgn="b"/>
                      <a:r>
                        <a:rPr lang="en-IN" sz="1100" b="0" i="0" u="none" strike="noStrike">
                          <a:solidFill>
                            <a:srgbClr val="000000"/>
                          </a:solidFill>
                          <a:latin typeface="Calibri"/>
                        </a:rPr>
                        <a:t>NNPA</a:t>
                      </a:r>
                    </a:p>
                  </a:txBody>
                  <a:tcPr marL="9525" marR="9525" marT="9525" marB="0" anchor="b"/>
                </a:tc>
                <a:tc>
                  <a:txBody>
                    <a:bodyPr/>
                    <a:lstStyle/>
                    <a:p>
                      <a:pPr algn="ctr" fontAlgn="b"/>
                      <a:r>
                        <a:rPr lang="en-IN" sz="1100" b="0" i="0" u="none" strike="noStrike">
                          <a:solidFill>
                            <a:srgbClr val="000000"/>
                          </a:solidFill>
                          <a:latin typeface="Calibri"/>
                        </a:rPr>
                        <a:t>0.04</a:t>
                      </a:r>
                    </a:p>
                  </a:txBody>
                  <a:tcPr marL="9525" marR="9525" marT="9525" marB="0" anchor="b"/>
                </a:tc>
                <a:tc>
                  <a:txBody>
                    <a:bodyPr/>
                    <a:lstStyle/>
                    <a:p>
                      <a:pPr algn="ctr" fontAlgn="b"/>
                      <a:r>
                        <a:rPr lang="en-IN" sz="1100" b="0" i="0" u="none" strike="noStrike">
                          <a:solidFill>
                            <a:srgbClr val="000000"/>
                          </a:solidFill>
                          <a:latin typeface="Calibri"/>
                        </a:rPr>
                        <a:t>1.14</a:t>
                      </a:r>
                    </a:p>
                  </a:txBody>
                  <a:tcPr marL="9525" marR="9525" marT="9525" marB="0" anchor="b"/>
                </a:tc>
                <a:tc>
                  <a:txBody>
                    <a:bodyPr/>
                    <a:lstStyle/>
                    <a:p>
                      <a:pPr algn="ctr" fontAlgn="b"/>
                      <a:endParaRPr lang="en-IN" sz="1100" b="0" i="0" u="none" strike="noStrike" dirty="0">
                        <a:solidFill>
                          <a:srgbClr val="000000"/>
                        </a:solidFill>
                        <a:latin typeface="Calibri"/>
                      </a:endParaRPr>
                    </a:p>
                  </a:txBody>
                  <a:tcPr marL="9525" marR="9525" marT="9525" marB="0" anchor="b"/>
                </a:tc>
              </a:tr>
              <a:tr h="319282">
                <a:tc>
                  <a:txBody>
                    <a:bodyPr/>
                    <a:lstStyle/>
                    <a:p>
                      <a:pPr algn="ctr" fontAlgn="b"/>
                      <a:r>
                        <a:rPr lang="en-IN" sz="1100" b="0" i="0" u="none" strike="noStrike">
                          <a:solidFill>
                            <a:srgbClr val="000000"/>
                          </a:solidFill>
                          <a:latin typeface="Calibri"/>
                        </a:rPr>
                        <a:t>EPS</a:t>
                      </a:r>
                    </a:p>
                  </a:txBody>
                  <a:tcPr marL="9525" marR="9525" marT="9525" marB="0" anchor="b"/>
                </a:tc>
                <a:tc>
                  <a:txBody>
                    <a:bodyPr/>
                    <a:lstStyle/>
                    <a:p>
                      <a:pPr algn="ctr" fontAlgn="b"/>
                      <a:r>
                        <a:rPr lang="en-IN" sz="1100" b="0" i="0" u="none" strike="noStrike">
                          <a:solidFill>
                            <a:srgbClr val="000000"/>
                          </a:solidFill>
                          <a:latin typeface="Calibri"/>
                        </a:rPr>
                        <a:t>6.39</a:t>
                      </a: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r>
              <a:tr h="330759">
                <a:tc>
                  <a:txBody>
                    <a:bodyPr/>
                    <a:lstStyle/>
                    <a:p>
                      <a:pPr algn="ctr" fontAlgn="b"/>
                      <a:r>
                        <a:rPr lang="en-IN" sz="1100" b="0" i="0" u="none" strike="noStrike">
                          <a:solidFill>
                            <a:srgbClr val="000000"/>
                          </a:solidFill>
                          <a:latin typeface="Calibri"/>
                        </a:rPr>
                        <a:t>No. Of Employees</a:t>
                      </a:r>
                    </a:p>
                  </a:txBody>
                  <a:tcPr marL="9525" marR="9525" marT="9525" marB="0" anchor="b"/>
                </a:tc>
                <a:tc>
                  <a:txBody>
                    <a:bodyPr/>
                    <a:lstStyle/>
                    <a:p>
                      <a:pPr algn="ctr" fontAlgn="b"/>
                      <a:r>
                        <a:rPr lang="en-IN" sz="1100" b="0" i="0" u="none" strike="noStrike">
                          <a:solidFill>
                            <a:srgbClr val="000000"/>
                          </a:solidFill>
                          <a:latin typeface="Calibri"/>
                        </a:rPr>
                        <a:t>8258</a:t>
                      </a: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dirty="0">
                        <a:solidFill>
                          <a:srgbClr val="000000"/>
                        </a:solidFill>
                        <a:latin typeface="Calibri"/>
                      </a:endParaRPr>
                    </a:p>
                  </a:txBody>
                  <a:tcPr marL="9525" marR="9525" marT="9525" marB="0" anchor="b"/>
                </a:tc>
              </a:tr>
              <a:tr h="319282">
                <a:tc>
                  <a:txBody>
                    <a:bodyPr/>
                    <a:lstStyle/>
                    <a:p>
                      <a:pPr algn="ctr" fontAlgn="b"/>
                      <a:r>
                        <a:rPr lang="en-IN" sz="1100" b="0" i="0" u="none" strike="noStrike">
                          <a:solidFill>
                            <a:srgbClr val="000000"/>
                          </a:solidFill>
                          <a:latin typeface="Calibri"/>
                        </a:rPr>
                        <a:t>No. Of Branches</a:t>
                      </a:r>
                    </a:p>
                  </a:txBody>
                  <a:tcPr marL="9525" marR="9525" marT="9525" marB="0" anchor="b"/>
                </a:tc>
                <a:tc>
                  <a:txBody>
                    <a:bodyPr/>
                    <a:lstStyle/>
                    <a:p>
                      <a:pPr algn="ctr" fontAlgn="b"/>
                      <a:r>
                        <a:rPr lang="en-IN" sz="1100" b="0" i="0" u="none" strike="noStrike">
                          <a:solidFill>
                            <a:srgbClr val="000000"/>
                          </a:solidFill>
                          <a:latin typeface="Calibri"/>
                        </a:rPr>
                        <a:t>469</a:t>
                      </a:r>
                    </a:p>
                  </a:txBody>
                  <a:tcPr marL="9525" marR="9525" marT="9525" marB="0" anchor="b"/>
                </a:tc>
                <a:tc>
                  <a:txBody>
                    <a:bodyPr/>
                    <a:lstStyle/>
                    <a:p>
                      <a:pPr algn="ctr" fontAlgn="b"/>
                      <a:r>
                        <a:rPr lang="en-IN" sz="1100" b="0" i="0" u="none" strike="noStrike">
                          <a:solidFill>
                            <a:srgbClr val="000000"/>
                          </a:solidFill>
                          <a:latin typeface="Calibri"/>
                        </a:rPr>
                        <a:t>572</a:t>
                      </a:r>
                    </a:p>
                  </a:txBody>
                  <a:tcPr marL="9525" marR="9525" marT="9525" marB="0" anchor="b"/>
                </a:tc>
                <a:tc>
                  <a:txBody>
                    <a:bodyPr/>
                    <a:lstStyle/>
                    <a:p>
                      <a:pPr algn="ctr" fontAlgn="b"/>
                      <a:endParaRPr lang="en-IN" sz="1100" b="0" i="0" u="none" strike="noStrike" dirty="0">
                        <a:solidFill>
                          <a:srgbClr val="000000"/>
                        </a:solidFill>
                        <a:latin typeface="Calibri"/>
                      </a:endParaRPr>
                    </a:p>
                  </a:txBody>
                  <a:tcPr marL="9525" marR="9525" marT="9525" marB="0" anchor="b"/>
                </a:tc>
              </a:tr>
              <a:tr h="319282">
                <a:tc>
                  <a:txBody>
                    <a:bodyPr/>
                    <a:lstStyle/>
                    <a:p>
                      <a:pPr algn="ctr" fontAlgn="b"/>
                      <a:r>
                        <a:rPr lang="en-IN" sz="1100" b="0" i="0" u="none" strike="noStrike">
                          <a:solidFill>
                            <a:srgbClr val="000000"/>
                          </a:solidFill>
                          <a:latin typeface="Calibri"/>
                        </a:rPr>
                        <a:t>Avg Debt</a:t>
                      </a:r>
                    </a:p>
                  </a:txBody>
                  <a:tcPr marL="9525" marR="9525" marT="9525" marB="0" anchor="b"/>
                </a:tc>
                <a:tc>
                  <a:txBody>
                    <a:bodyPr/>
                    <a:lstStyle/>
                    <a:p>
                      <a:pPr algn="ctr" fontAlgn="b"/>
                      <a:r>
                        <a:rPr lang="en-IN" sz="1100" b="0" i="0" u="none" strike="noStrike">
                          <a:solidFill>
                            <a:srgbClr val="000000"/>
                          </a:solidFill>
                          <a:latin typeface="Calibri"/>
                        </a:rPr>
                        <a:t>3553.68</a:t>
                      </a: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c>
                  <a:txBody>
                    <a:bodyPr/>
                    <a:lstStyle/>
                    <a:p>
                      <a:pPr algn="ctr" fontAlgn="b"/>
                      <a:endParaRPr lang="en-IN" sz="1100" b="0" i="0" u="none" strike="noStrike">
                        <a:solidFill>
                          <a:srgbClr val="000000"/>
                        </a:solidFill>
                        <a:latin typeface="Calibri"/>
                      </a:endParaRPr>
                    </a:p>
                  </a:txBody>
                  <a:tcPr marL="9525" marR="9525" marT="9525" marB="0" anchor="b"/>
                </a:tc>
              </a:tr>
              <a:tr h="491570">
                <a:tc>
                  <a:txBody>
                    <a:bodyPr/>
                    <a:lstStyle/>
                    <a:p>
                      <a:pPr algn="ctr" fontAlgn="b"/>
                      <a:r>
                        <a:rPr lang="en-IN" sz="1100" b="1" i="0" u="none" strike="noStrike">
                          <a:solidFill>
                            <a:srgbClr val="000000"/>
                          </a:solidFill>
                          <a:latin typeface="Calibri"/>
                        </a:rPr>
                        <a:t>Area</a:t>
                      </a:r>
                    </a:p>
                  </a:txBody>
                  <a:tcPr marL="9525" marR="9525" marT="9525" marB="0" anchor="b"/>
                </a:tc>
                <a:tc>
                  <a:txBody>
                    <a:bodyPr/>
                    <a:lstStyle/>
                    <a:p>
                      <a:pPr algn="ctr" fontAlgn="b"/>
                      <a:r>
                        <a:rPr lang="en-IN" sz="1100" b="1" i="0" u="none" strike="noStrike">
                          <a:solidFill>
                            <a:srgbClr val="000000"/>
                          </a:solidFill>
                          <a:latin typeface="Calibri"/>
                        </a:rPr>
                        <a:t>No State&gt;16% of Gr loan Book</a:t>
                      </a:r>
                    </a:p>
                  </a:txBody>
                  <a:tcPr marL="9525" marR="9525" marT="9525" marB="0" anchor="b"/>
                </a:tc>
                <a:tc>
                  <a:txBody>
                    <a:bodyPr/>
                    <a:lstStyle/>
                    <a:p>
                      <a:pPr algn="ctr" fontAlgn="b"/>
                      <a:r>
                        <a:rPr lang="en-IN" sz="1100" b="1" i="0" u="none" strike="noStrike">
                          <a:solidFill>
                            <a:srgbClr val="000000"/>
                          </a:solidFill>
                          <a:latin typeface="Calibri"/>
                        </a:rPr>
                        <a:t>T.Nadu - 63%</a:t>
                      </a:r>
                    </a:p>
                  </a:txBody>
                  <a:tcPr marL="9525" marR="9525" marT="9525" marB="0" anchor="b"/>
                </a:tc>
                <a:tc>
                  <a:txBody>
                    <a:bodyPr/>
                    <a:lstStyle/>
                    <a:p>
                      <a:pPr algn="ctr" fontAlgn="b"/>
                      <a:endParaRPr lang="en-IN" sz="1100" b="1" i="0" u="none" strike="noStrike" dirty="0">
                        <a:solidFill>
                          <a:srgbClr val="000000"/>
                        </a:solidFill>
                        <a:latin typeface="Calibri"/>
                      </a:endParaRPr>
                    </a:p>
                  </a:txBody>
                  <a:tcPr marL="9525" marR="9525" marT="9525" marB="0" anchor="b"/>
                </a:tc>
              </a:tr>
              <a:tr h="491570">
                <a:tc>
                  <a:txBody>
                    <a:bodyPr/>
                    <a:lstStyle/>
                    <a:p>
                      <a:pPr algn="ctr" fontAlgn="b"/>
                      <a:endParaRPr lang="en-IN" sz="1100" b="1" i="0" u="none" strike="noStrike">
                        <a:solidFill>
                          <a:srgbClr val="000000"/>
                        </a:solidFill>
                        <a:latin typeface="Calibri"/>
                      </a:endParaRPr>
                    </a:p>
                  </a:txBody>
                  <a:tcPr marL="9525" marR="9525" marT="9525" marB="0" anchor="b"/>
                </a:tc>
                <a:tc>
                  <a:txBody>
                    <a:bodyPr/>
                    <a:lstStyle/>
                    <a:p>
                      <a:pPr algn="ctr" fontAlgn="b"/>
                      <a:r>
                        <a:rPr lang="en-IN" sz="1100" b="1" i="0" u="none" strike="noStrike">
                          <a:solidFill>
                            <a:srgbClr val="000000"/>
                          </a:solidFill>
                          <a:latin typeface="Calibri"/>
                        </a:rPr>
                        <a:t>East : North : South : West-129:118:130:92</a:t>
                      </a:r>
                    </a:p>
                  </a:txBody>
                  <a:tcPr marL="9525" marR="9525" marT="9525" marB="0" anchor="b"/>
                </a:tc>
                <a:tc>
                  <a:txBody>
                    <a:bodyPr/>
                    <a:lstStyle/>
                    <a:p>
                      <a:pPr algn="ctr" fontAlgn="b"/>
                      <a:endParaRPr lang="en-IN" sz="1100" b="1" i="0" u="none" strike="noStrike">
                        <a:solidFill>
                          <a:srgbClr val="000000"/>
                        </a:solidFill>
                        <a:latin typeface="Calibri"/>
                      </a:endParaRPr>
                    </a:p>
                  </a:txBody>
                  <a:tcPr marL="9525" marR="9525" marT="9525" marB="0" anchor="b"/>
                </a:tc>
                <a:tc>
                  <a:txBody>
                    <a:bodyPr/>
                    <a:lstStyle/>
                    <a:p>
                      <a:pPr algn="ctr" fontAlgn="b"/>
                      <a:endParaRPr lang="en-IN" sz="1100" b="1" i="0" u="none" strike="noStrike" dirty="0">
                        <a:solidFill>
                          <a:srgbClr val="000000"/>
                        </a:solidFill>
                        <a:latin typeface="Calibri"/>
                      </a:endParaRPr>
                    </a:p>
                  </a:txBody>
                  <a:tcPr marL="9525" marR="9525" marT="9525" marB="0" anchor="b"/>
                </a:tc>
              </a:tr>
              <a:tr h="350861">
                <a:tc>
                  <a:txBody>
                    <a:bodyPr/>
                    <a:lstStyle/>
                    <a:p>
                      <a:endParaRPr lang="en-IN"/>
                    </a:p>
                  </a:txBody>
                  <a:tcPr/>
                </a:tc>
                <a:tc>
                  <a:txBody>
                    <a:bodyPr/>
                    <a:lstStyle/>
                    <a:p>
                      <a:endParaRPr lang="en-IN" dirty="0"/>
                    </a:p>
                  </a:txBody>
                  <a:tcPr/>
                </a:tc>
                <a:tc>
                  <a:txBody>
                    <a:bodyPr/>
                    <a:lstStyle/>
                    <a:p>
                      <a:endParaRPr lang="en-IN"/>
                    </a:p>
                  </a:txBody>
                  <a:tcPr/>
                </a:tc>
                <a:tc>
                  <a:txBody>
                    <a:bodyPr/>
                    <a:lstStyle/>
                    <a:p>
                      <a:endParaRPr lang="en-IN" dirty="0"/>
                    </a:p>
                  </a:txBody>
                  <a:tcPr/>
                </a:tc>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Recent Industry Acquisitions…</a:t>
            </a:r>
            <a:endParaRPr lang="en-IN" dirty="0"/>
          </a:p>
        </p:txBody>
      </p:sp>
      <p:sp>
        <p:nvSpPr>
          <p:cNvPr id="3" name="Content Placeholder 2"/>
          <p:cNvSpPr>
            <a:spLocks noGrp="1"/>
          </p:cNvSpPr>
          <p:nvPr>
            <p:ph idx="1"/>
          </p:nvPr>
        </p:nvSpPr>
        <p:spPr/>
        <p:txBody>
          <a:bodyPr>
            <a:normAutofit fontScale="85000" lnSpcReduction="10000"/>
          </a:bodyPr>
          <a:lstStyle/>
          <a:p>
            <a:pPr algn="just"/>
            <a:r>
              <a:rPr lang="en-US" dirty="0" smtClean="0"/>
              <a:t>The Big Banks in India are beginning to act on management guru CK </a:t>
            </a:r>
            <a:r>
              <a:rPr lang="en-US" dirty="0" err="1" smtClean="0"/>
              <a:t>Prahalad’s</a:t>
            </a:r>
            <a:r>
              <a:rPr lang="en-US" dirty="0" smtClean="0"/>
              <a:t>  “Bottom of the Pyramid” story.</a:t>
            </a:r>
          </a:p>
          <a:p>
            <a:r>
              <a:rPr lang="en-US" b="1" dirty="0" err="1" smtClean="0"/>
              <a:t>Mannapuram</a:t>
            </a:r>
            <a:r>
              <a:rPr lang="en-US" b="1" dirty="0" smtClean="0"/>
              <a:t> Finance- 85% stake in </a:t>
            </a:r>
            <a:r>
              <a:rPr lang="en-US" b="1" dirty="0" err="1" smtClean="0"/>
              <a:t>Asirvad</a:t>
            </a:r>
            <a:r>
              <a:rPr lang="en-US" b="1" dirty="0" smtClean="0"/>
              <a:t> Microfinance in February, 2015.</a:t>
            </a:r>
          </a:p>
          <a:p>
            <a:r>
              <a:rPr lang="en-US" dirty="0" smtClean="0"/>
              <a:t>IDFC Bank- 9.99% in ASA International India Microfinance (P) Ltd. In January, 2016.</a:t>
            </a:r>
          </a:p>
          <a:p>
            <a:r>
              <a:rPr lang="en-US" dirty="0" smtClean="0"/>
              <a:t>DCB Bank- 5.81% in Annapurna Microfinance in March,2016.</a:t>
            </a:r>
          </a:p>
          <a:p>
            <a:r>
              <a:rPr lang="en-US" b="1" dirty="0" smtClean="0"/>
              <a:t>IDFC Bank- </a:t>
            </a:r>
            <a:r>
              <a:rPr lang="en-US" b="1" dirty="0" err="1" smtClean="0"/>
              <a:t>Grama</a:t>
            </a:r>
            <a:r>
              <a:rPr lang="en-US" b="1" dirty="0" smtClean="0"/>
              <a:t> </a:t>
            </a:r>
            <a:r>
              <a:rPr lang="en-US" b="1" dirty="0" err="1" smtClean="0"/>
              <a:t>Vidiyal</a:t>
            </a:r>
            <a:r>
              <a:rPr lang="en-US" b="1" dirty="0" smtClean="0"/>
              <a:t> Microfinance in March,2016.</a:t>
            </a:r>
          </a:p>
          <a:p>
            <a:r>
              <a:rPr lang="en-US" b="1" dirty="0" err="1" smtClean="0"/>
              <a:t>Kotak</a:t>
            </a:r>
            <a:r>
              <a:rPr lang="en-US" b="1" dirty="0" smtClean="0"/>
              <a:t> Mahindra Bank-BSS Microfinance in September,2016</a:t>
            </a:r>
          </a:p>
          <a:p>
            <a:r>
              <a:rPr lang="en-US" dirty="0" smtClean="0"/>
              <a:t>RBL Bank- 9.99% in </a:t>
            </a:r>
            <a:r>
              <a:rPr lang="en-US" dirty="0" err="1" smtClean="0"/>
              <a:t>Utkarsh</a:t>
            </a:r>
            <a:r>
              <a:rPr lang="en-US" dirty="0" smtClean="0"/>
              <a:t> Financial Services in October,2016.</a:t>
            </a:r>
          </a:p>
          <a:p>
            <a:r>
              <a:rPr lang="en-US" dirty="0" smtClean="0"/>
              <a:t>At least for now, small appears to be beautiful.</a:t>
            </a:r>
          </a:p>
          <a:p>
            <a:endParaRPr lang="en-US" dirty="0" smtClean="0"/>
          </a:p>
          <a:p>
            <a:endParaRPr lang="en-IN"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Valuation</a:t>
            </a:r>
            <a:endParaRPr lang="en-IN" dirty="0"/>
          </a:p>
        </p:txBody>
      </p:sp>
      <p:sp>
        <p:nvSpPr>
          <p:cNvPr id="3" name="Content Placeholder 2"/>
          <p:cNvSpPr>
            <a:spLocks noGrp="1"/>
          </p:cNvSpPr>
          <p:nvPr>
            <p:ph idx="1"/>
          </p:nvPr>
        </p:nvSpPr>
        <p:spPr/>
        <p:txBody>
          <a:bodyPr>
            <a:normAutofit lnSpcReduction="10000"/>
          </a:bodyPr>
          <a:lstStyle/>
          <a:p>
            <a:pPr algn="just"/>
            <a:r>
              <a:rPr lang="en-IN" dirty="0" smtClean="0"/>
              <a:t>In 2014, when </a:t>
            </a:r>
            <a:r>
              <a:rPr lang="en-IN" dirty="0" err="1" smtClean="0"/>
              <a:t>Bandhan</a:t>
            </a:r>
            <a:r>
              <a:rPr lang="en-IN" dirty="0" smtClean="0"/>
              <a:t> got license of bank, P/E fund of UK were willing to pay 2.9 times of Book value. That would have been the premium of Rs 320/- over Rs 10/- FV.</a:t>
            </a:r>
          </a:p>
          <a:p>
            <a:pPr algn="just"/>
            <a:r>
              <a:rPr lang="en-US" dirty="0" err="1" smtClean="0"/>
              <a:t>Acquisiton</a:t>
            </a:r>
            <a:r>
              <a:rPr lang="en-US" dirty="0" smtClean="0"/>
              <a:t> of </a:t>
            </a:r>
            <a:r>
              <a:rPr lang="en-US" dirty="0" err="1" smtClean="0"/>
              <a:t>Grama</a:t>
            </a:r>
            <a:r>
              <a:rPr lang="en-US" dirty="0" smtClean="0"/>
              <a:t> </a:t>
            </a:r>
            <a:r>
              <a:rPr lang="en-US" dirty="0" err="1" smtClean="0"/>
              <a:t>Vidiyal</a:t>
            </a:r>
            <a:r>
              <a:rPr lang="en-US" dirty="0" smtClean="0"/>
              <a:t> Microfinance </a:t>
            </a:r>
            <a:r>
              <a:rPr lang="en-US" dirty="0" smtClean="0"/>
              <a:t>Ltd (GVM) </a:t>
            </a:r>
            <a:r>
              <a:rPr lang="en-US" dirty="0" smtClean="0"/>
              <a:t>by IDFC Bank in July,2016 for Rs 300 cr. At around 2 times price to book. It had around 1500 </a:t>
            </a:r>
            <a:r>
              <a:rPr lang="en-US" dirty="0" err="1" smtClean="0"/>
              <a:t>cr</a:t>
            </a:r>
            <a:r>
              <a:rPr lang="en-US" dirty="0" smtClean="0"/>
              <a:t> AUM, 1.1 million customers and 300+ branches in 7 states.</a:t>
            </a:r>
          </a:p>
          <a:p>
            <a:pPr algn="just"/>
            <a:r>
              <a:rPr lang="en-US" dirty="0" err="1" smtClean="0"/>
              <a:t>Kotak</a:t>
            </a:r>
            <a:r>
              <a:rPr lang="en-US" dirty="0" smtClean="0"/>
              <a:t> Bank acquires 99.49% of BSS Microfinance </a:t>
            </a:r>
            <a:r>
              <a:rPr lang="en-US" dirty="0" err="1" smtClean="0"/>
              <a:t>Pvt</a:t>
            </a:r>
            <a:r>
              <a:rPr lang="en-US" dirty="0" smtClean="0"/>
              <a:t> Ltd for 139.2 cr. At around 2 times price to book value. It has loans of 483 </a:t>
            </a:r>
            <a:r>
              <a:rPr lang="en-US" dirty="0" err="1" smtClean="0"/>
              <a:t>cr</a:t>
            </a:r>
            <a:r>
              <a:rPr lang="en-US" dirty="0" smtClean="0"/>
              <a:t> in its book.</a:t>
            </a:r>
          </a:p>
          <a:p>
            <a:pPr algn="just">
              <a:buNone/>
            </a:pPr>
            <a:endParaRPr lang="en-IN"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My View</a:t>
            </a:r>
            <a:endParaRPr lang="en-IN" dirty="0"/>
          </a:p>
        </p:txBody>
      </p:sp>
      <p:sp>
        <p:nvSpPr>
          <p:cNvPr id="3" name="Content Placeholder 2"/>
          <p:cNvSpPr>
            <a:spLocks noGrp="1"/>
          </p:cNvSpPr>
          <p:nvPr>
            <p:ph idx="1"/>
          </p:nvPr>
        </p:nvSpPr>
        <p:spPr/>
        <p:txBody>
          <a:bodyPr/>
          <a:lstStyle/>
          <a:p>
            <a:pPr algn="just"/>
            <a:r>
              <a:rPr lang="en-US" dirty="0" smtClean="0"/>
              <a:t>Charlie </a:t>
            </a:r>
            <a:r>
              <a:rPr lang="en-US" dirty="0" err="1" smtClean="0"/>
              <a:t>Munger</a:t>
            </a:r>
            <a:r>
              <a:rPr lang="en-US" dirty="0" smtClean="0"/>
              <a:t> says if  I want to hold a view, if I cannot refute or disprove this view better than the smartest, most capable, most qualified person on the earth, then I’m not worthy of holding that view. </a:t>
            </a:r>
            <a:endParaRPr lang="en-US" dirty="0" smtClean="0"/>
          </a:p>
          <a:p>
            <a:pPr algn="just"/>
            <a:endParaRPr lang="en-US" dirty="0" smtClean="0"/>
          </a:p>
          <a:p>
            <a:pPr algn="just"/>
            <a:r>
              <a:rPr lang="en-US" dirty="0" smtClean="0"/>
              <a:t>I cannot disprove some of the views of this learned group, so I don’t want to form any opinion.</a:t>
            </a:r>
            <a:endParaRPr lang="en-US" dirty="0" smtClean="0"/>
          </a:p>
          <a:p>
            <a:pPr algn="just">
              <a:buNone/>
            </a:pPr>
            <a:endParaRPr lang="en-US" dirty="0" smtClean="0"/>
          </a:p>
          <a:p>
            <a:pPr algn="just">
              <a:buNone/>
            </a:pPr>
            <a:endParaRPr lang="en-IN"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55576" y="2852936"/>
            <a:ext cx="7690048" cy="1980832"/>
          </a:xfrm>
        </p:spPr>
        <p:txBody>
          <a:bodyPr/>
          <a:lstStyle/>
          <a:p>
            <a:pPr algn="ctr"/>
            <a:r>
              <a:rPr lang="en-US" dirty="0" smtClean="0"/>
              <a:t>Thank You.</a:t>
            </a:r>
            <a:br>
              <a:rPr lang="en-US" dirty="0" smtClean="0"/>
            </a:b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231392"/>
          </a:xfrm>
        </p:spPr>
        <p:txBody>
          <a:bodyPr>
            <a:normAutofit fontScale="90000"/>
          </a:bodyPr>
          <a:lstStyle/>
          <a:p>
            <a:pPr algn="ct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Disruption by Technology and Competition.</a:t>
            </a:r>
            <a:endParaRPr lang="en-IN" dirty="0"/>
          </a:p>
        </p:txBody>
      </p:sp>
      <p:sp>
        <p:nvSpPr>
          <p:cNvPr id="3" name="Content Placeholder 2"/>
          <p:cNvSpPr>
            <a:spLocks noGrp="1"/>
          </p:cNvSpPr>
          <p:nvPr>
            <p:ph idx="1"/>
          </p:nvPr>
        </p:nvSpPr>
        <p:spPr/>
        <p:txBody>
          <a:bodyPr>
            <a:normAutofit fontScale="92500" lnSpcReduction="10000"/>
          </a:bodyPr>
          <a:lstStyle/>
          <a:p>
            <a:pPr algn="just"/>
            <a:r>
              <a:rPr lang="en-US" dirty="0" smtClean="0"/>
              <a:t> </a:t>
            </a:r>
            <a:r>
              <a:rPr lang="en-IN" dirty="0" smtClean="0"/>
              <a:t>Mr. </a:t>
            </a:r>
            <a:r>
              <a:rPr lang="en-IN" dirty="0" err="1" smtClean="0"/>
              <a:t>Nilekani</a:t>
            </a:r>
            <a:r>
              <a:rPr lang="en-IN" dirty="0" smtClean="0"/>
              <a:t> has been propagating along with Credit Suisse that JAM Trinity-Jan </a:t>
            </a:r>
            <a:r>
              <a:rPr lang="en-IN" dirty="0" err="1" smtClean="0"/>
              <a:t>Dhan</a:t>
            </a:r>
            <a:r>
              <a:rPr lang="en-IN" dirty="0" smtClean="0"/>
              <a:t>, </a:t>
            </a:r>
            <a:r>
              <a:rPr lang="en-IN" dirty="0" err="1" smtClean="0"/>
              <a:t>Aadhar</a:t>
            </a:r>
            <a:r>
              <a:rPr lang="en-IN" dirty="0" smtClean="0"/>
              <a:t> &amp; Mobile are going to create lots of positivity for the retail finance sector in the next 10 years.</a:t>
            </a:r>
          </a:p>
          <a:p>
            <a:pPr algn="just"/>
            <a:r>
              <a:rPr lang="en-US" dirty="0" smtClean="0"/>
              <a:t>New licensed players will disrupt both the payments space and retail savings part. There was record mobilization of funds by </a:t>
            </a:r>
            <a:r>
              <a:rPr lang="en-US" dirty="0" err="1" smtClean="0"/>
              <a:t>Bandhan</a:t>
            </a:r>
            <a:r>
              <a:rPr lang="en-US" dirty="0" smtClean="0"/>
              <a:t> Bank at higher savings rate.</a:t>
            </a:r>
          </a:p>
          <a:p>
            <a:pPr algn="just"/>
            <a:r>
              <a:rPr lang="en-US" dirty="0" smtClean="0"/>
              <a:t>As per latest Govt. data, around 25 </a:t>
            </a:r>
            <a:r>
              <a:rPr lang="en-US" dirty="0" err="1" smtClean="0"/>
              <a:t>cr</a:t>
            </a:r>
            <a:r>
              <a:rPr lang="en-US" dirty="0" smtClean="0"/>
              <a:t> accounts have been opened under the </a:t>
            </a:r>
            <a:r>
              <a:rPr lang="en-US" dirty="0" err="1" smtClean="0"/>
              <a:t>Pradhan</a:t>
            </a:r>
            <a:r>
              <a:rPr lang="en-US" dirty="0" smtClean="0"/>
              <a:t> </a:t>
            </a:r>
            <a:r>
              <a:rPr lang="en-US" dirty="0" err="1" smtClean="0"/>
              <a:t>Mantri</a:t>
            </a:r>
            <a:r>
              <a:rPr lang="en-US" dirty="0" smtClean="0"/>
              <a:t> Jan </a:t>
            </a:r>
            <a:r>
              <a:rPr lang="en-US" dirty="0" err="1" smtClean="0"/>
              <a:t>Dhan</a:t>
            </a:r>
            <a:r>
              <a:rPr lang="en-US" dirty="0" smtClean="0"/>
              <a:t> </a:t>
            </a:r>
            <a:r>
              <a:rPr lang="en-US" dirty="0" err="1" smtClean="0"/>
              <a:t>Yojana</a:t>
            </a:r>
            <a:r>
              <a:rPr lang="en-US" dirty="0" smtClean="0"/>
              <a:t> (PMJDY) with balance of Rs 44480/- cr. Of this around 13 </a:t>
            </a:r>
            <a:r>
              <a:rPr lang="en-US" dirty="0" err="1" smtClean="0"/>
              <a:t>cr</a:t>
            </a:r>
            <a:r>
              <a:rPr lang="en-US" dirty="0" smtClean="0"/>
              <a:t> accounts have been seeded with </a:t>
            </a:r>
            <a:r>
              <a:rPr lang="en-US" dirty="0" err="1" smtClean="0"/>
              <a:t>Aadhar</a:t>
            </a:r>
            <a:r>
              <a:rPr lang="en-US" dirty="0" smtClean="0"/>
              <a:t> and only 23% accounts have zero balance.</a:t>
            </a:r>
            <a:endParaRPr lang="en-IN" dirty="0" smtClean="0"/>
          </a:p>
          <a:p>
            <a:pPr algn="just">
              <a:buNone/>
            </a:pP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Disruption by PSU Banks.</a:t>
            </a:r>
            <a:endParaRPr lang="en-IN" dirty="0"/>
          </a:p>
        </p:txBody>
      </p:sp>
      <p:sp>
        <p:nvSpPr>
          <p:cNvPr id="3" name="Content Placeholder 2"/>
          <p:cNvSpPr>
            <a:spLocks noGrp="1"/>
          </p:cNvSpPr>
          <p:nvPr>
            <p:ph idx="1"/>
          </p:nvPr>
        </p:nvSpPr>
        <p:spPr/>
        <p:txBody>
          <a:bodyPr>
            <a:normAutofit fontScale="92500" lnSpcReduction="20000"/>
          </a:bodyPr>
          <a:lstStyle/>
          <a:p>
            <a:pPr algn="just"/>
            <a:r>
              <a:rPr lang="en-US" dirty="0" smtClean="0"/>
              <a:t>Govt. Banks are starting to give up market share.</a:t>
            </a:r>
          </a:p>
          <a:p>
            <a:pPr algn="just"/>
            <a:r>
              <a:rPr lang="en-US" dirty="0" smtClean="0"/>
              <a:t>Total credit outstanding of the entire banking sector is 75 </a:t>
            </a:r>
            <a:r>
              <a:rPr lang="en-US" dirty="0" err="1" smtClean="0"/>
              <a:t>lakh</a:t>
            </a:r>
            <a:r>
              <a:rPr lang="en-US" dirty="0" smtClean="0"/>
              <a:t> cr. Out of which 52 </a:t>
            </a:r>
            <a:r>
              <a:rPr lang="en-US" dirty="0" err="1" smtClean="0"/>
              <a:t>lakh</a:t>
            </a:r>
            <a:r>
              <a:rPr lang="en-US" dirty="0" smtClean="0"/>
              <a:t> cr. Is with the PSU Banks i.e. </a:t>
            </a:r>
            <a:r>
              <a:rPr lang="en-US" b="1" dirty="0" smtClean="0"/>
              <a:t>they still have 70% of the outstanding credit</a:t>
            </a:r>
            <a:r>
              <a:rPr lang="en-US" dirty="0" smtClean="0"/>
              <a:t>. But of the new outstanding getting created they are going to get only 22%.</a:t>
            </a:r>
          </a:p>
          <a:p>
            <a:pPr algn="just"/>
            <a:r>
              <a:rPr lang="en-US" dirty="0" smtClean="0"/>
              <a:t>This is not unusual. We had past examples of industries shifting </a:t>
            </a:r>
            <a:r>
              <a:rPr lang="en-IN" dirty="0" smtClean="0"/>
              <a:t>towards privatisation like Aviation (Air India) , Telecom (MTNL, BSNL) ; Broadcasting Industry (</a:t>
            </a:r>
            <a:r>
              <a:rPr lang="en-IN" dirty="0" err="1" smtClean="0"/>
              <a:t>Doordarshan</a:t>
            </a:r>
            <a:r>
              <a:rPr lang="en-IN" dirty="0" smtClean="0"/>
              <a:t>) ; FM Radio ; Asset Management (UTI, SBI MF) . Now started in Credit market and also Insurance. Govt. (LIC annualised premium equivalent has fallen below 50% for the 1</a:t>
            </a:r>
            <a:r>
              <a:rPr lang="en-IN" baseline="30000" dirty="0" smtClean="0"/>
              <a:t>st</a:t>
            </a:r>
            <a:r>
              <a:rPr lang="en-IN" dirty="0" smtClean="0"/>
              <a:t> time). </a:t>
            </a:r>
            <a:endParaRPr lang="en-US" dirty="0" smtClean="0"/>
          </a:p>
          <a:p>
            <a:pPr algn="just"/>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Retreat of Global Banks.</a:t>
            </a:r>
            <a:endParaRPr lang="en-IN" dirty="0"/>
          </a:p>
        </p:txBody>
      </p:sp>
      <p:sp>
        <p:nvSpPr>
          <p:cNvPr id="3" name="Content Placeholder 2"/>
          <p:cNvSpPr>
            <a:spLocks noGrp="1"/>
          </p:cNvSpPr>
          <p:nvPr>
            <p:ph idx="1"/>
          </p:nvPr>
        </p:nvSpPr>
        <p:spPr/>
        <p:txBody>
          <a:bodyPr>
            <a:normAutofit/>
          </a:bodyPr>
          <a:lstStyle/>
          <a:p>
            <a:pPr algn="just"/>
            <a:r>
              <a:rPr lang="en-IN" dirty="0" smtClean="0"/>
              <a:t>Lot of global banks are starting to go back home because of all the global issues that are going on. If at all they focus on the wholesale side of the equation, but in retail lot of them are scaling back. Like in housing finance few years back-HSBC, Standard Chartered, Deutsche Bank were big players and then all started to shrink back. Most important is we are seeing this retreat of global banks at a time when India is starting to grow and this is big opportunity. </a:t>
            </a:r>
          </a:p>
          <a:p>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Import of Global Capital</a:t>
            </a:r>
            <a:endParaRPr lang="en-IN" dirty="0"/>
          </a:p>
        </p:txBody>
      </p:sp>
      <p:sp>
        <p:nvSpPr>
          <p:cNvPr id="3" name="Content Placeholder 2"/>
          <p:cNvSpPr>
            <a:spLocks noGrp="1"/>
          </p:cNvSpPr>
          <p:nvPr>
            <p:ph idx="1"/>
          </p:nvPr>
        </p:nvSpPr>
        <p:spPr/>
        <p:txBody>
          <a:bodyPr>
            <a:normAutofit/>
          </a:bodyPr>
          <a:lstStyle/>
          <a:p>
            <a:pPr lvl="0" algn="just"/>
            <a:r>
              <a:rPr lang="en-IN" dirty="0" smtClean="0"/>
              <a:t>India’s growth continues but along with that we see global capital is coming because any financial services company also relies on availability of capital and we are seeing huge amount of global capital coming in. And since the Indian branches of global financial companies are shrinking, they are all trying to search for partners here. We are seeing Canadian pension funds, Scandinavian pension funds looking for partners out here.</a:t>
            </a:r>
          </a:p>
          <a:p>
            <a:pPr algn="just"/>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History of MFI</a:t>
            </a:r>
            <a:endParaRPr lang="en-IN" dirty="0"/>
          </a:p>
        </p:txBody>
      </p:sp>
      <p:sp>
        <p:nvSpPr>
          <p:cNvPr id="3" name="Content Placeholder 2"/>
          <p:cNvSpPr>
            <a:spLocks noGrp="1"/>
          </p:cNvSpPr>
          <p:nvPr>
            <p:ph idx="1"/>
          </p:nvPr>
        </p:nvSpPr>
        <p:spPr/>
        <p:txBody>
          <a:bodyPr>
            <a:normAutofit fontScale="77500" lnSpcReduction="20000"/>
          </a:bodyPr>
          <a:lstStyle/>
          <a:p>
            <a:pPr algn="just"/>
            <a:r>
              <a:rPr lang="en-IN" dirty="0" smtClean="0"/>
              <a:t>In 1969, the concept of priority sector loans was introduced. Under the priority sector norms, banks were required to give 40% of their credit to agriculture and the weaker section of society, it exists even today although the components have been changing over the years.</a:t>
            </a:r>
          </a:p>
          <a:p>
            <a:pPr algn="just"/>
            <a:r>
              <a:rPr lang="en-IN" dirty="0" smtClean="0"/>
              <a:t>A big shot in the MFIs came in the form of an RBI circular on 18</a:t>
            </a:r>
            <a:r>
              <a:rPr lang="en-IN" baseline="30000" dirty="0" smtClean="0"/>
              <a:t>th</a:t>
            </a:r>
            <a:r>
              <a:rPr lang="en-IN" dirty="0" smtClean="0"/>
              <a:t> February, 2000 which reckoned micro credit extended by banks to individual borrowers directly or through any intermediary as part of their priority sector lending. This encouraged banks overnight to give money to MFIs to be on-lent to the rural poor in a big way. From zero, bank lending to the segment rose to RS 30000 </a:t>
            </a:r>
            <a:r>
              <a:rPr lang="en-IN" dirty="0" err="1" smtClean="0"/>
              <a:t>cr</a:t>
            </a:r>
            <a:r>
              <a:rPr lang="en-IN" dirty="0" smtClean="0"/>
              <a:t> by 2010 . In the 5 years between 2005 and 2010, the MFI industry grew at 62% every year in terms of the number of unique clients and 88% in terms of loan portfolio.</a:t>
            </a:r>
          </a:p>
          <a:p>
            <a:pPr algn="just"/>
            <a:r>
              <a:rPr lang="en-IN" dirty="0" smtClean="0"/>
              <a:t>The 1</a:t>
            </a:r>
            <a:r>
              <a:rPr lang="en-IN" baseline="30000" dirty="0" smtClean="0"/>
              <a:t>st</a:t>
            </a:r>
            <a:r>
              <a:rPr lang="en-IN" dirty="0" smtClean="0"/>
              <a:t> microfinance institution in India to obtain an NBFC license was BFSL (</a:t>
            </a:r>
            <a:r>
              <a:rPr lang="en-IN" dirty="0" err="1" smtClean="0"/>
              <a:t>Bharti</a:t>
            </a:r>
            <a:r>
              <a:rPr lang="en-IN" dirty="0" smtClean="0"/>
              <a:t> </a:t>
            </a:r>
            <a:r>
              <a:rPr lang="en-IN" dirty="0" err="1" smtClean="0"/>
              <a:t>Samrudhi</a:t>
            </a:r>
            <a:r>
              <a:rPr lang="en-IN" dirty="0" smtClean="0"/>
              <a:t> Finance Ltd), popularly known by its parent, the </a:t>
            </a:r>
            <a:r>
              <a:rPr lang="en-IN" dirty="0" err="1" smtClean="0"/>
              <a:t>Basix</a:t>
            </a:r>
            <a:r>
              <a:rPr lang="en-IN" dirty="0" smtClean="0"/>
              <a:t> Social Enterprise Group, established by Vijay </a:t>
            </a:r>
            <a:r>
              <a:rPr lang="en-IN" dirty="0" err="1" smtClean="0"/>
              <a:t>Mahajan</a:t>
            </a:r>
            <a:r>
              <a:rPr lang="en-IN" dirty="0" smtClean="0"/>
              <a:t> in 1996. For 8 years, BFSK was the only for profit NBFC MFI.</a:t>
            </a:r>
          </a:p>
          <a:p>
            <a:pPr algn="just"/>
            <a:endParaRPr lang="en-IN" dirty="0" smtClean="0"/>
          </a:p>
          <a:p>
            <a:endParaRPr lang="en-IN" dirty="0" smtClean="0"/>
          </a:p>
          <a:p>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Andhra Pradesh Crisis</a:t>
            </a:r>
            <a:endParaRPr lang="en-IN" dirty="0"/>
          </a:p>
        </p:txBody>
      </p:sp>
      <p:sp>
        <p:nvSpPr>
          <p:cNvPr id="3" name="Content Placeholder 2"/>
          <p:cNvSpPr>
            <a:spLocks noGrp="1"/>
          </p:cNvSpPr>
          <p:nvPr>
            <p:ph idx="1"/>
          </p:nvPr>
        </p:nvSpPr>
        <p:spPr/>
        <p:txBody>
          <a:bodyPr>
            <a:normAutofit fontScale="92500" lnSpcReduction="20000"/>
          </a:bodyPr>
          <a:lstStyle/>
          <a:p>
            <a:pPr algn="just"/>
            <a:r>
              <a:rPr lang="en-US" dirty="0" smtClean="0"/>
              <a:t>In 2010, the Andhra Pradesh Govt. clamped down on the industry, almost killing it. </a:t>
            </a:r>
          </a:p>
          <a:p>
            <a:pPr algn="just"/>
            <a:r>
              <a:rPr lang="en-IN" dirty="0" smtClean="0"/>
              <a:t>In </a:t>
            </a:r>
            <a:r>
              <a:rPr lang="en-IN" dirty="0" smtClean="0"/>
              <a:t>December, 2010, the ordinance was enacted as AP Microfinance Institutions (Regulation of </a:t>
            </a:r>
            <a:r>
              <a:rPr lang="en-IN" dirty="0" err="1" smtClean="0"/>
              <a:t>Moneylending</a:t>
            </a:r>
            <a:r>
              <a:rPr lang="en-IN" dirty="0" smtClean="0"/>
              <a:t> Activities) Act, importing several restrictions on MFIs. Use of forceful practices to recover loans was made punishable under the Act. The recovery rate plummeted from 99% to 10</a:t>
            </a:r>
            <a:r>
              <a:rPr lang="en-IN" dirty="0" smtClean="0"/>
              <a:t>%.</a:t>
            </a:r>
          </a:p>
          <a:p>
            <a:pPr algn="just"/>
            <a:r>
              <a:rPr lang="en-IN" dirty="0" smtClean="0"/>
              <a:t>The o/s loan book of the industry, Rs 30000 cr. In October, 2010 had shrunk to half that size in a year. The MFI industry’s total exposure to AP was around 7200 </a:t>
            </a:r>
            <a:r>
              <a:rPr lang="en-IN" dirty="0" err="1" smtClean="0"/>
              <a:t>cr</a:t>
            </a:r>
            <a:r>
              <a:rPr lang="en-IN" dirty="0" smtClean="0"/>
              <a:t> in2010 but it was able to collect only 10% of this money from the borrowers. </a:t>
            </a:r>
          </a:p>
          <a:p>
            <a:pPr algn="just"/>
            <a:endParaRPr lang="en-IN" dirty="0" smtClean="0"/>
          </a:p>
          <a:p>
            <a:pPr algn="just"/>
            <a:endParaRPr lang="en-IN"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3287</TotalTime>
  <Words>3041</Words>
  <Application>Microsoft Office PowerPoint</Application>
  <PresentationFormat>On-screen Show (4:3)</PresentationFormat>
  <Paragraphs>495</Paragraphs>
  <Slides>37</Slides>
  <Notes>1</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Flow</vt:lpstr>
      <vt:lpstr> Introduction </vt:lpstr>
      <vt:lpstr>Disclaimer</vt:lpstr>
      <vt:lpstr>Financial Sector  </vt:lpstr>
      <vt:lpstr>     Disruption by Technology and Competition.</vt:lpstr>
      <vt:lpstr>Disruption by PSU Banks.</vt:lpstr>
      <vt:lpstr>Retreat of Global Banks.</vt:lpstr>
      <vt:lpstr>Import of Global Capital</vt:lpstr>
      <vt:lpstr>History of MFI</vt:lpstr>
      <vt:lpstr>Andhra Pradesh Crisis</vt:lpstr>
      <vt:lpstr>Revival of Industry</vt:lpstr>
      <vt:lpstr>Regulations for NBFC-MFIs </vt:lpstr>
      <vt:lpstr>Pricing Guidelines</vt:lpstr>
      <vt:lpstr>Percentage share of Total Gross Loan Portfolio (GLP) as on 30.09.2015</vt:lpstr>
      <vt:lpstr>Top 5 states accounting for 61% of the GLP as on 30.09.2015 </vt:lpstr>
      <vt:lpstr>Never waste the opportunity offered by a good crisis. </vt:lpstr>
      <vt:lpstr>Recent Industry Position  (All figures in crores) </vt:lpstr>
      <vt:lpstr>Snapshot of Equifax Credit Bureau (As on July,2016) </vt:lpstr>
      <vt:lpstr>Sector Outstanding  Non AP Portfolio</vt:lpstr>
      <vt:lpstr>Opportunities lying ahead for MFIs </vt:lpstr>
      <vt:lpstr>Basic Competitive Advantages of being MFIs </vt:lpstr>
      <vt:lpstr>Drawbacks of MFIs</vt:lpstr>
      <vt:lpstr>Understanding Operations of MFIs </vt:lpstr>
      <vt:lpstr>Transition to SF Bank </vt:lpstr>
      <vt:lpstr>Advantages of Transiting into Bank</vt:lpstr>
      <vt:lpstr>Drawbacks of transiting into SF Bank </vt:lpstr>
      <vt:lpstr>       Ujjivan-Introduction </vt:lpstr>
      <vt:lpstr>Slide 27</vt:lpstr>
      <vt:lpstr>Ujjivan Concall Highlights </vt:lpstr>
      <vt:lpstr>Slide 29</vt:lpstr>
      <vt:lpstr>Equitas Concall Highlights</vt:lpstr>
      <vt:lpstr>Slide 31</vt:lpstr>
      <vt:lpstr>Slide 32</vt:lpstr>
      <vt:lpstr>Slide 33</vt:lpstr>
      <vt:lpstr>Recent Industry Acquisitions…</vt:lpstr>
      <vt:lpstr>Valuation</vt:lpstr>
      <vt:lpstr>My View</vt:lpstr>
      <vt:lpstr>Thank You.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Brief Introduction about Me</dc:title>
  <dc:creator>user1</dc:creator>
  <cp:lastModifiedBy>user1</cp:lastModifiedBy>
  <cp:revision>201</cp:revision>
  <dcterms:created xsi:type="dcterms:W3CDTF">2016-10-06T07:05:55Z</dcterms:created>
  <dcterms:modified xsi:type="dcterms:W3CDTF">2016-11-11T14:50:33Z</dcterms:modified>
</cp:coreProperties>
</file>