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0" r:id="rId10"/>
    <p:sldId id="267" r:id="rId11"/>
    <p:sldId id="265" r:id="rId12"/>
    <p:sldId id="268" r:id="rId13"/>
    <p:sldId id="269" r:id="rId14"/>
    <p:sldId id="271" r:id="rId15"/>
    <p:sldId id="274" r:id="rId16"/>
    <p:sldId id="273"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sales Q2FY17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of 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40-488A-ADB3-1D883BB1C3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40-488A-ADB3-1D883BB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40-488A-ADB3-1D883BB1C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40-488A-ADB3-1D883BB1C3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440-488A-ADB3-1D883BB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440-488A-ADB3-1D883BB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440-488A-ADB3-1D883BB1C3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Furniture, Patio, Lawn &amp; Garden</c:v>
                </c:pt>
                <c:pt idx="1">
                  <c:v>Home Improvement &amp; Art Crafts</c:v>
                </c:pt>
                <c:pt idx="2">
                  <c:v>Musical Instruments &amp; Gadgets</c:v>
                </c:pt>
                <c:pt idx="3">
                  <c:v>Kitchen, Dinning &amp; Appln</c:v>
                </c:pt>
                <c:pt idx="4">
                  <c:v>Sports &amp; Outdoor</c:v>
                </c:pt>
                <c:pt idx="5">
                  <c:v>Toys, Games &amp; Baby</c:v>
                </c:pt>
                <c:pt idx="6">
                  <c:v>Others</c:v>
                </c:pt>
              </c:strCache>
            </c:strRef>
          </c:cat>
          <c:val>
            <c:numRef>
              <c:f>Sheet1!$B$2:$B$8</c:f>
              <c:numCache>
                <c:formatCode>0%</c:formatCode>
                <c:ptCount val="7"/>
                <c:pt idx="0">
                  <c:v>0.35</c:v>
                </c:pt>
                <c:pt idx="1">
                  <c:v>0.16</c:v>
                </c:pt>
                <c:pt idx="2">
                  <c:v>0.1</c:v>
                </c:pt>
                <c:pt idx="3">
                  <c:v>0.12</c:v>
                </c:pt>
                <c:pt idx="4">
                  <c:v>0.16</c:v>
                </c:pt>
                <c:pt idx="5">
                  <c:v>0.1</c:v>
                </c:pt>
                <c:pt idx="6">
                  <c:v>0.01</c:v>
                </c:pt>
              </c:numCache>
            </c:numRef>
          </c:val>
          <c:extLst>
            <c:ext xmlns:c16="http://schemas.microsoft.com/office/drawing/2014/chart" uri="{C3380CC4-5D6E-409C-BE32-E72D297353CC}">
              <c16:uniqueId val="{0000000E-0440-488A-ADB3-1D883BB1C3F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Cost Break Up</a:t>
            </a:r>
          </a:p>
        </c:rich>
      </c:tx>
      <c:layout>
        <c:manualLayout>
          <c:xMode val="edge"/>
          <c:yMode val="edge"/>
          <c:x val="0.33666989208197484"/>
          <c:y val="0"/>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6D45-40CE-9E5F-DB6E21722505}"/>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6D45-40CE-9E5F-DB6E21722505}"/>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6D45-40CE-9E5F-DB6E21722505}"/>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6D45-40CE-9E5F-DB6E21722505}"/>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6D45-40CE-9E5F-DB6E2172250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Cost of Material</c:v>
                </c:pt>
                <c:pt idx="1">
                  <c:v>Shipping and Handling</c:v>
                </c:pt>
                <c:pt idx="2">
                  <c:v>Market Place</c:v>
                </c:pt>
                <c:pt idx="3">
                  <c:v>Other Expenses</c:v>
                </c:pt>
                <c:pt idx="4">
                  <c:v>EBIDTA</c:v>
                </c:pt>
              </c:strCache>
            </c:strRef>
          </c:cat>
          <c:val>
            <c:numRef>
              <c:f>Sheet1!$B$2:$B$6</c:f>
              <c:numCache>
                <c:formatCode>0%</c:formatCode>
                <c:ptCount val="5"/>
                <c:pt idx="0">
                  <c:v>0.65510000000000002</c:v>
                </c:pt>
                <c:pt idx="1">
                  <c:v>0.15140000000000001</c:v>
                </c:pt>
                <c:pt idx="2">
                  <c:v>0.15</c:v>
                </c:pt>
                <c:pt idx="3">
                  <c:v>0.05</c:v>
                </c:pt>
                <c:pt idx="4" formatCode="0.00%">
                  <c:v>2.2200000000000001E-2</c:v>
                </c:pt>
              </c:numCache>
            </c:numRef>
          </c:val>
          <c:extLst>
            <c:ext xmlns:c16="http://schemas.microsoft.com/office/drawing/2014/chart" uri="{C3380CC4-5D6E-409C-BE32-E72D297353CC}">
              <c16:uniqueId val="{0000000A-6D45-40CE-9E5F-DB6E21722505}"/>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00D303-ACE6-42B5-A813-700F351B428B}"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234389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00D303-ACE6-42B5-A813-700F351B428B}"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138165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00D303-ACE6-42B5-A813-700F351B428B}"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221632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00D303-ACE6-42B5-A813-700F351B428B}"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F6CDE-1E0D-443E-A32B-3DEA93F521EA}"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194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00D303-ACE6-42B5-A813-700F351B428B}"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204417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100D303-ACE6-42B5-A813-700F351B428B}" type="datetimeFigureOut">
              <a:rPr lang="en-GB" smtClean="0"/>
              <a:t>19/01/2017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27024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100D303-ACE6-42B5-A813-700F351B428B}" type="datetimeFigureOut">
              <a:rPr lang="en-GB" smtClean="0"/>
              <a:t>19/01/2017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2279973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0D303-ACE6-42B5-A813-700F351B428B}"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400576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0D303-ACE6-42B5-A813-700F351B428B}"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120262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0D303-ACE6-42B5-A813-700F351B428B}"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3912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00D303-ACE6-42B5-A813-700F351B428B}"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190909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00D303-ACE6-42B5-A813-700F351B428B}"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2554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00D303-ACE6-42B5-A813-700F351B428B}" type="datetimeFigureOut">
              <a:rPr lang="en-GB" smtClean="0"/>
              <a:t>19/01/2017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415622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00D303-ACE6-42B5-A813-700F351B428B}" type="datetimeFigureOut">
              <a:rPr lang="en-GB" smtClean="0"/>
              <a:t>19/01/2017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262889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100D303-ACE6-42B5-A813-700F351B428B}" type="datetimeFigureOut">
              <a:rPr lang="en-GB" smtClean="0"/>
              <a:t>19/01/2017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376198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00D303-ACE6-42B5-A813-700F351B428B}"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412939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00D303-ACE6-42B5-A813-700F351B428B}"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F6CDE-1E0D-443E-A32B-3DEA93F521EA}" type="slidenum">
              <a:rPr lang="en-GB" smtClean="0"/>
              <a:t>‹#›</a:t>
            </a:fld>
            <a:endParaRPr lang="en-GB"/>
          </a:p>
        </p:txBody>
      </p:sp>
    </p:spTree>
    <p:extLst>
      <p:ext uri="{BB962C8B-B14F-4D97-AF65-F5344CB8AC3E}">
        <p14:creationId xmlns:p14="http://schemas.microsoft.com/office/powerpoint/2010/main" val="337994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100D303-ACE6-42B5-A813-700F351B428B}" type="datetimeFigureOut">
              <a:rPr lang="en-GB" smtClean="0"/>
              <a:t>19/01/2017</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F2F6CDE-1E0D-443E-A32B-3DEA93F521EA}" type="slidenum">
              <a:rPr lang="en-GB" smtClean="0"/>
              <a:t>‹#›</a:t>
            </a:fld>
            <a:endParaRPr lang="en-GB"/>
          </a:p>
        </p:txBody>
      </p:sp>
    </p:spTree>
    <p:extLst>
      <p:ext uri="{BB962C8B-B14F-4D97-AF65-F5344CB8AC3E}">
        <p14:creationId xmlns:p14="http://schemas.microsoft.com/office/powerpoint/2010/main" val="860271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853" y="2036190"/>
            <a:ext cx="8689976" cy="1029091"/>
          </a:xfrm>
        </p:spPr>
        <p:txBody>
          <a:bodyPr/>
          <a:lstStyle/>
          <a:p>
            <a:r>
              <a:rPr lang="en-GB" dirty="0" err="1"/>
              <a:t>Intrasoft</a:t>
            </a:r>
            <a:r>
              <a:rPr lang="en-GB" dirty="0"/>
              <a:t> Technologies	</a:t>
            </a:r>
          </a:p>
        </p:txBody>
      </p:sp>
      <p:sp>
        <p:nvSpPr>
          <p:cNvPr id="3" name="Subtitle 2"/>
          <p:cNvSpPr>
            <a:spLocks noGrp="1"/>
          </p:cNvSpPr>
          <p:nvPr>
            <p:ph type="subTitle" idx="1"/>
          </p:nvPr>
        </p:nvSpPr>
        <p:spPr>
          <a:xfrm>
            <a:off x="1524000" y="3602038"/>
            <a:ext cx="9144000" cy="2167166"/>
          </a:xfrm>
        </p:spPr>
        <p:txBody>
          <a:bodyPr>
            <a:normAutofit fontScale="55000" lnSpcReduction="20000"/>
          </a:bodyPr>
          <a:lstStyle/>
          <a:p>
            <a:r>
              <a:rPr lang="en-GB" sz="2700" b="1" dirty="0"/>
              <a:t> Presentation for </a:t>
            </a:r>
            <a:r>
              <a:rPr lang="en-GB" sz="2700" b="1" dirty="0" err="1"/>
              <a:t>valuepickr</a:t>
            </a:r>
            <a:r>
              <a:rPr lang="en-GB" sz="2700" b="1" dirty="0"/>
              <a:t> forum Mumbai</a:t>
            </a:r>
          </a:p>
          <a:p>
            <a:r>
              <a:rPr lang="en-GB" b="1" dirty="0"/>
              <a:t>22</a:t>
            </a:r>
            <a:r>
              <a:rPr lang="en-GB" b="1" baseline="30000" dirty="0"/>
              <a:t>nd</a:t>
            </a:r>
            <a:r>
              <a:rPr lang="en-GB" b="1" dirty="0"/>
              <a:t> Jan’17</a:t>
            </a:r>
          </a:p>
          <a:p>
            <a:endParaRPr lang="en-GB" dirty="0"/>
          </a:p>
          <a:p>
            <a:pPr marL="342900" indent="-342900" algn="l">
              <a:buFont typeface="Arial" panose="020B0604020202020204" pitchFamily="34" charset="0"/>
              <a:buChar char="•"/>
            </a:pPr>
            <a:r>
              <a:rPr lang="en-GB" b="1" dirty="0"/>
              <a:t>Disclaimer </a:t>
            </a:r>
            <a:r>
              <a:rPr lang="en-GB" dirty="0"/>
              <a:t>– This report is for the learning purpose and not meant to be a stock recommendation within the     purview of any regulatory framework. Please accept this if you continue to read on. Further, while the opinions are held good faith and data has been referenced, errors may have crept in. Profits/ Losses resulting from this are all yours. </a:t>
            </a:r>
          </a:p>
          <a:p>
            <a:pPr marL="342900" indent="-342900" algn="l">
              <a:buFont typeface="Arial" panose="020B0604020202020204" pitchFamily="34" charset="0"/>
              <a:buChar char="•"/>
            </a:pPr>
            <a:r>
              <a:rPr lang="en-GB" b="1" dirty="0"/>
              <a:t>Disclosure – </a:t>
            </a:r>
            <a:r>
              <a:rPr lang="en-GB" dirty="0"/>
              <a:t>I personally hold shares in the company. So kindly do your own research before investing in the company.</a:t>
            </a:r>
            <a:endParaRPr lang="en-GB" b="1" dirty="0"/>
          </a:p>
        </p:txBody>
      </p:sp>
    </p:spTree>
    <p:extLst>
      <p:ext uri="{BB962C8B-B14F-4D97-AF65-F5344CB8AC3E}">
        <p14:creationId xmlns:p14="http://schemas.microsoft.com/office/powerpoint/2010/main" val="323655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Product Categories</a:t>
            </a:r>
          </a:p>
        </p:txBody>
      </p:sp>
      <p:graphicFrame>
        <p:nvGraphicFramePr>
          <p:cNvPr id="4" name="Content Placeholder 5"/>
          <p:cNvGraphicFramePr>
            <a:graphicFrameLocks noGrp="1"/>
          </p:cNvGraphicFramePr>
          <p:nvPr>
            <p:ph sz="quarter" idx="13"/>
            <p:extLst>
              <p:ext uri="{D42A27DB-BD31-4B8C-83A1-F6EECF244321}">
                <p14:modId xmlns:p14="http://schemas.microsoft.com/office/powerpoint/2010/main" val="2776048895"/>
              </p:ext>
            </p:extLst>
          </p:nvPr>
        </p:nvGraphicFramePr>
        <p:xfrm>
          <a:off x="914400" y="2366963"/>
          <a:ext cx="10363200" cy="3424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656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42638"/>
          </a:xfrm>
        </p:spPr>
        <p:txBody>
          <a:bodyPr>
            <a:normAutofit/>
          </a:bodyPr>
          <a:lstStyle/>
          <a:p>
            <a:pPr algn="ctr"/>
            <a:r>
              <a:rPr lang="en-GB" sz="3600" b="1" dirty="0"/>
              <a:t>Details of Cost </a:t>
            </a:r>
          </a:p>
        </p:txBody>
      </p:sp>
      <p:sp>
        <p:nvSpPr>
          <p:cNvPr id="3" name="Content Placeholder 2"/>
          <p:cNvSpPr>
            <a:spLocks noGrp="1"/>
          </p:cNvSpPr>
          <p:nvPr>
            <p:ph sz="quarter" idx="13"/>
          </p:nvPr>
        </p:nvSpPr>
        <p:spPr>
          <a:xfrm>
            <a:off x="913774" y="1348033"/>
            <a:ext cx="10363826" cy="2799761"/>
          </a:xfrm>
        </p:spPr>
        <p:txBody>
          <a:bodyPr>
            <a:normAutofit/>
          </a:bodyPr>
          <a:lstStyle/>
          <a:p>
            <a:pPr>
              <a:buBlip>
                <a:blip r:embed="rId2"/>
              </a:buBlip>
            </a:pPr>
            <a:r>
              <a:rPr lang="en-GB" sz="1400" dirty="0"/>
              <a:t>The cost at which the company buys the product from the manufacturer, is termed as its cost of Material </a:t>
            </a:r>
          </a:p>
          <a:p>
            <a:pPr>
              <a:buBlip>
                <a:blip r:embed="rId2"/>
              </a:buBlip>
            </a:pPr>
            <a:r>
              <a:rPr lang="en-GB" sz="1400"/>
              <a:t>Shipping cost </a:t>
            </a:r>
            <a:r>
              <a:rPr lang="en-GB" sz="1400" dirty="0"/>
              <a:t>stands at 15%. Company expects this to come down as they increase the volume. </a:t>
            </a:r>
          </a:p>
          <a:p>
            <a:pPr>
              <a:buBlip>
                <a:blip r:embed="rId2"/>
              </a:buBlip>
            </a:pPr>
            <a:r>
              <a:rPr lang="en-GB" sz="1400" dirty="0"/>
              <a:t>sales and marketing -  commission given to market place -  as the volume increase the commission may come down.</a:t>
            </a:r>
          </a:p>
          <a:p>
            <a:pPr>
              <a:buBlip>
                <a:blip r:embed="rId2"/>
              </a:buBlip>
            </a:pPr>
            <a:r>
              <a:rPr lang="en-GB" sz="1400" dirty="0"/>
              <a:t>Other expenditure includes employee cost, travelling expenses. </a:t>
            </a:r>
          </a:p>
          <a:p>
            <a:pPr>
              <a:buBlip>
                <a:blip r:embed="rId2"/>
              </a:buBlip>
            </a:pPr>
            <a:r>
              <a:rPr lang="en-GB" sz="1400" dirty="0"/>
              <a:t>With increase in volume, operating margin is expected to move up </a:t>
            </a:r>
          </a:p>
          <a:p>
            <a:pPr marL="0" indent="0">
              <a:buNone/>
            </a:pPr>
            <a:endParaRPr lang="en-GB" sz="2000" dirty="0"/>
          </a:p>
          <a:p>
            <a:endParaRPr lang="en-GB" sz="2000" dirty="0"/>
          </a:p>
        </p:txBody>
      </p:sp>
      <p:graphicFrame>
        <p:nvGraphicFramePr>
          <p:cNvPr id="4" name="Chart 3"/>
          <p:cNvGraphicFramePr/>
          <p:nvPr>
            <p:extLst>
              <p:ext uri="{D42A27DB-BD31-4B8C-83A1-F6EECF244321}">
                <p14:modId xmlns:p14="http://schemas.microsoft.com/office/powerpoint/2010/main" val="4001699260"/>
              </p:ext>
            </p:extLst>
          </p:nvPr>
        </p:nvGraphicFramePr>
        <p:xfrm>
          <a:off x="2177697" y="4072364"/>
          <a:ext cx="6685280" cy="2914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64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Risks (1/2)</a:t>
            </a:r>
          </a:p>
        </p:txBody>
      </p:sp>
      <p:sp>
        <p:nvSpPr>
          <p:cNvPr id="3" name="Content Placeholder 2"/>
          <p:cNvSpPr>
            <a:spLocks noGrp="1"/>
          </p:cNvSpPr>
          <p:nvPr>
            <p:ph sz="quarter" idx="13"/>
          </p:nvPr>
        </p:nvSpPr>
        <p:spPr>
          <a:xfrm>
            <a:off x="913774" y="2367093"/>
            <a:ext cx="10363826" cy="3232430"/>
          </a:xfrm>
        </p:spPr>
        <p:txBody>
          <a:bodyPr>
            <a:normAutofit lnSpcReduction="10000"/>
          </a:bodyPr>
          <a:lstStyle/>
          <a:p>
            <a:pPr marL="0" indent="0">
              <a:spcBef>
                <a:spcPts val="0"/>
              </a:spcBef>
              <a:buNone/>
            </a:pPr>
            <a:r>
              <a:rPr lang="en-GB" sz="1500" b="1" dirty="0"/>
              <a:t> Equity dilution in future?</a:t>
            </a:r>
          </a:p>
          <a:p>
            <a:pPr marL="0" indent="0">
              <a:spcBef>
                <a:spcPts val="0"/>
              </a:spcBef>
              <a:buNone/>
            </a:pPr>
            <a:endParaRPr lang="en-GB" sz="1500" b="1" dirty="0"/>
          </a:p>
          <a:p>
            <a:pPr>
              <a:spcBef>
                <a:spcPts val="0"/>
              </a:spcBef>
              <a:buBlip>
                <a:blip r:embed="rId2"/>
              </a:buBlip>
            </a:pPr>
            <a:r>
              <a:rPr lang="en-GB" sz="1500" dirty="0"/>
              <a:t>Company is negotiating with the vendors to increases supplier credit– increased from 14 days to 17 in 2Q17</a:t>
            </a:r>
          </a:p>
          <a:p>
            <a:pPr>
              <a:spcBef>
                <a:spcPts val="0"/>
              </a:spcBef>
              <a:buBlip>
                <a:blip r:embed="rId2"/>
              </a:buBlip>
            </a:pPr>
            <a:r>
              <a:rPr lang="en-US" sz="1500" dirty="0"/>
              <a:t>Net working capital including inventory of 22days 6/16 ,is expected to come down to 10 – 11days by 3/17</a:t>
            </a:r>
            <a:endParaRPr lang="en-GB" sz="1500" dirty="0"/>
          </a:p>
          <a:p>
            <a:pPr>
              <a:spcBef>
                <a:spcPts val="0"/>
              </a:spcBef>
              <a:buBlip>
                <a:blip r:embed="rId2"/>
              </a:buBlip>
            </a:pPr>
            <a:r>
              <a:rPr lang="en-US" sz="1500" dirty="0"/>
              <a:t>Growth will be funded through internal accruals &amp; suppliers credit</a:t>
            </a:r>
          </a:p>
          <a:p>
            <a:pPr>
              <a:spcBef>
                <a:spcPts val="0"/>
              </a:spcBef>
              <a:buBlip>
                <a:blip r:embed="rId2"/>
              </a:buBlip>
            </a:pPr>
            <a:r>
              <a:rPr lang="en-US" sz="1500" dirty="0"/>
              <a:t>Amazon has a net –</a:t>
            </a:r>
            <a:r>
              <a:rPr lang="en-US" sz="1500" dirty="0" err="1"/>
              <a:t>ve</a:t>
            </a:r>
            <a:r>
              <a:rPr lang="en-US" sz="1500" dirty="0"/>
              <a:t> working capital</a:t>
            </a:r>
            <a:endParaRPr lang="en-GB" sz="1500" dirty="0"/>
          </a:p>
          <a:p>
            <a:pPr>
              <a:spcBef>
                <a:spcPts val="0"/>
              </a:spcBef>
              <a:buBlip>
                <a:blip r:embed="rId2"/>
              </a:buBlip>
            </a:pPr>
            <a:endParaRPr lang="en-GB" sz="1500" dirty="0"/>
          </a:p>
          <a:p>
            <a:pPr marL="0" indent="0">
              <a:spcBef>
                <a:spcPts val="0"/>
              </a:spcBef>
              <a:buNone/>
            </a:pPr>
            <a:r>
              <a:rPr lang="en-GB" sz="1500" b="1" dirty="0"/>
              <a:t>2) Client Concentration and competition risks</a:t>
            </a:r>
          </a:p>
          <a:p>
            <a:pPr marL="0" indent="0">
              <a:spcBef>
                <a:spcPts val="0"/>
              </a:spcBef>
              <a:buNone/>
            </a:pPr>
            <a:endParaRPr lang="en-GB" sz="1500" b="1" dirty="0"/>
          </a:p>
          <a:p>
            <a:pPr>
              <a:spcBef>
                <a:spcPts val="0"/>
              </a:spcBef>
              <a:buBlip>
                <a:blip r:embed="rId2"/>
              </a:buBlip>
            </a:pPr>
            <a:r>
              <a:rPr lang="en-GB" sz="1500" dirty="0"/>
              <a:t>Amazon accounts for 70% of ISFT’s revenue -being dominant player in the u s , it is likely to remain so</a:t>
            </a:r>
          </a:p>
          <a:p>
            <a:pPr>
              <a:spcBef>
                <a:spcPts val="0"/>
              </a:spcBef>
              <a:buBlip>
                <a:blip r:embed="rId2"/>
              </a:buBlip>
            </a:pPr>
            <a:r>
              <a:rPr lang="en-GB" sz="1500" dirty="0"/>
              <a:t>Competition  will help enhance the market for the products and its ability to sell on multiple platforms and relationships with suppliers gives it an upper hand.</a:t>
            </a:r>
          </a:p>
          <a:p>
            <a:pPr marL="0" indent="0">
              <a:buNone/>
            </a:pPr>
            <a:endParaRPr lang="en-GB" sz="2000" dirty="0"/>
          </a:p>
        </p:txBody>
      </p:sp>
    </p:spTree>
    <p:extLst>
      <p:ext uri="{BB962C8B-B14F-4D97-AF65-F5344CB8AC3E}">
        <p14:creationId xmlns:p14="http://schemas.microsoft.com/office/powerpoint/2010/main" val="68085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Risk (2/2)</a:t>
            </a:r>
          </a:p>
        </p:txBody>
      </p:sp>
      <p:sp>
        <p:nvSpPr>
          <p:cNvPr id="3" name="Content Placeholder 2"/>
          <p:cNvSpPr>
            <a:spLocks noGrp="1"/>
          </p:cNvSpPr>
          <p:nvPr>
            <p:ph sz="quarter" idx="13"/>
          </p:nvPr>
        </p:nvSpPr>
        <p:spPr/>
        <p:txBody>
          <a:bodyPr/>
          <a:lstStyle/>
          <a:p>
            <a:pPr marL="0" indent="0">
              <a:spcBef>
                <a:spcPts val="0"/>
              </a:spcBef>
              <a:buNone/>
            </a:pPr>
            <a:r>
              <a:rPr lang="en-GB" sz="1400" b="1" dirty="0"/>
              <a:t> Product – Liability Risk</a:t>
            </a:r>
          </a:p>
          <a:p>
            <a:pPr>
              <a:spcBef>
                <a:spcPts val="0"/>
              </a:spcBef>
              <a:buBlip>
                <a:blip r:embed="rId2"/>
              </a:buBlip>
            </a:pPr>
            <a:r>
              <a:rPr lang="en-GB" sz="1400" dirty="0"/>
              <a:t>ISFT only sells U S registered brands &amp; hence immune from product liabilities </a:t>
            </a:r>
          </a:p>
          <a:p>
            <a:pPr>
              <a:spcBef>
                <a:spcPts val="0"/>
              </a:spcBef>
              <a:buBlip>
                <a:blip r:embed="rId2"/>
              </a:buBlip>
            </a:pPr>
            <a:r>
              <a:rPr lang="en-GB" sz="1400" dirty="0"/>
              <a:t>faulty products can  damage its brand image in the US and result in market places barring its products </a:t>
            </a:r>
          </a:p>
          <a:p>
            <a:pPr>
              <a:spcBef>
                <a:spcPts val="0"/>
              </a:spcBef>
              <a:buBlip>
                <a:blip r:embed="rId2"/>
              </a:buBlip>
            </a:pPr>
            <a:r>
              <a:rPr lang="en-GB" sz="1400" dirty="0"/>
              <a:t>In last 12 months, 123stores has received 98% positive score on Amazon indicating good customer satisfaction. </a:t>
            </a:r>
          </a:p>
        </p:txBody>
      </p:sp>
    </p:spTree>
    <p:extLst>
      <p:ext uri="{BB962C8B-B14F-4D97-AF65-F5344CB8AC3E}">
        <p14:creationId xmlns:p14="http://schemas.microsoft.com/office/powerpoint/2010/main" val="18578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Companies General Info and Peer Comparison</a:t>
            </a:r>
          </a:p>
        </p:txBody>
      </p:sp>
      <p:sp>
        <p:nvSpPr>
          <p:cNvPr id="3" name="Content Placeholder 2"/>
          <p:cNvSpPr>
            <a:spLocks noGrp="1"/>
          </p:cNvSpPr>
          <p:nvPr>
            <p:ph sz="quarter" idx="13"/>
          </p:nvPr>
        </p:nvSpPr>
        <p:spPr/>
        <p:txBody>
          <a:bodyPr/>
          <a:lstStyle/>
          <a:p>
            <a:r>
              <a:rPr lang="en-GB" sz="2000" b="1" dirty="0"/>
              <a:t>General Information</a:t>
            </a:r>
          </a:p>
          <a:p>
            <a:endParaRPr lang="en-GB" dirty="0"/>
          </a:p>
          <a:p>
            <a:endParaRPr lang="en-GB" dirty="0"/>
          </a:p>
          <a:p>
            <a:endParaRPr lang="en-GB" dirty="0"/>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015077946"/>
              </p:ext>
            </p:extLst>
          </p:nvPr>
        </p:nvGraphicFramePr>
        <p:xfrm>
          <a:off x="913774" y="2929755"/>
          <a:ext cx="11278226" cy="3842553"/>
        </p:xfrm>
        <a:graphic>
          <a:graphicData uri="http://schemas.openxmlformats.org/presentationml/2006/ole">
            <mc:AlternateContent xmlns:mc="http://schemas.openxmlformats.org/markup-compatibility/2006">
              <mc:Choice xmlns:v="urn:schemas-microsoft-com:vml" Requires="v">
                <p:oleObj spid="_x0000_s2119" name="Worksheet" r:id="rId3" imgW="6477156" imgH="3276461" progId="Excel.Sheet.12">
                  <p:embed/>
                </p:oleObj>
              </mc:Choice>
              <mc:Fallback>
                <p:oleObj name="Worksheet" r:id="rId3" imgW="6477156" imgH="3276461" progId="Excel.Sheet.12">
                  <p:embed/>
                  <p:pic>
                    <p:nvPicPr>
                      <p:cNvPr id="0" name=""/>
                      <p:cNvPicPr/>
                      <p:nvPr/>
                    </p:nvPicPr>
                    <p:blipFill>
                      <a:blip r:embed="rId4"/>
                      <a:stretch>
                        <a:fillRect/>
                      </a:stretch>
                    </p:blipFill>
                    <p:spPr>
                      <a:xfrm>
                        <a:off x="913774" y="2929755"/>
                        <a:ext cx="11278226" cy="3842553"/>
                      </a:xfrm>
                      <a:prstGeom prst="rect">
                        <a:avLst/>
                      </a:prstGeom>
                    </p:spPr>
                  </p:pic>
                </p:oleObj>
              </mc:Fallback>
            </mc:AlternateContent>
          </a:graphicData>
        </a:graphic>
      </p:graphicFrame>
    </p:spTree>
    <p:extLst>
      <p:ext uri="{BB962C8B-B14F-4D97-AF65-F5344CB8AC3E}">
        <p14:creationId xmlns:p14="http://schemas.microsoft.com/office/powerpoint/2010/main" val="260548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Valuation</a:t>
            </a:r>
            <a:endParaRPr lang="en-GB" dirty="0"/>
          </a:p>
        </p:txBody>
      </p:sp>
      <p:sp>
        <p:nvSpPr>
          <p:cNvPr id="3" name="Subtitle 2"/>
          <p:cNvSpPr>
            <a:spLocks noGrp="1"/>
          </p:cNvSpPr>
          <p:nvPr>
            <p:ph type="subTitle" idx="1"/>
          </p:nvPr>
        </p:nvSpPr>
        <p:spPr/>
        <p:txBody>
          <a:bodyPr/>
          <a:lstStyle/>
          <a:p>
            <a:r>
              <a:rPr lang="en-US" dirty="0"/>
              <a:t>On DCF and Relative Basis</a:t>
            </a:r>
            <a:endParaRPr lang="en-GB" dirty="0"/>
          </a:p>
        </p:txBody>
      </p:sp>
    </p:spTree>
    <p:extLst>
      <p:ext uri="{BB962C8B-B14F-4D97-AF65-F5344CB8AC3E}">
        <p14:creationId xmlns:p14="http://schemas.microsoft.com/office/powerpoint/2010/main" val="53383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60534262"/>
              </p:ext>
            </p:extLst>
          </p:nvPr>
        </p:nvGraphicFramePr>
        <p:xfrm>
          <a:off x="169682" y="226244"/>
          <a:ext cx="11887200" cy="6489552"/>
        </p:xfrm>
        <a:graphic>
          <a:graphicData uri="http://schemas.openxmlformats.org/presentationml/2006/ole">
            <mc:AlternateContent xmlns:mc="http://schemas.openxmlformats.org/markup-compatibility/2006">
              <mc:Choice xmlns:v="urn:schemas-microsoft-com:vml" Requires="v">
                <p:oleObj spid="_x0000_s3125" name="Worksheet" r:id="rId3" imgW="7784987" imgH="7188015" progId="Excel.Sheet.12">
                  <p:embed/>
                </p:oleObj>
              </mc:Choice>
              <mc:Fallback>
                <p:oleObj name="Worksheet" r:id="rId3" imgW="7784987" imgH="7188015" progId="Excel.Sheet.12">
                  <p:embed/>
                  <p:pic>
                    <p:nvPicPr>
                      <p:cNvPr id="0" name=""/>
                      <p:cNvPicPr/>
                      <p:nvPr/>
                    </p:nvPicPr>
                    <p:blipFill>
                      <a:blip r:embed="rId4"/>
                      <a:stretch>
                        <a:fillRect/>
                      </a:stretch>
                    </p:blipFill>
                    <p:spPr>
                      <a:xfrm>
                        <a:off x="169682" y="226244"/>
                        <a:ext cx="11887200" cy="6489552"/>
                      </a:xfrm>
                      <a:prstGeom prst="rect">
                        <a:avLst/>
                      </a:prstGeom>
                    </p:spPr>
                  </p:pic>
                </p:oleObj>
              </mc:Fallback>
            </mc:AlternateContent>
          </a:graphicData>
        </a:graphic>
      </p:graphicFrame>
    </p:spTree>
    <p:extLst>
      <p:ext uri="{BB962C8B-B14F-4D97-AF65-F5344CB8AC3E}">
        <p14:creationId xmlns:p14="http://schemas.microsoft.com/office/powerpoint/2010/main" val="16367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29384618"/>
              </p:ext>
            </p:extLst>
          </p:nvPr>
        </p:nvGraphicFramePr>
        <p:xfrm>
          <a:off x="217488" y="216194"/>
          <a:ext cx="11869737" cy="6405563"/>
        </p:xfrm>
        <a:graphic>
          <a:graphicData uri="http://schemas.openxmlformats.org/presentationml/2006/ole">
            <mc:AlternateContent xmlns:mc="http://schemas.openxmlformats.org/markup-compatibility/2006">
              <mc:Choice xmlns:v="urn:schemas-microsoft-com:vml" Requires="v">
                <p:oleObj spid="_x0000_s4149" name="Worksheet" r:id="rId3" imgW="8096237" imgH="7188015" progId="Excel.Sheet.12">
                  <p:embed/>
                </p:oleObj>
              </mc:Choice>
              <mc:Fallback>
                <p:oleObj name="Worksheet" r:id="rId3" imgW="8096237" imgH="7188015" progId="Excel.Sheet.12">
                  <p:embed/>
                  <p:pic>
                    <p:nvPicPr>
                      <p:cNvPr id="0" name=""/>
                      <p:cNvPicPr/>
                      <p:nvPr/>
                    </p:nvPicPr>
                    <p:blipFill>
                      <a:blip r:embed="rId4"/>
                      <a:stretch>
                        <a:fillRect/>
                      </a:stretch>
                    </p:blipFill>
                    <p:spPr>
                      <a:xfrm>
                        <a:off x="217488" y="216194"/>
                        <a:ext cx="11869737" cy="6405563"/>
                      </a:xfrm>
                      <a:prstGeom prst="rect">
                        <a:avLst/>
                      </a:prstGeom>
                    </p:spPr>
                  </p:pic>
                </p:oleObj>
              </mc:Fallback>
            </mc:AlternateContent>
          </a:graphicData>
        </a:graphic>
      </p:graphicFrame>
      <p:sp>
        <p:nvSpPr>
          <p:cNvPr id="6" name="Oval 5"/>
          <p:cNvSpPr/>
          <p:nvPr/>
        </p:nvSpPr>
        <p:spPr>
          <a:xfrm>
            <a:off x="9304256" y="2441542"/>
            <a:ext cx="1055802" cy="3205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11189616" y="4553146"/>
            <a:ext cx="1002384" cy="358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98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Conclusion</a:t>
            </a:r>
            <a:endParaRPr lang="en-GB" sz="3600" b="1" dirty="0"/>
          </a:p>
        </p:txBody>
      </p:sp>
      <p:sp>
        <p:nvSpPr>
          <p:cNvPr id="3" name="Content Placeholder 2"/>
          <p:cNvSpPr>
            <a:spLocks noGrp="1"/>
          </p:cNvSpPr>
          <p:nvPr>
            <p:ph sz="quarter" idx="13"/>
          </p:nvPr>
        </p:nvSpPr>
        <p:spPr/>
        <p:txBody>
          <a:bodyPr>
            <a:normAutofit/>
          </a:bodyPr>
          <a:lstStyle/>
          <a:p>
            <a:pPr>
              <a:buBlip>
                <a:blip r:embed="rId2"/>
              </a:buBlip>
            </a:pPr>
            <a:r>
              <a:rPr lang="en-US" sz="2000" dirty="0"/>
              <a:t>Asset light model, with high cash flow generation ability.</a:t>
            </a:r>
          </a:p>
          <a:p>
            <a:pPr>
              <a:buBlip>
                <a:blip r:embed="rId2"/>
              </a:buBlip>
            </a:pPr>
            <a:r>
              <a:rPr lang="en-US" sz="2000" dirty="0"/>
              <a:t>High growth rate possible.</a:t>
            </a:r>
          </a:p>
          <a:p>
            <a:pPr>
              <a:buBlip>
                <a:blip r:embed="rId2"/>
              </a:buBlip>
            </a:pPr>
            <a:r>
              <a:rPr lang="en-US" sz="2000" dirty="0"/>
              <a:t>Negative Working capital company in next few years.</a:t>
            </a:r>
          </a:p>
          <a:p>
            <a:pPr>
              <a:buBlip>
                <a:blip r:embed="rId2"/>
              </a:buBlip>
            </a:pPr>
            <a:r>
              <a:rPr lang="en-US" sz="2000" dirty="0"/>
              <a:t>Zero Debt company, High growth, high cash flow generation, less human interference. </a:t>
            </a:r>
          </a:p>
          <a:p>
            <a:pPr>
              <a:buBlip>
                <a:blip r:embed="rId2"/>
              </a:buBlip>
            </a:pPr>
            <a:endParaRPr lang="en-US" sz="2000" dirty="0"/>
          </a:p>
          <a:p>
            <a:endParaRPr lang="en-GB" sz="2000" dirty="0"/>
          </a:p>
        </p:txBody>
      </p:sp>
    </p:spTree>
    <p:extLst>
      <p:ext uri="{BB962C8B-B14F-4D97-AF65-F5344CB8AC3E}">
        <p14:creationId xmlns:p14="http://schemas.microsoft.com/office/powerpoint/2010/main" val="52271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848526"/>
          </a:xfrm>
        </p:spPr>
        <p:txBody>
          <a:bodyPr>
            <a:normAutofit/>
          </a:bodyPr>
          <a:lstStyle/>
          <a:p>
            <a:r>
              <a:rPr lang="en-US" b="1" dirty="0"/>
              <a:t>Thank you </a:t>
            </a:r>
            <a:endParaRPr lang="en-GB" b="1"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715" y="2460396"/>
            <a:ext cx="9134574" cy="3116491"/>
          </a:xfrm>
          <a:prstGeom prst="rect">
            <a:avLst/>
          </a:prstGeom>
        </p:spPr>
      </p:pic>
    </p:spTree>
    <p:extLst>
      <p:ext uri="{BB962C8B-B14F-4D97-AF65-F5344CB8AC3E}">
        <p14:creationId xmlns:p14="http://schemas.microsoft.com/office/powerpoint/2010/main" val="321376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t>Company Overview</a:t>
            </a:r>
            <a:r>
              <a:rPr lang="en-GB" dirty="0"/>
              <a:t>	</a:t>
            </a:r>
          </a:p>
        </p:txBody>
      </p:sp>
      <p:sp>
        <p:nvSpPr>
          <p:cNvPr id="3" name="Content Placeholder 2"/>
          <p:cNvSpPr>
            <a:spLocks noGrp="1"/>
          </p:cNvSpPr>
          <p:nvPr>
            <p:ph sz="quarter" idx="13"/>
          </p:nvPr>
        </p:nvSpPr>
        <p:spPr/>
        <p:txBody>
          <a:bodyPr>
            <a:normAutofit fontScale="85000" lnSpcReduction="10000"/>
          </a:bodyPr>
          <a:lstStyle/>
          <a:p>
            <a:pPr>
              <a:buBlip>
                <a:blip r:embed="rId2"/>
              </a:buBlip>
            </a:pPr>
            <a:r>
              <a:rPr lang="en-GB" sz="2000" dirty="0"/>
              <a:t> </a:t>
            </a:r>
            <a:r>
              <a:rPr lang="en-GB" sz="2000" dirty="0" err="1"/>
              <a:t>Intrasoft</a:t>
            </a:r>
            <a:r>
              <a:rPr lang="en-GB" sz="2000" dirty="0"/>
              <a:t> technologies (ISFT) is an India listed, American based company.</a:t>
            </a:r>
          </a:p>
          <a:p>
            <a:pPr>
              <a:buBlip>
                <a:blip r:embed="rId2"/>
              </a:buBlip>
            </a:pPr>
            <a:r>
              <a:rPr lang="en-GB" sz="2000" dirty="0"/>
              <a:t> It primarily has two businesses </a:t>
            </a:r>
            <a:r>
              <a:rPr lang="en-GB" dirty="0"/>
              <a:t>-</a:t>
            </a:r>
            <a:r>
              <a:rPr lang="en-GB" sz="2000" dirty="0"/>
              <a:t> 123greetings (online greetings) &amp;  123stores – online retailer</a:t>
            </a:r>
          </a:p>
          <a:p>
            <a:pPr>
              <a:buBlip>
                <a:blip r:embed="rId2"/>
              </a:buBlip>
            </a:pPr>
            <a:r>
              <a:rPr lang="en-GB" sz="2000" dirty="0"/>
              <a:t> In Q2 of </a:t>
            </a:r>
            <a:r>
              <a:rPr lang="en-GB" dirty="0"/>
              <a:t>FY17</a:t>
            </a:r>
            <a:r>
              <a:rPr lang="en-GB" sz="2000" dirty="0"/>
              <a:t>, 123stores constituted 98.19% of overall sales.</a:t>
            </a:r>
          </a:p>
          <a:p>
            <a:pPr>
              <a:buBlip>
                <a:blip r:embed="rId2"/>
              </a:buBlip>
            </a:pPr>
            <a:r>
              <a:rPr lang="en-GB" sz="2000" dirty="0"/>
              <a:t>123stores is an 100% subsidiary of ISFT</a:t>
            </a:r>
          </a:p>
          <a:p>
            <a:pPr>
              <a:buBlip>
                <a:blip r:embed="rId2"/>
              </a:buBlip>
            </a:pPr>
            <a:r>
              <a:rPr lang="en-GB" sz="2000" dirty="0"/>
              <a:t>123stores is a 3P </a:t>
            </a:r>
            <a:r>
              <a:rPr lang="en-GB" dirty="0"/>
              <a:t>– third party retailer</a:t>
            </a:r>
            <a:r>
              <a:rPr lang="en-GB" sz="2000" dirty="0"/>
              <a:t> </a:t>
            </a:r>
          </a:p>
          <a:p>
            <a:pPr>
              <a:buBlip>
                <a:blip r:embed="rId2"/>
              </a:buBlip>
            </a:pPr>
            <a:r>
              <a:rPr lang="en-GB" dirty="0" err="1"/>
              <a:t>Isft</a:t>
            </a:r>
            <a:r>
              <a:rPr lang="en-GB" dirty="0"/>
              <a:t> </a:t>
            </a:r>
            <a:r>
              <a:rPr lang="en-GB" sz="2000" dirty="0"/>
              <a:t> is a profit making </a:t>
            </a:r>
            <a:r>
              <a:rPr lang="en-GB" sz="2000" u="sng" dirty="0"/>
              <a:t>dividend</a:t>
            </a:r>
            <a:r>
              <a:rPr lang="en-GB" sz="2000" dirty="0"/>
              <a:t> paying company.</a:t>
            </a:r>
          </a:p>
          <a:p>
            <a:pPr>
              <a:buBlip>
                <a:blip r:embed="rId2"/>
              </a:buBlip>
            </a:pPr>
            <a:r>
              <a:rPr lang="en-GB" sz="2000" dirty="0"/>
              <a:t>Company’s major revenue comes from selling on amazon – appro. 70% of sales  </a:t>
            </a:r>
          </a:p>
          <a:p>
            <a:pPr>
              <a:buBlip>
                <a:blip r:embed="rId2"/>
              </a:buBlip>
            </a:pPr>
            <a:r>
              <a:rPr lang="en-GB" sz="2000" dirty="0"/>
              <a:t>Company aims to grow  manifold, improve profitability and aim to be net zero working capital </a:t>
            </a:r>
          </a:p>
        </p:txBody>
      </p:sp>
    </p:spTree>
    <p:extLst>
      <p:ext uri="{BB962C8B-B14F-4D97-AF65-F5344CB8AC3E}">
        <p14:creationId xmlns:p14="http://schemas.microsoft.com/office/powerpoint/2010/main" val="103607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What is 3P?</a:t>
            </a:r>
          </a:p>
        </p:txBody>
      </p:sp>
      <p:sp>
        <p:nvSpPr>
          <p:cNvPr id="3" name="Content Placeholder 2"/>
          <p:cNvSpPr>
            <a:spLocks noGrp="1"/>
          </p:cNvSpPr>
          <p:nvPr>
            <p:ph sz="quarter" idx="13"/>
          </p:nvPr>
        </p:nvSpPr>
        <p:spPr>
          <a:xfrm>
            <a:off x="923201" y="2367092"/>
            <a:ext cx="10363826" cy="3496380"/>
          </a:xfrm>
        </p:spPr>
        <p:txBody>
          <a:bodyPr>
            <a:normAutofit/>
          </a:bodyPr>
          <a:lstStyle/>
          <a:p>
            <a:pPr>
              <a:buBlip>
                <a:blip r:embed="rId2"/>
              </a:buBlip>
            </a:pPr>
            <a:r>
              <a:rPr lang="en-GB" sz="1600" dirty="0"/>
              <a:t> 3P basically means 3</a:t>
            </a:r>
            <a:r>
              <a:rPr lang="en-GB" sz="1600" baseline="30000" dirty="0"/>
              <a:t>rd</a:t>
            </a:r>
            <a:r>
              <a:rPr lang="en-GB" sz="1600" dirty="0"/>
              <a:t> Party Sellers who sells other company products on a market place</a:t>
            </a:r>
          </a:p>
          <a:p>
            <a:pPr>
              <a:buBlip>
                <a:blip r:embed="rId2"/>
              </a:buBlip>
            </a:pPr>
            <a:r>
              <a:rPr lang="en-GB" sz="1600" dirty="0"/>
              <a:t> For EG – Company X has a tie up with Mattel Inc and they sell Barbie on amazon. So now Company X will be termed as 3P. </a:t>
            </a:r>
          </a:p>
          <a:p>
            <a:pPr>
              <a:buBlip>
                <a:blip r:embed="rId2"/>
              </a:buBlip>
            </a:pPr>
            <a:r>
              <a:rPr lang="en-GB" sz="1600" dirty="0"/>
              <a:t> Mattel doesn’t necessarily need to have an exclusive tie up with Company X, but instead will have a tie up with other 4-5 companies.</a:t>
            </a:r>
          </a:p>
          <a:p>
            <a:pPr>
              <a:buBlip>
                <a:blip r:embed="rId2"/>
              </a:buBlip>
            </a:pPr>
            <a:r>
              <a:rPr lang="en-GB" sz="1600" dirty="0"/>
              <a:t> Now if Mattel also has a tie up with amazon, and amazon also sells Barbie, then he is termed as 1P.</a:t>
            </a:r>
          </a:p>
          <a:p>
            <a:pPr>
              <a:buBlip>
                <a:blip r:embed="rId2"/>
              </a:buBlip>
            </a:pPr>
            <a:r>
              <a:rPr lang="en-GB" sz="1600" dirty="0"/>
              <a:t>Lately amazon has seen big growth from 3ps -  in last 4 – 5 years sales through 3ps is almost  50%+</a:t>
            </a:r>
          </a:p>
        </p:txBody>
      </p:sp>
    </p:spTree>
    <p:extLst>
      <p:ext uri="{BB962C8B-B14F-4D97-AF65-F5344CB8AC3E}">
        <p14:creationId xmlns:p14="http://schemas.microsoft.com/office/powerpoint/2010/main" val="14068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20816"/>
          </a:xfrm>
        </p:spPr>
        <p:txBody>
          <a:bodyPr>
            <a:normAutofit/>
          </a:bodyPr>
          <a:lstStyle/>
          <a:p>
            <a:pPr algn="ctr"/>
            <a:r>
              <a:rPr lang="en-GB" sz="3600" b="1" dirty="0" err="1"/>
              <a:t>Eg</a:t>
            </a:r>
            <a:r>
              <a:rPr lang="en-GB" sz="3600" b="1" dirty="0"/>
              <a:t> of 1P</a:t>
            </a:r>
          </a:p>
        </p:txBody>
      </p:sp>
      <p:pic>
        <p:nvPicPr>
          <p:cNvPr id="18" name="Content Placeholder 17"/>
          <p:cNvPicPr>
            <a:picLocks noGrp="1" noChangeAspect="1"/>
          </p:cNvPicPr>
          <p:nvPr>
            <p:ph sz="quarter" idx="13"/>
          </p:nvPr>
        </p:nvPicPr>
        <p:blipFill>
          <a:blip r:embed="rId2"/>
          <a:stretch>
            <a:fillRect/>
          </a:stretch>
        </p:blipFill>
        <p:spPr>
          <a:xfrm>
            <a:off x="575733" y="1871133"/>
            <a:ext cx="10702493" cy="4250268"/>
          </a:xfrm>
          <a:prstGeom prst="rect">
            <a:avLst/>
          </a:prstGeom>
        </p:spPr>
      </p:pic>
      <p:sp>
        <p:nvSpPr>
          <p:cNvPr id="20" name="Oval 19"/>
          <p:cNvSpPr/>
          <p:nvPr/>
        </p:nvSpPr>
        <p:spPr>
          <a:xfrm>
            <a:off x="4402040" y="3562277"/>
            <a:ext cx="779228" cy="182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586406" y="4349282"/>
            <a:ext cx="1216550" cy="2385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813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80082"/>
          </a:xfrm>
        </p:spPr>
        <p:txBody>
          <a:bodyPr>
            <a:normAutofit/>
          </a:bodyPr>
          <a:lstStyle/>
          <a:p>
            <a:pPr algn="ctr"/>
            <a:r>
              <a:rPr lang="en-GB" sz="3600" b="1" dirty="0" err="1"/>
              <a:t>Eg</a:t>
            </a:r>
            <a:r>
              <a:rPr lang="en-GB" sz="3600" b="1" dirty="0"/>
              <a:t> of 3P</a:t>
            </a:r>
          </a:p>
        </p:txBody>
      </p:sp>
      <p:pic>
        <p:nvPicPr>
          <p:cNvPr id="4" name="Content Placeholder 3"/>
          <p:cNvPicPr>
            <a:picLocks noGrp="1" noChangeAspect="1"/>
          </p:cNvPicPr>
          <p:nvPr>
            <p:ph sz="quarter" idx="13"/>
          </p:nvPr>
        </p:nvPicPr>
        <p:blipFill>
          <a:blip r:embed="rId2"/>
          <a:stretch>
            <a:fillRect/>
          </a:stretch>
        </p:blipFill>
        <p:spPr>
          <a:xfrm>
            <a:off x="645604" y="1464783"/>
            <a:ext cx="10733598" cy="4735492"/>
          </a:xfrm>
          <a:prstGeom prst="rect">
            <a:avLst/>
          </a:prstGeom>
        </p:spPr>
      </p:pic>
      <p:sp>
        <p:nvSpPr>
          <p:cNvPr id="5" name="Oval 4"/>
          <p:cNvSpPr/>
          <p:nvPr/>
        </p:nvSpPr>
        <p:spPr>
          <a:xfrm>
            <a:off x="4411944" y="3482672"/>
            <a:ext cx="1025718" cy="3498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606184" y="4367475"/>
            <a:ext cx="612251" cy="1669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077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2743"/>
          </a:xfrm>
        </p:spPr>
        <p:txBody>
          <a:bodyPr>
            <a:normAutofit/>
          </a:bodyPr>
          <a:lstStyle/>
          <a:p>
            <a:pPr algn="ctr"/>
            <a:r>
              <a:rPr lang="en-GB" sz="3600" b="1" dirty="0"/>
              <a:t>Why 3P ?</a:t>
            </a:r>
          </a:p>
        </p:txBody>
      </p:sp>
      <p:sp>
        <p:nvSpPr>
          <p:cNvPr id="3" name="Content Placeholder 2"/>
          <p:cNvSpPr>
            <a:spLocks noGrp="1"/>
          </p:cNvSpPr>
          <p:nvPr>
            <p:ph sz="quarter" idx="13"/>
          </p:nvPr>
        </p:nvSpPr>
        <p:spPr>
          <a:xfrm>
            <a:off x="838200" y="1478943"/>
            <a:ext cx="10515600" cy="4698020"/>
          </a:xfrm>
        </p:spPr>
        <p:txBody>
          <a:bodyPr>
            <a:normAutofit/>
          </a:bodyPr>
          <a:lstStyle/>
          <a:p>
            <a:pPr marL="0" indent="0">
              <a:buNone/>
            </a:pPr>
            <a:endParaRPr lang="en-GB" sz="1400" dirty="0"/>
          </a:p>
          <a:p>
            <a:pPr marL="0" indent="0">
              <a:buNone/>
            </a:pPr>
            <a:r>
              <a:rPr lang="en-GB" sz="1400" dirty="0"/>
              <a:t>           </a:t>
            </a:r>
            <a:r>
              <a:rPr lang="en-GB" sz="1400" dirty="0" err="1"/>
              <a:t>i</a:t>
            </a:r>
            <a:r>
              <a:rPr lang="en-GB" sz="1400" dirty="0"/>
              <a:t>)   A 3P can sell the same product on several market place and need not restrict themselves to one Market Place.</a:t>
            </a:r>
          </a:p>
          <a:p>
            <a:pPr marL="0" indent="0">
              <a:buNone/>
            </a:pPr>
            <a:r>
              <a:rPr lang="en-GB" sz="1400" dirty="0"/>
              <a:t>          ii)   Manufacturer doesn’t have to worry about selling on E-commerce site, since everything is  outsourced to a 3P</a:t>
            </a:r>
          </a:p>
          <a:p>
            <a:pPr marL="0" indent="0">
              <a:buNone/>
            </a:pPr>
            <a:r>
              <a:rPr lang="en-GB" sz="1400" dirty="0"/>
              <a:t>         iii)   If one places an order on amazon, right from logistics to picking &amp; delivery  is  the responsibility of 	3P</a:t>
            </a:r>
          </a:p>
          <a:p>
            <a:pPr marL="0" indent="0">
              <a:buNone/>
            </a:pPr>
            <a:r>
              <a:rPr lang="en-GB" sz="1400" dirty="0"/>
              <a:t>         iv)   Manufacturer will normally negotiate the rate with 3P and as and when the order comes they will deliver it. </a:t>
            </a:r>
          </a:p>
          <a:p>
            <a:pPr marL="0" indent="0">
              <a:buNone/>
            </a:pPr>
            <a:r>
              <a:rPr lang="en-GB" sz="1400" dirty="0"/>
              <a:t>         v)   Amazon is also emphasising on 3P as they get clean 15% on sales</a:t>
            </a:r>
          </a:p>
          <a:p>
            <a:pPr marL="0" indent="0">
              <a:buNone/>
            </a:pPr>
            <a:r>
              <a:rPr lang="en-GB" sz="1400" dirty="0"/>
              <a:t>        vi)   US </a:t>
            </a:r>
            <a:r>
              <a:rPr lang="en-GB" sz="1400" dirty="0" err="1"/>
              <a:t>ecom</a:t>
            </a:r>
            <a:r>
              <a:rPr lang="en-GB" sz="1400" dirty="0"/>
              <a:t> sales have grown 15% </a:t>
            </a:r>
            <a:r>
              <a:rPr lang="en-GB" sz="1400" dirty="0" err="1"/>
              <a:t>cagr</a:t>
            </a:r>
            <a:r>
              <a:rPr lang="en-GB" sz="1400" dirty="0"/>
              <a:t> last 5 years &amp; E-com market share has improved from 4.5% to 7.3% 	</a:t>
            </a:r>
          </a:p>
        </p:txBody>
      </p:sp>
    </p:spTree>
    <p:extLst>
      <p:ext uri="{BB962C8B-B14F-4D97-AF65-F5344CB8AC3E}">
        <p14:creationId xmlns:p14="http://schemas.microsoft.com/office/powerpoint/2010/main" val="244072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70015"/>
          </a:xfrm>
        </p:spPr>
        <p:txBody>
          <a:bodyPr/>
          <a:lstStyle/>
          <a:p>
            <a:pPr algn="ctr"/>
            <a:r>
              <a:rPr lang="en-GB" sz="3600" b="1" dirty="0"/>
              <a:t>Company Description</a:t>
            </a:r>
          </a:p>
        </p:txBody>
      </p:sp>
      <p:sp>
        <p:nvSpPr>
          <p:cNvPr id="3" name="Content Placeholder 2"/>
          <p:cNvSpPr>
            <a:spLocks noGrp="1"/>
          </p:cNvSpPr>
          <p:nvPr>
            <p:ph sz="quarter" idx="13"/>
          </p:nvPr>
        </p:nvSpPr>
        <p:spPr>
          <a:xfrm>
            <a:off x="913775" y="1608668"/>
            <a:ext cx="10363826" cy="3424107"/>
          </a:xfrm>
        </p:spPr>
        <p:txBody>
          <a:bodyPr>
            <a:noAutofit/>
          </a:bodyPr>
          <a:lstStyle/>
          <a:p>
            <a:pPr>
              <a:buBlip>
                <a:blip r:embed="rId2"/>
              </a:buBlip>
            </a:pPr>
            <a:r>
              <a:rPr lang="en-GB" sz="1400" dirty="0"/>
              <a:t>ISFT sells on 10 different market places including 123stores.</a:t>
            </a:r>
          </a:p>
          <a:p>
            <a:pPr>
              <a:buBlip>
                <a:blip r:embed="rId2"/>
              </a:buBlip>
            </a:pPr>
            <a:r>
              <a:rPr lang="en-GB" sz="1400" dirty="0"/>
              <a:t>Key Market places -  Amazon, </a:t>
            </a:r>
            <a:r>
              <a:rPr lang="en-GB" sz="1400" dirty="0" err="1"/>
              <a:t>Ebay</a:t>
            </a:r>
            <a:r>
              <a:rPr lang="en-GB" sz="1400" dirty="0"/>
              <a:t>,  Jet.com (Walmart), Recuten.com, Sears, best buy , new egg, 11main.com &amp;123stores</a:t>
            </a:r>
          </a:p>
          <a:p>
            <a:pPr>
              <a:buBlip>
                <a:blip r:embed="rId2"/>
              </a:buBlip>
            </a:pPr>
            <a:r>
              <a:rPr lang="en-GB" sz="1400" dirty="0"/>
              <a:t>mostly operating in US  &amp; also sells on Amazon Canada</a:t>
            </a:r>
          </a:p>
          <a:p>
            <a:pPr>
              <a:buBlip>
                <a:blip r:embed="rId2"/>
              </a:buBlip>
            </a:pPr>
            <a:r>
              <a:rPr lang="en-GB" sz="1400" dirty="0"/>
              <a:t>Medium term focus on U S – aims to be top online 3p – internet retailer rank improved from j392 to 262 in 2016 </a:t>
            </a:r>
          </a:p>
          <a:p>
            <a:pPr>
              <a:buBlip>
                <a:blip r:embed="rId2"/>
              </a:buBlip>
            </a:pPr>
            <a:r>
              <a:rPr lang="en-GB" sz="1400" dirty="0"/>
              <a:t>ISFT only ties up with companies having brands registered in us . </a:t>
            </a:r>
          </a:p>
          <a:p>
            <a:pPr>
              <a:buBlip>
                <a:blip r:embed="rId2"/>
              </a:buBlip>
            </a:pPr>
            <a:r>
              <a:rPr lang="en-GB" sz="1400" dirty="0"/>
              <a:t>USP for the company is mainly their in house developed scalable systems &amp; backend in India</a:t>
            </a:r>
          </a:p>
        </p:txBody>
      </p:sp>
    </p:spTree>
    <p:extLst>
      <p:ext uri="{BB962C8B-B14F-4D97-AF65-F5344CB8AC3E}">
        <p14:creationId xmlns:p14="http://schemas.microsoft.com/office/powerpoint/2010/main" val="218922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t>ISFT – The number game</a:t>
            </a:r>
          </a:p>
        </p:txBody>
      </p:sp>
      <p:sp>
        <p:nvSpPr>
          <p:cNvPr id="3" name="Content Placeholder 2"/>
          <p:cNvSpPr>
            <a:spLocks noGrp="1"/>
          </p:cNvSpPr>
          <p:nvPr>
            <p:ph sz="quarter" idx="13"/>
          </p:nvPr>
        </p:nvSpPr>
        <p:spPr/>
        <p:txBody>
          <a:bodyPr>
            <a:normAutofit/>
          </a:bodyPr>
          <a:lstStyle/>
          <a:p>
            <a:pPr>
              <a:buBlip>
                <a:blip r:embed="rId2"/>
              </a:buBlip>
            </a:pPr>
            <a:r>
              <a:rPr lang="en-GB" sz="1400" dirty="0"/>
              <a:t>More than 1700 suppliers – new list of additions include very large global corporations  </a:t>
            </a:r>
          </a:p>
          <a:p>
            <a:pPr>
              <a:buBlip>
                <a:blip r:embed="rId2"/>
              </a:buBlip>
            </a:pPr>
            <a:r>
              <a:rPr lang="en-GB" sz="1400" dirty="0"/>
              <a:t>More than 550,000 unique products to offer</a:t>
            </a:r>
          </a:p>
          <a:p>
            <a:pPr>
              <a:buBlip>
                <a:blip r:embed="rId2"/>
              </a:buBlip>
            </a:pPr>
            <a:r>
              <a:rPr lang="en-GB" sz="1400" dirty="0"/>
              <a:t>262</a:t>
            </a:r>
            <a:r>
              <a:rPr lang="en-GB" sz="1400" baseline="30000" dirty="0"/>
              <a:t>nd</a:t>
            </a:r>
            <a:r>
              <a:rPr lang="en-GB" sz="1400" dirty="0"/>
              <a:t> in top online retailers. Jump of almost 130 positions since last year. </a:t>
            </a:r>
          </a:p>
          <a:p>
            <a:pPr>
              <a:buBlip>
                <a:blip r:embed="rId2"/>
              </a:buBlip>
            </a:pPr>
            <a:r>
              <a:rPr lang="en-GB" sz="1400" dirty="0"/>
              <a:t>Within US, it is ranked 48</a:t>
            </a:r>
            <a:r>
              <a:rPr lang="en-GB" sz="1400" baseline="30000" dirty="0"/>
              <a:t>th</a:t>
            </a:r>
            <a:r>
              <a:rPr lang="en-GB" sz="1400" dirty="0"/>
              <a:t> on the list of 3P on Amazon. Up from 84</a:t>
            </a:r>
            <a:r>
              <a:rPr lang="en-GB" sz="1400" baseline="30000" dirty="0"/>
              <a:t>th</a:t>
            </a:r>
            <a:r>
              <a:rPr lang="en-GB" sz="1400" dirty="0"/>
              <a:t> last year.</a:t>
            </a:r>
          </a:p>
          <a:p>
            <a:pPr>
              <a:buBlip>
                <a:blip r:embed="rId2"/>
              </a:buBlip>
            </a:pPr>
            <a:r>
              <a:rPr lang="en-GB" sz="1400" dirty="0"/>
              <a:t>7</a:t>
            </a:r>
            <a:r>
              <a:rPr lang="en-GB" sz="1400" baseline="30000" dirty="0"/>
              <a:t>th</a:t>
            </a:r>
            <a:r>
              <a:rPr lang="en-GB" sz="1400" dirty="0"/>
              <a:t> fastest web only retailer in US</a:t>
            </a:r>
          </a:p>
          <a:p>
            <a:pPr>
              <a:buBlip>
                <a:blip r:embed="rId2"/>
              </a:buBlip>
            </a:pPr>
            <a:r>
              <a:rPr lang="en-GB" sz="1400" dirty="0"/>
              <a:t>No of orders fulfilled in FY16 were 1.96 </a:t>
            </a:r>
            <a:r>
              <a:rPr lang="en-GB" sz="1400" dirty="0" err="1"/>
              <a:t>mn</a:t>
            </a:r>
            <a:r>
              <a:rPr lang="en-GB" sz="1400" dirty="0"/>
              <a:t> up 154%.</a:t>
            </a:r>
          </a:p>
          <a:p>
            <a:pPr>
              <a:buBlip>
                <a:blip r:embed="rId2"/>
              </a:buBlip>
            </a:pPr>
            <a:r>
              <a:rPr lang="en-GB" sz="1400" dirty="0"/>
              <a:t>Have 98% satisfaction ratio on Amazon</a:t>
            </a:r>
          </a:p>
        </p:txBody>
      </p:sp>
    </p:spTree>
    <p:extLst>
      <p:ext uri="{BB962C8B-B14F-4D97-AF65-F5344CB8AC3E}">
        <p14:creationId xmlns:p14="http://schemas.microsoft.com/office/powerpoint/2010/main" val="108527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Historical Financials </a:t>
            </a:r>
          </a:p>
        </p:txBody>
      </p:sp>
      <p:sp>
        <p:nvSpPr>
          <p:cNvPr id="3" name="Content Placeholder 2"/>
          <p:cNvSpPr>
            <a:spLocks noGrp="1"/>
          </p:cNvSpPr>
          <p:nvPr>
            <p:ph sz="quarter" idx="13"/>
          </p:nvPr>
        </p:nvSpPr>
        <p:spPr/>
        <p:txBody>
          <a:bodyPr>
            <a:normAutofit/>
          </a:bodyPr>
          <a:lstStyle/>
          <a:p>
            <a:pPr marL="0" indent="0">
              <a:buNone/>
            </a:pPr>
            <a:endParaRPr lang="en-GB" sz="2000" dirty="0"/>
          </a:p>
          <a:p>
            <a:endParaRPr lang="en-GB" sz="2000" dirty="0"/>
          </a:p>
          <a:p>
            <a:pPr marL="0" indent="0">
              <a:buNone/>
            </a:pPr>
            <a:endParaRPr lang="en-GB"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1200617559"/>
              </p:ext>
            </p:extLst>
          </p:nvPr>
        </p:nvGraphicFramePr>
        <p:xfrm>
          <a:off x="165056" y="1698227"/>
          <a:ext cx="11510127" cy="4626678"/>
        </p:xfrm>
        <a:graphic>
          <a:graphicData uri="http://schemas.openxmlformats.org/presentationml/2006/ole">
            <mc:AlternateContent xmlns:mc="http://schemas.openxmlformats.org/markup-compatibility/2006">
              <mc:Choice xmlns:v="urn:schemas-microsoft-com:vml" Requires="v">
                <p:oleObj spid="_x0000_s1084" name="Worksheet" r:id="rId3" imgW="10356958" imgH="3136808" progId="Excel.Sheet.12">
                  <p:embed/>
                </p:oleObj>
              </mc:Choice>
              <mc:Fallback>
                <p:oleObj name="Worksheet" r:id="rId3" imgW="10356958" imgH="3136808" progId="Excel.Sheet.12">
                  <p:embed/>
                  <p:pic>
                    <p:nvPicPr>
                      <p:cNvPr id="0" name=""/>
                      <p:cNvPicPr/>
                      <p:nvPr/>
                    </p:nvPicPr>
                    <p:blipFill>
                      <a:blip r:embed="rId4"/>
                      <a:stretch>
                        <a:fillRect/>
                      </a:stretch>
                    </p:blipFill>
                    <p:spPr>
                      <a:xfrm>
                        <a:off x="165056" y="1698227"/>
                        <a:ext cx="11510127" cy="4626678"/>
                      </a:xfrm>
                      <a:prstGeom prst="rect">
                        <a:avLst/>
                      </a:prstGeom>
                    </p:spPr>
                  </p:pic>
                </p:oleObj>
              </mc:Fallback>
            </mc:AlternateContent>
          </a:graphicData>
        </a:graphic>
      </p:graphicFrame>
    </p:spTree>
    <p:extLst>
      <p:ext uri="{BB962C8B-B14F-4D97-AF65-F5344CB8AC3E}">
        <p14:creationId xmlns:p14="http://schemas.microsoft.com/office/powerpoint/2010/main" val="303149289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1352</TotalTime>
  <Words>929</Words>
  <Application>Microsoft Office PowerPoint</Application>
  <PresentationFormat>Widescreen</PresentationFormat>
  <Paragraphs>86</Paragraphs>
  <Slides>19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Tw Cen MT</vt:lpstr>
      <vt:lpstr>Droplet</vt:lpstr>
      <vt:lpstr>Worksheet</vt:lpstr>
      <vt:lpstr>Intrasoft Technologies </vt:lpstr>
      <vt:lpstr>Company Overview </vt:lpstr>
      <vt:lpstr>What is 3P?</vt:lpstr>
      <vt:lpstr>Eg of 1P</vt:lpstr>
      <vt:lpstr>Eg of 3P</vt:lpstr>
      <vt:lpstr>Why 3P ?</vt:lpstr>
      <vt:lpstr>Company Description</vt:lpstr>
      <vt:lpstr>ISFT – The number game</vt:lpstr>
      <vt:lpstr>Historical Financials </vt:lpstr>
      <vt:lpstr>Product Categories</vt:lpstr>
      <vt:lpstr>Details of Cost </vt:lpstr>
      <vt:lpstr>Risks (1/2)</vt:lpstr>
      <vt:lpstr>Risk (2/2)</vt:lpstr>
      <vt:lpstr>Companies General Info and Peer Comparison</vt:lpstr>
      <vt:lpstr>Valuation</vt:lpstr>
      <vt:lpstr>PowerPoint Presentation</vt:lpstr>
      <vt:lpstr>PowerPoint Presentation</vt:lpstr>
      <vt:lpstr>Conclusion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Intrasoft Technolog</dc:title>
  <dc:creator>Dhruv Shah</dc:creator>
  <cp:lastModifiedBy>Dhruv Shah</cp:lastModifiedBy>
  <cp:revision>100</cp:revision>
  <dcterms:created xsi:type="dcterms:W3CDTF">2017-01-03T09:21:58Z</dcterms:created>
  <dcterms:modified xsi:type="dcterms:W3CDTF">2017-01-19T12:57:51Z</dcterms:modified>
</cp:coreProperties>
</file>