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05D1-2ECC-42DB-B36B-46D4CC6DD0F1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349EA-9B4A-460D-AA2A-F87989E72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rsistencemarketresearch.com/market-research/animal-health-active-pharmaceutical-ingredients-market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gadget.com/2017/11/animal-health-active-pharmaceutical-ingredients-market-to-reflect-a-significant-cagr-of-7-3-during-2017-2025-2.html" TargetMode="External"/><Relationship Id="rId2" Type="http://schemas.openxmlformats.org/officeDocument/2006/relationships/hyperlink" Target="https://www.persistencemarketresearch.com/toc/169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NGL </a:t>
            </a:r>
            <a:r>
              <a:rPr lang="en-US" dirty="0" err="1" smtClean="0"/>
              <a:t>Finechem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Conservative and Steady Growth Story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6400800" cy="1752600"/>
          </a:xfrm>
        </p:spPr>
        <p:txBody>
          <a:bodyPr/>
          <a:lstStyle/>
          <a:p>
            <a:r>
              <a:rPr lang="en-US" dirty="0" smtClean="0"/>
              <a:t>Pure </a:t>
            </a:r>
            <a:r>
              <a:rPr lang="en-US" dirty="0" err="1" smtClean="0"/>
              <a:t>Capex</a:t>
            </a:r>
            <a:r>
              <a:rPr lang="en-US" dirty="0" smtClean="0"/>
              <a:t> Play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57245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of choosing this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global </a:t>
            </a:r>
            <a:r>
              <a:rPr lang="en-US" sz="1600" dirty="0" smtClean="0">
                <a:hlinkClick r:id="rId2"/>
              </a:rPr>
              <a:t>animal health active pharmaceutical ingredient (API) </a:t>
            </a:r>
            <a:r>
              <a:rPr lang="en-US" sz="1600" dirty="0" err="1" smtClean="0">
                <a:hlinkClick r:id="rId2"/>
              </a:rPr>
              <a:t>market</a:t>
            </a:r>
            <a:r>
              <a:rPr lang="en-US" sz="1600" dirty="0" err="1" smtClean="0"/>
              <a:t>is</a:t>
            </a:r>
            <a:r>
              <a:rPr lang="en-US" sz="1600" dirty="0" smtClean="0"/>
              <a:t> projected to register an impressive expansion at 7.3% CAGR during the forecast period 2017 to 2025, according to a recent study by Persistence Market Research (PMR). PMR’s study estimates the market to increase from revenues worth US$ 5,216.1 </a:t>
            </a:r>
            <a:r>
              <a:rPr lang="en-US" sz="1600" dirty="0" err="1" smtClean="0"/>
              <a:t>Mn</a:t>
            </a:r>
            <a:r>
              <a:rPr lang="en-US" sz="1600" dirty="0" smtClean="0"/>
              <a:t> in 2017 to reach US$ 9,162.2 </a:t>
            </a:r>
            <a:r>
              <a:rPr lang="en-US" sz="1600" dirty="0" err="1" smtClean="0"/>
              <a:t>Mn</a:t>
            </a:r>
            <a:r>
              <a:rPr lang="en-US" sz="1600" dirty="0" smtClean="0"/>
              <a:t> by 2025-end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Antiparasitic</a:t>
            </a:r>
            <a:r>
              <a:rPr lang="en-US" sz="1600" dirty="0" smtClean="0"/>
              <a:t> API growth in the global animal health API market is owing to a large number of pharmaceutical industries in the Asia Pacific region especially focusing on </a:t>
            </a:r>
            <a:r>
              <a:rPr lang="en-US" sz="1600" dirty="0" err="1" smtClean="0"/>
              <a:t>antiparasitic</a:t>
            </a:r>
            <a:r>
              <a:rPr lang="en-US" sz="1600" dirty="0" smtClean="0"/>
              <a:t> </a:t>
            </a:r>
            <a:r>
              <a:rPr lang="en-US" sz="1600" dirty="0" smtClean="0"/>
              <a:t>APIs.</a:t>
            </a:r>
            <a:r>
              <a:rPr lang="en-US" sz="1600" dirty="0" smtClean="0"/>
              <a:t> Persistence Market Research forecasts the </a:t>
            </a:r>
            <a:r>
              <a:rPr lang="en-US" sz="1600" dirty="0" err="1" smtClean="0"/>
              <a:t>antiparasitics</a:t>
            </a:r>
            <a:r>
              <a:rPr lang="en-US" sz="1600" dirty="0" smtClean="0"/>
              <a:t> API type segment to grow from more than US$ 2,500 </a:t>
            </a:r>
            <a:r>
              <a:rPr lang="en-US" sz="1600" dirty="0" err="1" smtClean="0"/>
              <a:t>Mn</a:t>
            </a:r>
            <a:r>
              <a:rPr lang="en-US" sz="1600" dirty="0" smtClean="0"/>
              <a:t> in 2017 to over US$ 4,600 </a:t>
            </a:r>
            <a:r>
              <a:rPr lang="en-US" sz="1600" dirty="0" err="1" smtClean="0"/>
              <a:t>Mn</a:t>
            </a:r>
            <a:r>
              <a:rPr lang="en-US" sz="1600" dirty="0" smtClean="0"/>
              <a:t> by 2025 </a:t>
            </a:r>
            <a:r>
              <a:rPr lang="en-US" sz="1600" dirty="0" smtClean="0"/>
              <a:t>end</a:t>
            </a:r>
          </a:p>
          <a:p>
            <a:r>
              <a:rPr lang="en-US" sz="1600" dirty="0" smtClean="0"/>
              <a:t>Anti-</a:t>
            </a:r>
            <a:r>
              <a:rPr lang="en-US" sz="1600" dirty="0" err="1" smtClean="0"/>
              <a:t>infectives</a:t>
            </a:r>
            <a:r>
              <a:rPr lang="en-US" sz="1600" dirty="0" smtClean="0"/>
              <a:t> is expected to be the second largest market for animal health active pharmaceutical </a:t>
            </a:r>
            <a:r>
              <a:rPr lang="en-US" sz="1600" dirty="0" smtClean="0"/>
              <a:t>ingredients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95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 out of 19 listed products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 NGL ‘s website are anti parasitic in nature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Snapshot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92153" y="1143000"/>
            <a:ext cx="53596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715000"/>
            <a:ext cx="530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33400" y="6248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Points – Solely targeting API and not formulations, less R&amp;D over years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Inferences from Annual Report and 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Capacity Utilization levels are healthy historically</a:t>
            </a:r>
          </a:p>
          <a:p>
            <a:r>
              <a:rPr lang="en-US" dirty="0" smtClean="0"/>
              <a:t>Revenue more than doubled and PAT more than tripled during last </a:t>
            </a:r>
            <a:r>
              <a:rPr lang="en-US" dirty="0" err="1" smtClean="0"/>
              <a:t>Capex</a:t>
            </a:r>
            <a:r>
              <a:rPr lang="en-US" dirty="0" smtClean="0"/>
              <a:t> in 2012-13 within two years of capacity addition</a:t>
            </a:r>
          </a:p>
          <a:p>
            <a:r>
              <a:rPr lang="en-US" dirty="0" smtClean="0"/>
              <a:t>PBT Margins increasing constantly</a:t>
            </a:r>
          </a:p>
          <a:p>
            <a:r>
              <a:rPr lang="en-US" dirty="0" smtClean="0"/>
              <a:t>Company doesn’t expand unless it has additional demand in place</a:t>
            </a:r>
          </a:p>
          <a:p>
            <a:r>
              <a:rPr lang="en-US" dirty="0" err="1" smtClean="0"/>
              <a:t>Capex</a:t>
            </a:r>
            <a:r>
              <a:rPr lang="en-US" dirty="0" smtClean="0"/>
              <a:t> of 30 </a:t>
            </a:r>
            <a:r>
              <a:rPr lang="en-US" dirty="0" err="1" smtClean="0"/>
              <a:t>crores</a:t>
            </a:r>
            <a:r>
              <a:rPr lang="en-US" dirty="0" smtClean="0"/>
              <a:t>, financed by internal accruals and only 9 </a:t>
            </a:r>
            <a:r>
              <a:rPr lang="en-US" dirty="0" err="1" smtClean="0"/>
              <a:t>crore</a:t>
            </a:r>
            <a:r>
              <a:rPr lang="en-US" dirty="0" smtClean="0"/>
              <a:t> LT debt additionally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Inferences from past </a:t>
            </a:r>
            <a:r>
              <a:rPr lang="en-US" dirty="0" err="1" smtClean="0"/>
              <a:t>concalls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/>
              <a:t>Pros</a:t>
            </a:r>
          </a:p>
          <a:p>
            <a:r>
              <a:rPr lang="en-US" sz="1600" dirty="0" smtClean="0"/>
              <a:t>The </a:t>
            </a:r>
            <a:r>
              <a:rPr lang="en-US" sz="1600" dirty="0" smtClean="0"/>
              <a:t>segment will be more than Rs 5000 </a:t>
            </a:r>
            <a:r>
              <a:rPr lang="en-US" sz="1600" dirty="0" err="1" smtClean="0"/>
              <a:t>crore</a:t>
            </a:r>
            <a:r>
              <a:rPr lang="en-US" sz="1600" dirty="0" smtClean="0"/>
              <a:t> market worldwide and is growing around 15% every year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 company has around 21 products, the market size for these 21 products will be around Rs 700 </a:t>
            </a:r>
            <a:r>
              <a:rPr lang="en-US" sz="1600" dirty="0" err="1" smtClean="0"/>
              <a:t>crore</a:t>
            </a:r>
            <a:r>
              <a:rPr lang="en-US" sz="1600" dirty="0" smtClean="0"/>
              <a:t> as on date and is increasing every year</a:t>
            </a:r>
            <a:r>
              <a:rPr lang="en-US" sz="1600" dirty="0" smtClean="0"/>
              <a:t>. (Sep -2016)</a:t>
            </a:r>
          </a:p>
          <a:p>
            <a:r>
              <a:rPr lang="en-US" sz="1600" dirty="0" err="1" smtClean="0"/>
              <a:t>Antiprotozoals</a:t>
            </a:r>
            <a:r>
              <a:rPr lang="en-US" sz="1600" dirty="0" smtClean="0"/>
              <a:t> and </a:t>
            </a:r>
            <a:r>
              <a:rPr lang="en-US" sz="1600" dirty="0" err="1" smtClean="0"/>
              <a:t>Anthlmintic</a:t>
            </a:r>
            <a:r>
              <a:rPr lang="en-US" sz="1600" dirty="0" smtClean="0"/>
              <a:t> are major products for the company catering to de-worming and anti infection segment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Most of the company's products are sold to non regulated markets. Even though EU accounts for 40% of total sales, the end products are further exported and land in some other </a:t>
            </a:r>
            <a:r>
              <a:rPr lang="en-US" sz="1600" dirty="0" smtClean="0"/>
              <a:t>geographies</a:t>
            </a:r>
          </a:p>
          <a:p>
            <a:r>
              <a:rPr lang="en-US" sz="1600" dirty="0" smtClean="0"/>
              <a:t>Top product of the company constitute around 18% of total sales and top 4 products constitute around 40% of total sales. The company would be selling its products to more than 400 customers worldwide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None </a:t>
            </a:r>
            <a:r>
              <a:rPr lang="en-US" sz="1600" dirty="0" smtClean="0"/>
              <a:t>of the MNC's are interested in these space, as they are busy in higher volumes and regulated markets mostly. This space thus is left with low competition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Cons</a:t>
            </a:r>
          </a:p>
          <a:p>
            <a:pPr fontAlgn="base"/>
            <a:r>
              <a:rPr lang="en-US" sz="1600" dirty="0" smtClean="0"/>
              <a:t>None of the products are sold in US markets. Company's product may enter US but indirectly and only after lot of hands are changed from intermediates to dosages to </a:t>
            </a:r>
            <a:r>
              <a:rPr lang="en-US" sz="1600" dirty="0" err="1" smtClean="0"/>
              <a:t>injectibles</a:t>
            </a:r>
            <a:r>
              <a:rPr lang="en-US" sz="1600" dirty="0" smtClean="0"/>
              <a:t> format</a:t>
            </a:r>
            <a:r>
              <a:rPr lang="en-US" sz="1600" dirty="0" smtClean="0"/>
              <a:t>.</a:t>
            </a:r>
          </a:p>
          <a:p>
            <a:pPr fontAlgn="base"/>
            <a:r>
              <a:rPr lang="en-US" sz="1600" dirty="0" smtClean="0"/>
              <a:t>Key </a:t>
            </a:r>
            <a:r>
              <a:rPr lang="en-US" sz="1600" dirty="0" smtClean="0"/>
              <a:t>competitors within India in veterinary space are </a:t>
            </a:r>
            <a:r>
              <a:rPr lang="en-US" sz="1600" dirty="0" err="1" smtClean="0"/>
              <a:t>Lasa</a:t>
            </a:r>
            <a:r>
              <a:rPr lang="en-US" sz="1600" dirty="0" smtClean="0"/>
              <a:t> laboratories (</a:t>
            </a:r>
            <a:r>
              <a:rPr lang="en-US" sz="1600" dirty="0" err="1" smtClean="0"/>
              <a:t>Omkar</a:t>
            </a:r>
            <a:r>
              <a:rPr lang="en-US" sz="1600" dirty="0" smtClean="0"/>
              <a:t>), </a:t>
            </a:r>
            <a:r>
              <a:rPr lang="en-US" sz="1600" dirty="0" err="1" smtClean="0"/>
              <a:t>Rakshit</a:t>
            </a:r>
            <a:r>
              <a:rPr lang="en-US" sz="1600" dirty="0" smtClean="0"/>
              <a:t> Drugs, D H Organics and some other local players.</a:t>
            </a:r>
          </a:p>
          <a:p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Capex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The company is operating at around 95% of its installed capacity of around 150 cubic meters. The company was trying for </a:t>
            </a:r>
            <a:r>
              <a:rPr lang="en-US" dirty="0" err="1" smtClean="0"/>
              <a:t>capex</a:t>
            </a:r>
            <a:r>
              <a:rPr lang="en-US" dirty="0" smtClean="0"/>
              <a:t> since 2014, but received the environmental clearances only post 16 months from that. Thus there was a delay in </a:t>
            </a:r>
            <a:r>
              <a:rPr lang="en-US" dirty="0" err="1" smtClean="0"/>
              <a:t>capex</a:t>
            </a:r>
            <a:r>
              <a:rPr lang="en-US" dirty="0" smtClean="0"/>
              <a:t>, which is why the company is struggling badly on volumes, as </a:t>
            </a:r>
            <a:r>
              <a:rPr lang="en-US" b="1" i="1" dirty="0" smtClean="0">
                <a:solidFill>
                  <a:srgbClr val="00B050"/>
                </a:solidFill>
              </a:rPr>
              <a:t>there is a demand, a ready market but no capacity.</a:t>
            </a:r>
          </a:p>
          <a:p>
            <a:pPr fontAlgn="base"/>
            <a:r>
              <a:rPr lang="en-US" dirty="0" smtClean="0"/>
              <a:t>Further, the company has received approvals for 4 new products and clients are ready for the delivery, but the company does not have the capacity as of now.</a:t>
            </a:r>
          </a:p>
          <a:p>
            <a:pPr fontAlgn="base"/>
            <a:r>
              <a:rPr lang="en-US" dirty="0" smtClean="0"/>
              <a:t>Finally after all the delays, the brown field capacity expansion of 100 cubic meters, at </a:t>
            </a:r>
            <a:r>
              <a:rPr lang="en-US" dirty="0" err="1" smtClean="0"/>
              <a:t>Tarapur</a:t>
            </a:r>
            <a:r>
              <a:rPr lang="en-US" dirty="0" smtClean="0"/>
              <a:t> will be completed and commercialized by May-June 2017 only </a:t>
            </a:r>
            <a:r>
              <a:rPr lang="en-US" dirty="0" err="1" smtClean="0"/>
              <a:t>ie</a:t>
            </a:r>
            <a:r>
              <a:rPr lang="en-US" dirty="0" smtClean="0"/>
              <a:t> Q1 next year. </a:t>
            </a:r>
            <a:r>
              <a:rPr lang="en-US" b="1" i="1" dirty="0" smtClean="0">
                <a:solidFill>
                  <a:srgbClr val="00B050"/>
                </a:solidFill>
              </a:rPr>
              <a:t>Till then whatever growth will come will be only from debottlenecking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Another green field </a:t>
            </a:r>
            <a:r>
              <a:rPr lang="en-US" dirty="0" err="1" smtClean="0"/>
              <a:t>capex</a:t>
            </a:r>
            <a:r>
              <a:rPr lang="en-US" dirty="0" smtClean="0"/>
              <a:t> for which land has already been purchased near </a:t>
            </a:r>
            <a:r>
              <a:rPr lang="en-US" dirty="0" err="1" smtClean="0"/>
              <a:t>Tarapur</a:t>
            </a:r>
            <a:r>
              <a:rPr lang="en-US" dirty="0" smtClean="0"/>
              <a:t> is aimed by the company once, the ongoing capacity expansion is on stream. </a:t>
            </a:r>
            <a:r>
              <a:rPr lang="en-US" dirty="0" err="1" smtClean="0"/>
              <a:t>Capex</a:t>
            </a:r>
            <a:r>
              <a:rPr lang="en-US" dirty="0" smtClean="0"/>
              <a:t> will be around Rs 50 </a:t>
            </a:r>
            <a:r>
              <a:rPr lang="en-US" dirty="0" err="1" smtClean="0"/>
              <a:t>crore</a:t>
            </a:r>
            <a:r>
              <a:rPr lang="en-US" dirty="0" smtClean="0"/>
              <a:t> in 2 phases. The company has applied for environmental clearances for the same as well and expects the same to receive in 12 months kind of timeframe.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NGL </a:t>
            </a:r>
            <a:r>
              <a:rPr lang="en-US" b="1" dirty="0"/>
              <a:t>Fine-</a:t>
            </a:r>
            <a:r>
              <a:rPr lang="en-US" b="1" dirty="0" err="1"/>
              <a:t>Chem</a:t>
            </a:r>
            <a:r>
              <a:rPr lang="en-US" b="1" dirty="0"/>
              <a:t> Ltd's expansion project commences trial production </a:t>
            </a:r>
            <a:r>
              <a:rPr lang="en-US" b="1" dirty="0" smtClean="0"/>
              <a:t>runs in first week of Oct.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This can add significant revenues in next two years</a:t>
            </a:r>
          </a:p>
          <a:p>
            <a:r>
              <a:rPr lang="en-US" b="1" dirty="0" smtClean="0"/>
              <a:t>Entry </a:t>
            </a:r>
            <a:r>
              <a:rPr lang="en-US" b="1" dirty="0" smtClean="0"/>
              <a:t>Barriers in EU</a:t>
            </a:r>
          </a:p>
          <a:p>
            <a:pPr>
              <a:buNone/>
            </a:pPr>
            <a:r>
              <a:rPr lang="en-US" dirty="0" smtClean="0"/>
              <a:t>	However</a:t>
            </a:r>
            <a:r>
              <a:rPr lang="en-US" dirty="0"/>
              <a:t>, the pharmaceutical industry in Europe has been concerned with potential short-term impacts of REACH regulations. This is likely to result in decreased supply of materials, or reagents, which are not preregistered by EU </a:t>
            </a:r>
            <a:r>
              <a:rPr lang="en-US" dirty="0" smtClean="0"/>
              <a:t>suppliers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https://www.persistencemarketresearch.com/toc/16972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https://www.medgadget.com/2017/11/animal-health-active-pharmaceutical-ingredients-market-to-reflect-a-significant-cagr-of-7-3-during-2017-2025-2.html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595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NGL Finechem Conservative and Steady Growth Story</vt:lpstr>
      <vt:lpstr>Rationale of choosing this sector</vt:lpstr>
      <vt:lpstr>Financial Snapshot</vt:lpstr>
      <vt:lpstr>Inferences from Annual Report and Financials</vt:lpstr>
      <vt:lpstr>Inferences from past concalls</vt:lpstr>
      <vt:lpstr>Capex Trigger</vt:lpstr>
      <vt:lpstr>In News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NGL Finechem</dc:title>
  <dc:creator>compaq</dc:creator>
  <cp:lastModifiedBy>compaq</cp:lastModifiedBy>
  <cp:revision>14</cp:revision>
  <dcterms:created xsi:type="dcterms:W3CDTF">2017-11-11T06:54:19Z</dcterms:created>
  <dcterms:modified xsi:type="dcterms:W3CDTF">2018-02-04T05:13:59Z</dcterms:modified>
</cp:coreProperties>
</file>