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5" r:id="rId3"/>
    <p:sldId id="266" r:id="rId4"/>
    <p:sldId id="267" r:id="rId5"/>
    <p:sldId id="269" r:id="rId6"/>
    <p:sldId id="270" r:id="rId7"/>
    <p:sldId id="260" r:id="rId8"/>
    <p:sldId id="264" r:id="rId9"/>
    <p:sldId id="261"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5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gif"/></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Slide Number Placeholder 5"/>
          <p:cNvSpPr txBox="1">
            <a:spLocks/>
          </p:cNvSpPr>
          <p:nvPr userDrawn="1"/>
        </p:nvSpPr>
        <p:spPr bwMode="auto">
          <a:xfrm>
            <a:off x="8822457" y="6614013"/>
            <a:ext cx="157094" cy="153888"/>
          </a:xfrm>
          <a:prstGeom prst="rect">
            <a:avLst/>
          </a:prstGeom>
          <a:noFill/>
          <a:ln w="9525">
            <a:noFill/>
            <a:miter lim="800000"/>
            <a:headEnd/>
            <a:tailEnd/>
          </a:ln>
        </p:spPr>
        <p:txBody>
          <a:bodyPr wrap="none" lIns="0" tIns="0" rIns="0" bIns="0" anchor="ctr">
            <a:spAutoFit/>
          </a:bodyPr>
          <a:lstStyle/>
          <a:p>
            <a:pPr algn="r">
              <a:defRPr/>
            </a:pPr>
            <a:fld id="{6856ECDB-1CEE-4F69-ADCA-557460F2116E}" type="slidenum">
              <a:rPr lang="en-US" sz="1000">
                <a:solidFill>
                  <a:srgbClr val="6D6E71"/>
                </a:solidFill>
                <a:cs typeface="Arial" pitchFamily="34" charset="0"/>
              </a:rPr>
              <a:pPr algn="r">
                <a:defRPr/>
              </a:pPr>
              <a:t>‹#›</a:t>
            </a:fld>
            <a:endParaRPr lang="en-US" sz="1000" dirty="0">
              <a:solidFill>
                <a:srgbClr val="6D6E71"/>
              </a:solidFill>
              <a:cs typeface="Arial"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ntent 4">
    <p:spTree>
      <p:nvGrpSpPr>
        <p:cNvPr id="1" name=""/>
        <p:cNvGrpSpPr/>
        <p:nvPr/>
      </p:nvGrpSpPr>
      <p:grpSpPr>
        <a:xfrm>
          <a:off x="0" y="0"/>
          <a:ext cx="0" cy="0"/>
          <a:chOff x="0" y="0"/>
          <a:chExt cx="0" cy="0"/>
        </a:xfrm>
      </p:grpSpPr>
      <p:sp>
        <p:nvSpPr>
          <p:cNvPr id="15" name="Title 1"/>
          <p:cNvSpPr>
            <a:spLocks noGrp="1"/>
          </p:cNvSpPr>
          <p:nvPr>
            <p:ph type="title"/>
          </p:nvPr>
        </p:nvSpPr>
        <p:spPr bwMode="gray">
          <a:xfrm>
            <a:off x="481012" y="727075"/>
            <a:ext cx="8226425" cy="276999"/>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1800" b="1" kern="1200" dirty="0">
                <a:solidFill>
                  <a:schemeClr val="tx2"/>
                </a:solidFill>
                <a:latin typeface="Century Gothic"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17" name="Text Placeholder 4"/>
          <p:cNvSpPr>
            <a:spLocks noGrp="1"/>
          </p:cNvSpPr>
          <p:nvPr>
            <p:ph type="body" sz="quarter" idx="10" hasCustomPrompt="1"/>
          </p:nvPr>
        </p:nvSpPr>
        <p:spPr bwMode="gray">
          <a:xfrm>
            <a:off x="481013" y="2466976"/>
            <a:ext cx="3933825" cy="1430804"/>
          </a:xfrm>
          <a:ln>
            <a:noFill/>
          </a:ln>
        </p:spPr>
        <p:txBody>
          <a:bodyPr wrap="square" lIns="0" tIns="0" rIns="0" bIns="0">
            <a:spAutoFit/>
          </a:bodyPr>
          <a:lstStyle>
            <a:lvl1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Century Gothic"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18" name="Text Placeholder 4"/>
          <p:cNvSpPr>
            <a:spLocks noGrp="1"/>
          </p:cNvSpPr>
          <p:nvPr>
            <p:ph type="body" sz="quarter" idx="11" hasCustomPrompt="1"/>
          </p:nvPr>
        </p:nvSpPr>
        <p:spPr bwMode="gray">
          <a:xfrm>
            <a:off x="4773613" y="2466976"/>
            <a:ext cx="3933825" cy="1430804"/>
          </a:xfrm>
          <a:ln>
            <a:noFill/>
          </a:ln>
        </p:spPr>
        <p:txBody>
          <a:bodyPr wrap="square" lIns="0" tIns="0" rIns="0" bIns="0">
            <a:spAutoFit/>
          </a:bodyPr>
          <a:lstStyle>
            <a:lvl1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Century Gothic"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31" name="Text Placeholder 4"/>
          <p:cNvSpPr>
            <a:spLocks noGrp="1"/>
          </p:cNvSpPr>
          <p:nvPr>
            <p:ph type="body" sz="quarter" idx="12" hasCustomPrompt="1"/>
          </p:nvPr>
        </p:nvSpPr>
        <p:spPr bwMode="gray">
          <a:xfrm>
            <a:off x="481013" y="1971675"/>
            <a:ext cx="3933825" cy="286161"/>
          </a:xfrm>
          <a:noFill/>
          <a:ln>
            <a:noFill/>
          </a:ln>
        </p:spPr>
        <p:txBody>
          <a:bodyPr wrap="square" lIns="0" tIns="0" rIns="0" bIns="0" anchor="b" anchorCtr="0">
            <a:spAutoFit/>
          </a:bodyPr>
          <a:lstStyle>
            <a:lvl1pPr marL="0" indent="0">
              <a:spcBef>
                <a:spcPts val="0"/>
              </a:spcBef>
              <a:spcAft>
                <a:spcPts val="0"/>
              </a:spcAft>
              <a:buNone/>
              <a:defRPr sz="1800" b="1">
                <a:solidFill>
                  <a:schemeClr val="bg2"/>
                </a:solidFill>
                <a:latin typeface="Century Gothic"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dirty="0" smtClean="0"/>
              <a:t>Heading 1</a:t>
            </a:r>
          </a:p>
        </p:txBody>
      </p:sp>
      <p:sp>
        <p:nvSpPr>
          <p:cNvPr id="32" name="Text Placeholder 4"/>
          <p:cNvSpPr>
            <a:spLocks noGrp="1"/>
          </p:cNvSpPr>
          <p:nvPr>
            <p:ph type="body" sz="quarter" idx="13" hasCustomPrompt="1"/>
          </p:nvPr>
        </p:nvSpPr>
        <p:spPr bwMode="gray">
          <a:xfrm>
            <a:off x="4773613" y="1971675"/>
            <a:ext cx="3933825" cy="286161"/>
          </a:xfrm>
          <a:noFill/>
          <a:ln>
            <a:noFill/>
          </a:ln>
        </p:spPr>
        <p:txBody>
          <a:bodyPr wrap="square" lIns="0" tIns="0" rIns="0" bIns="0" anchor="b" anchorCtr="0">
            <a:spAutoFit/>
          </a:bodyPr>
          <a:lstStyle>
            <a:lvl1pPr marL="0" indent="0">
              <a:spcBef>
                <a:spcPts val="0"/>
              </a:spcBef>
              <a:spcAft>
                <a:spcPts val="0"/>
              </a:spcAft>
              <a:buNone/>
              <a:tabLst/>
              <a:defRPr sz="1800" b="1">
                <a:solidFill>
                  <a:schemeClr val="bg2"/>
                </a:solidFill>
                <a:latin typeface="Century Gothic"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dirty="0" smtClean="0"/>
              <a:t>Heading 2</a:t>
            </a:r>
          </a:p>
        </p:txBody>
      </p:sp>
      <p:cxnSp>
        <p:nvCxnSpPr>
          <p:cNvPr id="33" name="Straight Connector 32"/>
          <p:cNvCxnSpPr/>
          <p:nvPr userDrawn="1"/>
        </p:nvCxnSpPr>
        <p:spPr bwMode="gray">
          <a:xfrm>
            <a:off x="481013" y="2344738"/>
            <a:ext cx="3906652" cy="238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gray">
          <a:xfrm>
            <a:off x="4773613" y="2344738"/>
            <a:ext cx="3906652" cy="238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5" name="Text Placeholder 4"/>
          <p:cNvSpPr>
            <a:spLocks noGrp="1"/>
          </p:cNvSpPr>
          <p:nvPr>
            <p:ph type="body" sz="quarter" idx="15" hasCustomPrompt="1"/>
          </p:nvPr>
        </p:nvSpPr>
        <p:spPr bwMode="gray">
          <a:xfrm>
            <a:off x="481013" y="4703296"/>
            <a:ext cx="3933825" cy="1430804"/>
          </a:xfrm>
          <a:ln>
            <a:noFill/>
          </a:ln>
        </p:spPr>
        <p:txBody>
          <a:bodyPr wrap="square" lIns="0" tIns="0" rIns="0" bIns="0">
            <a:spAutoFit/>
          </a:bodyPr>
          <a:lstStyle>
            <a:lvl1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Century Gothic"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36" name="Text Placeholder 4"/>
          <p:cNvSpPr>
            <a:spLocks noGrp="1"/>
          </p:cNvSpPr>
          <p:nvPr>
            <p:ph type="body" sz="quarter" idx="16" hasCustomPrompt="1"/>
          </p:nvPr>
        </p:nvSpPr>
        <p:spPr bwMode="gray">
          <a:xfrm>
            <a:off x="4773613" y="4703296"/>
            <a:ext cx="3933825" cy="1430804"/>
          </a:xfrm>
          <a:ln>
            <a:noFill/>
          </a:ln>
        </p:spPr>
        <p:txBody>
          <a:bodyPr wrap="square" lIns="0" tIns="0" rIns="0" bIns="0">
            <a:spAutoFit/>
          </a:bodyPr>
          <a:lstStyle>
            <a:lvl1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Century Gothic"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37" name="Text Placeholder 4"/>
          <p:cNvSpPr>
            <a:spLocks noGrp="1"/>
          </p:cNvSpPr>
          <p:nvPr>
            <p:ph type="body" sz="quarter" idx="17" hasCustomPrompt="1"/>
          </p:nvPr>
        </p:nvSpPr>
        <p:spPr bwMode="gray">
          <a:xfrm>
            <a:off x="481013" y="4207995"/>
            <a:ext cx="3933825" cy="286161"/>
          </a:xfrm>
          <a:noFill/>
          <a:ln>
            <a:noFill/>
          </a:ln>
        </p:spPr>
        <p:txBody>
          <a:bodyPr wrap="square" lIns="0" tIns="0" rIns="0" bIns="0" anchor="b" anchorCtr="0">
            <a:spAutoFit/>
          </a:bodyPr>
          <a:lstStyle>
            <a:lvl1pPr>
              <a:spcBef>
                <a:spcPts val="0"/>
              </a:spcBef>
              <a:spcAft>
                <a:spcPts val="0"/>
              </a:spcAft>
              <a:buNone/>
              <a:defRPr lang="en-US" sz="1800" b="1" kern="1200" baseline="0" dirty="0" smtClean="0">
                <a:solidFill>
                  <a:schemeClr val="bg2"/>
                </a:solidFill>
                <a:latin typeface="Century Gothic"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0" lvl="0" indent="0" algn="l" defTabSz="914400" rtl="0" eaLnBrk="1" fontAlgn="base" latinLnBrk="0" hangingPunct="1">
              <a:spcBef>
                <a:spcPts val="0"/>
              </a:spcBef>
              <a:spcAft>
                <a:spcPts val="0"/>
              </a:spcAft>
              <a:buClr>
                <a:schemeClr val="bg2"/>
              </a:buClr>
              <a:tabLst/>
            </a:pPr>
            <a:r>
              <a:rPr lang="en-US" dirty="0" smtClean="0"/>
              <a:t>Heading 3</a:t>
            </a:r>
          </a:p>
        </p:txBody>
      </p:sp>
      <p:sp>
        <p:nvSpPr>
          <p:cNvPr id="38" name="Text Placeholder 4"/>
          <p:cNvSpPr>
            <a:spLocks noGrp="1"/>
          </p:cNvSpPr>
          <p:nvPr>
            <p:ph type="body" sz="quarter" idx="18" hasCustomPrompt="1"/>
          </p:nvPr>
        </p:nvSpPr>
        <p:spPr bwMode="gray">
          <a:xfrm>
            <a:off x="4773613" y="4207995"/>
            <a:ext cx="3933825" cy="286161"/>
          </a:xfrm>
          <a:noFill/>
          <a:ln>
            <a:noFill/>
          </a:ln>
        </p:spPr>
        <p:txBody>
          <a:bodyPr wrap="square" lIns="0" tIns="0" rIns="0" bIns="0" anchor="b" anchorCtr="0">
            <a:spAutoFit/>
          </a:bodyPr>
          <a:lstStyle>
            <a:lvl1pPr>
              <a:spcBef>
                <a:spcPts val="0"/>
              </a:spcBef>
              <a:spcAft>
                <a:spcPts val="0"/>
              </a:spcAft>
              <a:buNone/>
              <a:defRPr lang="en-US" sz="1800" b="1" kern="1200" baseline="0" dirty="0" smtClean="0">
                <a:solidFill>
                  <a:schemeClr val="bg2"/>
                </a:solidFill>
                <a:latin typeface="Century Gothic"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0" lvl="0" indent="0" algn="l" defTabSz="914400" rtl="0" eaLnBrk="1" fontAlgn="base" latinLnBrk="0" hangingPunct="1">
              <a:spcBef>
                <a:spcPts val="0"/>
              </a:spcBef>
              <a:spcAft>
                <a:spcPts val="0"/>
              </a:spcAft>
              <a:buClr>
                <a:schemeClr val="bg2"/>
              </a:buClr>
              <a:tabLst/>
            </a:pPr>
            <a:r>
              <a:rPr lang="en-US" dirty="0" smtClean="0"/>
              <a:t>Heading 4</a:t>
            </a:r>
          </a:p>
        </p:txBody>
      </p:sp>
      <p:cxnSp>
        <p:nvCxnSpPr>
          <p:cNvPr id="39" name="Straight Connector 38"/>
          <p:cNvCxnSpPr/>
          <p:nvPr userDrawn="1"/>
        </p:nvCxnSpPr>
        <p:spPr bwMode="gray">
          <a:xfrm>
            <a:off x="481013" y="4581058"/>
            <a:ext cx="3906652" cy="238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gray">
          <a:xfrm>
            <a:off x="4773613" y="4581058"/>
            <a:ext cx="3906652" cy="238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9" name="Text Placeholder 41"/>
          <p:cNvSpPr>
            <a:spLocks noGrp="1"/>
          </p:cNvSpPr>
          <p:nvPr>
            <p:ph type="body" sz="quarter" idx="19"/>
          </p:nvPr>
        </p:nvSpPr>
        <p:spPr bwMode="gray">
          <a:xfrm>
            <a:off x="481012" y="1270452"/>
            <a:ext cx="8224838" cy="184666"/>
          </a:xfrm>
        </p:spPr>
        <p:txBody>
          <a:bodyPr/>
          <a:lstStyle>
            <a:lvl1pPr marL="0" indent="0">
              <a:buNone/>
              <a:defRPr b="1">
                <a:solidFill>
                  <a:schemeClr val="bg2"/>
                </a:solidFill>
                <a:latin typeface="Century Gothic"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hasCustomPrompt="1"/>
          </p:nvPr>
        </p:nvSpPr>
        <p:spPr bwMode="gray">
          <a:xfrm>
            <a:off x="2438399" y="1971675"/>
            <a:ext cx="2043113" cy="1508105"/>
          </a:xfrm>
          <a:ln>
            <a:noFill/>
          </a:ln>
        </p:spPr>
        <p:txBody>
          <a:bodyPr wrap="square" lIns="0" tIns="0" rIns="0" bIns="0">
            <a:spAutoFit/>
          </a:bodyPr>
          <a:lstStyle>
            <a:lvl1pPr marL="0" marR="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Century Gothic" pitchFamily="34" charset="0"/>
                <a:ea typeface="+mn-ea"/>
                <a:cs typeface="Arial" pitchFamily="34" charset="0"/>
              </a:defRPr>
            </a:lvl1pPr>
            <a:lvl2pPr>
              <a:spcBef>
                <a:spcPts val="0"/>
              </a:spcBef>
              <a:spcAft>
                <a:spcPts val="0"/>
              </a:spcAft>
              <a:buSzPct val="120000"/>
              <a:defRPr sz="1600">
                <a:latin typeface="Century Gothic" pitchFamily="34" charset="0"/>
                <a:cs typeface="Arial" pitchFamily="34" charset="0"/>
              </a:defRPr>
            </a:lvl2pPr>
            <a:lvl3pPr>
              <a:spcBef>
                <a:spcPts val="0"/>
              </a:spcBef>
              <a:spcAft>
                <a:spcPts val="0"/>
              </a:spcAft>
              <a:defRPr sz="1600">
                <a:latin typeface="Century Gothic" pitchFamily="34" charset="0"/>
                <a:cs typeface="Arial" pitchFamily="34" charset="0"/>
              </a:defRPr>
            </a:lvl3pPr>
            <a:lvl4pPr>
              <a:spcBef>
                <a:spcPts val="0"/>
              </a:spcBef>
              <a:spcAft>
                <a:spcPts val="0"/>
              </a:spcAft>
              <a:defRPr sz="1600">
                <a:latin typeface="Century Gothic" pitchFamily="34" charset="0"/>
                <a:cs typeface="Arial" pitchFamily="34" charset="0"/>
              </a:defRPr>
            </a:lvl4pPr>
            <a:lvl5pPr>
              <a:spcBef>
                <a:spcPts val="0"/>
              </a:spcBef>
              <a:spcAft>
                <a:spcPts val="0"/>
              </a:spcAft>
              <a:defRPr sz="1600">
                <a:latin typeface="Century Gothic" pitchFamily="34" charset="0"/>
                <a:cs typeface="Arial" pitchFamily="34" charset="0"/>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0" marR="0" lvl="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a:pPr>
            <a:r>
              <a:rPr lang="en-US" dirty="0" smtClean="0"/>
              <a:t>Heading 1</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p>
        </p:txBody>
      </p:sp>
      <p:sp>
        <p:nvSpPr>
          <p:cNvPr id="16" name="Picture Placeholder 22"/>
          <p:cNvSpPr>
            <a:spLocks noGrp="1"/>
          </p:cNvSpPr>
          <p:nvPr>
            <p:ph type="pic" sz="quarter" idx="13"/>
          </p:nvPr>
        </p:nvSpPr>
        <p:spPr bwMode="gray">
          <a:xfrm>
            <a:off x="481013" y="1971675"/>
            <a:ext cx="1728787" cy="1892299"/>
          </a:xfrm>
        </p:spPr>
        <p:txBody>
          <a:bodyPr rtlCol="0">
            <a:normAutofit/>
          </a:bodyPr>
          <a:lstStyle>
            <a:lvl1pPr>
              <a:buNone/>
              <a:defRPr>
                <a:latin typeface="Century Gothic"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2" y="727075"/>
            <a:ext cx="8226425" cy="276999"/>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1800" b="1" kern="1200" dirty="0">
                <a:solidFill>
                  <a:schemeClr val="tx2"/>
                </a:solidFill>
                <a:latin typeface="Century Gothic"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42" name="Text Placeholder 4"/>
          <p:cNvSpPr>
            <a:spLocks noGrp="1"/>
          </p:cNvSpPr>
          <p:nvPr>
            <p:ph type="body" sz="quarter" idx="19" hasCustomPrompt="1"/>
          </p:nvPr>
        </p:nvSpPr>
        <p:spPr bwMode="gray">
          <a:xfrm>
            <a:off x="6669087" y="1971675"/>
            <a:ext cx="2043113" cy="1508105"/>
          </a:xfrm>
          <a:ln>
            <a:noFill/>
          </a:ln>
        </p:spPr>
        <p:txBody>
          <a:bodyPr wrap="square" lIns="0" tIns="0" rIns="0" bIns="0">
            <a:spAutoFit/>
          </a:bodyPr>
          <a:lstStyle>
            <a:lvl1pPr marL="0" marR="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Century Gothic"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Century Gothic" pitchFamily="34" charset="0"/>
                <a:ea typeface="+mn-ea"/>
                <a:cs typeface="Arial" pitchFamily="34" charset="0"/>
              </a:defRPr>
            </a:lvl2pPr>
            <a:lvl3pPr>
              <a:spcBef>
                <a:spcPts val="0"/>
              </a:spcBef>
              <a:spcAft>
                <a:spcPts val="0"/>
              </a:spcAft>
              <a:defRPr sz="1600">
                <a:latin typeface="Century Gothic" pitchFamily="34" charset="0"/>
                <a:cs typeface="Arial" pitchFamily="34" charset="0"/>
              </a:defRPr>
            </a:lvl3pPr>
            <a:lvl4pPr>
              <a:spcBef>
                <a:spcPts val="0"/>
              </a:spcBef>
              <a:spcAft>
                <a:spcPts val="0"/>
              </a:spcAft>
              <a:defRPr sz="1600">
                <a:latin typeface="Century Gothic" pitchFamily="34" charset="0"/>
                <a:cs typeface="Arial" pitchFamily="34" charset="0"/>
              </a:defRPr>
            </a:lvl4pPr>
            <a:lvl5pPr>
              <a:spcBef>
                <a:spcPts val="0"/>
              </a:spcBef>
              <a:spcAft>
                <a:spcPts val="0"/>
              </a:spcAft>
              <a:defRPr sz="1600">
                <a:latin typeface="Century Gothic" pitchFamily="34" charset="0"/>
                <a:cs typeface="Arial" pitchFamily="34" charset="0"/>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0" marR="0" lvl="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a:pPr>
            <a:r>
              <a:rPr lang="en-US" dirty="0" smtClean="0"/>
              <a:t>Heading 2</a:t>
            </a:r>
          </a:p>
          <a:p>
            <a:pPr marL="285750" lvl="1" indent="-285750" algn="l" defTabSz="914400" rtl="0" eaLnBrk="1" fontAlgn="base" latinLnBrk="0" hangingPunct="1">
              <a:spcBef>
                <a:spcPts val="0"/>
              </a:spcBef>
              <a:spcAft>
                <a:spcPts val="0"/>
              </a:spcAft>
              <a:buClr>
                <a:schemeClr val="bg2"/>
              </a:buClr>
              <a:buSzPct val="120000"/>
              <a:buFont typeface="Wingdings" pitchFamily="2" charset="2"/>
              <a:buChar char="§"/>
            </a:pPr>
            <a:r>
              <a:rPr lang="en-US" dirty="0" smtClean="0"/>
              <a:t>First level</a:t>
            </a:r>
          </a:p>
          <a:p>
            <a:pPr lvl="2"/>
            <a:r>
              <a:rPr lang="en-US" dirty="0" smtClean="0"/>
              <a:t>Second level</a:t>
            </a:r>
          </a:p>
          <a:p>
            <a:pPr lvl="3"/>
            <a:r>
              <a:rPr lang="en-US" dirty="0" smtClean="0"/>
              <a:t>Third level</a:t>
            </a:r>
          </a:p>
          <a:p>
            <a:pPr lvl="4"/>
            <a:r>
              <a:rPr lang="en-US" dirty="0" smtClean="0"/>
              <a:t>Fourth level</a:t>
            </a:r>
          </a:p>
        </p:txBody>
      </p:sp>
      <p:sp>
        <p:nvSpPr>
          <p:cNvPr id="43" name="Picture Placeholder 22"/>
          <p:cNvSpPr>
            <a:spLocks noGrp="1"/>
          </p:cNvSpPr>
          <p:nvPr>
            <p:ph type="pic" sz="quarter" idx="20"/>
          </p:nvPr>
        </p:nvSpPr>
        <p:spPr bwMode="gray">
          <a:xfrm>
            <a:off x="4711701" y="1971675"/>
            <a:ext cx="1728787" cy="1892299"/>
          </a:xfrm>
        </p:spPr>
        <p:txBody>
          <a:bodyPr rtlCol="0">
            <a:normAutofit/>
          </a:bodyPr>
          <a:lstStyle>
            <a:lvl1pPr>
              <a:buNone/>
              <a:defRPr>
                <a:latin typeface="Century Gothic"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hasCustomPrompt="1"/>
          </p:nvPr>
        </p:nvSpPr>
        <p:spPr bwMode="gray">
          <a:xfrm>
            <a:off x="2438399" y="4241801"/>
            <a:ext cx="2043113" cy="1508105"/>
          </a:xfrm>
          <a:ln>
            <a:noFill/>
          </a:ln>
        </p:spPr>
        <p:txBody>
          <a:bodyPr wrap="square" lIns="0" tIns="0" rIns="0" bIns="0">
            <a:spAutoFit/>
          </a:bodyPr>
          <a:lstStyle>
            <a:lvl1pPr marL="0" marR="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Century Gothic"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Century Gothic" pitchFamily="34" charset="0"/>
                <a:ea typeface="+mn-ea"/>
                <a:cs typeface="Arial" pitchFamily="34" charset="0"/>
              </a:defRPr>
            </a:lvl2pPr>
            <a:lvl3pPr>
              <a:spcBef>
                <a:spcPts val="0"/>
              </a:spcBef>
              <a:spcAft>
                <a:spcPts val="0"/>
              </a:spcAft>
              <a:defRPr sz="1600">
                <a:latin typeface="Century Gothic" pitchFamily="34" charset="0"/>
                <a:cs typeface="Arial" pitchFamily="34" charset="0"/>
              </a:defRPr>
            </a:lvl3pPr>
            <a:lvl4pPr>
              <a:spcBef>
                <a:spcPts val="0"/>
              </a:spcBef>
              <a:spcAft>
                <a:spcPts val="0"/>
              </a:spcAft>
              <a:defRPr sz="1600">
                <a:latin typeface="Century Gothic" pitchFamily="34" charset="0"/>
                <a:cs typeface="Arial" pitchFamily="34" charset="0"/>
              </a:defRPr>
            </a:lvl4pPr>
            <a:lvl5pPr>
              <a:spcBef>
                <a:spcPts val="0"/>
              </a:spcBef>
              <a:spcAft>
                <a:spcPts val="0"/>
              </a:spcAft>
              <a:defRPr sz="1600">
                <a:latin typeface="Century Gothic" pitchFamily="34" charset="0"/>
                <a:cs typeface="Arial" pitchFamily="34" charset="0"/>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0" marR="0" lvl="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a:pPr>
            <a:r>
              <a:rPr lang="en-US" dirty="0" smtClean="0"/>
              <a:t>Heading 3</a:t>
            </a:r>
          </a:p>
          <a:p>
            <a:pPr marL="285750" lvl="1" indent="-285750" algn="l" defTabSz="914400" rtl="0" eaLnBrk="1" fontAlgn="base" latinLnBrk="0" hangingPunct="1">
              <a:spcBef>
                <a:spcPts val="0"/>
              </a:spcBef>
              <a:spcAft>
                <a:spcPts val="0"/>
              </a:spcAft>
              <a:buClr>
                <a:schemeClr val="bg2"/>
              </a:buClr>
              <a:buSzPct val="120000"/>
              <a:buFont typeface="Wingdings" pitchFamily="2" charset="2"/>
              <a:buChar char="§"/>
            </a:pPr>
            <a:r>
              <a:rPr lang="en-US" dirty="0" smtClean="0"/>
              <a:t>First level</a:t>
            </a:r>
          </a:p>
          <a:p>
            <a:pPr lvl="2"/>
            <a:r>
              <a:rPr lang="en-US" dirty="0" smtClean="0"/>
              <a:t>Second level</a:t>
            </a:r>
          </a:p>
          <a:p>
            <a:pPr lvl="3"/>
            <a:r>
              <a:rPr lang="en-US" dirty="0" smtClean="0"/>
              <a:t>Third level</a:t>
            </a:r>
          </a:p>
          <a:p>
            <a:pPr lvl="4"/>
            <a:r>
              <a:rPr lang="en-US" dirty="0" smtClean="0"/>
              <a:t>Fourth level</a:t>
            </a:r>
          </a:p>
        </p:txBody>
      </p:sp>
      <p:sp>
        <p:nvSpPr>
          <p:cNvPr id="46" name="Picture Placeholder 22"/>
          <p:cNvSpPr>
            <a:spLocks noGrp="1"/>
          </p:cNvSpPr>
          <p:nvPr>
            <p:ph type="pic" sz="quarter" idx="22"/>
          </p:nvPr>
        </p:nvSpPr>
        <p:spPr bwMode="gray">
          <a:xfrm>
            <a:off x="481013" y="4241801"/>
            <a:ext cx="1728787" cy="1892299"/>
          </a:xfrm>
        </p:spPr>
        <p:txBody>
          <a:bodyPr rtlCol="0">
            <a:normAutofit/>
          </a:bodyPr>
          <a:lstStyle>
            <a:lvl1pPr>
              <a:buNone/>
              <a:defRPr>
                <a:latin typeface="Century Gothic"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hasCustomPrompt="1"/>
          </p:nvPr>
        </p:nvSpPr>
        <p:spPr bwMode="gray">
          <a:xfrm>
            <a:off x="6669087" y="4241801"/>
            <a:ext cx="2043113" cy="1508105"/>
          </a:xfrm>
          <a:ln>
            <a:noFill/>
          </a:ln>
        </p:spPr>
        <p:txBody>
          <a:bodyPr wrap="square" lIns="0" tIns="0" rIns="0" bIns="0">
            <a:spAutoFit/>
          </a:bodyPr>
          <a:lstStyle>
            <a:lvl1pPr marL="0" marR="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Century Gothic"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Century Gothic" pitchFamily="34" charset="0"/>
                <a:ea typeface="+mn-ea"/>
                <a:cs typeface="Arial" pitchFamily="34" charset="0"/>
              </a:defRPr>
            </a:lvl2pPr>
            <a:lvl3pPr>
              <a:spcBef>
                <a:spcPts val="0"/>
              </a:spcBef>
              <a:spcAft>
                <a:spcPts val="0"/>
              </a:spcAft>
              <a:defRPr sz="1600">
                <a:latin typeface="Century Gothic" pitchFamily="34" charset="0"/>
                <a:cs typeface="Arial" pitchFamily="34" charset="0"/>
              </a:defRPr>
            </a:lvl3pPr>
            <a:lvl4pPr>
              <a:spcBef>
                <a:spcPts val="0"/>
              </a:spcBef>
              <a:spcAft>
                <a:spcPts val="0"/>
              </a:spcAft>
              <a:defRPr sz="1600">
                <a:latin typeface="Century Gothic" pitchFamily="34" charset="0"/>
                <a:cs typeface="Arial" pitchFamily="34" charset="0"/>
              </a:defRPr>
            </a:lvl4pPr>
            <a:lvl5pPr>
              <a:spcBef>
                <a:spcPts val="0"/>
              </a:spcBef>
              <a:spcAft>
                <a:spcPts val="0"/>
              </a:spcAft>
              <a:defRPr sz="1600">
                <a:latin typeface="Century Gothic" pitchFamily="34" charset="0"/>
                <a:cs typeface="Arial" pitchFamily="34" charset="0"/>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0" marR="0" lvl="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a:pPr>
            <a:r>
              <a:rPr lang="en-US" dirty="0" smtClean="0"/>
              <a:t>Heading 4</a:t>
            </a:r>
          </a:p>
          <a:p>
            <a:pPr marL="285750" lvl="1" indent="-285750" algn="l" defTabSz="914400" rtl="0" eaLnBrk="1" fontAlgn="base" latinLnBrk="0" hangingPunct="1">
              <a:spcBef>
                <a:spcPts val="0"/>
              </a:spcBef>
              <a:spcAft>
                <a:spcPts val="0"/>
              </a:spcAft>
              <a:buClr>
                <a:schemeClr val="bg2"/>
              </a:buClr>
              <a:buSzPct val="120000"/>
              <a:buFont typeface="Wingdings" pitchFamily="2" charset="2"/>
              <a:buChar char="§"/>
            </a:pPr>
            <a:r>
              <a:rPr lang="en-US" dirty="0" smtClean="0"/>
              <a:t>First level</a:t>
            </a:r>
          </a:p>
          <a:p>
            <a:pPr lvl="2"/>
            <a:r>
              <a:rPr lang="en-US" dirty="0" smtClean="0"/>
              <a:t>Second level</a:t>
            </a:r>
          </a:p>
          <a:p>
            <a:pPr lvl="3"/>
            <a:r>
              <a:rPr lang="en-US" dirty="0" smtClean="0"/>
              <a:t>Third level</a:t>
            </a:r>
          </a:p>
          <a:p>
            <a:pPr lvl="4"/>
            <a:r>
              <a:rPr lang="en-US" dirty="0" smtClean="0"/>
              <a:t>Fourth level</a:t>
            </a:r>
          </a:p>
        </p:txBody>
      </p:sp>
      <p:sp>
        <p:nvSpPr>
          <p:cNvPr id="49" name="Picture Placeholder 22"/>
          <p:cNvSpPr>
            <a:spLocks noGrp="1"/>
          </p:cNvSpPr>
          <p:nvPr>
            <p:ph type="pic" sz="quarter" idx="24"/>
          </p:nvPr>
        </p:nvSpPr>
        <p:spPr bwMode="gray">
          <a:xfrm>
            <a:off x="4711701" y="4241801"/>
            <a:ext cx="1728787" cy="1892299"/>
          </a:xfrm>
        </p:spPr>
        <p:txBody>
          <a:bodyPr rtlCol="0">
            <a:normAutofit/>
          </a:bodyPr>
          <a:lstStyle>
            <a:lvl1pPr>
              <a:buNone/>
              <a:defRPr>
                <a:latin typeface="Century Gothic"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2"/>
            <a:ext cx="8224838" cy="283711"/>
          </a:xfrm>
        </p:spPr>
        <p:txBody>
          <a:bodyPr/>
          <a:lstStyle>
            <a:lvl1pPr>
              <a:buNone/>
              <a:defRPr lang="en-US" sz="1800" b="1" kern="1200" baseline="0" dirty="0" smtClean="0">
                <a:solidFill>
                  <a:schemeClr val="bg2"/>
                </a:solidFill>
                <a:latin typeface="Century Gothic" pitchFamily="34" charset="0"/>
                <a:ea typeface="+mn-ea"/>
                <a:cs typeface="Arial" pitchFamily="34" charset="0"/>
              </a:defRPr>
            </a:lvl1pPr>
          </a:lstStyle>
          <a:p>
            <a:pPr marL="0" lvl="0" indent="0" algn="l" defTabSz="914400" rtl="0" eaLnBrk="1" fontAlgn="base" latinLnBrk="0" hangingPunct="1">
              <a:spcBef>
                <a:spcPts val="0"/>
              </a:spcBef>
              <a:spcAft>
                <a:spcPts val="0"/>
              </a:spcAft>
              <a:buClr>
                <a:schemeClr val="bg2"/>
              </a:buClr>
              <a:tabLst/>
            </a:pPr>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3" y="1971675"/>
            <a:ext cx="8226425" cy="4162426"/>
          </a:xfrm>
        </p:spPr>
        <p:txBody>
          <a:bodyPr>
            <a:noAutofit/>
          </a:bodyPr>
          <a:lstStyle>
            <a:lvl1pPr marL="0" indent="0">
              <a:buNone/>
              <a:defRPr>
                <a:latin typeface="Century Gothic" pitchFamily="34" charset="0"/>
                <a:cs typeface="Arial" pitchFamily="34" charset="0"/>
              </a:defRPr>
            </a:lvl1pPr>
          </a:lstStyle>
          <a:p>
            <a:r>
              <a:rPr lang="en-US" smtClean="0"/>
              <a:t>Click icon to add table</a:t>
            </a:r>
            <a:endParaRPr lang="en-US" dirty="0"/>
          </a:p>
        </p:txBody>
      </p:sp>
      <p:sp>
        <p:nvSpPr>
          <p:cNvPr id="4" name="Title 1"/>
          <p:cNvSpPr>
            <a:spLocks noGrp="1"/>
          </p:cNvSpPr>
          <p:nvPr>
            <p:ph type="title"/>
          </p:nvPr>
        </p:nvSpPr>
        <p:spPr bwMode="gray">
          <a:xfrm>
            <a:off x="481012" y="727075"/>
            <a:ext cx="8226425" cy="276999"/>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1800" b="1" kern="1200" dirty="0">
                <a:solidFill>
                  <a:schemeClr val="tx2"/>
                </a:solidFill>
                <a:latin typeface="Century Gothic"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2"/>
            <a:ext cx="8224838" cy="283711"/>
          </a:xfrm>
        </p:spPr>
        <p:txBody>
          <a:bodyPr/>
          <a:lstStyle>
            <a:lvl1pPr>
              <a:buNone/>
              <a:defRPr lang="en-US" sz="1800" b="1" kern="1200" baseline="0" dirty="0" smtClean="0">
                <a:solidFill>
                  <a:schemeClr val="bg2"/>
                </a:solidFill>
                <a:latin typeface="Century Gothic" pitchFamily="34" charset="0"/>
                <a:ea typeface="+mn-ea"/>
                <a:cs typeface="Arial" pitchFamily="34" charset="0"/>
              </a:defRPr>
            </a:lvl1pPr>
          </a:lstStyle>
          <a:p>
            <a:pPr marL="0" lvl="0" indent="0" algn="l" defTabSz="914400" rtl="0" eaLnBrk="1" fontAlgn="base" latinLnBrk="0" hangingPunct="1">
              <a:spcBef>
                <a:spcPts val="0"/>
              </a:spcBef>
              <a:spcAft>
                <a:spcPts val="0"/>
              </a:spcAft>
              <a:buClr>
                <a:schemeClr val="bg2"/>
              </a:buClr>
              <a:tabLst/>
            </a:pPr>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3" y="1971675"/>
            <a:ext cx="8226425" cy="4162425"/>
          </a:xfrm>
        </p:spPr>
        <p:txBody>
          <a:bodyPr>
            <a:noAutofit/>
          </a:bodyPr>
          <a:lstStyle>
            <a:lvl1pPr marL="0" indent="0">
              <a:buNone/>
              <a:defRPr>
                <a:latin typeface="Century Gothic" pitchFamily="34" charset="0"/>
                <a:cs typeface="Arial" pitchFamily="34" charset="0"/>
              </a:defRPr>
            </a:lvl1pPr>
          </a:lstStyle>
          <a:p>
            <a:r>
              <a:rPr lang="en-US" smtClean="0"/>
              <a:t>Click icon to add chart</a:t>
            </a:r>
            <a:endParaRPr lang="en-US" dirty="0"/>
          </a:p>
        </p:txBody>
      </p:sp>
      <p:sp>
        <p:nvSpPr>
          <p:cNvPr id="4" name="Title 1"/>
          <p:cNvSpPr>
            <a:spLocks noGrp="1"/>
          </p:cNvSpPr>
          <p:nvPr>
            <p:ph type="title"/>
          </p:nvPr>
        </p:nvSpPr>
        <p:spPr bwMode="gray">
          <a:xfrm>
            <a:off x="481012" y="727075"/>
            <a:ext cx="8226425" cy="276999"/>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1800" b="1" kern="1200" dirty="0">
                <a:solidFill>
                  <a:schemeClr val="tx2"/>
                </a:solidFill>
                <a:latin typeface="Century Gothic"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2"/>
            <a:ext cx="8224838" cy="184666"/>
          </a:xfrm>
        </p:spPr>
        <p:txBody>
          <a:bodyPr/>
          <a:lstStyle>
            <a:lvl1pPr marL="0" indent="0">
              <a:buNone/>
              <a:defRPr b="1">
                <a:solidFill>
                  <a:schemeClr val="bg2"/>
                </a:solidFill>
                <a:latin typeface="Century Gothic"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1366838" y="1527295"/>
            <a:ext cx="6729984" cy="492443"/>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3200" b="1" kern="1200" dirty="0">
                <a:solidFill>
                  <a:schemeClr val="tx2"/>
                </a:solidFill>
                <a:latin typeface="Century Gothic"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dirty="0" smtClean="0"/>
              <a:t>Click to edit master title style</a:t>
            </a:r>
            <a:endParaRPr lang="en-US" dirty="0"/>
          </a:p>
        </p:txBody>
      </p:sp>
      <p:sp>
        <p:nvSpPr>
          <p:cNvPr id="9" name="TextBox 8"/>
          <p:cNvSpPr txBox="1">
            <a:spLocks noChangeArrowheads="1"/>
          </p:cNvSpPr>
          <p:nvPr userDrawn="1"/>
        </p:nvSpPr>
        <p:spPr bwMode="gray">
          <a:xfrm>
            <a:off x="1366839" y="3369513"/>
            <a:ext cx="6754811" cy="2200602"/>
          </a:xfrm>
          <a:prstGeom prst="rect">
            <a:avLst/>
          </a:prstGeom>
          <a:noFill/>
          <a:ln w="9525">
            <a:noFill/>
            <a:miter lim="800000"/>
            <a:headEnd/>
            <a:tailEnd/>
          </a:ln>
        </p:spPr>
        <p:txBody>
          <a:bodyPr wrap="square" lIns="0" tIns="0" rIns="0" bIns="0">
            <a:spAutoFit/>
          </a:bodyPr>
          <a:lstStyle/>
          <a:p>
            <a:pPr algn="just">
              <a:spcBef>
                <a:spcPts val="600"/>
              </a:spcBef>
            </a:pPr>
            <a:r>
              <a:rPr lang="en-US" sz="1000" b="1" dirty="0">
                <a:solidFill>
                  <a:srgbClr val="6D6E71"/>
                </a:solidFill>
                <a:latin typeface="Century Gothic" pitchFamily="34" charset="0"/>
                <a:cs typeface="Arial" pitchFamily="34" charset="0"/>
              </a:rPr>
              <a:t>Disclaimer </a:t>
            </a:r>
          </a:p>
          <a:p>
            <a:pPr algn="just">
              <a:spcBef>
                <a:spcPts val="600"/>
              </a:spcBef>
            </a:pPr>
            <a:r>
              <a:rPr lang="en-US" sz="800" dirty="0">
                <a:solidFill>
                  <a:srgbClr val="6D6E71"/>
                </a:solidFill>
                <a:latin typeface="Century Gothic" pitchFamily="34" charset="0"/>
                <a:cs typeface="Arial" pitchFamily="34" charset="0"/>
              </a:rPr>
              <a:t>Tech Mahindra Limited, herein referred to as </a:t>
            </a:r>
            <a:r>
              <a:rPr lang="en-US" sz="800" dirty="0" err="1">
                <a:solidFill>
                  <a:srgbClr val="6D6E71"/>
                </a:solidFill>
                <a:latin typeface="Century Gothic" pitchFamily="34" charset="0"/>
                <a:cs typeface="Arial" pitchFamily="34" charset="0"/>
              </a:rPr>
              <a:t>TechM</a:t>
            </a:r>
            <a:r>
              <a:rPr lang="en-US" sz="800" dirty="0">
                <a:solidFill>
                  <a:srgbClr val="6D6E71"/>
                </a:solidFill>
                <a:latin typeface="Century Gothic" pitchFamily="34" charset="0"/>
                <a:cs typeface="Arial" pitchFamily="34" charset="0"/>
              </a:rPr>
              <a:t> provide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t>
            </a:r>
            <a:r>
              <a:rPr lang="en-US" sz="800" dirty="0" err="1">
                <a:solidFill>
                  <a:srgbClr val="6D6E71"/>
                </a:solidFill>
                <a:latin typeface="Century Gothic" pitchFamily="34" charset="0"/>
                <a:cs typeface="Arial" pitchFamily="34" charset="0"/>
              </a:rPr>
              <a:t>TechM</a:t>
            </a:r>
            <a:r>
              <a:rPr lang="en-US" sz="800" dirty="0">
                <a:solidFill>
                  <a:srgbClr val="6D6E71"/>
                </a:solidFill>
                <a:latin typeface="Century Gothic" pitchFamily="34" charset="0"/>
                <a:cs typeface="Arial" pitchFamily="34" charset="0"/>
              </a:rPr>
              <a:t> or its subsidiaries. Any unauthorized use, disclosure or public dissemination of information contained herein is prohibited. Unless specifically noted, </a:t>
            </a:r>
            <a:r>
              <a:rPr lang="en-US" sz="800" dirty="0" err="1">
                <a:solidFill>
                  <a:srgbClr val="6D6E71"/>
                </a:solidFill>
                <a:latin typeface="Century Gothic" pitchFamily="34" charset="0"/>
                <a:cs typeface="Arial" pitchFamily="34" charset="0"/>
              </a:rPr>
              <a:t>TechM</a:t>
            </a:r>
            <a:r>
              <a:rPr lang="en-US" sz="800" dirty="0">
                <a:solidFill>
                  <a:srgbClr val="6D6E71"/>
                </a:solidFill>
                <a:latin typeface="Century Gothic" pitchFamily="34" charset="0"/>
                <a:cs typeface="Arial" pitchFamily="34" charset="0"/>
              </a:rPr>
              <a:t>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t>
            </a:r>
            <a:r>
              <a:rPr lang="en-US" sz="800" dirty="0" err="1">
                <a:solidFill>
                  <a:srgbClr val="6D6E71"/>
                </a:solidFill>
                <a:latin typeface="Century Gothic" pitchFamily="34" charset="0"/>
                <a:cs typeface="Arial" pitchFamily="34" charset="0"/>
              </a:rPr>
              <a:t>TechM</a:t>
            </a:r>
            <a:r>
              <a:rPr lang="en-US" sz="800" dirty="0">
                <a:solidFill>
                  <a:srgbClr val="6D6E71"/>
                </a:solidFill>
                <a:latin typeface="Century Gothic" pitchFamily="34" charset="0"/>
                <a:cs typeface="Arial" pitchFamily="34" charset="0"/>
              </a:rPr>
              <a:t>. Information contained in a presentation hosted or promoted by </a:t>
            </a:r>
            <a:r>
              <a:rPr lang="en-US" sz="800" dirty="0" err="1">
                <a:solidFill>
                  <a:srgbClr val="6D6E71"/>
                </a:solidFill>
                <a:latin typeface="Century Gothic" pitchFamily="34" charset="0"/>
                <a:cs typeface="Arial" pitchFamily="34" charset="0"/>
              </a:rPr>
              <a:t>TechM</a:t>
            </a:r>
            <a:r>
              <a:rPr lang="en-US" sz="800" dirty="0">
                <a:solidFill>
                  <a:srgbClr val="6D6E71"/>
                </a:solidFill>
                <a:latin typeface="Century Gothic" pitchFamily="34" charset="0"/>
                <a:cs typeface="Arial" pitchFamily="34" charset="0"/>
              </a:rPr>
              <a:t> is provided “as is” without warranty of any kind, either expressed or implied, including any warranty of merchantability or fitness for a particular purpose. </a:t>
            </a:r>
            <a:r>
              <a:rPr lang="en-US" sz="800" dirty="0" err="1">
                <a:solidFill>
                  <a:srgbClr val="6D6E71"/>
                </a:solidFill>
                <a:latin typeface="Century Gothic" pitchFamily="34" charset="0"/>
                <a:cs typeface="Arial" pitchFamily="34" charset="0"/>
              </a:rPr>
              <a:t>TechM</a:t>
            </a:r>
            <a:r>
              <a:rPr lang="en-US" sz="800" dirty="0">
                <a:solidFill>
                  <a:srgbClr val="6D6E71"/>
                </a:solidFill>
                <a:latin typeface="Century Gothic" pitchFamily="34" charset="0"/>
                <a:cs typeface="Arial" pitchFamily="34" charset="0"/>
              </a:rPr>
              <a:t> assumes no liability or responsibility for the contents of a presentation or the opinions expressed by the presenters. All expressions of opinion are subject to change without notice.</a:t>
            </a:r>
          </a:p>
        </p:txBody>
      </p:sp>
      <p:sp>
        <p:nvSpPr>
          <p:cNvPr id="4" name="Text Placeholder 41"/>
          <p:cNvSpPr>
            <a:spLocks noGrp="1"/>
          </p:cNvSpPr>
          <p:nvPr>
            <p:ph type="body" sz="quarter" idx="14"/>
          </p:nvPr>
        </p:nvSpPr>
        <p:spPr bwMode="gray">
          <a:xfrm>
            <a:off x="1366838" y="2140169"/>
            <a:ext cx="6734627" cy="276999"/>
          </a:xfrm>
          <a:noFill/>
          <a:ln w="9525">
            <a:noFill/>
            <a:miter lim="800000"/>
            <a:headEnd/>
            <a:tailEnd/>
          </a:ln>
        </p:spPr>
        <p:txBody>
          <a:bodyPr vert="horz" wrap="square" lIns="0" tIns="0" rIns="0" bIns="0" numCol="1" anchor="t" anchorCtr="0" compatLnSpc="1">
            <a:prstTxWarp prst="textNoShape">
              <a:avLst/>
            </a:prstTxWarp>
            <a:spAutoFit/>
          </a:bodyPr>
          <a:lstStyle>
            <a:lvl1pPr marL="0" indent="0" algn="l" defTabSz="914400"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Century Gothic" pitchFamily="34" charset="0"/>
                <a:ea typeface="+mn-ea"/>
                <a:cs typeface="Arial" pitchFamily="34" charset="0"/>
              </a:defRPr>
            </a:lvl1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pic>
        <p:nvPicPr>
          <p:cNvPr id="4" name="Picture 3" descr="Mahindra Logo.png"/>
          <p:cNvPicPr>
            <a:picLocks noChangeAspect="1"/>
          </p:cNvPicPr>
          <p:nvPr userDrawn="1"/>
        </p:nvPicPr>
        <p:blipFill>
          <a:blip r:embed="rId2" cstate="print"/>
          <a:stretch>
            <a:fillRect/>
          </a:stretch>
        </p:blipFill>
        <p:spPr bwMode="gray">
          <a:xfrm>
            <a:off x="1966217" y="2717226"/>
            <a:ext cx="5399349" cy="1491023"/>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solidFill>
              </a:defRPr>
            </a:lvl1pPr>
          </a:lstStyle>
          <a:p>
            <a:r>
              <a:rPr lang="en-US" dirty="0" smtClean="0"/>
              <a:t>Click to edit Master title style</a:t>
            </a:r>
            <a:endParaRPr lang="en-US" dirty="0"/>
          </a:p>
        </p:txBody>
      </p:sp>
      <p:sp>
        <p:nvSpPr>
          <p:cNvPr id="3" name="Text Placeholder 4"/>
          <p:cNvSpPr>
            <a:spLocks noGrp="1"/>
          </p:cNvSpPr>
          <p:nvPr>
            <p:ph type="body" sz="quarter" idx="10" hasCustomPrompt="1"/>
          </p:nvPr>
        </p:nvSpPr>
        <p:spPr>
          <a:xfrm>
            <a:off x="302931" y="1465507"/>
            <a:ext cx="8544207" cy="1938992"/>
          </a:xfrm>
        </p:spPr>
        <p:txBody>
          <a:bodyPr wrap="square">
            <a:spAutoFit/>
          </a:bodyPr>
          <a:lstStyle>
            <a:lvl1pPr>
              <a:spcBef>
                <a:spcPts val="0"/>
              </a:spcBef>
              <a:spcAft>
                <a:spcPts val="0"/>
              </a:spcAft>
              <a:defRPr sz="1800">
                <a:latin typeface="Arial" pitchFamily="34" charset="0"/>
                <a:cs typeface="Arial" pitchFamily="34" charset="0"/>
              </a:defRPr>
            </a:lvl1pPr>
            <a:lvl2pPr>
              <a:spcBef>
                <a:spcPts val="0"/>
              </a:spcBef>
              <a:spcAft>
                <a:spcPts val="0"/>
              </a:spcAft>
              <a:defRPr sz="1800">
                <a:latin typeface="Arial" pitchFamily="34" charset="0"/>
                <a:cs typeface="Arial" pitchFamily="34" charset="0"/>
              </a:defRPr>
            </a:lvl2pPr>
            <a:lvl3pPr>
              <a:spcBef>
                <a:spcPts val="0"/>
              </a:spcBef>
              <a:spcAft>
                <a:spcPts val="0"/>
              </a:spcAft>
              <a:defRPr sz="1800">
                <a:latin typeface="Arial" pitchFamily="34" charset="0"/>
                <a:cs typeface="Arial" pitchFamily="34" charset="0"/>
              </a:defRPr>
            </a:lvl3pPr>
            <a:lvl4pPr>
              <a:spcBef>
                <a:spcPts val="0"/>
              </a:spcBef>
              <a:spcAft>
                <a:spcPts val="0"/>
              </a:spcAft>
              <a:defRPr sz="1800">
                <a:latin typeface="Arial" pitchFamily="34" charset="0"/>
                <a:cs typeface="Arial" pitchFamily="34" charset="0"/>
              </a:defRPr>
            </a:lvl4pPr>
            <a:lvl5pPr>
              <a:spcBef>
                <a:spcPts val="0"/>
              </a:spcBef>
              <a:spcAft>
                <a:spcPts val="0"/>
              </a:spcAft>
              <a:defRPr sz="1800">
                <a:latin typeface="Arial" pitchFamily="34" charset="0"/>
                <a:cs typeface="Arial" pitchFamily="34" charset="0"/>
              </a:defRPr>
            </a:lvl5pPr>
            <a:lvl6pPr marL="1435100" indent="-285750">
              <a:spcBef>
                <a:spcPts val="0"/>
              </a:spcBef>
              <a:spcAft>
                <a:spcPts val="0"/>
              </a:spcAft>
              <a:buClr>
                <a:schemeClr val="tx2"/>
              </a:buClr>
              <a:buSzPct val="70000"/>
              <a:buFont typeface="Wingdings" pitchFamily="2" charset="2"/>
              <a:buChar char="§"/>
              <a:defRPr sz="1800">
                <a:latin typeface="Arial" pitchFamily="34" charset="0"/>
                <a:cs typeface="Arial" pitchFamily="34" charset="0"/>
              </a:defRPr>
            </a:lvl6pPr>
            <a:lvl7pPr marL="1714500" indent="-273050">
              <a:spcBef>
                <a:spcPts val="0"/>
              </a:spcBef>
              <a:spcAft>
                <a:spcPts val="0"/>
              </a:spcAft>
              <a:buClr>
                <a:srgbClr val="C00000"/>
              </a:buClr>
              <a:buSzPct val="70000"/>
              <a:buFont typeface="Arial" pitchFamily="34" charset="0"/>
              <a:buChar char="–"/>
              <a:defRPr sz="1800" baseline="0">
                <a:latin typeface="Arial" pitchFamily="34" charset="0"/>
                <a:cs typeface="Arial" pitchFamily="34" charset="0"/>
              </a:defRPr>
            </a:lvl7pPr>
            <a:lvl8pPr marL="1600200" indent="-228600">
              <a:spcBef>
                <a:spcPts val="0"/>
              </a:spcBef>
              <a:spcAft>
                <a:spcPts val="0"/>
              </a:spcAft>
              <a:buSzPct val="70000"/>
              <a:defRPr sz="1800" baseline="0">
                <a:latin typeface="Arial" pitchFamily="34" charset="0"/>
                <a:cs typeface="Arial" pitchFamily="34" charset="0"/>
              </a:defRPr>
            </a:lvl8pPr>
            <a:lvl9pPr marL="1824038" indent="-223838">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 </a:t>
            </a:r>
          </a:p>
        </p:txBody>
      </p:sp>
      <p:sp>
        <p:nvSpPr>
          <p:cNvPr id="4" name="Text Placeholder 3"/>
          <p:cNvSpPr>
            <a:spLocks noGrp="1"/>
          </p:cNvSpPr>
          <p:nvPr userDrawn="1">
            <p:ph type="body" sz="quarter" idx="11"/>
          </p:nvPr>
        </p:nvSpPr>
        <p:spPr>
          <a:xfrm>
            <a:off x="312738" y="827088"/>
            <a:ext cx="8543925" cy="261610"/>
          </a:xfrm>
        </p:spPr>
        <p:txBody>
          <a:bodyPr/>
          <a:lstStyle>
            <a:lvl1pPr>
              <a:defRPr sz="1700"/>
            </a:lvl1pPr>
          </a:lstStyle>
          <a:p>
            <a:r>
              <a:rPr smtClean="0"/>
              <a:t>typical challenges faced by c-level IT executives</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23556" name="AutoShape 4" descr="data:image/jpeg;base64,/9j/4AAQSkZJRgABAQAAAQABAAD/2wCEAAkGBhQQEBUUEBQUFRQWFBcVFhcWFBcXFRcXFRYVFRgYFxcYHiYeFxwjGRQaHy8gIycpLy8sGB8xNTAsNSYrLSkBCQoKDgwOGg8PGi0kHyQvLCw1LiwxMjYyLCwsLCwsNCwsLC8sLCkuLy4sLCwsKS4sKikpLCwsLSksLywtKikpLP/AABEIAJwBQgMBIgACEQEDEQH/xAAcAAEAAgMBAQEAAAAAAAAAAAAABgcBBAUDAgj/xABHEAABAwICBgUJBAgGAQUAAAABAAIDBBEGMQUHIUFRYRIicYGREyMyQlJicqGxFDOSwUNTgqKywtHSF0Rzg5PwYyU0o7Px/8QAGwEAAgMBAQEAAAAAAAAAAAAAAAQDBQYCAQf/xAA4EQABAwIDAwoGAgEFAQAAAAABAAIDBBEFITESQVETImFxgZGxwdHwBhQyoeHxQlIVI1NiouIz/9oADAMBAAIRAxEAPwC8UREIRERCEREQhEREIRERCERfLngC5Nhx3LjV+NKOHY+dhPBh6Z8GXXhcBqpI4pJDZjSeoLtooJW62oG/dRSv5u6LB+Z+S4dXrZqHfdxxMHPpPP1A+ShNRGN6s48FrJP4W6yP39la10uqQqce1r853NHutY35gX+a0HV9TUHbJUS8OtI/6EqI1TdwT7Ph2XV7wO8+ivqSpa30nNHaQPqtN+IqYZ1EI/3Wf1VLRYTq5Noppjzcwj5vst6LV3XO/QgfFJGPle6PmHnRq9/w1Kz66gfYeatF2NaIf5mL8S+HY6oh/mY+4k/QKvY9VtYc/Ij/AHCfo1bDdU1TvlhHe8/yo5Wb+q8NBho1n8PRToY6oT/mY/mPqF9jG1Ef8zF+JQT/AAlqP10Pg/8Aon+EtR+uh8H/ANF7yk39Vz8lhn+8ffYrDixPSuGyog/5WD6lbUOkYn+hIx3wvafoVWJ1SVP62A/j/tWtJqqqxl5A/tkfVq95WXe1cf4+gd9NR3j9K3w6+SXVMOwRpGL0Y37P1cre3IOC85NJaTpvTfVsHvh7m+LgQj5gj6mlAwVj/wD5Ttd76CVdiKmqXWXWszeyT44x9WdErsUmt14+9p2nmx5b8nA/VeipYVFJgNWzQA9R9bKzUUNo9adI/wC8EsZ95nSHiwn6LvUGJqaf7qeNx4dIB34TYqZsjXaFV0tFURfWwjs89F1EWLrK7SiIiIQiIiEIiIhCIiIQiIiEIiIhCIiIQiItTSOlYqdnTnkaxvFxz5AZk8gvCbarprS42aLlba85p2sBc8hrRmSQAO0nJV1pvWudraOP/ck/lYPzPcoNpDS89U680j5CTsByv7rBsHcEs+paNM1fUuAzyc6U7I+/d6lWtpbWVSQ3DCZncIx1fxmw8LqH6S1p1MlxC1kI7Om/xds/dWpofV3VVFi5ohYd8mx3cwbfGymmitV1NFtmL5ncz0Wfhbt8SVHeaToHvtTpZhVF9XPd3/8AlVjU6QqKp1nvlmd7N3O8GjYMuC6lBq/rZbea8mOMjgz93a75K5KPR0cLejFGxg4NaG/RbNl0KUauKhk+IXAbMEYaOn0Fh4qtKHVEdhnnA4iNl/3nH8l3qPVlRs9Jr5D78hA8GWClqKYQMG5VcuLVcmshHVl4LmUmGqWL7unibz8m0nxIuui1gGWzsX0ilAA0Ve+R7zdxJ61iyyiL1cIiIhCIiIQiLF1paT01DTN6U8jWDdc7T2NG09wXhNtV01jnnZaLlby8pp2saXPcGtGZcQAO0lV7prWxm2kjv78n5MH5nuULqa6qr5LOMsztzWgkDsa3Y3wSz6loybmr2mwKZ42pjsDp199ZUzxXizR77tbAypf7Vug0H/UFnHu8VXJW/pLQj6bZOWNedvkw4OeB7wbcM7zfkvfD+Gpaxx6Fmxt2ySu9BgG09ptu+iTeXPdmM1qqWOCkh2muJbxJv3bu7VclHMIAJBsciRsPZfNb7aATVIhpbkOeGMc7N24vI9UHa624divKm0TGyFkPQa5jGhoDmgiwFtoK9ihMl1DiGKto9jm3J3aWCo/R+Iqmn+5mkaOHS6TfwuuPkpRozWxMywqI2SDi3qO/Np+Sluk9XNHNchhidxiPRH4TdvyUO0vqrnjuadzZhw9B/gT0T4jsUnJzR6JEVmGVuUrQD0i3/YeqmeitYdJPYeU8k4+rKOj4O9E+KkjXgi42g7xkvzxVUj4ndGVjmO9lwIPgVuaJxDUUp8xK5o9nNh7WnZ4LptURk4KKo+HmOG1Tv7Dp3j8q/UVf6C1qsdZtWzyZ/WMuWd7fSb3XU6patkrA+NzXtOTmkEHvCcZI1+hWaqaKamNpW26d3evZERdpREREIRERCEREQhF8vkDQSSAALkk2AA3k7lraT0nHTROkmcGsbmeJ3ADeTwVP4rxtLXOLReOEZMB2utved55ZD5qGWYR9as6DDZax2WTRqfTiVKsTa0GsvHRAPdkZT6A+Eet25dqrmu0hJO8vme57jvcb9w3AcgsUNC+eRscTS57jYAfXkBxVs4S1fx0gEk1pJ875sZ8AO/3j3WSQ25z0LUvdR4RHkLuPee3cFDcO6uJ6mz5rwxniPOOHJu7tPgVZOhMKU9GPMxjpb3u6zz+0cuwWC7FkTscLWaLLVmKVFVk42bwGnbxWLLKIplWIiIhCIiIQiIiEIiIhCIvGqq2RNLpHNY0ZlxAHiVDdM61II7imaZne0erH4nae4d64dI1mpTVPSTVBtE0nw79FN7qP6Zx1S0tw6TpvHqR9Z3ecm95VW6ZxnVVVxJIWsPqM6re+213eStPQ+gZqt/RgYXcTkxvxOyH1SrqknJgWhgwBsbduqfYcB5k++lSLTOs+omu2ACFvEdaS3xEWHcO9cTRugqqveXMa+Qk9aR5PR73uz7BfsVgYf1YQxWdVHyz/AGcoh3Zv79nJb2I8bQUDfJxgPlAsI2WDWcOkRsb2DbyXJiJ50pUra+KN3I4dFc8feZ7SFxaLVxTUrPK18ocG5i/QjHK/pP8AlfguRprH4a0w6OYIIsumGhr3dgHo9ufYo7pvEE1Y/pzvvb0WjYxvwj881KcE6vzN0Z6oWizZGdhfzdwby39mfAdtHZiFk0+JsDOXr37R3DdfoG8++laOEcDyVp8rMXNhvck+nId/Rvu4u8OXTx/iBkLBQ0gDGNHnejlx8n273eHFSfGuKW0EAZHbyzxaNoyY0bOmRwG4bz2FVNorRz6yobG0kvkdtcdthm5xPIXK9faMbDdSo6QvrHfN1GUbc2jdlv7PHqU31VaA2uqnjjHFf9938v4lZS1tH0LYImRxizWNDR3fnvWynY2bDbLLV1Uaqd0h03dSIiKRJLT0lomKoZ0J42vb7wy7DmD2KvMR6rXMBfRkvGfknHrfsu9bsO3mVZ6KN8TX6p6kr56U/wCm7LgdPfUvzlJGWuLXAtcDYgixBG4g5Le0Np6akf0oHlvFubHfE3I9ufNW5ivBcVc0u2MmA6sg38nj1h8xuVOaQ0e+nkdHK0te02I/MHeDuKrpI3RG629FXw4hGWkZ72n3mFbeFcfRVlo5LRTeyT1X/AT/AAnb2qVr84qycD6wS4iCsdtNhHKd5yDXnjwdv382Yai/NcqLE8E5MGWn03jh1KxURE4suiIiEIvCsq2xMc+QhrGgucTuAXuqt1oYl6cgpYz1WWMtt78w3saNvaeSjlk2G3T1BRuq5hGNN54BR7FmKX101zdsTSRGzgPadxcfll28aKIvcGtBLiQABtJJ2ABfKnWqzQYkmfUPFxF1WfG4bT3N/i5KsaDI/Pet9M+OgpiWjJoyHvp171MMGYSbQxXcAZngeUdw39Bp4D5nuUkQIrVrQ0WC+cTTPneZHm5KIiLpRIiIhCIiIQiIsXQhZRR7TmOKakuHP6bx6kdnO7zk3vKgGm9ZdTPdsNoGe7teRzecu4BQvnYxWlLhNTU5hthxPu5VnaXxFBSC88jWnc3N57GjaVA9Na13Ou2kj6I9uTa7uYNg7yexQB7y4kuJJO0km5PaTmsJN9S52mS1FLgVPFnJzj06d3rdbOkNJy1DulPI6R3vG9uwZDuXhDC57g1gLnE2AAuSeAAzXYw5hKeud5sdGMGzpHeiOQ9o8h32Vs4dwnBQt8227yOtI70z2eyOQ+a5jhdJmVNW4pBRDYbm7gN3Xw8VDsNari6z602GYiadp+Nwy7B4qwGsipYtgZFEwX3Na0cVqYhxNDRM6Up6x9Fg9N3YNw5nYqhxHiuaufeQ9FgPVjaeqOZ9o8z3WTJcyAWGqoYoKvFnbcpsz7dg39f6UjxVrLdJeOjuxmRlye74B6o559igZO8orBwDgXp9Gpqm9XOOMjPg9w4cBvz4JTnzOWiPy2FwXAt4uPvsCYEwD0ujUVbersdHGRnwe8cODe88FOtP6cZRwOlk3bGtvte45NH/AHYLrbrKxkMbpJHBrGi7idwH1VJ4rxK+unLzcRtuI2cG8T7x39w3JtxbA2w1Wbp45sXqOUl+ge7Dz/S5+ldKPqZnSym7nHuA3NHAAKztWmGvIQ+XkHnJR1b5tjzHe7PssoRgjDn22pAcPNR2dJwPBnefkCrsa22S4po7nbKdx2sEbBSRZcegbgsoiJ5ZBEREIRERCEUQ1iYZFTTmVg87EC4WzcwbXN/MdnNS9YIXL2hwsVPTzup5RIzUe7L84hCujiGg8hVzRjJsjrfCes35ELnqmIsbL6ix4e0OGhzVsaucWGoj8hMbyxi7Sc3sGzbxc3I8rHipsvz3orSTqaZkzM2ODrcRkQeRBI71f9JUtkja9hu17Q4Hk4XHyKsqeTabY7lhcboRTyiRg5rvsd/qvVERMqhWppavEEEkrsmMc7tsNg7zsX5/nndI9z3m7nOLnHiSbn5lXBrNqCzR7wPXfG09nS6X8qpxV9U7nALa/DsIELpN5NuwftFcmrWmDNHxkZvc95/GWj5NCptXRq5lDtHRW9Uvae6R35ELml+vsUvxCT8qLf2HgVJkRFZLCoiIhCIixdCFlYJsoniDWNT012x+ekGyzD1Afefl3C6rnTuMamsuJH9Fn6tnVZ373d6XkqGty1VzR4NUVHOI2W8T5D9KyNO6xaamu1h8tIPVYeqD7z8vC5Veabx1VVVwX+TYfUjuB3uzd9OSj6JJ873rWUmE01NmBc8T5bh4rFllFtaM0VJUyCOFpc4+AHFxyA5qEC+QVo5waC5xsAtVouQBtJNgN5JyCsDCmrQvtLWgtbmIcnH/AFCPR+EbeNslJcKYEiogHvtJP7ZHVbyYDl8WfZkpQTYbU9FTWzesfiOOF946bIf239nDr16l8QwNY0NYA1oFgALADgAMlE8YY/ZSXjgtJPv3sj+K2bvd8efExlrGveGids2h8o37rR/3eHFV4iWotzWL3DcFL7S1Pdx6/TvXtW1r53mSVxe92ZP/AHYOS8UUrwLg01knlJQRAw7d3lHD1Ry4nu7E2tLzYLUTzR0sRe7ID3YLdwDgjy5FRUDzQN2MP6Qj1j7g+fZnahIA5DwWGMDQAAAALADYABkAFXOsfGN+lSwHlM4H/wCMH+Lw4qxAbAxYYunxaptu+zR77yuPj3GH2uTyUJ8ww5j9I4et8I3ePC0TjjLnBrQSSQABmSTYAd5WFOdV+H/KymoeOrEeiy++Qjaf2QfE8kgNqV62LzFh1KdkZNHefyVO8JYfFFTNj2dM9aQje8jb3DIdi7SBFbABosF85lkdK8vfqc0REXqjRERCEREQhERfMjw0Ek2ABJPADNCFSWPT/wCpVHxM/wDqjXAW3peu8vUSy+3I5w7CdnystRUrzdxK+qUzDHCxh3ADuCK5dW1Z5TR8YOcbnx9wNx8nBU0rY1T/APsn/wCu7+CNMUp56p/iBoNJfgR5qbIiKyWDUQ1oxk6PJHqyxk9lyPqQqgV94m0b9ppJohm5h6PxDrN/eAVCKuqhzgVuPh2QOp3M3g+I/BRWRqk0qOjLTk7QfKs5g2a+3YQ0/tKt1t6J0m+mmZLGesw35Eb2nkRsUMT9hwKta+l+agdHv3dYX6DRcPD+LoKxgLHhr7daNxAcDvtf0hzC7TngbTs7VbBwIuF82kifE7YeLFfSLhaVxrSU1+nK1zvYj67vAbB3kKB6e1oTS3bTDyLPa2GQ9+Te655qJ8zGalPUuF1NSea2w4nIfnsVgYgxZBRDzrrvtcRt2vPduHM2VXYjx5PWXaD5KL2GnaR77vW7NgUdkkLiXOJJO0km5J5k5r5SMk7n5aBbChweCms4853E+Q9lYssoiXVyiwimuDtXrqi0tSCyHMNyfJ/a3nmd3FdsYXmwS1TUx0zNuQ2Hj1LkYXwhLXP6vUiB60hGzsb7TuW7erf0JoGKjj6ELbDNzjtc48XHf+S3aalbExrI2hrGizWgWAHJfFdXMgjdJK4NY0XJP/dp5KyihbGL71g6/Epa12yMm7gPPiV91NS2Nhe9wa1ouSTYADeSqlxnj11WTFASyDecnSdvBvu+PAamL8ZvrndFt2QA3aze4j1n2zPAbu1RtKzT7XNbotDhWDiG0s4u7cOH58FhZRb2hdDyVczYohtO0k5NaM3HkP6DelQL5BaF72saXONgFvYRwu6um6O0RN2yPG4eyPePyzV10dIyGNrI2hrGizQMgAtbQehY6SFsUQ2DM73OObjzK8MTYhZRQGR+12TG73O3Ds3k8FZxRiJtysBX1smIThkYy0A8z7yC4+PsX/ZI/JRHz7xsI/Rt9o8zkPHcqgJvtO1e9dXPnkdJKek95u4/0G4AbAOS8EhLIZDdbHDqFtHFsjU6np9BuXpTU7pHtYwXc9wa0cS42CvvQmim0sEcLMmNsTxObj3kkqttVmhvKVDp3DqxCzfjePybf8QVsJulZYbSzfxBVbcggGjcz1n0HiiIicWZRERCEREQhEREIRQnWXiXyMH2eM+clHW92PI97suy662K8Xx0Me2zpXDqR3/edwb9dypiurXzyOklcXPebk/04AZAJSom2RsjVaPBcNdK8TyDmjTpPoPe9a6yiKuW4RXLq3o/J6PjJze58n4nWH7rQqi0dQOqJmRM9J7g0cr5nsAue5foCjphFGxjfRY0NHY0AD6JylbmXLL/ABFOBG2Eak37B+/svZERWCxiwVTOsHD5paovaPNzEvbwDvXb4m/Y7krnXKxJoJlbTuifsObHey8ZH8jyJUM0e2229WeF1vyk4cfpOR9exUMi2NIUD6eV0Uo6L2mxH0I4gjaCtdVWi+jNcHC40WLL7dISLEkjgSSF8ovF6sWWURC9RERCEWWMJIDQSSbAAXJJyAAzK96DR8k8gjhaXvdkB9SdwHEq3MIYGjogHvs+cja71WXzDL/xZnkpoojIclW1+IxUbedm7cPegXIwbq5EdpqwAv2FsWYbzfuc7lkOe6wFleNXVtiY58jg1jRdxOQAVmxjWCwWBqaqWrk2nm53Dh0AL40hpBkEbpJXBrGi5J+g4k8FTOLcWvr5N7YWnqM/mdxd9MhvJzjDFr66XZdsLT1Gcd3TdxcfkO+8fSE8+3zRothhOFCmAll+vw/PHuREWEqtAvSCB0jmsYC5ziA0DMk5AK6sHYWbQw2NjK+xkdz3NHuj57SuNq6wf5BoqJ2+deOo0jaxh38nOHgNm8qcqxp4dkbR1WIxrEuWdyEZ5o16T6Dx7F51VS2NjnvIa1oLnE5ADaSqOxViN1dUF5uGDqxt9lvE8zmfDcpLrNxT5R/2WI9VpBlI3uG0M7G5nn2KBKGol2jshWeB4fyTOXkHOOnQPz4IsFZW3oeg8vURRe3I1p7Cet8rpUC+S0TnBrS46BXFgPRX2ehjBFnPHlHdr9oHc2w7lIV8sbYWGW5fSuWjZAC+VzSmaR0jtSSUREXSiRES6EIi8Kuujhb0pXtY3i5waPmobprWnDHcUzTM72jdsY8es7uHeuHSNZqU1T0c1QbRNJ8O/RTaSUNBLiABtJJsB2k5KCYn1nMjvHR2e/IyH0G/CPXPPLtUE03iiorD56Q9HcxvVjH7Iz7TdcpJSVJOTVqqLAGRkPqDc8N3bx8OtelTUuleXyOLnuNy5xuSV5oiUWmAAFgiIpdgbBJq3CaYEU7TsG+UjcPd4nuG8jprS42CgqKiOnjMkhsB7sF3tV+GSxv2qUbXDoxA7mnN/fkOV+KsJfLWACw2AbANy+lbRsDG2C+b1lU6qlMrt/2HBERF2lEREQhRvGGD2V0dxZszR1H8R7D+Lfp4g03W0L4JHRytLHtNiD/3aOYX6IXGxHhaGuZaQWeAehIPSb/UcilZoNvMaq/wvFzTf6cubPD8dHcqKRdjEOFZ6F1pW3YTZsjfQP8AaeR+a46ryCDYrcRyslaHsNwUREXKkRdPQGHZa2ToQjYPTefRYOZ48BmV0cJYJkrj0nXjgB2vttdxDL59uQ55K39GaLjpoxHC0NaNw3neSd5PEpqGAvzOioMTxhlNeOLN/wBh19PR3rSw5hiKhj6MQu4+nIfScfyHAf8A6uwiwSrEAAWCw8kj5XF7zclfMsoaC5xAABJJNgANpJO5U5jjGJrZOhESIGHYMumR65H0HfmunrExl5Vxpqd3m2m0rh67h6oPsg58TyG2BpComvzWrYYLhfJgVEo5x0HDp6/BZRESa06Ka6u8IfaHiomb5ph6gI2SPG/m1p8Ts3FcTCeG3V04YLiNtjI7g3gPeOQ8dyu6kpWxMayNoa1oDWgZABN08W0do6LOY1iXIt5CM8469A9T4di9VH8bYk+xUxLT51/VjHPe7saNvbZd97wASSABtJOQA3qjcX4gNbVOePu29SMe6Dn2uO3wG5NTybDctVn8Iofmp7u+luZ8h2+C4rnEm5NydpJzJOZKIiql9CRSzVjR9OvDj+jje/vNmD+MqJrd0Xpqalc50DywuABIDSSAb26wO9dsIa4EparifLA+NhzItn0r9AXS6oyTG1a7Opk7uiPo1ac+nqiT055ndsr7eF06atu4LKt+HJv5PHZf8K+56pjBd7mtHFzgPquNWY4oor9KoYSNzLvP7oKo95vtO08TtPiUXBqzuCbj+HIx9byeoW9VaNfrahb9zFI88XEMb+Z+QUZ0lrMq5bhhZCPcbd34nX+QCiiKB073b1aQ4RSRZhlz05/j7L1qqt8rulK9z3cXOLj4leSIolaAACwREWCV4vVlGi5sNpOwDeTwCkOgcC1NXYhvk4z68gIBHutzd9Oas3DmCoKKzmjpy75H+l+yMmDs281PHA5/QFT1uLwU2QO07gPM7vFRHCWrUvtLWgtbmIvWP+p7I93PjbJWXHGGgBoAAFgALAAZADcvqyyrGONrBYLE1lbLVv2pD1DcEREUiSRERCEREQhEREIXnPA17S14DmkWIIBBHMHNQTT+qtj7uo3eTP6t1yw/Cc2/Mdin6Lh8bX6pqmrJqZ21E63gexUBpXQM9K608bm7gbXYexw2FS7B+rgyWlrAWszbEdjnc3+yOWZ5b7PLAc1mygbTNBuc1bz4/PLFsNGyd5Hlw+6+Yog0BrQAALAAWAAyAG5faImlnkUI1iYv+zs+zwnzrx1iM42H6OO7gNvBSvS9VJHC90MZkkDeqwW2nvOW/js2KhdIvkMrjP0hI5xLumCHXPI5f0slaiQtFhvWgwShbUSco/Ru7ierh4961llEVat2i2NHaPfUStiiF3vNgPqTwAG0rXAVw4Bwj9ki8pKPPyDbf1G59Ac9559ilijMjrKuxGubRxbX8joOn0G9djDmgGUUDYmbTm9297jmT9ANwC6qL5e8AXOwDaSrYAAWC+cSPdI4vcbkqF6zsQeRpxAw9ea/S5Rj0vE9XxVTLq4n0yauqkl9Unos5Mbsb459pK5aqpn7brr6NhlJ8rThh1OZ6z6aIiIoVZIiIhCIiIQiLBK26TRU0v3UUj/hY4jxAsvbXXLnBou42WqiktHq6rZLXiEYO+R7R8hc/Jd+h1RHYZ5+0Rs/md/RSthedyr5cUpIvqkHZn4XVdrZodGyzutDG+Q+60m3ach3q4NHavKOGx8l5QjfIS/930fkpDFA1gDWgNAyAAAHcFO2kP8AIqon+I4xlCwnry9fJVXonVXUSWNQ5sLeA67/AJdUeJU30LgalpbFsfTePXk6x7hk3uCkKJlkLG6BUFTitTUZOdYcBl+e8rFllEUyrEREQhEREIRERCEREQhEREIRERCEREQhEREIReFTRskFpGNeODmhw+a90QvQSDcLg1GBqJ+dPGPguz+Ahcqr1VUjh5syxnk/pDwcD9QpmijMTDqE5HX1Mf0yO71CMN6tW0tT5WV4lDdsQ6NrO9pw2i43W7dwU3RF6xgYLBR1NVLUu25Tc6IuViailmpZIqctD3jo3cSAGn0sgdpFx3rqouiLiyhjeY3B43Zqn/8AC2s/8P8AyH+1P8Laz/w/8h/tVwIl/lWK7/z9X/x7vyqlbqoqt74B+0/+1fbdUtTvlgH4z/KFa6I+WjXJx6s4juVZM1QP31LO6In+ZbUWqBnrVDz2MaPqSrDRdfLx8FE7Gq0/z+w9FC4dVFIPSdM7te0D91oPzXRp9XtCz9AHfG57vkTZSNF2ImDcln4hVP1kd3rRpdBwRfdwxM+GNo+gW7ZZRdgAaJNz3ON3G6IiL1coiIhCIiIQiIiEIiIhCIiIQiIiEL//2Q=="/>
          <p:cNvSpPr>
            <a:spLocks noChangeAspect="1" noChangeArrowheads="1"/>
          </p:cNvSpPr>
          <p:nvPr userDrawn="1"/>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prstClr val="black"/>
              </a:solidFill>
              <a:cs typeface="Arial" charset="0"/>
            </a:endParaRPr>
          </a:p>
        </p:txBody>
      </p:sp>
      <p:pic>
        <p:nvPicPr>
          <p:cNvPr id="18" name="Picture 17" descr="Mahindra Logo.png"/>
          <p:cNvPicPr>
            <a:picLocks noChangeAspect="1"/>
          </p:cNvPicPr>
          <p:nvPr userDrawn="1"/>
        </p:nvPicPr>
        <p:blipFill>
          <a:blip r:embed="rId2" cstate="print"/>
          <a:stretch>
            <a:fillRect/>
          </a:stretch>
        </p:blipFill>
        <p:spPr bwMode="gray">
          <a:xfrm>
            <a:off x="7315200" y="115937"/>
            <a:ext cx="1752600" cy="483978"/>
          </a:xfrm>
          <a:prstGeom prst="rect">
            <a:avLst/>
          </a:prstGeom>
        </p:spPr>
      </p:pic>
      <p:sp>
        <p:nvSpPr>
          <p:cNvPr id="26" name="TextBox 20"/>
          <p:cNvSpPr txBox="1">
            <a:spLocks noChangeArrowheads="1"/>
          </p:cNvSpPr>
          <p:nvPr userDrawn="1"/>
        </p:nvSpPr>
        <p:spPr bwMode="gray">
          <a:xfrm>
            <a:off x="304800" y="6629401"/>
            <a:ext cx="2431756" cy="123111"/>
          </a:xfrm>
          <a:prstGeom prst="rect">
            <a:avLst/>
          </a:prstGeom>
          <a:noFill/>
          <a:ln w="9525">
            <a:noFill/>
            <a:miter lim="800000"/>
            <a:headEnd/>
            <a:tailEnd/>
          </a:ln>
        </p:spPr>
        <p:txBody>
          <a:bodyPr wrap="none" lIns="0" tIns="0" rIns="0" bIns="0">
            <a:spAutoFit/>
          </a:bodyPr>
          <a:lstStyle>
            <a:defPPr>
              <a:defRPr lang="en-US"/>
            </a:defPPr>
            <a:lvl1pPr>
              <a:defRPr sz="800">
                <a:solidFill>
                  <a:schemeClr val="tx2"/>
                </a:solidFill>
                <a:latin typeface="Arial" pitchFamily="34" charset="0"/>
                <a:cs typeface="Arial" pitchFamily="34" charset="0"/>
              </a:defRPr>
            </a:lvl1pPr>
          </a:lstStyle>
          <a:p>
            <a:pPr>
              <a:defRPr/>
            </a:pPr>
            <a:r>
              <a:rPr lang="en-US" dirty="0" smtClean="0">
                <a:solidFill>
                  <a:srgbClr val="6D6E71"/>
                </a:solidFill>
              </a:rPr>
              <a:t>Copyright © 2013 Tech Mahindra. All rights reserved.</a:t>
            </a:r>
          </a:p>
        </p:txBody>
      </p:sp>
      <p:pic>
        <p:nvPicPr>
          <p:cNvPr id="6" name="Picture 5" descr="Ridge.pdf"/>
          <p:cNvPicPr>
            <a:picLocks noChangeAspect="1"/>
          </p:cNvPicPr>
          <p:nvPr userDrawn="1"/>
        </p:nvPicPr>
        <p:blipFill>
          <a:blip r:embed="rId3" cstate="print"/>
          <a:stretch>
            <a:fillRect/>
          </a:stretch>
        </p:blipFill>
        <p:spPr bwMode="ltGray">
          <a:xfrm>
            <a:off x="459" y="0"/>
            <a:ext cx="2270124" cy="825500"/>
          </a:xfrm>
          <a:prstGeom prst="rect">
            <a:avLst/>
          </a:prstGeom>
        </p:spPr>
      </p:pic>
    </p:spTree>
    <p:extLst>
      <p:ext uri="{BB962C8B-B14F-4D97-AF65-F5344CB8AC3E}">
        <p14:creationId xmlns:p14="http://schemas.microsoft.com/office/powerpoint/2010/main" val="6560575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bwMode="auto">
          <a:xfrm>
            <a:off x="348019" y="581168"/>
            <a:ext cx="8304662" cy="36933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title style</a:t>
            </a:r>
          </a:p>
        </p:txBody>
      </p:sp>
      <p:pic>
        <p:nvPicPr>
          <p:cNvPr id="62465" name="Picture 1" descr="E:\ESatyam-Work\Retail-Proposals\2013-14\Bharti\bharti.gif"/>
          <p:cNvPicPr>
            <a:picLocks noChangeAspect="1" noChangeArrowheads="1"/>
          </p:cNvPicPr>
          <p:nvPr userDrawn="1"/>
        </p:nvPicPr>
        <p:blipFill>
          <a:blip r:embed="rId2" cstate="print"/>
          <a:srcRect/>
          <a:stretch>
            <a:fillRect/>
          </a:stretch>
        </p:blipFill>
        <p:spPr bwMode="auto">
          <a:xfrm>
            <a:off x="0" y="0"/>
            <a:ext cx="954277" cy="457743"/>
          </a:xfrm>
          <a:prstGeom prst="rect">
            <a:avLst/>
          </a:prstGeom>
          <a:noFill/>
        </p:spPr>
      </p:pic>
    </p:spTree>
    <p:extLst>
      <p:ext uri="{BB962C8B-B14F-4D97-AF65-F5344CB8AC3E}">
        <p14:creationId xmlns:p14="http://schemas.microsoft.com/office/powerpoint/2010/main" val="3285211703"/>
      </p:ext>
    </p:extLst>
  </p:cSld>
  <p:clrMapOvr>
    <a:masterClrMapping/>
  </p:clrMapOvr>
  <p:transition xmlns:p14="http://schemas.microsoft.com/office/powerpoint/2010/main">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5"/>
            <a:ext cx="8212137" cy="147732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3" descr="Ridge.pdf"/>
          <p:cNvPicPr>
            <a:picLocks noChangeAspect="1"/>
          </p:cNvPicPr>
          <p:nvPr userDrawn="1"/>
        </p:nvPicPr>
        <p:blipFill>
          <a:blip r:embed="rId2" cstate="print"/>
          <a:stretch>
            <a:fillRect/>
          </a:stretch>
        </p:blipFill>
        <p:spPr bwMode="ltGray">
          <a:xfrm>
            <a:off x="459" y="0"/>
            <a:ext cx="2270124" cy="825500"/>
          </a:xfrm>
          <a:prstGeom prst="rect">
            <a:avLst/>
          </a:prstGeom>
        </p:spPr>
      </p:pic>
    </p:spTree>
    <p:extLst>
      <p:ext uri="{BB962C8B-B14F-4D97-AF65-F5344CB8AC3E}">
        <p14:creationId xmlns:p14="http://schemas.microsoft.com/office/powerpoint/2010/main" val="2637502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gray">
          <a:xfrm>
            <a:off x="1827213" y="4053701"/>
            <a:ext cx="5511800" cy="276999"/>
          </a:xfrm>
        </p:spPr>
        <p:txBody>
          <a:bodyPr anchor="b" anchorCtr="0">
            <a:noAutofit/>
          </a:bodyPr>
          <a:lstStyle>
            <a:lvl1pPr marL="0" indent="0" algn="l">
              <a:buNone/>
              <a:defRPr b="1">
                <a:solidFill>
                  <a:schemeClr val="tx2"/>
                </a:solidFill>
                <a:latin typeface="Century Gothic"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itle 8"/>
          <p:cNvSpPr>
            <a:spLocks noGrp="1"/>
          </p:cNvSpPr>
          <p:nvPr>
            <p:ph type="title" hasCustomPrompt="1"/>
          </p:nvPr>
        </p:nvSpPr>
        <p:spPr bwMode="gray">
          <a:xfrm>
            <a:off x="1827213" y="2184400"/>
            <a:ext cx="5511800" cy="1231106"/>
          </a:xfrm>
        </p:spPr>
        <p:txBody>
          <a:bodyPr wrap="square">
            <a:spAutoFit/>
          </a:bodyPr>
          <a:lstStyle>
            <a:lvl1pPr algn="l">
              <a:defRPr sz="4000" b="1">
                <a:solidFill>
                  <a:schemeClr val="bg2"/>
                </a:solidFill>
                <a:latin typeface="Century Gothic" pitchFamily="34" charset="0"/>
                <a:cs typeface="Arial" pitchFamily="34" charset="0"/>
              </a:defRPr>
            </a:lvl1pPr>
          </a:lstStyle>
          <a:p>
            <a:r>
              <a:rPr lang="en-US" dirty="0"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2" y="719138"/>
            <a:ext cx="8224837" cy="276999"/>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1800" b="1" kern="1200" dirty="0">
                <a:solidFill>
                  <a:schemeClr val="tx2"/>
                </a:solidFill>
                <a:latin typeface="Century Gothic"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3" name="Text Placeholder 4"/>
          <p:cNvSpPr>
            <a:spLocks noGrp="1"/>
          </p:cNvSpPr>
          <p:nvPr>
            <p:ph type="body" sz="quarter" idx="10" hasCustomPrompt="1"/>
          </p:nvPr>
        </p:nvSpPr>
        <p:spPr bwMode="gray">
          <a:xfrm>
            <a:off x="481012" y="1971675"/>
            <a:ext cx="8224838" cy="1384995"/>
          </a:xfrm>
        </p:spPr>
        <p:txBody>
          <a:bodyPr wrap="square">
            <a:spAutoFit/>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Century Gothic"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Century Gothic"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Century Gothic"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Century Gothic" pitchFamily="34" charset="0"/>
                <a:ea typeface="+mn-ea"/>
                <a:cs typeface="Arial" pitchFamily="34" charset="0"/>
              </a:defRPr>
            </a:lvl5pPr>
            <a:lvl6pPr marL="1435100" indent="-285750">
              <a:spcBef>
                <a:spcPts val="0"/>
              </a:spcBef>
              <a:spcAft>
                <a:spcPts val="0"/>
              </a:spcAft>
              <a:buClr>
                <a:schemeClr val="tx2"/>
              </a:buClr>
              <a:buSzPct val="70000"/>
              <a:buFont typeface="Wingdings" pitchFamily="2" charset="2"/>
              <a:buChar char="§"/>
              <a:defRPr lang="en-US" sz="1800" kern="1200" dirty="0" smtClean="0">
                <a:solidFill>
                  <a:schemeClr val="tx1"/>
                </a:solidFill>
                <a:latin typeface="Century Gothic" pitchFamily="34" charset="0"/>
                <a:ea typeface="+mn-ea"/>
                <a:cs typeface="Arial" pitchFamily="34" charset="0"/>
              </a:defRPr>
            </a:lvl6pPr>
            <a:lvl7pPr marL="1714500" indent="-273050">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200" indent="-228600">
              <a:spcBef>
                <a:spcPts val="0"/>
              </a:spcBef>
              <a:spcAft>
                <a:spcPts val="0"/>
              </a:spcAft>
              <a:buSzPct val="70000"/>
              <a:defRPr sz="1800" baseline="0">
                <a:latin typeface="Arial" pitchFamily="34" charset="0"/>
                <a:cs typeface="Arial" pitchFamily="34" charset="0"/>
              </a:defRPr>
            </a:lvl8pPr>
            <a:lvl9pPr marL="1824038" indent="-223838">
              <a:spcBef>
                <a:spcPts val="0"/>
              </a:spcBef>
              <a:spcAft>
                <a:spcPts val="0"/>
              </a:spcAft>
              <a:buSzPct val="70000"/>
              <a:buFont typeface="Arial" pitchFamily="34" charset="0"/>
              <a:buChar char="–"/>
              <a:defRPr sz="1800">
                <a:latin typeface="Arial" pitchFamily="34" charset="0"/>
                <a:cs typeface="Arial" pitchFamily="34" charset="0"/>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2" y="719138"/>
            <a:ext cx="8224837" cy="276999"/>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1800" b="1" kern="1200" dirty="0">
                <a:solidFill>
                  <a:schemeClr val="tx2"/>
                </a:solidFill>
                <a:latin typeface="Century Gothic"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3" name="Text Placeholder 4"/>
          <p:cNvSpPr>
            <a:spLocks noGrp="1"/>
          </p:cNvSpPr>
          <p:nvPr>
            <p:ph type="body" sz="quarter" idx="10" hasCustomPrompt="1"/>
          </p:nvPr>
        </p:nvSpPr>
        <p:spPr bwMode="gray">
          <a:xfrm>
            <a:off x="481012" y="1971675"/>
            <a:ext cx="8224838" cy="1384995"/>
          </a:xfrm>
        </p:spPr>
        <p:txBody>
          <a:bodyPr wrap="square">
            <a:spAutoFit/>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Century Gothic"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Century Gothic"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Century Gothic"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Century Gothic" pitchFamily="34" charset="0"/>
                <a:ea typeface="+mn-ea"/>
                <a:cs typeface="Arial" pitchFamily="34" charset="0"/>
              </a:defRPr>
            </a:lvl5pPr>
            <a:lvl6pPr marL="1435100" indent="-285750">
              <a:spcBef>
                <a:spcPts val="0"/>
              </a:spcBef>
              <a:spcAft>
                <a:spcPts val="0"/>
              </a:spcAft>
              <a:buClr>
                <a:schemeClr val="tx2"/>
              </a:buClr>
              <a:buSzPct val="70000"/>
              <a:buFont typeface="Wingdings" pitchFamily="2" charset="2"/>
              <a:buChar char="§"/>
              <a:defRPr lang="en-US" sz="1800" kern="1200" dirty="0" smtClean="0">
                <a:solidFill>
                  <a:schemeClr val="tx1"/>
                </a:solidFill>
                <a:latin typeface="Century Gothic" pitchFamily="34" charset="0"/>
                <a:ea typeface="+mn-ea"/>
                <a:cs typeface="Arial" pitchFamily="34" charset="0"/>
              </a:defRPr>
            </a:lvl6pPr>
            <a:lvl7pPr marL="1714500" indent="-273050">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200" indent="-228600">
              <a:spcBef>
                <a:spcPts val="0"/>
              </a:spcBef>
              <a:spcAft>
                <a:spcPts val="0"/>
              </a:spcAft>
              <a:buSzPct val="70000"/>
              <a:defRPr sz="1800" baseline="0">
                <a:latin typeface="Arial" pitchFamily="34" charset="0"/>
                <a:cs typeface="Arial" pitchFamily="34" charset="0"/>
              </a:defRPr>
            </a:lvl8pPr>
            <a:lvl9pPr marL="1824038" indent="-223838">
              <a:spcBef>
                <a:spcPts val="0"/>
              </a:spcBef>
              <a:spcAft>
                <a:spcPts val="0"/>
              </a:spcAft>
              <a:buSzPct val="70000"/>
              <a:buFont typeface="Arial" pitchFamily="34" charset="0"/>
              <a:buChar char="–"/>
              <a:defRPr sz="1800">
                <a:latin typeface="Arial" pitchFamily="34" charset="0"/>
                <a:cs typeface="Arial" pitchFamily="34" charset="0"/>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4" name="Text Placeholder 41"/>
          <p:cNvSpPr>
            <a:spLocks noGrp="1"/>
          </p:cNvSpPr>
          <p:nvPr userDrawn="1">
            <p:ph type="body" sz="quarter" idx="13"/>
          </p:nvPr>
        </p:nvSpPr>
        <p:spPr bwMode="gray">
          <a:xfrm>
            <a:off x="481012" y="1270452"/>
            <a:ext cx="8224838" cy="184666"/>
          </a:xfrm>
        </p:spPr>
        <p:txBody>
          <a:bodyPr/>
          <a:lstStyle>
            <a:lvl1pPr marL="0" indent="0">
              <a:buNone/>
              <a:defRPr b="1">
                <a:solidFill>
                  <a:schemeClr val="bg2"/>
                </a:solidFill>
                <a:latin typeface="Century Gothic"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2" y="727075"/>
            <a:ext cx="8226425" cy="276999"/>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1800" b="1" kern="1200" dirty="0">
                <a:solidFill>
                  <a:schemeClr val="tx2"/>
                </a:solidFill>
                <a:latin typeface="Century Gothic"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4" name="Text Placeholder 4"/>
          <p:cNvSpPr>
            <a:spLocks noGrp="1"/>
          </p:cNvSpPr>
          <p:nvPr>
            <p:ph type="body" sz="quarter" idx="10" hasCustomPrompt="1"/>
          </p:nvPr>
        </p:nvSpPr>
        <p:spPr bwMode="gray">
          <a:xfrm>
            <a:off x="481012" y="1971675"/>
            <a:ext cx="8224838" cy="1846659"/>
          </a:xfrm>
        </p:spPr>
        <p:txBody>
          <a:bodyPr wrap="square">
            <a:spAutoFit/>
          </a:bodyPr>
          <a:lstStyle>
            <a:lvl1pPr>
              <a:spcBef>
                <a:spcPts val="0"/>
              </a:spcBef>
              <a:spcAft>
                <a:spcPts val="0"/>
              </a:spcAft>
              <a:defRPr lang="en-US" sz="2400" b="0" kern="1200" baseline="0" dirty="0" smtClean="0">
                <a:solidFill>
                  <a:schemeClr val="tx1"/>
                </a:solidFill>
                <a:latin typeface="Century Gothic"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Century Gothic"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Century Gothic"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Century Gothic" pitchFamily="34" charset="0"/>
                <a:ea typeface="+mn-ea"/>
                <a:cs typeface="Arial" pitchFamily="34" charset="0"/>
              </a:defRPr>
            </a:lvl5pPr>
            <a:lvl6pPr marL="1435100" indent="-285750">
              <a:spcBef>
                <a:spcPts val="0"/>
              </a:spcBef>
              <a:spcAft>
                <a:spcPts val="0"/>
              </a:spcAft>
              <a:buClr>
                <a:schemeClr val="tx2"/>
              </a:buClr>
              <a:buSzPct val="70000"/>
              <a:buFont typeface="Wingdings" pitchFamily="2" charset="2"/>
              <a:buChar char="§"/>
              <a:defRPr lang="en-US" sz="2400" kern="1200" dirty="0" smtClean="0">
                <a:solidFill>
                  <a:schemeClr val="tx1"/>
                </a:solidFill>
                <a:latin typeface="Century Gothic" pitchFamily="34" charset="0"/>
                <a:ea typeface="+mn-ea"/>
                <a:cs typeface="Arial" pitchFamily="34" charset="0"/>
              </a:defRPr>
            </a:lvl6pPr>
            <a:lvl7pPr marL="1714500" indent="-273050">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200" indent="-228600">
              <a:spcBef>
                <a:spcPts val="0"/>
              </a:spcBef>
              <a:spcAft>
                <a:spcPts val="0"/>
              </a:spcAft>
              <a:buSzPct val="70000"/>
              <a:defRPr sz="1800" baseline="0">
                <a:latin typeface="Arial" pitchFamily="34" charset="0"/>
                <a:cs typeface="Arial" pitchFamily="34" charset="0"/>
              </a:defRPr>
            </a:lvl8pPr>
            <a:lvl9pPr marL="1824038" indent="-223838">
              <a:spcBef>
                <a:spcPts val="0"/>
              </a:spcBef>
              <a:spcAft>
                <a:spcPts val="0"/>
              </a:spcAft>
              <a:buSzPct val="70000"/>
              <a:buFont typeface="Arial" pitchFamily="34" charset="0"/>
              <a:buChar char="–"/>
              <a:defRPr sz="1800">
                <a:latin typeface="Arial" pitchFamily="34" charset="0"/>
                <a:cs typeface="Arial" pitchFamily="34" charset="0"/>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5"/>
            <a:ext cx="4078287" cy="4162425"/>
          </a:xfrm>
        </p:spPr>
        <p:txBody>
          <a:bodyPr>
            <a:noAutofit/>
          </a:bodyPr>
          <a:lstStyle>
            <a:lvl1pPr marL="0" indent="0">
              <a:buNone/>
              <a:defRPr>
                <a:latin typeface="Century Gothic" pitchFamily="34" charset="0"/>
                <a:cs typeface="Arial" pitchFamily="34" charset="0"/>
              </a:defRPr>
            </a:lvl1pPr>
          </a:lstStyle>
          <a:p>
            <a:r>
              <a:rPr lang="en-US" smtClean="0"/>
              <a:t>Click icon to add picture</a:t>
            </a:r>
            <a:endParaRPr lang="en-US" dirty="0"/>
          </a:p>
        </p:txBody>
      </p:sp>
      <p:sp>
        <p:nvSpPr>
          <p:cNvPr id="18" name="Text Placeholder 4"/>
          <p:cNvSpPr>
            <a:spLocks noGrp="1"/>
          </p:cNvSpPr>
          <p:nvPr>
            <p:ph type="body" sz="quarter" idx="19" hasCustomPrompt="1"/>
          </p:nvPr>
        </p:nvSpPr>
        <p:spPr bwMode="gray">
          <a:xfrm>
            <a:off x="4838700" y="1971675"/>
            <a:ext cx="3846512" cy="1384995"/>
          </a:xfrm>
          <a:ln>
            <a:noFill/>
          </a:ln>
        </p:spPr>
        <p:txBody>
          <a:bodyPr wrap="square" lIns="0" tIns="0" rIns="0" bIns="0">
            <a:spAutoFit/>
          </a:bodyPr>
          <a:lstStyle>
            <a:lvl1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Century Gothic"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5" name="Title 1"/>
          <p:cNvSpPr>
            <a:spLocks noGrp="1"/>
          </p:cNvSpPr>
          <p:nvPr>
            <p:ph type="title"/>
          </p:nvPr>
        </p:nvSpPr>
        <p:spPr bwMode="gray">
          <a:xfrm>
            <a:off x="481012" y="727075"/>
            <a:ext cx="8226425" cy="276999"/>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1800" b="1" kern="1200" dirty="0">
                <a:solidFill>
                  <a:schemeClr val="tx2"/>
                </a:solidFill>
                <a:latin typeface="Century Gothic"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dirty="0" smtClean="0"/>
              <a:t>Click to edit Master title style</a:t>
            </a:r>
            <a:endParaRPr lang="en-US" dirty="0"/>
          </a:p>
        </p:txBody>
      </p:sp>
      <p:sp>
        <p:nvSpPr>
          <p:cNvPr id="7" name="Text Placeholder 41"/>
          <p:cNvSpPr>
            <a:spLocks noGrp="1"/>
          </p:cNvSpPr>
          <p:nvPr>
            <p:ph type="body" sz="quarter" idx="13"/>
          </p:nvPr>
        </p:nvSpPr>
        <p:spPr bwMode="gray">
          <a:xfrm>
            <a:off x="481012" y="1270452"/>
            <a:ext cx="8224838" cy="184666"/>
          </a:xfrm>
        </p:spPr>
        <p:txBody>
          <a:bodyPr/>
          <a:lstStyle>
            <a:lvl1pPr marL="0" indent="0">
              <a:buNone/>
              <a:defRPr b="1">
                <a:solidFill>
                  <a:schemeClr val="bg2"/>
                </a:solidFill>
                <a:latin typeface="Century Gothic"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gray">
          <a:xfrm>
            <a:off x="1839913" y="4067175"/>
            <a:ext cx="5524500" cy="276999"/>
          </a:xfrm>
          <a:noFill/>
          <a:ln w="9525">
            <a:noFill/>
            <a:miter lim="800000"/>
            <a:headEnd/>
            <a:tailEnd/>
          </a:ln>
        </p:spPr>
        <p:txBody>
          <a:bodyPr vert="horz" wrap="square" lIns="0" tIns="0" rIns="0" bIns="0" numCol="1" anchor="b" anchorCtr="0" compatLnSpc="1">
            <a:prstTxWarp prst="textNoShape">
              <a:avLst/>
            </a:prstTxWarp>
            <a:spAutoFit/>
          </a:bodyPr>
          <a:lstStyle>
            <a:lvl1pPr marL="0" indent="0" algn="l" defTabSz="914400"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Century Gothic"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itle 8"/>
          <p:cNvSpPr>
            <a:spLocks noGrp="1"/>
          </p:cNvSpPr>
          <p:nvPr>
            <p:ph type="title" hasCustomPrompt="1"/>
          </p:nvPr>
        </p:nvSpPr>
        <p:spPr bwMode="gray">
          <a:xfrm>
            <a:off x="1839914" y="2200275"/>
            <a:ext cx="5524500" cy="1231106"/>
          </a:xfrm>
          <a:noFill/>
          <a:ln w="9525">
            <a:noFill/>
            <a:miter lim="800000"/>
            <a:headEnd/>
            <a:tailEnd/>
          </a:ln>
        </p:spPr>
        <p:txBody>
          <a:bodyPr vert="horz" wrap="square" lIns="0" tIns="0" rIns="0" bIns="0" numCol="1" anchor="t" anchorCtr="0" compatLnSpc="1">
            <a:prstTxWarp prst="textNoShape">
              <a:avLst/>
            </a:prstTxWarp>
            <a:spAutoFit/>
          </a:bodyPr>
          <a:lstStyle>
            <a:lvl1pPr algn="l" defTabSz="914400" rtl="0" eaLnBrk="1" latinLnBrk="0" hangingPunct="1">
              <a:spcBef>
                <a:spcPct val="0"/>
              </a:spcBef>
              <a:buNone/>
              <a:defRPr lang="en-US" sz="4000" b="1" kern="1200" dirty="0">
                <a:solidFill>
                  <a:schemeClr val="bg2"/>
                </a:solidFill>
                <a:latin typeface="Century Gothic" pitchFamily="34" charset="0"/>
                <a:ea typeface="+mj-ea"/>
                <a:cs typeface="Arial" pitchFamily="34" charset="0"/>
              </a:defRPr>
            </a:lvl1pPr>
          </a:lstStyle>
          <a:p>
            <a:r>
              <a:rPr lang="en-US" dirty="0"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3" y="1971675"/>
            <a:ext cx="4102100" cy="4175125"/>
          </a:xfrm>
        </p:spPr>
        <p:txBody>
          <a:bodyPr rtlCol="0">
            <a:normAutofit/>
          </a:bodyPr>
          <a:lstStyle>
            <a:lvl1pPr>
              <a:buNone/>
              <a:defRPr>
                <a:latin typeface="Century Gothic" pitchFamily="34" charset="0"/>
                <a:cs typeface="Arial" pitchFamily="34" charset="0"/>
              </a:defRPr>
            </a:lvl1pPr>
          </a:lstStyle>
          <a:p>
            <a:pPr lvl="0"/>
            <a:r>
              <a:rPr lang="en-US" noProof="0" smtClean="0"/>
              <a:t>Click icon to add picture</a:t>
            </a:r>
          </a:p>
        </p:txBody>
      </p:sp>
      <p:sp>
        <p:nvSpPr>
          <p:cNvPr id="22" name="Subtitle 2"/>
          <p:cNvSpPr>
            <a:spLocks noGrp="1"/>
          </p:cNvSpPr>
          <p:nvPr>
            <p:ph type="subTitle" idx="1" hasCustomPrompt="1"/>
          </p:nvPr>
        </p:nvSpPr>
        <p:spPr bwMode="gray">
          <a:xfrm>
            <a:off x="4926013" y="4295775"/>
            <a:ext cx="3781424" cy="276999"/>
          </a:xfrm>
          <a:noFill/>
          <a:ln w="9525">
            <a:noFill/>
            <a:miter lim="800000"/>
            <a:headEnd/>
            <a:tailEnd/>
          </a:ln>
        </p:spPr>
        <p:txBody>
          <a:bodyPr vert="horz" wrap="square" lIns="0" tIns="0" rIns="0" bIns="0" numCol="1" anchor="b" anchorCtr="0" compatLnSpc="1">
            <a:prstTxWarp prst="textNoShape">
              <a:avLst/>
            </a:prstTxWarp>
            <a:spAutoFit/>
          </a:bodyPr>
          <a:lstStyle>
            <a:lvl1pPr marL="0" indent="0" algn="l" defTabSz="914400"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Century Gothic"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23" name="Title 8"/>
          <p:cNvSpPr>
            <a:spLocks noGrp="1"/>
          </p:cNvSpPr>
          <p:nvPr>
            <p:ph type="title" hasCustomPrompt="1"/>
          </p:nvPr>
        </p:nvSpPr>
        <p:spPr bwMode="gray">
          <a:xfrm>
            <a:off x="4926014" y="1971675"/>
            <a:ext cx="3781424" cy="1846659"/>
          </a:xfrm>
          <a:noFill/>
          <a:ln w="9525">
            <a:noFill/>
            <a:miter lim="800000"/>
            <a:headEnd/>
            <a:tailEnd/>
          </a:ln>
        </p:spPr>
        <p:txBody>
          <a:bodyPr vert="horz" wrap="square" lIns="0" tIns="0" rIns="0" bIns="0" numCol="1" anchor="t" anchorCtr="0" compatLnSpc="1">
            <a:prstTxWarp prst="textNoShape">
              <a:avLst/>
            </a:prstTxWarp>
            <a:spAutoFit/>
          </a:bodyPr>
          <a:lstStyle>
            <a:lvl1pPr algn="l" defTabSz="914400" rtl="0" eaLnBrk="1" latinLnBrk="0" hangingPunct="1">
              <a:spcBef>
                <a:spcPct val="0"/>
              </a:spcBef>
              <a:buNone/>
              <a:defRPr lang="en-US" sz="4000" b="1" kern="1200" dirty="0">
                <a:solidFill>
                  <a:schemeClr val="bg2"/>
                </a:solidFill>
                <a:latin typeface="Century Gothic" pitchFamily="34" charset="0"/>
                <a:ea typeface="+mj-ea"/>
                <a:cs typeface="Arial" pitchFamily="34" charset="0"/>
              </a:defRPr>
            </a:lvl1pPr>
          </a:lstStyle>
          <a:p>
            <a:r>
              <a:rPr lang="en-US" dirty="0" smtClean="0"/>
              <a:t>Click to Edit Master Title Style</a:t>
            </a:r>
            <a:endParaRPr lang="en-US" dirty="0"/>
          </a:p>
        </p:txBody>
      </p:sp>
      <p:pic>
        <p:nvPicPr>
          <p:cNvPr id="11" name="Picture 10" descr="ridge4.png"/>
          <p:cNvPicPr>
            <a:picLocks noChangeAspect="1"/>
          </p:cNvPicPr>
          <p:nvPr userDrawn="1"/>
        </p:nvPicPr>
        <p:blipFill>
          <a:blip r:embed="rId2" cstate="print"/>
          <a:stretch>
            <a:fillRect/>
          </a:stretch>
        </p:blipFill>
        <p:spPr bwMode="ltGray">
          <a:xfrm>
            <a:off x="802" y="0"/>
            <a:ext cx="3968824" cy="1443209"/>
          </a:xfrm>
          <a:prstGeom prst="rect">
            <a:avLst/>
          </a:prstGeom>
        </p:spPr>
      </p:pic>
      <p:pic>
        <p:nvPicPr>
          <p:cNvPr id="7" name="Picture 6" descr="Mahindra Logo.png"/>
          <p:cNvPicPr>
            <a:picLocks noChangeAspect="1"/>
          </p:cNvPicPr>
          <p:nvPr userDrawn="1"/>
        </p:nvPicPr>
        <p:blipFill>
          <a:blip r:embed="rId3" cstate="print"/>
          <a:stretch>
            <a:fillRect/>
          </a:stretch>
        </p:blipFill>
        <p:spPr bwMode="gray">
          <a:xfrm>
            <a:off x="6329900" y="476643"/>
            <a:ext cx="2377538" cy="656554"/>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3" name="Text Placeholder 4"/>
          <p:cNvSpPr>
            <a:spLocks noGrp="1"/>
          </p:cNvSpPr>
          <p:nvPr>
            <p:ph type="body" sz="quarter" idx="10" hasCustomPrompt="1"/>
          </p:nvPr>
        </p:nvSpPr>
        <p:spPr bwMode="gray">
          <a:xfrm>
            <a:off x="481013" y="2466976"/>
            <a:ext cx="3933825" cy="1430804"/>
          </a:xfrm>
          <a:ln>
            <a:noFill/>
          </a:ln>
        </p:spPr>
        <p:txBody>
          <a:bodyPr wrap="square" lIns="0" tIns="0" rIns="0" bIns="0">
            <a:spAutoFit/>
          </a:bodyPr>
          <a:lstStyle>
            <a:lvl1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Century Gothic"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4" name="Text Placeholder 4"/>
          <p:cNvSpPr>
            <a:spLocks noGrp="1"/>
          </p:cNvSpPr>
          <p:nvPr>
            <p:ph type="body" sz="quarter" idx="11" hasCustomPrompt="1"/>
          </p:nvPr>
        </p:nvSpPr>
        <p:spPr bwMode="gray">
          <a:xfrm>
            <a:off x="4773613" y="2466976"/>
            <a:ext cx="3933825" cy="1430804"/>
          </a:xfrm>
          <a:ln>
            <a:noFill/>
          </a:ln>
        </p:spPr>
        <p:txBody>
          <a:bodyPr wrap="square" lIns="0" tIns="0" rIns="0" bIns="0">
            <a:spAutoFit/>
          </a:bodyPr>
          <a:lstStyle>
            <a:lvl1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Century Gothic"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Century Gothic"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5" name="Text Placeholder 4"/>
          <p:cNvSpPr>
            <a:spLocks noGrp="1"/>
          </p:cNvSpPr>
          <p:nvPr>
            <p:ph type="body" sz="quarter" idx="12" hasCustomPrompt="1"/>
          </p:nvPr>
        </p:nvSpPr>
        <p:spPr bwMode="gray">
          <a:xfrm>
            <a:off x="481013" y="1971675"/>
            <a:ext cx="3933825" cy="286161"/>
          </a:xfrm>
          <a:noFill/>
          <a:ln>
            <a:noFill/>
          </a:ln>
        </p:spPr>
        <p:txBody>
          <a:bodyPr wrap="square" lIns="0" tIns="0" rIns="0" bIns="0" anchor="b" anchorCtr="0">
            <a:spAutoFit/>
          </a:bodyPr>
          <a:lstStyle>
            <a:lvl1pPr marL="0" indent="0">
              <a:spcBef>
                <a:spcPts val="0"/>
              </a:spcBef>
              <a:spcAft>
                <a:spcPts val="0"/>
              </a:spcAft>
              <a:buNone/>
              <a:defRPr sz="1800" b="1">
                <a:solidFill>
                  <a:schemeClr val="bg2"/>
                </a:solidFill>
                <a:latin typeface="Century Gothic"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dirty="0" smtClean="0"/>
              <a:t>Heading 1</a:t>
            </a:r>
          </a:p>
        </p:txBody>
      </p:sp>
      <p:sp>
        <p:nvSpPr>
          <p:cNvPr id="6" name="Text Placeholder 4"/>
          <p:cNvSpPr>
            <a:spLocks noGrp="1"/>
          </p:cNvSpPr>
          <p:nvPr>
            <p:ph type="body" sz="quarter" idx="13" hasCustomPrompt="1"/>
          </p:nvPr>
        </p:nvSpPr>
        <p:spPr bwMode="gray">
          <a:xfrm>
            <a:off x="4773613" y="1971675"/>
            <a:ext cx="3933825" cy="286161"/>
          </a:xfrm>
          <a:noFill/>
          <a:ln>
            <a:noFill/>
          </a:ln>
        </p:spPr>
        <p:txBody>
          <a:bodyPr wrap="square" lIns="0" tIns="0" rIns="0" bIns="0" anchor="b" anchorCtr="0">
            <a:spAutoFit/>
          </a:bodyPr>
          <a:lstStyle>
            <a:lvl1pPr marL="0" indent="0">
              <a:spcBef>
                <a:spcPts val="0"/>
              </a:spcBef>
              <a:spcAft>
                <a:spcPts val="0"/>
              </a:spcAft>
              <a:buNone/>
              <a:defRPr sz="1800" b="1">
                <a:solidFill>
                  <a:schemeClr val="bg2"/>
                </a:solidFill>
                <a:latin typeface="Century Gothic"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dirty="0" smtClean="0"/>
              <a:t>Heading 2</a:t>
            </a:r>
          </a:p>
        </p:txBody>
      </p:sp>
      <p:cxnSp>
        <p:nvCxnSpPr>
          <p:cNvPr id="8" name="Straight Connector 7"/>
          <p:cNvCxnSpPr/>
          <p:nvPr userDrawn="1"/>
        </p:nvCxnSpPr>
        <p:spPr bwMode="gray">
          <a:xfrm>
            <a:off x="481013" y="2344738"/>
            <a:ext cx="3906652" cy="238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gray">
          <a:xfrm>
            <a:off x="4773613" y="2344738"/>
            <a:ext cx="3906652" cy="238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bwMode="gray">
          <a:xfrm>
            <a:off x="481012" y="727075"/>
            <a:ext cx="8226425" cy="276999"/>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1800" b="1" kern="1200" dirty="0">
                <a:solidFill>
                  <a:schemeClr val="tx2"/>
                </a:solidFill>
                <a:latin typeface="Century Gothic"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2"/>
            <a:ext cx="8224838" cy="184666"/>
          </a:xfrm>
        </p:spPr>
        <p:txBody>
          <a:bodyPr/>
          <a:lstStyle>
            <a:lvl1pPr marL="0" indent="0">
              <a:buNone/>
              <a:defRPr b="1">
                <a:solidFill>
                  <a:schemeClr val="bg2"/>
                </a:solidFill>
                <a:latin typeface="Century Gothic" pitchFamily="34" charset="0"/>
                <a:cs typeface="Arial" pitchFamily="34" charset="0"/>
              </a:defRPr>
            </a:lvl1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313" y="711200"/>
            <a:ext cx="8212137" cy="2769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lgn="l" rtl="0" eaLnBrk="1" fontAlgn="base" hangingPunct="1">
              <a:spcBef>
                <a:spcPct val="0"/>
              </a:spcBef>
              <a:spcAft>
                <a:spcPct val="0"/>
              </a:spcAft>
            </a:pPr>
            <a:r>
              <a:rPr lang="en-US" dirty="0" smtClean="0"/>
              <a:t>Click to edit Master title style</a:t>
            </a:r>
            <a:endParaRPr lang="en-US" dirty="0"/>
          </a:p>
        </p:txBody>
      </p:sp>
      <p:sp>
        <p:nvSpPr>
          <p:cNvPr id="3" name="Text Placeholder 2"/>
          <p:cNvSpPr>
            <a:spLocks noGrp="1"/>
          </p:cNvSpPr>
          <p:nvPr>
            <p:ph type="body" idx="1"/>
          </p:nvPr>
        </p:nvSpPr>
        <p:spPr>
          <a:xfrm>
            <a:off x="481013" y="1971675"/>
            <a:ext cx="8212137" cy="9602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marL="571500" marR="0" lvl="2" indent="-279400" algn="l" defTabSz="914400" rtl="0" eaLnBrk="1" fontAlgn="base" latinLnBrk="0" hangingPunct="1">
              <a:lnSpc>
                <a:spcPct val="100000"/>
              </a:lnSpc>
              <a:spcBef>
                <a:spcPts val="0"/>
              </a:spcBef>
              <a:spcAft>
                <a:spcPts val="0"/>
              </a:spcAft>
              <a:buClr>
                <a:schemeClr val="bg2"/>
              </a:buClr>
              <a:buSzPct val="90000"/>
              <a:buFont typeface="Arial" pitchFamily="34" charset="0"/>
              <a:buChar char="–"/>
              <a:tabLst/>
              <a:defRPr/>
            </a:pPr>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9" name="Slide Number Placeholder 5"/>
          <p:cNvSpPr txBox="1">
            <a:spLocks/>
          </p:cNvSpPr>
          <p:nvPr/>
        </p:nvSpPr>
        <p:spPr bwMode="auto">
          <a:xfrm>
            <a:off x="8822457" y="6614013"/>
            <a:ext cx="157094" cy="153888"/>
          </a:xfrm>
          <a:prstGeom prst="rect">
            <a:avLst/>
          </a:prstGeom>
          <a:noFill/>
          <a:ln w="9525">
            <a:noFill/>
            <a:miter lim="800000"/>
            <a:headEnd/>
            <a:tailEnd/>
          </a:ln>
        </p:spPr>
        <p:txBody>
          <a:bodyPr wrap="none" lIns="0" tIns="0" rIns="0" bIns="0" anchor="ctr">
            <a:spAutoFit/>
          </a:bodyPr>
          <a:lstStyle/>
          <a:p>
            <a:pPr algn="r">
              <a:defRPr/>
            </a:pPr>
            <a:fld id="{6856ECDB-1CEE-4F69-ADCA-557460F2116E}" type="slidenum">
              <a:rPr lang="en-US" sz="1000">
                <a:solidFill>
                  <a:srgbClr val="6D6E71"/>
                </a:solidFill>
                <a:cs typeface="Arial" pitchFamily="34" charset="0"/>
              </a:rPr>
              <a:pPr algn="r">
                <a:defRPr/>
              </a:pPr>
              <a:t>‹#›</a:t>
            </a:fld>
            <a:endParaRPr lang="en-US" sz="1000" dirty="0">
              <a:solidFill>
                <a:srgbClr val="6D6E71"/>
              </a:solidFill>
              <a:cs typeface="Arial"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lang="en-US" sz="1800" b="1" kern="1200" dirty="0" smtClean="0">
          <a:solidFill>
            <a:schemeClr val="tx2"/>
          </a:solidFill>
          <a:latin typeface="Century Gothic" pitchFamily="34" charset="0"/>
          <a:ea typeface="+mj-ea"/>
          <a:cs typeface="Arial" pitchFamily="34" charset="0"/>
        </a:defRPr>
      </a:lvl1pPr>
    </p:titleStyle>
    <p:bodyStyle>
      <a:lvl1pPr marL="290513" indent="-290513" algn="l" defTabSz="914400" rtl="0" eaLnBrk="1" fontAlgn="base" latinLnBrk="0" hangingPunct="1">
        <a:spcBef>
          <a:spcPts val="0"/>
        </a:spcBef>
        <a:spcAft>
          <a:spcPct val="0"/>
        </a:spcAft>
        <a:buClr>
          <a:schemeClr val="bg2"/>
        </a:buClr>
        <a:buSzPct val="120000"/>
        <a:buFont typeface="Wingdings" pitchFamily="2" charset="2"/>
        <a:buChar char="§"/>
        <a:defRPr lang="en-US" sz="1200" b="0" kern="1200" baseline="0" dirty="0" smtClean="0">
          <a:solidFill>
            <a:schemeClr val="tx1"/>
          </a:solidFill>
          <a:latin typeface="Century Gothic" pitchFamily="34" charset="0"/>
          <a:ea typeface="+mn-ea"/>
          <a:cs typeface="Arial" pitchFamily="34" charset="0"/>
        </a:defRPr>
      </a:lvl1pPr>
      <a:lvl2pPr marL="285750" indent="-285750" algn="l" defTabSz="914400" rtl="0" eaLnBrk="1" fontAlgn="base" latinLnBrk="0" hangingPunct="1">
        <a:spcBef>
          <a:spcPts val="0"/>
        </a:spcBef>
        <a:spcAft>
          <a:spcPct val="0"/>
        </a:spcAft>
        <a:buClr>
          <a:schemeClr val="bg2"/>
        </a:buClr>
        <a:buSzPct val="100000"/>
        <a:buFont typeface="Wingdings" pitchFamily="2" charset="2"/>
        <a:buChar char="§"/>
        <a:defRPr lang="en-US" sz="1800" b="0" kern="1200" baseline="0" dirty="0" smtClean="0">
          <a:solidFill>
            <a:schemeClr val="tx1"/>
          </a:solidFill>
          <a:latin typeface="+mn-lt"/>
          <a:ea typeface="+mn-ea"/>
          <a:cs typeface="+mn-cs"/>
        </a:defRPr>
      </a:lvl2pPr>
      <a:lvl3pPr marL="571500" indent="-279400" algn="l" defTabSz="914400" rtl="0" eaLnBrk="1" fontAlgn="base" latinLnBrk="0" hangingPunct="1">
        <a:spcBef>
          <a:spcPts val="0"/>
        </a:spcBef>
        <a:spcAft>
          <a:spcPct val="0"/>
        </a:spcAft>
        <a:buClr>
          <a:schemeClr val="bg2"/>
        </a:buClr>
        <a:buSzPct val="90000"/>
        <a:buFont typeface="Arial" pitchFamily="34" charset="0"/>
        <a:buChar char="–"/>
        <a:defRPr kumimoji="0" lang="en-US" sz="1200" b="0" i="0" u="none" strike="noStrike" kern="1200" cap="none" spc="0" normalizeH="0" baseline="0" noProof="0" dirty="0" smtClean="0">
          <a:ln>
            <a:noFill/>
          </a:ln>
          <a:solidFill>
            <a:schemeClr val="tx1"/>
          </a:solidFill>
          <a:effectLst/>
          <a:uLnTx/>
          <a:uFillTx/>
          <a:latin typeface="Century Gothic" pitchFamily="34" charset="0"/>
          <a:ea typeface="+mn-ea"/>
          <a:cs typeface="Arial" pitchFamily="34" charset="0"/>
        </a:defRPr>
      </a:lvl3pPr>
      <a:lvl4pPr marL="850900" indent="-279400" algn="l" defTabSz="914400" rtl="0" eaLnBrk="1" fontAlgn="base" latinLnBrk="0" hangingPunct="1">
        <a:spcBef>
          <a:spcPts val="0"/>
        </a:spcBef>
        <a:spcAft>
          <a:spcPct val="0"/>
        </a:spcAft>
        <a:buClr>
          <a:schemeClr val="bg2"/>
        </a:buClr>
        <a:buSzPct val="80000"/>
        <a:buFont typeface="Wingdings" pitchFamily="2" charset="2"/>
        <a:buChar char="§"/>
        <a:defRPr lang="en-US" sz="1200" b="0" kern="1200" baseline="0" dirty="0" smtClean="0">
          <a:solidFill>
            <a:schemeClr val="tx1"/>
          </a:solidFill>
          <a:latin typeface="Century Gothic" pitchFamily="34" charset="0"/>
          <a:ea typeface="+mn-ea"/>
          <a:cs typeface="+mn-cs"/>
        </a:defRPr>
      </a:lvl4pPr>
      <a:lvl5pPr marL="1136650" indent="-285750" algn="l" defTabSz="933450" rtl="0" eaLnBrk="1" fontAlgn="base" latinLnBrk="0" hangingPunct="1">
        <a:spcBef>
          <a:spcPts val="0"/>
        </a:spcBef>
        <a:spcAft>
          <a:spcPct val="0"/>
        </a:spcAft>
        <a:buClr>
          <a:schemeClr val="bg2"/>
        </a:buClr>
        <a:buSzPct val="70000"/>
        <a:buFont typeface="Arial" pitchFamily="34" charset="0"/>
        <a:buChar char="–"/>
        <a:defRPr lang="en-US" sz="1200" b="0" kern="1200" baseline="0" dirty="0" smtClean="0">
          <a:solidFill>
            <a:schemeClr val="tx1"/>
          </a:solidFill>
          <a:latin typeface="Century Gothic" pitchFamily="34" charset="0"/>
          <a:ea typeface="+mn-ea"/>
          <a:cs typeface="+mn-cs"/>
        </a:defRPr>
      </a:lvl5pPr>
      <a:lvl6pPr marL="1371600" indent="-241300" algn="l" defTabSz="914400" rtl="0" eaLnBrk="1" latinLnBrk="0" hangingPunct="1">
        <a:spcBef>
          <a:spcPct val="20000"/>
        </a:spcBef>
        <a:buClr>
          <a:schemeClr val="bg2"/>
        </a:buClr>
        <a:buSzPct val="60000"/>
        <a:buFont typeface="Wingdings" pitchFamily="2" charset="2"/>
        <a:buChar char="§"/>
        <a:defRPr sz="1200" kern="1200">
          <a:solidFill>
            <a:schemeClr val="tx1"/>
          </a:solidFill>
          <a:latin typeface="Century Gothic" pitchFamily="34" charset="0"/>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tataelxsi.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6.xml"/><Relationship Id="rId2"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1" y="304800"/>
            <a:ext cx="7162800" cy="276999"/>
          </a:xfrm>
        </p:spPr>
        <p:txBody>
          <a:bodyPr/>
          <a:lstStyle/>
          <a:p>
            <a:pPr algn="ctr"/>
            <a:r>
              <a:rPr lang="en-US" dirty="0" smtClean="0"/>
              <a:t>  TATA ELXSI</a:t>
            </a:r>
            <a:endParaRPr lang="en-US" dirty="0"/>
          </a:p>
        </p:txBody>
      </p:sp>
      <p:sp>
        <p:nvSpPr>
          <p:cNvPr id="8" name="Title 2"/>
          <p:cNvSpPr txBox="1">
            <a:spLocks/>
          </p:cNvSpPr>
          <p:nvPr/>
        </p:nvSpPr>
        <p:spPr bwMode="gray">
          <a:xfrm>
            <a:off x="685800" y="1066800"/>
            <a:ext cx="7924800" cy="498598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defTabSz="914400" rtl="0" eaLnBrk="1" latinLnBrk="0" hangingPunct="1">
              <a:spcBef>
                <a:spcPct val="0"/>
              </a:spcBef>
              <a:buNone/>
              <a:defRPr lang="en-US" sz="1800" b="1" kern="1200" dirty="0">
                <a:solidFill>
                  <a:schemeClr val="tx2"/>
                </a:solidFill>
                <a:latin typeface="Century Gothic" pitchFamily="34" charset="0"/>
                <a:ea typeface="+mj-ea"/>
                <a:cs typeface="Arial" pitchFamily="34" charset="0"/>
              </a:defRPr>
            </a:lvl1pPr>
          </a:lstStyle>
          <a:p>
            <a:pPr algn="ctr"/>
            <a:r>
              <a:rPr lang="en-US" dirty="0" smtClean="0">
                <a:hlinkClick r:id="rId2"/>
              </a:rPr>
              <a:t>www.tataelxsi.com</a:t>
            </a:r>
            <a:endParaRPr lang="en-US" dirty="0" smtClean="0"/>
          </a:p>
          <a:p>
            <a:pPr algn="ctr"/>
            <a:endParaRPr lang="en-US" dirty="0"/>
          </a:p>
          <a:p>
            <a:pPr algn="ctr"/>
            <a:r>
              <a:rPr lang="en-US" b="0" dirty="0">
                <a:latin typeface="Calibri" panose="020F0502020204030204" pitchFamily="34" charset="0"/>
              </a:rPr>
              <a:t>Tata Elxsi (TELX) is a niche software design company that derives its business from two verticals – Software Development &amp; Services (SDS ~95% of revenue) and Systems Integration (SI). TELX has seen a transformational change in its business model (closing down loss making segments and scaling down SI business) over the last few years, which led to higher revenue growth along with improvement in margins. Within the SDS segment, TELX has focus on Embedded Product Design (EPD) in high growth areas like automotive and broadcasting &amp; communication. </a:t>
            </a:r>
            <a:endParaRPr lang="en-US" b="0" dirty="0" smtClean="0">
              <a:latin typeface="Calibri" panose="020F0502020204030204" pitchFamily="34" charset="0"/>
            </a:endParaRPr>
          </a:p>
          <a:p>
            <a:pPr algn="ctr"/>
            <a:endParaRPr lang="en-US" b="0" dirty="0">
              <a:latin typeface="Calibri" panose="020F0502020204030204" pitchFamily="34" charset="0"/>
            </a:endParaRPr>
          </a:p>
          <a:p>
            <a:pPr algn="ctr"/>
            <a:r>
              <a:rPr lang="en-US" b="0" dirty="0" smtClean="0">
                <a:latin typeface="Calibri" panose="020F0502020204030204" pitchFamily="34" charset="0"/>
              </a:rPr>
              <a:t>According </a:t>
            </a:r>
            <a:r>
              <a:rPr lang="en-US" b="0" dirty="0">
                <a:latin typeface="Calibri" panose="020F0502020204030204" pitchFamily="34" charset="0"/>
              </a:rPr>
              <a:t>to Nasscom, while the global Engineering &amp; RD (E&amp;RD) spends are expected to increase at 10% CAGR over FY13-FY20E, India is likely to grow at 15% p.a. The complex innovation requirements by the OEMs need to be cost effective which makes a good case for offshoring to India due to its capabilities along with cost advantage. </a:t>
            </a:r>
          </a:p>
          <a:p>
            <a:pPr algn="ctr"/>
            <a:endParaRPr lang="en-US" dirty="0" smtClean="0"/>
          </a:p>
          <a:p>
            <a:endParaRPr lang="en-US" dirty="0"/>
          </a:p>
          <a:p>
            <a:pPr algn="ctr"/>
            <a:endParaRPr lang="en-US" dirty="0"/>
          </a:p>
        </p:txBody>
      </p:sp>
    </p:spTree>
    <p:extLst>
      <p:ext uri="{BB962C8B-B14F-4D97-AF65-F5344CB8AC3E}">
        <p14:creationId xmlns:p14="http://schemas.microsoft.com/office/powerpoint/2010/main" val="197122884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1" y="304800"/>
            <a:ext cx="7162800" cy="276999"/>
          </a:xfrm>
        </p:spPr>
        <p:txBody>
          <a:bodyPr/>
          <a:lstStyle/>
          <a:p>
            <a:pPr algn="ctr"/>
            <a:r>
              <a:rPr lang="en-US" dirty="0" smtClean="0"/>
              <a:t>  TATA ELXSI</a:t>
            </a:r>
            <a:endParaRPr lang="en-US" dirty="0"/>
          </a:p>
        </p:txBody>
      </p:sp>
      <p:sp>
        <p:nvSpPr>
          <p:cNvPr id="8" name="Title 2"/>
          <p:cNvSpPr txBox="1">
            <a:spLocks/>
          </p:cNvSpPr>
          <p:nvPr/>
        </p:nvSpPr>
        <p:spPr bwMode="gray">
          <a:xfrm>
            <a:off x="685801" y="762000"/>
            <a:ext cx="7924800" cy="495520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defTabSz="914400" rtl="0" eaLnBrk="1" latinLnBrk="0" hangingPunct="1">
              <a:spcBef>
                <a:spcPct val="0"/>
              </a:spcBef>
              <a:buNone/>
              <a:defRPr lang="en-US" sz="1800" b="1" kern="1200" dirty="0">
                <a:solidFill>
                  <a:schemeClr val="tx2"/>
                </a:solidFill>
                <a:latin typeface="Century Gothic" pitchFamily="34" charset="0"/>
                <a:ea typeface="+mj-ea"/>
                <a:cs typeface="Arial" pitchFamily="34" charset="0"/>
              </a:defRPr>
            </a:lvl1pPr>
          </a:lstStyle>
          <a:p>
            <a:pPr algn="ctr"/>
            <a:r>
              <a:rPr lang="en-US" dirty="0" smtClean="0">
                <a:latin typeface="Calibri" panose="020F0502020204030204" pitchFamily="34" charset="0"/>
              </a:rPr>
              <a:t>Scuttlebutt from Vaibhav</a:t>
            </a:r>
            <a:endParaRPr lang="en-US" sz="1600" b="0" dirty="0">
              <a:latin typeface="Calibri" panose="020F0502020204030204" pitchFamily="34" charset="0"/>
            </a:endParaRPr>
          </a:p>
          <a:p>
            <a:pPr marL="342900" indent="-342900">
              <a:buAutoNum type="arabicParenR"/>
            </a:pPr>
            <a:endParaRPr lang="en-US" sz="1600" b="0" dirty="0">
              <a:latin typeface="Calibri" panose="020F0502020204030204" pitchFamily="34" charset="0"/>
            </a:endParaRPr>
          </a:p>
          <a:p>
            <a:pPr algn="ctr"/>
            <a:endParaRPr lang="en-US" dirty="0" smtClean="0"/>
          </a:p>
          <a:p>
            <a:endParaRPr lang="en-US" dirty="0"/>
          </a:p>
          <a:p>
            <a:pPr marL="285750" indent="-285750" algn="ctr">
              <a:buFont typeface="Arial"/>
              <a:buChar char="•"/>
            </a:pPr>
            <a:r>
              <a:rPr lang="en-US" dirty="0" smtClean="0"/>
              <a:t>People Apprehensive to divulge details</a:t>
            </a:r>
          </a:p>
          <a:p>
            <a:pPr marL="285750" indent="-285750" algn="ctr">
              <a:buFont typeface="Arial"/>
              <a:buChar char="•"/>
            </a:pPr>
            <a:r>
              <a:rPr lang="en-US" dirty="0" smtClean="0"/>
              <a:t>Employees of TATA Technologies also had a chat with them , did not divulge much info</a:t>
            </a:r>
          </a:p>
          <a:p>
            <a:pPr marL="285750" indent="-285750" algn="ctr">
              <a:buFont typeface="Arial"/>
              <a:buChar char="•"/>
            </a:pPr>
            <a:r>
              <a:rPr lang="en-US" dirty="0" smtClean="0"/>
              <a:t>Overall happy Employees with the Work &amp; Job Security</a:t>
            </a:r>
          </a:p>
          <a:p>
            <a:pPr marL="285750" indent="-285750" algn="ctr">
              <a:buFont typeface="Arial"/>
              <a:buChar char="•"/>
            </a:pPr>
            <a:r>
              <a:rPr lang="en-US" dirty="0" smtClean="0"/>
              <a:t>Low Salary  disgruntled </a:t>
            </a:r>
            <a:r>
              <a:rPr lang="en-US" dirty="0" smtClean="0"/>
              <a:t>employees</a:t>
            </a:r>
          </a:p>
          <a:p>
            <a:pPr marL="285750" indent="-285750" algn="ctr">
              <a:buFont typeface="Arial"/>
              <a:buChar char="•"/>
            </a:pPr>
            <a:r>
              <a:rPr lang="en-US" dirty="0"/>
              <a:t>Panasonic ODC , Dedicated IoT </a:t>
            </a:r>
            <a:r>
              <a:rPr lang="en-US" dirty="0" smtClean="0"/>
              <a:t>Lab </a:t>
            </a:r>
            <a:r>
              <a:rPr lang="en-US" dirty="0"/>
              <a:t>, Simulation </a:t>
            </a:r>
            <a:r>
              <a:rPr lang="en-US" dirty="0" smtClean="0"/>
              <a:t>Centres</a:t>
            </a:r>
          </a:p>
          <a:p>
            <a:pPr marL="285750" indent="-285750" algn="ctr">
              <a:buFont typeface="Arial"/>
              <a:buChar char="•"/>
            </a:pPr>
            <a:r>
              <a:rPr lang="en-US" dirty="0" smtClean="0"/>
              <a:t>Patents in work</a:t>
            </a:r>
          </a:p>
          <a:p>
            <a:pPr marL="285750" indent="-285750" algn="ctr">
              <a:buFont typeface="Arial"/>
              <a:buChar char="•"/>
            </a:pPr>
            <a:endParaRPr lang="en-US" dirty="0" smtClean="0"/>
          </a:p>
          <a:p>
            <a:pPr algn="ctr"/>
            <a:endParaRPr lang="en-US" dirty="0"/>
          </a:p>
          <a:p>
            <a:pPr marL="285750" indent="-285750" algn="ctr">
              <a:buFont typeface="Arial"/>
              <a:buChar char="•"/>
            </a:pPr>
            <a:endParaRPr lang="en-US" dirty="0" smtClean="0"/>
          </a:p>
          <a:p>
            <a:pPr algn="ctr"/>
            <a:r>
              <a:rPr lang="en-US" dirty="0" smtClean="0"/>
              <a:t>Management </a:t>
            </a:r>
            <a:r>
              <a:rPr lang="en-US" dirty="0" smtClean="0"/>
              <a:t>?</a:t>
            </a:r>
          </a:p>
          <a:p>
            <a:pPr marL="285750" indent="-285750" algn="ctr">
              <a:buFont typeface="Arial"/>
              <a:buChar char="•"/>
            </a:pPr>
            <a:endParaRPr lang="en-US" dirty="0" smtClean="0"/>
          </a:p>
          <a:p>
            <a:pPr marL="285750" indent="-285750" algn="ctr">
              <a:buFont typeface="Arial"/>
              <a:buChar char="•"/>
            </a:pPr>
            <a:endParaRPr lang="en-US" dirty="0" smtClean="0"/>
          </a:p>
          <a:p>
            <a:pPr marL="285750" indent="-285750" algn="ctr">
              <a:buFont typeface="Arial"/>
              <a:buChar char="•"/>
            </a:pPr>
            <a:endParaRPr lang="en-US" dirty="0"/>
          </a:p>
        </p:txBody>
      </p:sp>
    </p:spTree>
    <p:extLst>
      <p:ext uri="{BB962C8B-B14F-4D97-AF65-F5344CB8AC3E}">
        <p14:creationId xmlns:p14="http://schemas.microsoft.com/office/powerpoint/2010/main" val="103245337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1" y="304800"/>
            <a:ext cx="7162800" cy="276999"/>
          </a:xfrm>
        </p:spPr>
        <p:txBody>
          <a:bodyPr/>
          <a:lstStyle/>
          <a:p>
            <a:pPr algn="ctr"/>
            <a:r>
              <a:rPr lang="en-US" dirty="0" smtClean="0"/>
              <a:t>  TATA ELXSI –My Calculation ( Please do your own research)</a:t>
            </a:r>
            <a:endParaRPr lang="en-US" dirty="0"/>
          </a:p>
        </p:txBody>
      </p:sp>
      <p:sp>
        <p:nvSpPr>
          <p:cNvPr id="8" name="Title 2"/>
          <p:cNvSpPr txBox="1">
            <a:spLocks/>
          </p:cNvSpPr>
          <p:nvPr/>
        </p:nvSpPr>
        <p:spPr bwMode="gray">
          <a:xfrm>
            <a:off x="685801" y="762000"/>
            <a:ext cx="7924800" cy="10772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defTabSz="914400" rtl="0" eaLnBrk="1" latinLnBrk="0" hangingPunct="1">
              <a:spcBef>
                <a:spcPct val="0"/>
              </a:spcBef>
              <a:buNone/>
              <a:defRPr lang="en-US" sz="1800" b="1" kern="1200" dirty="0">
                <a:solidFill>
                  <a:schemeClr val="tx2"/>
                </a:solidFill>
                <a:latin typeface="Century Gothic" pitchFamily="34" charset="0"/>
                <a:ea typeface="+mj-ea"/>
                <a:cs typeface="Arial" pitchFamily="34" charset="0"/>
              </a:defRPr>
            </a:lvl1pPr>
          </a:lstStyle>
          <a:p>
            <a:pPr marL="342900" indent="-342900">
              <a:buAutoNum type="arabicParenR"/>
            </a:pPr>
            <a:endParaRPr lang="en-US" sz="1600" b="0" dirty="0">
              <a:latin typeface="Calibri" panose="020F0502020204030204" pitchFamily="34" charset="0"/>
            </a:endParaRPr>
          </a:p>
          <a:p>
            <a:pPr algn="ctr"/>
            <a:endParaRPr lang="en-US" dirty="0" smtClean="0"/>
          </a:p>
          <a:p>
            <a:endParaRPr lang="en-US" dirty="0"/>
          </a:p>
          <a:p>
            <a:pPr algn="ctr"/>
            <a:endParaRPr lang="en-US" dirty="0"/>
          </a:p>
        </p:txBody>
      </p:sp>
      <p:pic>
        <p:nvPicPr>
          <p:cNvPr id="2" name="Picture 1"/>
          <p:cNvPicPr>
            <a:picLocks noChangeAspect="1"/>
          </p:cNvPicPr>
          <p:nvPr/>
        </p:nvPicPr>
        <p:blipFill>
          <a:blip r:embed="rId2"/>
          <a:stretch>
            <a:fillRect/>
          </a:stretch>
        </p:blipFill>
        <p:spPr>
          <a:xfrm>
            <a:off x="304800" y="3170784"/>
            <a:ext cx="8839200" cy="1379219"/>
          </a:xfrm>
          <a:prstGeom prst="rect">
            <a:avLst/>
          </a:prstGeom>
        </p:spPr>
      </p:pic>
      <p:pic>
        <p:nvPicPr>
          <p:cNvPr id="4" name="Picture 3"/>
          <p:cNvPicPr>
            <a:picLocks noChangeAspect="1"/>
          </p:cNvPicPr>
          <p:nvPr/>
        </p:nvPicPr>
        <p:blipFill>
          <a:blip r:embed="rId3"/>
          <a:stretch>
            <a:fillRect/>
          </a:stretch>
        </p:blipFill>
        <p:spPr>
          <a:xfrm>
            <a:off x="187036" y="4724400"/>
            <a:ext cx="8956964" cy="2057400"/>
          </a:xfrm>
          <a:prstGeom prst="rect">
            <a:avLst/>
          </a:prstGeom>
        </p:spPr>
      </p:pic>
      <p:pic>
        <p:nvPicPr>
          <p:cNvPr id="5" name="Picture 4"/>
          <p:cNvPicPr>
            <a:picLocks noChangeAspect="1"/>
          </p:cNvPicPr>
          <p:nvPr/>
        </p:nvPicPr>
        <p:blipFill>
          <a:blip r:embed="rId4"/>
          <a:stretch>
            <a:fillRect/>
          </a:stretch>
        </p:blipFill>
        <p:spPr>
          <a:xfrm>
            <a:off x="187036" y="756196"/>
            <a:ext cx="8728364" cy="2240191"/>
          </a:xfrm>
          <a:prstGeom prst="rect">
            <a:avLst/>
          </a:prstGeom>
        </p:spPr>
      </p:pic>
    </p:spTree>
    <p:extLst>
      <p:ext uri="{BB962C8B-B14F-4D97-AF65-F5344CB8AC3E}">
        <p14:creationId xmlns:p14="http://schemas.microsoft.com/office/powerpoint/2010/main" val="5925043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Business Mix </a:t>
            </a:r>
            <a:r>
              <a:rPr lang="mr-IN" dirty="0" smtClean="0"/>
              <a:t>–</a:t>
            </a:r>
            <a:r>
              <a:rPr lang="en-US" dirty="0" smtClean="0"/>
              <a:t> Q1FY16</a:t>
            </a:r>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81000" y="1371600"/>
            <a:ext cx="8153400" cy="4572000"/>
          </a:xfrm>
          <a:prstGeom prst="rect">
            <a:avLst/>
          </a:prstGeom>
          <a:noFill/>
          <a:ln>
            <a:noFill/>
          </a:ln>
        </p:spPr>
      </p:pic>
    </p:spTree>
    <p:extLst>
      <p:ext uri="{BB962C8B-B14F-4D97-AF65-F5344CB8AC3E}">
        <p14:creationId xmlns:p14="http://schemas.microsoft.com/office/powerpoint/2010/main" val="1012204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Restructuring</a:t>
            </a:r>
            <a:endParaRPr lang="en-US" dirty="0"/>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304800" y="1447800"/>
            <a:ext cx="8458200" cy="3549332"/>
          </a:xfrm>
          <a:prstGeom prst="rect">
            <a:avLst/>
          </a:prstGeom>
          <a:noFill/>
          <a:ln>
            <a:noFill/>
          </a:ln>
        </p:spPr>
      </p:pic>
    </p:spTree>
    <p:extLst>
      <p:ext uri="{BB962C8B-B14F-4D97-AF65-F5344CB8AC3E}">
        <p14:creationId xmlns:p14="http://schemas.microsoft.com/office/powerpoint/2010/main" val="1431276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Future Growth Areas Identified</a:t>
            </a:r>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533400" y="1371601"/>
            <a:ext cx="7620000" cy="2667000"/>
          </a:xfrm>
          <a:prstGeom prst="rect">
            <a:avLst/>
          </a:prstGeom>
          <a:noFill/>
          <a:ln>
            <a:noFill/>
          </a:ln>
        </p:spPr>
      </p:pic>
      <p:sp>
        <p:nvSpPr>
          <p:cNvPr id="9" name="Rectangle 8"/>
          <p:cNvSpPr/>
          <p:nvPr/>
        </p:nvSpPr>
        <p:spPr>
          <a:xfrm>
            <a:off x="533400" y="4191000"/>
            <a:ext cx="7772400" cy="2092881"/>
          </a:xfrm>
          <a:prstGeom prst="rect">
            <a:avLst/>
          </a:prstGeom>
        </p:spPr>
        <p:txBody>
          <a:bodyPr wrap="square">
            <a:spAutoFit/>
          </a:bodyPr>
          <a:lstStyle/>
          <a:p>
            <a:r>
              <a:rPr lang="en-US" sz="1000" b="1" dirty="0"/>
              <a:t>Auto (~45% of the EPD revenue) </a:t>
            </a:r>
            <a:endParaRPr lang="en-US" sz="1000" dirty="0"/>
          </a:p>
          <a:p>
            <a:r>
              <a:rPr lang="en-US" sz="1000" dirty="0"/>
              <a:t> _</a:t>
            </a:r>
            <a:r>
              <a:rPr lang="en-US" sz="1000" b="1" dirty="0"/>
              <a:t>Increasing software component in car: </a:t>
            </a:r>
            <a:r>
              <a:rPr lang="en-US" sz="1000" dirty="0"/>
              <a:t>Software which comprised 2% in total value of the car in 2002 has reached to 15% (CAGR of 1%) and is expected to reach 20% (CAGR of 5%) by 2020. The disruption in the automotive segment is leading to smart phone capabilities, information/entertainment services (Infotainment), ADAS etc. which will eventually make driving safe, comfortable and autonomous. The cars are now a connected device with high end infotainment systems allowing 3G-4G services and real time information with high end Human Machine Interface (HMI) facilities, integration of consumer devices into the vehicles which when used with rear-seat systems enable videos/movies, live maps in the cars. Given the fact that car owners on an average spend around 50 minutes a day in the vehicle, there is a real big opportunity to monetize the digital media revenues and generate additional high profitable revenue streams. </a:t>
            </a:r>
          </a:p>
          <a:p>
            <a:r>
              <a:rPr lang="en-US" sz="1000" b="1" dirty="0"/>
              <a:t>Internet connected cars to increase to 20% in 2020: </a:t>
            </a:r>
            <a:r>
              <a:rPr lang="en-US" sz="1000" dirty="0"/>
              <a:t>According to Industry reports (McKinsey), by 2020 every one out of five cars i.e. 20% will be connected to internet (internet connected cars) as compared to just 3% of the cars with network solutions in 2011. Further, electronic and software cost now accounts for 25-30% of the total production cost of the car and more than 90% of the innovation in a car is from the electronics and software in the form of safety and infotainment features.</a:t>
            </a:r>
          </a:p>
        </p:txBody>
      </p:sp>
    </p:spTree>
    <p:extLst>
      <p:ext uri="{BB962C8B-B14F-4D97-AF65-F5344CB8AC3E}">
        <p14:creationId xmlns:p14="http://schemas.microsoft.com/office/powerpoint/2010/main" val="188875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Broadcasting &amp; Communication</a:t>
            </a:r>
            <a:endParaRPr lang="en-US" dirty="0"/>
          </a:p>
        </p:txBody>
      </p:sp>
      <p:pic>
        <p:nvPicPr>
          <p:cNvPr id="8" name="Picture 7"/>
          <p:cNvPicPr>
            <a:picLocks noChangeAspect="1"/>
          </p:cNvPicPr>
          <p:nvPr/>
        </p:nvPicPr>
        <p:blipFill>
          <a:blip r:embed="rId2"/>
          <a:stretch>
            <a:fillRect/>
          </a:stretch>
        </p:blipFill>
        <p:spPr>
          <a:xfrm>
            <a:off x="228599" y="1143000"/>
            <a:ext cx="8686801" cy="3124200"/>
          </a:xfrm>
          <a:prstGeom prst="rect">
            <a:avLst/>
          </a:prstGeom>
        </p:spPr>
      </p:pic>
      <p:sp>
        <p:nvSpPr>
          <p:cNvPr id="9" name="TextBox 8"/>
          <p:cNvSpPr txBox="1"/>
          <p:nvPr/>
        </p:nvSpPr>
        <p:spPr>
          <a:xfrm>
            <a:off x="533400" y="4191000"/>
            <a:ext cx="8077200" cy="1846659"/>
          </a:xfrm>
          <a:prstGeom prst="rect">
            <a:avLst/>
          </a:prstGeom>
          <a:noFill/>
          <a:ln w="9525">
            <a:noFill/>
            <a:miter lim="800000"/>
            <a:headEnd/>
            <a:tailEnd/>
          </a:ln>
        </p:spPr>
        <p:txBody>
          <a:bodyPr vert="horz" wrap="square" lIns="0" tIns="0" rIns="0" bIns="0" numCol="1" rtlCol="0" anchor="t" anchorCtr="0" compatLnSpc="1">
            <a:prstTxWarp prst="textNoShape">
              <a:avLst/>
            </a:prstTxWarp>
            <a:spAutoFit/>
          </a:bodyPr>
          <a:lstStyle/>
          <a:p>
            <a:r>
              <a:rPr lang="en-US" sz="1200" dirty="0"/>
              <a:t>T</a:t>
            </a:r>
            <a:r>
              <a:rPr lang="en-US" sz="1200" dirty="0" smtClean="0"/>
              <a:t>he </a:t>
            </a:r>
            <a:r>
              <a:rPr lang="en-US" sz="1200" dirty="0"/>
              <a:t>emergence of OTT has disrupted the traditional broadcasting business affecting the entire value chain. It has created a new route into the home which bypasses the broadcast service providers to deliver content directly via the internet (like </a:t>
            </a:r>
            <a:r>
              <a:rPr lang="en-US" sz="1200" dirty="0" err="1"/>
              <a:t>Hotstar</a:t>
            </a:r>
            <a:r>
              <a:rPr lang="en-US" sz="1200" dirty="0"/>
              <a:t>). It will no longer involve any service provider (Tata sky, reliance digital, Videocon etc.) because the new route via internet has created a large market not only through pay TV’s concept but also through over the air and over the top content. </a:t>
            </a:r>
          </a:p>
          <a:p>
            <a:r>
              <a:rPr lang="en-US" sz="1200" dirty="0"/>
              <a:t>Thus, the market is evolving and TELX works with each member in the ecosystem. It works with the semiconductor vendors, with set top box companies to build those boxes &amp; supply it to the suppliers and even with the Channels &amp; Broadcasters providing OTT content. W</a:t>
            </a:r>
            <a:r>
              <a:rPr lang="en-US" sz="1200" dirty="0" smtClean="0"/>
              <a:t>ith </a:t>
            </a:r>
            <a:r>
              <a:rPr lang="en-US" sz="1200" dirty="0"/>
              <a:t>the experience of more than 15 years, strong client base i.e. working with 2 Set top box companies of top 3 and working with top 3 MSO’s and an addressable market of $400 – 500 million ( presently TELX addresses 10% of the same), TELX has huge opportunity in the broadcasting segment. </a:t>
            </a:r>
            <a:endParaRPr lang="en-US" sz="1200" dirty="0" smtClean="0">
              <a:latin typeface="+mj-lt"/>
            </a:endParaRPr>
          </a:p>
        </p:txBody>
      </p:sp>
    </p:spTree>
    <p:extLst>
      <p:ext uri="{BB962C8B-B14F-4D97-AF65-F5344CB8AC3E}">
        <p14:creationId xmlns:p14="http://schemas.microsoft.com/office/powerpoint/2010/main" val="2518886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The Management Direction Since </a:t>
            </a:r>
            <a:r>
              <a:rPr lang="mr-IN" dirty="0" smtClean="0"/>
              <a:t>–</a:t>
            </a:r>
            <a:r>
              <a:rPr lang="en-US" dirty="0" smtClean="0"/>
              <a:t>Q3FY17 </a:t>
            </a:r>
            <a:endParaRPr lang="en-US" dirty="0"/>
          </a:p>
        </p:txBody>
      </p:sp>
      <p:sp>
        <p:nvSpPr>
          <p:cNvPr id="6" name="TextBox 5"/>
          <p:cNvSpPr txBox="1"/>
          <p:nvPr/>
        </p:nvSpPr>
        <p:spPr>
          <a:xfrm>
            <a:off x="304800" y="1295400"/>
            <a:ext cx="8839200" cy="3877985"/>
          </a:xfrm>
          <a:prstGeom prst="rect">
            <a:avLst/>
          </a:prstGeom>
          <a:noFill/>
          <a:ln w="9525">
            <a:noFill/>
            <a:miter lim="800000"/>
            <a:headEnd/>
            <a:tailEnd/>
          </a:ln>
        </p:spPr>
        <p:txBody>
          <a:bodyPr vert="horz" wrap="square" lIns="0" tIns="0" rIns="0" bIns="0" numCol="1" rtlCol="0" anchor="t" anchorCtr="0" compatLnSpc="1">
            <a:prstTxWarp prst="textNoShape">
              <a:avLst/>
            </a:prstTxWarp>
            <a:spAutoFit/>
          </a:bodyPr>
          <a:lstStyle/>
          <a:p>
            <a:pPr fontAlgn="base">
              <a:buClr>
                <a:schemeClr val="tx2"/>
              </a:buClr>
            </a:pPr>
            <a:endParaRPr lang="en-US" sz="1200" dirty="0" smtClean="0">
              <a:latin typeface="+mj-lt"/>
            </a:endParaRPr>
          </a:p>
          <a:p>
            <a:pPr marL="171450" indent="-171450" fontAlgn="base">
              <a:buClr>
                <a:schemeClr val="tx2"/>
              </a:buClr>
              <a:buFont typeface="Arial"/>
              <a:buChar char="•"/>
            </a:pPr>
            <a:r>
              <a:rPr lang="en-US" sz="1600" dirty="0" smtClean="0">
                <a:latin typeface="+mj-lt"/>
              </a:rPr>
              <a:t>Tata </a:t>
            </a:r>
            <a:r>
              <a:rPr lang="en-US" sz="1600" dirty="0" err="1" smtClean="0">
                <a:latin typeface="+mj-lt"/>
              </a:rPr>
              <a:t>Elxsi’s</a:t>
            </a:r>
            <a:r>
              <a:rPr lang="en-US" sz="1600" dirty="0" smtClean="0">
                <a:latin typeface="+mj-lt"/>
              </a:rPr>
              <a:t> Patent pending V2X Emulator software</a:t>
            </a:r>
          </a:p>
          <a:p>
            <a:pPr marL="171450" indent="-171450">
              <a:buFont typeface="Arial"/>
              <a:buChar char="•"/>
            </a:pPr>
            <a:r>
              <a:rPr lang="en-US" sz="1600" b="1" dirty="0"/>
              <a:t>Tata </a:t>
            </a:r>
            <a:r>
              <a:rPr lang="en-US" sz="1600" b="1" dirty="0" err="1"/>
              <a:t>Elxsi</a:t>
            </a:r>
            <a:r>
              <a:rPr lang="en-US" sz="1600" b="1" dirty="0"/>
              <a:t>- </a:t>
            </a:r>
            <a:r>
              <a:rPr lang="en-US" sz="1600" b="1" dirty="0" err="1"/>
              <a:t>Irdeto</a:t>
            </a:r>
            <a:r>
              <a:rPr lang="en-US" sz="1600" b="1" dirty="0"/>
              <a:t> and Tata </a:t>
            </a:r>
            <a:r>
              <a:rPr lang="en-US" sz="1600" b="1" dirty="0" err="1"/>
              <a:t>Elxsi</a:t>
            </a:r>
            <a:r>
              <a:rPr lang="en-US" sz="1600" b="1" dirty="0"/>
              <a:t> Partner to Provide Secure In-Car Display Systems</a:t>
            </a:r>
            <a:endParaRPr lang="en-US" sz="1600" dirty="0"/>
          </a:p>
          <a:p>
            <a:r>
              <a:rPr lang="de-DE" sz="1600" b="1" dirty="0" smtClean="0"/>
              <a:t>    </a:t>
            </a:r>
            <a:r>
              <a:rPr lang="de-DE" sz="1600" b="1" dirty="0" err="1" smtClean="0"/>
              <a:t>for</a:t>
            </a:r>
            <a:r>
              <a:rPr lang="de-DE" sz="1600" b="1" dirty="0" smtClean="0"/>
              <a:t> </a:t>
            </a:r>
            <a:r>
              <a:rPr lang="de-DE" sz="1600" b="1" dirty="0"/>
              <a:t>Automobiles</a:t>
            </a:r>
            <a:endParaRPr lang="de-DE" sz="1600" dirty="0"/>
          </a:p>
          <a:p>
            <a:pPr marL="171450" indent="-171450">
              <a:buFont typeface="Arial"/>
              <a:buChar char="•"/>
            </a:pPr>
            <a:r>
              <a:rPr lang="en-US" sz="1600" b="1" dirty="0"/>
              <a:t>Spirent and Tata </a:t>
            </a:r>
            <a:r>
              <a:rPr lang="en-US" sz="1600" b="1" dirty="0" err="1"/>
              <a:t>Elxsi</a:t>
            </a:r>
            <a:r>
              <a:rPr lang="en-US" sz="1600" b="1" dirty="0"/>
              <a:t> announce new customer win in China for their joint</a:t>
            </a:r>
            <a:endParaRPr lang="en-US" sz="1600" dirty="0"/>
          </a:p>
          <a:p>
            <a:r>
              <a:rPr lang="en-US" sz="1600" b="1" dirty="0" smtClean="0"/>
              <a:t>   Advanced </a:t>
            </a:r>
            <a:r>
              <a:rPr lang="en-US" sz="1600" b="1" dirty="0"/>
              <a:t>V2X test system:</a:t>
            </a:r>
            <a:endParaRPr lang="en-US" sz="1600" dirty="0"/>
          </a:p>
          <a:p>
            <a:pPr marL="171450" indent="-171450">
              <a:buFont typeface="Arial"/>
              <a:buChar char="•"/>
            </a:pPr>
            <a:r>
              <a:rPr lang="en-US" sz="1600" dirty="0"/>
              <a:t>Medical electronics and Internet of Things (IoT) – could see significant</a:t>
            </a:r>
          </a:p>
          <a:p>
            <a:r>
              <a:rPr lang="en-US" sz="1600" dirty="0" smtClean="0"/>
              <a:t>    contribution</a:t>
            </a:r>
            <a:r>
              <a:rPr lang="en-US" sz="1600" dirty="0"/>
              <a:t> on going forward:</a:t>
            </a:r>
          </a:p>
          <a:p>
            <a:pPr marL="171450" indent="-171450">
              <a:buFont typeface="Arial"/>
              <a:buChar char="•"/>
            </a:pPr>
            <a:r>
              <a:rPr lang="en-US" sz="1600" dirty="0"/>
              <a:t>NOS Accelerates RDK Deployment with Tata </a:t>
            </a:r>
            <a:r>
              <a:rPr lang="en-US" sz="1600" dirty="0" err="1"/>
              <a:t>Elxsi’s</a:t>
            </a:r>
            <a:r>
              <a:rPr lang="en-US" sz="1600" dirty="0"/>
              <a:t> Continuous Integration Environment</a:t>
            </a:r>
          </a:p>
          <a:p>
            <a:pPr marL="171450" indent="-171450">
              <a:buFont typeface="Arial"/>
              <a:buChar char="•"/>
            </a:pPr>
            <a:r>
              <a:rPr lang="en-US" sz="1600" dirty="0"/>
              <a:t>Tata </a:t>
            </a:r>
            <a:r>
              <a:rPr lang="en-US" sz="1600" dirty="0" err="1"/>
              <a:t>Elxsi</a:t>
            </a:r>
            <a:r>
              <a:rPr lang="en-US" sz="1600" dirty="0"/>
              <a:t> helps </a:t>
            </a:r>
            <a:r>
              <a:rPr lang="en-US" sz="1600" dirty="0" err="1"/>
              <a:t>Welspun</a:t>
            </a:r>
            <a:r>
              <a:rPr lang="en-US" sz="1600" dirty="0"/>
              <a:t> to engage kids in immersive storytelling using Augmented Reality</a:t>
            </a:r>
          </a:p>
          <a:p>
            <a:pPr marL="171450" indent="-171450">
              <a:buFont typeface="Arial"/>
              <a:buChar char="•"/>
            </a:pPr>
            <a:r>
              <a:rPr lang="en-US" sz="1600" dirty="0"/>
              <a:t>Tata </a:t>
            </a:r>
            <a:r>
              <a:rPr lang="en-US" sz="1600" dirty="0" err="1"/>
              <a:t>Elxsi</a:t>
            </a:r>
            <a:r>
              <a:rPr lang="en-US" sz="1600" dirty="0"/>
              <a:t> and </a:t>
            </a:r>
            <a:r>
              <a:rPr lang="en-US" sz="1600" dirty="0" err="1"/>
              <a:t>MStar</a:t>
            </a:r>
            <a:r>
              <a:rPr lang="en-US" sz="1600" dirty="0"/>
              <a:t> partner for providing Next Generation Set Top Box Software Solutions</a:t>
            </a:r>
          </a:p>
          <a:p>
            <a:pPr marL="171450" indent="-171450">
              <a:buFont typeface="Arial"/>
              <a:buChar char="•"/>
            </a:pPr>
            <a:r>
              <a:rPr lang="en-US" sz="1600" dirty="0"/>
              <a:t>Testing of Automated Car on Bangalore </a:t>
            </a:r>
            <a:r>
              <a:rPr lang="en-US" sz="1600" dirty="0" smtClean="0"/>
              <a:t>Roads.</a:t>
            </a:r>
          </a:p>
          <a:p>
            <a:pPr marL="171450" indent="-171450">
              <a:buFont typeface="Arial"/>
              <a:buChar char="•"/>
            </a:pPr>
            <a:r>
              <a:rPr lang="en-US" sz="1600" dirty="0"/>
              <a:t>TELX’s employee base stands </a:t>
            </a:r>
            <a:r>
              <a:rPr lang="en-US" sz="1600" dirty="0" smtClean="0"/>
              <a:t>at  5,600</a:t>
            </a:r>
            <a:r>
              <a:rPr lang="en-US" sz="1600" dirty="0"/>
              <a:t>, of which 300 were added in 3QFY17</a:t>
            </a:r>
          </a:p>
          <a:p>
            <a:r>
              <a:rPr lang="en-US" sz="1200" dirty="0" smtClean="0"/>
              <a:t> </a:t>
            </a:r>
          </a:p>
          <a:p>
            <a:pPr marL="171450" indent="-171450">
              <a:buFont typeface="Arial"/>
              <a:buChar char="•"/>
            </a:pPr>
            <a:endParaRPr lang="en-US" sz="1200" dirty="0" smtClean="0"/>
          </a:p>
          <a:p>
            <a:pPr marL="171450" indent="-171450">
              <a:buFont typeface="Arial"/>
              <a:buChar char="•"/>
            </a:pPr>
            <a:endParaRPr lang="en-US" sz="1200" dirty="0"/>
          </a:p>
          <a:p>
            <a:pPr fontAlgn="base">
              <a:buClr>
                <a:schemeClr val="tx2"/>
              </a:buClr>
            </a:pPr>
            <a:endParaRPr lang="en-US" sz="1200" dirty="0" smtClean="0">
              <a:latin typeface="+mj-lt"/>
            </a:endParaRPr>
          </a:p>
        </p:txBody>
      </p:sp>
    </p:spTree>
    <p:extLst>
      <p:ext uri="{BB962C8B-B14F-4D97-AF65-F5344CB8AC3E}">
        <p14:creationId xmlns:p14="http://schemas.microsoft.com/office/powerpoint/2010/main" val="3932073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0"/>
            <a:ext cx="7162800" cy="276999"/>
          </a:xfrm>
        </p:spPr>
        <p:txBody>
          <a:bodyPr/>
          <a:lstStyle/>
          <a:p>
            <a:pPr algn="ctr"/>
            <a:r>
              <a:rPr lang="en-US" dirty="0" smtClean="0"/>
              <a:t>  TATA ELXSI</a:t>
            </a:r>
            <a:endParaRPr lang="en-US" dirty="0"/>
          </a:p>
        </p:txBody>
      </p:sp>
      <p:sp>
        <p:nvSpPr>
          <p:cNvPr id="8" name="Title 2"/>
          <p:cNvSpPr txBox="1">
            <a:spLocks/>
          </p:cNvSpPr>
          <p:nvPr/>
        </p:nvSpPr>
        <p:spPr bwMode="gray">
          <a:xfrm>
            <a:off x="381000" y="381000"/>
            <a:ext cx="8534399" cy="738663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defTabSz="914400" rtl="0" eaLnBrk="1" latinLnBrk="0" hangingPunct="1">
              <a:spcBef>
                <a:spcPct val="0"/>
              </a:spcBef>
              <a:buNone/>
              <a:defRPr lang="en-US" sz="1800" b="1" kern="1200" dirty="0">
                <a:solidFill>
                  <a:schemeClr val="tx2"/>
                </a:solidFill>
                <a:latin typeface="Century Gothic" pitchFamily="34" charset="0"/>
                <a:ea typeface="+mj-ea"/>
                <a:cs typeface="Arial" pitchFamily="34" charset="0"/>
              </a:defRPr>
            </a:lvl1pPr>
          </a:lstStyle>
          <a:p>
            <a:r>
              <a:rPr lang="en-US" dirty="0" smtClean="0">
                <a:solidFill>
                  <a:srgbClr val="FF0000"/>
                </a:solidFill>
                <a:latin typeface="Calibri" panose="020F0502020204030204" pitchFamily="34" charset="0"/>
              </a:rPr>
              <a:t>Pros</a:t>
            </a:r>
          </a:p>
          <a:p>
            <a:endParaRPr lang="en-US" b="0" dirty="0">
              <a:latin typeface="Calibri" panose="020F0502020204030204" pitchFamily="34" charset="0"/>
            </a:endParaRPr>
          </a:p>
          <a:p>
            <a:pPr marL="285750" indent="-285750">
              <a:buFont typeface="Wingdings" panose="05000000000000000000" pitchFamily="2" charset="2"/>
              <a:buChar char="ü"/>
            </a:pPr>
            <a:r>
              <a:rPr lang="en-US" sz="1200" b="0" dirty="0">
                <a:latin typeface="Calibri" panose="020F0502020204030204" pitchFamily="34" charset="0"/>
              </a:rPr>
              <a:t>Strong balance sheet and return profile: TELX has a strong balance sheet with zero debt, comfortable working capital (current ratio 2.5x) with cash conversion cycle of 38 -40 </a:t>
            </a:r>
            <a:r>
              <a:rPr lang="en-US" sz="1200" b="0" dirty="0" smtClean="0">
                <a:latin typeface="Calibri" panose="020F0502020204030204" pitchFamily="34" charset="0"/>
              </a:rPr>
              <a:t>days</a:t>
            </a:r>
          </a:p>
          <a:p>
            <a:r>
              <a:rPr lang="en-US" sz="1200" b="0" dirty="0" smtClean="0">
                <a:latin typeface="Calibri" panose="020F0502020204030204" pitchFamily="34" charset="0"/>
              </a:rPr>
              <a:t> </a:t>
            </a:r>
            <a:endParaRPr lang="en-US" sz="1200" b="0" dirty="0">
              <a:latin typeface="Calibri" panose="020F0502020204030204" pitchFamily="34" charset="0"/>
            </a:endParaRPr>
          </a:p>
          <a:p>
            <a:pPr marL="285750" indent="-285750">
              <a:buFont typeface="Wingdings" panose="05000000000000000000" pitchFamily="2" charset="2"/>
              <a:buChar char="ü"/>
            </a:pPr>
            <a:r>
              <a:rPr lang="en-US" sz="1200" b="0" dirty="0">
                <a:latin typeface="Calibri" panose="020F0502020204030204" pitchFamily="34" charset="0"/>
              </a:rPr>
              <a:t>The change in the business mix has helped in improving margins (~24%) and return ratios. Generally, IT product companies in the growth phase have lower return ratios and companies with matured product profile have higher return ratios but moderate revenue growth. TELX is in the sweet spot having both revenue growth and healthy return </a:t>
            </a:r>
            <a:r>
              <a:rPr lang="en-US" sz="1200" b="0" dirty="0" smtClean="0">
                <a:latin typeface="Calibri" panose="020F0502020204030204" pitchFamily="34" charset="0"/>
              </a:rPr>
              <a:t>ratios</a:t>
            </a:r>
          </a:p>
          <a:p>
            <a:pPr marL="285750" indent="-285750">
              <a:buFont typeface="Wingdings" panose="05000000000000000000" pitchFamily="2" charset="2"/>
              <a:buChar char="ü"/>
            </a:pPr>
            <a:endParaRPr lang="en-US" sz="1200" b="0" dirty="0">
              <a:latin typeface="Calibri" panose="020F0502020204030204" pitchFamily="34" charset="0"/>
            </a:endParaRPr>
          </a:p>
          <a:p>
            <a:pPr marL="285750" indent="-285750">
              <a:buFont typeface="Wingdings" panose="05000000000000000000" pitchFamily="2" charset="2"/>
              <a:buChar char="ü"/>
            </a:pPr>
            <a:r>
              <a:rPr lang="en-US" sz="1200" b="0" dirty="0" smtClean="0">
                <a:latin typeface="Calibri" panose="020F0502020204030204" pitchFamily="34" charset="0"/>
              </a:rPr>
              <a:t>Top 10 customers are in  Transportation </a:t>
            </a:r>
            <a:r>
              <a:rPr lang="en-US" sz="1200" b="0" dirty="0">
                <a:latin typeface="Calibri" panose="020F0502020204030204" pitchFamily="34" charset="0"/>
              </a:rPr>
              <a:t>and Media (6 in </a:t>
            </a:r>
            <a:r>
              <a:rPr lang="en-US" sz="1200" b="0" dirty="0" smtClean="0">
                <a:latin typeface="Calibri" panose="020F0502020204030204" pitchFamily="34" charset="0"/>
              </a:rPr>
              <a:t>transport </a:t>
            </a:r>
            <a:r>
              <a:rPr lang="en-US" sz="1200" b="0" dirty="0">
                <a:latin typeface="Calibri" panose="020F0502020204030204" pitchFamily="34" charset="0"/>
              </a:rPr>
              <a:t>and 4 in </a:t>
            </a:r>
            <a:r>
              <a:rPr lang="en-US" sz="1200" b="0" dirty="0" smtClean="0">
                <a:latin typeface="Calibri" panose="020F0502020204030204" pitchFamily="34" charset="0"/>
              </a:rPr>
              <a:t>broadcast)</a:t>
            </a:r>
          </a:p>
          <a:p>
            <a:pPr marL="285750" indent="-285750">
              <a:buFont typeface="Wingdings" panose="05000000000000000000" pitchFamily="2" charset="2"/>
              <a:buChar char="ü"/>
            </a:pPr>
            <a:endParaRPr lang="en-US" sz="1200" b="0" dirty="0">
              <a:latin typeface="Calibri" panose="020F0502020204030204" pitchFamily="34" charset="0"/>
            </a:endParaRPr>
          </a:p>
          <a:p>
            <a:pPr marL="285750" indent="-285750">
              <a:buFont typeface="Wingdings" panose="05000000000000000000" pitchFamily="2" charset="2"/>
              <a:buChar char="ü"/>
            </a:pPr>
            <a:r>
              <a:rPr lang="en-US" sz="1200" b="0" dirty="0">
                <a:latin typeface="Calibri" panose="020F0502020204030204" pitchFamily="34" charset="0"/>
              </a:rPr>
              <a:t>Started focusing on IP based business. Licensed product to Chinese Cable and Portugal </a:t>
            </a:r>
            <a:r>
              <a:rPr lang="en-US" sz="1200" b="0" dirty="0" smtClean="0">
                <a:latin typeface="Calibri" panose="020F0502020204030204" pitchFamily="34" charset="0"/>
              </a:rPr>
              <a:t>one</a:t>
            </a:r>
          </a:p>
          <a:p>
            <a:pPr marL="285750" indent="-285750">
              <a:buFont typeface="Wingdings" panose="05000000000000000000" pitchFamily="2" charset="2"/>
              <a:buChar char="ü"/>
            </a:pPr>
            <a:endParaRPr lang="en-US" sz="1200" b="0" dirty="0">
              <a:latin typeface="Calibri" panose="020F0502020204030204" pitchFamily="34" charset="0"/>
            </a:endParaRPr>
          </a:p>
          <a:p>
            <a:pPr marL="285750" indent="-285750">
              <a:buFont typeface="Wingdings" panose="05000000000000000000" pitchFamily="2" charset="2"/>
              <a:buChar char="ü"/>
            </a:pPr>
            <a:r>
              <a:rPr lang="en-US" sz="1200" b="0" dirty="0" err="1">
                <a:latin typeface="Calibri" panose="020F0502020204030204" pitchFamily="34" charset="0"/>
              </a:rPr>
              <a:t>Mgmt</a:t>
            </a:r>
            <a:r>
              <a:rPr lang="en-US" sz="1200" b="0" dirty="0">
                <a:latin typeface="Calibri" panose="020F0502020204030204" pitchFamily="34" charset="0"/>
              </a:rPr>
              <a:t> mentioned in Q3 </a:t>
            </a:r>
            <a:r>
              <a:rPr lang="en-US" sz="1200" b="0" dirty="0" err="1" smtClean="0">
                <a:latin typeface="Calibri" panose="020F0502020204030204" pitchFamily="34" charset="0"/>
              </a:rPr>
              <a:t>Concall</a:t>
            </a:r>
            <a:r>
              <a:rPr lang="en-US" sz="1200" b="0" dirty="0" smtClean="0">
                <a:latin typeface="Calibri" panose="020F0502020204030204" pitchFamily="34" charset="0"/>
              </a:rPr>
              <a:t> </a:t>
            </a:r>
            <a:r>
              <a:rPr lang="en-US" sz="1200" b="0" dirty="0">
                <a:latin typeface="Calibri" panose="020F0502020204030204" pitchFamily="34" charset="0"/>
              </a:rPr>
              <a:t>, they will NOT be impacted by ‘Border Tax’ or H1B restrictions</a:t>
            </a:r>
            <a:r>
              <a:rPr lang="en-US" sz="1200" b="0" dirty="0" smtClean="0">
                <a:latin typeface="Calibri" panose="020F0502020204030204" pitchFamily="34" charset="0"/>
              </a:rPr>
              <a:t>.</a:t>
            </a:r>
          </a:p>
          <a:p>
            <a:pPr marL="285750" indent="-285750">
              <a:buFont typeface="Wingdings" panose="05000000000000000000" pitchFamily="2" charset="2"/>
              <a:buChar char="ü"/>
            </a:pPr>
            <a:r>
              <a:rPr lang="en-US" sz="1200" b="0" dirty="0" smtClean="0">
                <a:latin typeface="Calibri" panose="020F0502020204030204" pitchFamily="34" charset="0"/>
              </a:rPr>
              <a:t> </a:t>
            </a:r>
            <a:endParaRPr lang="en-US" sz="1200" b="0" dirty="0">
              <a:latin typeface="Calibri" panose="020F0502020204030204" pitchFamily="34" charset="0"/>
            </a:endParaRPr>
          </a:p>
          <a:p>
            <a:pPr marL="285750" indent="-285750">
              <a:buFont typeface="Wingdings" panose="05000000000000000000" pitchFamily="2" charset="2"/>
              <a:buChar char="ü"/>
            </a:pPr>
            <a:r>
              <a:rPr lang="en-US" sz="1200" b="0" dirty="0">
                <a:latin typeface="Calibri" panose="020F0502020204030204" pitchFamily="34" charset="0"/>
              </a:rPr>
              <a:t>Most of their hires are at onsite and onsite presence </a:t>
            </a:r>
            <a:r>
              <a:rPr lang="en-US" sz="1200" b="0" dirty="0" smtClean="0">
                <a:latin typeface="Calibri" panose="020F0502020204030204" pitchFamily="34" charset="0"/>
              </a:rPr>
              <a:t>small</a:t>
            </a:r>
          </a:p>
          <a:p>
            <a:pPr marL="285750" indent="-285750">
              <a:buFont typeface="Wingdings" panose="05000000000000000000" pitchFamily="2" charset="2"/>
              <a:buChar char="ü"/>
            </a:pPr>
            <a:endParaRPr lang="en-US" sz="1200" b="0" dirty="0">
              <a:latin typeface="Calibri" panose="020F0502020204030204" pitchFamily="34" charset="0"/>
            </a:endParaRPr>
          </a:p>
          <a:p>
            <a:pPr marL="285750" indent="-285750">
              <a:buFont typeface="Wingdings" panose="05000000000000000000" pitchFamily="2" charset="2"/>
              <a:buChar char="ü"/>
            </a:pPr>
            <a:r>
              <a:rPr lang="en-US" sz="1200" b="0" dirty="0">
                <a:latin typeface="Calibri" panose="020F0502020204030204" pitchFamily="34" charset="0"/>
              </a:rPr>
              <a:t>Also need to understand business model where they execute projects that will be deployed in multiple Objects (</a:t>
            </a:r>
            <a:r>
              <a:rPr lang="en-US" sz="1200" b="0" dirty="0" err="1">
                <a:latin typeface="Calibri" panose="020F0502020204030204" pitchFamily="34" charset="0"/>
              </a:rPr>
              <a:t>eg</a:t>
            </a:r>
            <a:r>
              <a:rPr lang="en-US" sz="1200" b="0" dirty="0">
                <a:latin typeface="Calibri" panose="020F0502020204030204" pitchFamily="34" charset="0"/>
              </a:rPr>
              <a:t> Connected Car</a:t>
            </a:r>
            <a:r>
              <a:rPr lang="en-US" sz="1200" b="0" dirty="0" smtClean="0">
                <a:latin typeface="Calibri" panose="020F0502020204030204" pitchFamily="34" charset="0"/>
              </a:rPr>
              <a:t>)</a:t>
            </a:r>
          </a:p>
          <a:p>
            <a:pPr marL="285750" indent="-285750">
              <a:buFont typeface="Wingdings" panose="05000000000000000000" pitchFamily="2" charset="2"/>
              <a:buChar char="ü"/>
            </a:pPr>
            <a:endParaRPr lang="en-US" sz="1200" b="0" dirty="0">
              <a:latin typeface="Calibri" panose="020F0502020204030204" pitchFamily="34" charset="0"/>
            </a:endParaRPr>
          </a:p>
          <a:p>
            <a:pPr marL="285750" indent="-285750">
              <a:buFont typeface="Wingdings" panose="05000000000000000000" pitchFamily="2" charset="2"/>
              <a:buChar char="ü"/>
            </a:pPr>
            <a:r>
              <a:rPr lang="en-US" sz="1200" b="0" dirty="0">
                <a:latin typeface="Calibri" panose="020F0502020204030204" pitchFamily="34" charset="0"/>
              </a:rPr>
              <a:t>In Q3  </a:t>
            </a:r>
            <a:r>
              <a:rPr lang="en-US" sz="1200" b="0" dirty="0" err="1">
                <a:latin typeface="Calibri" panose="020F0502020204030204" pitchFamily="34" charset="0"/>
              </a:rPr>
              <a:t>concall</a:t>
            </a:r>
            <a:r>
              <a:rPr lang="en-US" sz="1200" b="0" dirty="0">
                <a:latin typeface="Calibri" panose="020F0502020204030204" pitchFamily="34" charset="0"/>
              </a:rPr>
              <a:t>, </a:t>
            </a:r>
            <a:r>
              <a:rPr lang="en-US" sz="1200" b="0" dirty="0" err="1">
                <a:latin typeface="Calibri" panose="020F0502020204030204" pitchFamily="34" charset="0"/>
              </a:rPr>
              <a:t>Madhukar</a:t>
            </a:r>
            <a:r>
              <a:rPr lang="en-US" sz="1200" b="0" dirty="0">
                <a:latin typeface="Calibri" panose="020F0502020204030204" pitchFamily="34" charset="0"/>
              </a:rPr>
              <a:t> Dave mentioned, they will give 20%+ topline growth in 2017-18/Hiring will be muted unlike 2016-17 </a:t>
            </a:r>
            <a:r>
              <a:rPr lang="en-US" sz="1200" b="0" dirty="0" smtClean="0">
                <a:latin typeface="Calibri" panose="020F0502020204030204" pitchFamily="34" charset="0"/>
              </a:rPr>
              <a:t>( Total HC 5600 &amp; </a:t>
            </a:r>
            <a:r>
              <a:rPr lang="en-US" sz="1200" b="0" dirty="0">
                <a:latin typeface="Calibri" panose="020F0502020204030204" pitchFamily="34" charset="0"/>
              </a:rPr>
              <a:t>Utilization rate 75</a:t>
            </a:r>
            <a:r>
              <a:rPr lang="en-US" sz="1200" b="0" dirty="0" smtClean="0">
                <a:latin typeface="Calibri" panose="020F0502020204030204" pitchFamily="34" charset="0"/>
              </a:rPr>
              <a:t>% )  &amp; project specific only /Margin </a:t>
            </a:r>
            <a:r>
              <a:rPr lang="en-US" sz="1200" b="0" dirty="0">
                <a:latin typeface="Calibri" panose="020F0502020204030204" pitchFamily="34" charset="0"/>
              </a:rPr>
              <a:t>22-24</a:t>
            </a:r>
            <a:r>
              <a:rPr lang="en-US" sz="1200" b="0" dirty="0" smtClean="0">
                <a:latin typeface="Calibri" panose="020F0502020204030204" pitchFamily="34" charset="0"/>
              </a:rPr>
              <a:t>%</a:t>
            </a:r>
          </a:p>
          <a:p>
            <a:pPr marL="285750" indent="-285750">
              <a:buFont typeface="Wingdings" panose="05000000000000000000" pitchFamily="2" charset="2"/>
              <a:buChar char="ü"/>
            </a:pPr>
            <a:endParaRPr lang="en-US" sz="1200" b="0" dirty="0">
              <a:latin typeface="Calibri" panose="020F0502020204030204" pitchFamily="34" charset="0"/>
            </a:endParaRPr>
          </a:p>
          <a:p>
            <a:pPr marL="285750" indent="-285750">
              <a:buFont typeface="Wingdings" panose="05000000000000000000" pitchFamily="2" charset="2"/>
              <a:buChar char="ü"/>
            </a:pPr>
            <a:r>
              <a:rPr lang="en-US" sz="1200" b="0" dirty="0">
                <a:latin typeface="Calibri" panose="020F0502020204030204" pitchFamily="34" charset="0"/>
              </a:rPr>
              <a:t>20% of Revenue comes from JLR , down from 25</a:t>
            </a:r>
            <a:r>
              <a:rPr lang="en-US" sz="1200" b="0" dirty="0" smtClean="0">
                <a:latin typeface="Calibri" panose="020F0502020204030204" pitchFamily="34" charset="0"/>
              </a:rPr>
              <a:t>%</a:t>
            </a:r>
          </a:p>
          <a:p>
            <a:pPr marL="285750" indent="-285750">
              <a:buFont typeface="Wingdings" panose="05000000000000000000" pitchFamily="2" charset="2"/>
              <a:buChar char="ü"/>
            </a:pPr>
            <a:endParaRPr lang="en-US" sz="1200" b="0" dirty="0">
              <a:latin typeface="Calibri" panose="020F0502020204030204" pitchFamily="34" charset="0"/>
            </a:endParaRPr>
          </a:p>
          <a:p>
            <a:pPr marL="285750" indent="-285750">
              <a:buFont typeface="Wingdings" panose="05000000000000000000" pitchFamily="2" charset="2"/>
              <a:buChar char="ü"/>
            </a:pPr>
            <a:r>
              <a:rPr lang="en-US" sz="1200" b="0" dirty="0">
                <a:latin typeface="Calibri" panose="020F0502020204030204" pitchFamily="34" charset="0"/>
              </a:rPr>
              <a:t>Implemented UX on Mumbai International Airport, working on Cochin &amp; Nagpur Metro </a:t>
            </a:r>
            <a:endParaRPr lang="en-US" sz="1200" b="0" dirty="0" smtClean="0">
              <a:latin typeface="Calibri" panose="020F0502020204030204" pitchFamily="34" charset="0"/>
            </a:endParaRPr>
          </a:p>
          <a:p>
            <a:pPr marL="285750" indent="-285750">
              <a:buFont typeface="Wingdings" panose="05000000000000000000" pitchFamily="2" charset="2"/>
              <a:buChar char="ü"/>
            </a:pPr>
            <a:endParaRPr lang="en-US" sz="1200" b="0" dirty="0">
              <a:latin typeface="Calibri" panose="020F0502020204030204" pitchFamily="34" charset="0"/>
            </a:endParaRPr>
          </a:p>
          <a:p>
            <a:pPr marL="285750" indent="-285750">
              <a:buFont typeface="Wingdings" panose="05000000000000000000" pitchFamily="2" charset="2"/>
              <a:buChar char="ü"/>
            </a:pPr>
            <a:r>
              <a:rPr lang="en-US" sz="1200" b="0" dirty="0">
                <a:latin typeface="Calibri" panose="020F0502020204030204" pitchFamily="34" charset="0"/>
              </a:rPr>
              <a:t>Opening of Panasonic ODC is the game changer in IOT space. This division of Panasonic, contributes to revenue 75 BUSD and it is the appliance business. They will start working with Refrigerator product line 1st </a:t>
            </a:r>
            <a:endParaRPr lang="en-US" sz="1200" b="0" dirty="0" smtClean="0">
              <a:latin typeface="Calibri" panose="020F0502020204030204" pitchFamily="34" charset="0"/>
            </a:endParaRPr>
          </a:p>
          <a:p>
            <a:pPr marL="285750" indent="-285750">
              <a:buFont typeface="Wingdings" panose="05000000000000000000" pitchFamily="2" charset="2"/>
              <a:buChar char="ü"/>
            </a:pPr>
            <a:endParaRPr lang="en-US" sz="1200" b="0" dirty="0">
              <a:latin typeface="Calibri" panose="020F0502020204030204" pitchFamily="34" charset="0"/>
            </a:endParaRPr>
          </a:p>
          <a:p>
            <a:pPr marL="285750" indent="-285750">
              <a:buFont typeface="Wingdings" panose="05000000000000000000" pitchFamily="2" charset="2"/>
              <a:buChar char="ü"/>
            </a:pPr>
            <a:r>
              <a:rPr lang="en-US" sz="1200" b="0" dirty="0" smtClean="0">
                <a:latin typeface="Calibri" panose="020F0502020204030204" pitchFamily="34" charset="0"/>
              </a:rPr>
              <a:t>Moving </a:t>
            </a:r>
            <a:r>
              <a:rPr lang="en-US" sz="1200" b="0" dirty="0">
                <a:latin typeface="Calibri" panose="020F0502020204030204" pitchFamily="34" charset="0"/>
              </a:rPr>
              <a:t>from small components IP to Solution Based </a:t>
            </a:r>
            <a:r>
              <a:rPr lang="en-US" sz="1200" b="0" dirty="0" smtClean="0">
                <a:latin typeface="Calibri" panose="020F0502020204030204" pitchFamily="34" charset="0"/>
              </a:rPr>
              <a:t>IP</a:t>
            </a:r>
          </a:p>
          <a:p>
            <a:pPr marL="285750" indent="-285750">
              <a:buFont typeface="Wingdings" panose="05000000000000000000" pitchFamily="2" charset="2"/>
              <a:buChar char="ü"/>
            </a:pPr>
            <a:endParaRPr lang="en-US" sz="1200" b="0" dirty="0">
              <a:latin typeface="Calibri" panose="020F0502020204030204" pitchFamily="34" charset="0"/>
            </a:endParaRPr>
          </a:p>
          <a:p>
            <a:pPr marL="285750" indent="-285750">
              <a:buFont typeface="Wingdings" panose="05000000000000000000" pitchFamily="2" charset="2"/>
              <a:buChar char="ü"/>
            </a:pPr>
            <a:r>
              <a:rPr lang="en-US" sz="1200" b="0" dirty="0">
                <a:latin typeface="Calibri" panose="020F0502020204030204" pitchFamily="34" charset="0"/>
              </a:rPr>
              <a:t>No </a:t>
            </a:r>
            <a:r>
              <a:rPr lang="en-US" sz="1200" b="0" dirty="0" smtClean="0">
                <a:latin typeface="Calibri" panose="020F0502020204030204" pitchFamily="34" charset="0"/>
              </a:rPr>
              <a:t>negotiation </a:t>
            </a:r>
            <a:r>
              <a:rPr lang="en-US" sz="1200" b="0" dirty="0">
                <a:latin typeface="Calibri" panose="020F0502020204030204" pitchFamily="34" charset="0"/>
              </a:rPr>
              <a:t>in </a:t>
            </a:r>
            <a:r>
              <a:rPr lang="en-US" sz="1200" b="0" dirty="0" smtClean="0">
                <a:latin typeface="Calibri" panose="020F0502020204030204" pitchFamily="34" charset="0"/>
              </a:rPr>
              <a:t>contracts, space </a:t>
            </a:r>
            <a:r>
              <a:rPr lang="en-US" sz="1200" b="0" dirty="0">
                <a:latin typeface="Calibri" panose="020F0502020204030204" pitchFamily="34" charset="0"/>
              </a:rPr>
              <a:t>we are in ,customer focus more on quality rather than on </a:t>
            </a:r>
            <a:r>
              <a:rPr lang="en-US" sz="1200" b="0" dirty="0" err="1" smtClean="0">
                <a:latin typeface="Calibri" panose="020F0502020204030204" pitchFamily="34" charset="0"/>
              </a:rPr>
              <a:t>price,we</a:t>
            </a:r>
            <a:r>
              <a:rPr lang="en-US" sz="1200" b="0" dirty="0" smtClean="0">
                <a:latin typeface="Calibri" panose="020F0502020204030204" pitchFamily="34" charset="0"/>
              </a:rPr>
              <a:t> </a:t>
            </a:r>
            <a:r>
              <a:rPr lang="en-US" sz="1200" b="0" dirty="0">
                <a:latin typeface="Calibri" panose="020F0502020204030204" pitchFamily="34" charset="0"/>
              </a:rPr>
              <a:t>keep a part of the Automation with us</a:t>
            </a:r>
          </a:p>
          <a:p>
            <a:r>
              <a:rPr lang="en-US" b="0" dirty="0">
                <a:latin typeface="Calibri" panose="020F0502020204030204" pitchFamily="34" charset="0"/>
              </a:rPr>
              <a:t> </a:t>
            </a:r>
          </a:p>
          <a:p>
            <a:pPr algn="ctr"/>
            <a:endParaRPr lang="en-US" dirty="0" smtClean="0"/>
          </a:p>
          <a:p>
            <a:endParaRPr lang="en-US" dirty="0"/>
          </a:p>
          <a:p>
            <a:pPr algn="ctr"/>
            <a:endParaRPr lang="en-US" dirty="0"/>
          </a:p>
        </p:txBody>
      </p:sp>
    </p:spTree>
    <p:extLst>
      <p:ext uri="{BB962C8B-B14F-4D97-AF65-F5344CB8AC3E}">
        <p14:creationId xmlns:p14="http://schemas.microsoft.com/office/powerpoint/2010/main" val="4789702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1012" y="381000"/>
            <a:ext cx="8226425" cy="276999"/>
          </a:xfrm>
        </p:spPr>
        <p:txBody>
          <a:bodyPr/>
          <a:lstStyle/>
          <a:p>
            <a:r>
              <a:rPr lang="en-US" dirty="0" smtClean="0"/>
              <a:t>Pros</a:t>
            </a:r>
            <a:endParaRPr lang="en-US" dirty="0"/>
          </a:p>
        </p:txBody>
      </p:sp>
      <p:sp>
        <p:nvSpPr>
          <p:cNvPr id="5" name="Text Placeholder 4"/>
          <p:cNvSpPr>
            <a:spLocks noGrp="1"/>
          </p:cNvSpPr>
          <p:nvPr>
            <p:ph type="body" sz="quarter" idx="13"/>
          </p:nvPr>
        </p:nvSpPr>
        <p:spPr>
          <a:xfrm>
            <a:off x="481012" y="838200"/>
            <a:ext cx="8224838" cy="5663089"/>
          </a:xfrm>
        </p:spPr>
        <p:txBody>
          <a:bodyPr/>
          <a:lstStyle/>
          <a:p>
            <a:pPr marL="171450" indent="-171450">
              <a:buFont typeface="Wingdings" panose="05000000000000000000" pitchFamily="2" charset="2"/>
              <a:buChar char="ü"/>
            </a:pPr>
            <a:r>
              <a:rPr lang="en-US" b="0" dirty="0" smtClean="0">
                <a:solidFill>
                  <a:schemeClr val="tx1"/>
                </a:solidFill>
                <a:latin typeface="Calibri" panose="020F0502020204030204" pitchFamily="34" charset="0"/>
                <a:ea typeface="+mj-ea"/>
              </a:rPr>
              <a:t>Increase </a:t>
            </a:r>
            <a:r>
              <a:rPr lang="en-US" b="0" dirty="0">
                <a:solidFill>
                  <a:schemeClr val="tx1"/>
                </a:solidFill>
                <a:latin typeface="Calibri" panose="020F0502020204030204" pitchFamily="34" charset="0"/>
                <a:ea typeface="+mj-ea"/>
              </a:rPr>
              <a:t>in Global Engineering &amp; RD spends – Opens offshoring opportunity: With the continuous increase in automation and software led innovations, the global E&amp;RD spend has increased from $980 billion in 2008 to $1400 billion 2013 and is expected reach $1600-1700 billion by 2020. The complex innovations requirement of OEM’s and Tier-1 suppliers needs to be cost effective which opens up offshoring opportunity to India given strong engineering capability along with cost advantage. According to NASCOM, India’s share in Global E&amp;RD offshore market is expected to increase from 20% to 30% by 2020 to reach $35-40 billion. TELX is well placed to </a:t>
            </a:r>
            <a:r>
              <a:rPr lang="en-US" b="0" dirty="0" err="1">
                <a:solidFill>
                  <a:schemeClr val="tx1"/>
                </a:solidFill>
                <a:latin typeface="Calibri" panose="020F0502020204030204" pitchFamily="34" charset="0"/>
                <a:ea typeface="+mj-ea"/>
              </a:rPr>
              <a:t>encash</a:t>
            </a:r>
            <a:r>
              <a:rPr lang="en-US" b="0" dirty="0">
                <a:solidFill>
                  <a:schemeClr val="tx1"/>
                </a:solidFill>
                <a:latin typeface="Calibri" panose="020F0502020204030204" pitchFamily="34" charset="0"/>
                <a:ea typeface="+mj-ea"/>
              </a:rPr>
              <a:t> the opportunity in both automotive and broadcasting with an estimated addressable market of $600-700 million and $400-500 million respectively. </a:t>
            </a:r>
            <a:endParaRPr lang="en-US" b="0" dirty="0" smtClean="0">
              <a:solidFill>
                <a:schemeClr val="tx1"/>
              </a:solidFill>
              <a:latin typeface="Calibri" panose="020F0502020204030204" pitchFamily="34" charset="0"/>
              <a:ea typeface="+mj-ea"/>
            </a:endParaRPr>
          </a:p>
          <a:p>
            <a:pPr marL="171450" indent="-171450">
              <a:buFont typeface="Wingdings" panose="05000000000000000000" pitchFamily="2" charset="2"/>
              <a:buChar char="ü"/>
            </a:pPr>
            <a:endParaRPr lang="en-US" b="0" dirty="0">
              <a:solidFill>
                <a:schemeClr val="tx1"/>
              </a:solidFill>
              <a:latin typeface="Calibri" panose="020F0502020204030204" pitchFamily="34" charset="0"/>
              <a:ea typeface="+mj-ea"/>
            </a:endParaRPr>
          </a:p>
          <a:p>
            <a:pPr marL="171450" indent="-171450">
              <a:buFont typeface="Wingdings" panose="05000000000000000000" pitchFamily="2" charset="2"/>
              <a:buChar char="ü"/>
            </a:pPr>
            <a:r>
              <a:rPr lang="en-US" b="0" dirty="0">
                <a:solidFill>
                  <a:schemeClr val="tx1"/>
                </a:solidFill>
                <a:latin typeface="Calibri" panose="020F0502020204030204" pitchFamily="34" charset="0"/>
              </a:rPr>
              <a:t>Off-shoring in Auto R&amp;D set to increase: According to Industry reports (NASCOM &amp; PWC) the overall R&amp;D spending by the automotive industry has gone up by 4.6% CAGR in last decade. It was $105 billion in 2014 as against $71 billion in 2010, growing at a CAGR of 10% in last 4 years. Global Engineering R&amp;D spend has increased from $980 billion in 2008 to $1400 billion 2013 and is expected reach $1600-1700 billion by 2020</a:t>
            </a:r>
            <a:r>
              <a:rPr lang="en-US" b="0" dirty="0" smtClean="0">
                <a:solidFill>
                  <a:schemeClr val="tx1"/>
                </a:solidFill>
                <a:latin typeface="Calibri" panose="020F0502020204030204" pitchFamily="34" charset="0"/>
              </a:rPr>
              <a:t>.</a:t>
            </a:r>
          </a:p>
          <a:p>
            <a:pPr marL="171450" indent="-171450">
              <a:buFont typeface="Wingdings" panose="05000000000000000000" pitchFamily="2" charset="2"/>
              <a:buChar char="ü"/>
            </a:pPr>
            <a:endParaRPr lang="en-US" b="0" dirty="0">
              <a:solidFill>
                <a:schemeClr val="tx1"/>
              </a:solidFill>
              <a:latin typeface="Calibri" panose="020F0502020204030204" pitchFamily="34" charset="0"/>
            </a:endParaRPr>
          </a:p>
          <a:p>
            <a:pPr marL="171450" indent="-171450">
              <a:buFont typeface="Wingdings" panose="05000000000000000000" pitchFamily="2" charset="2"/>
              <a:buChar char="ü"/>
            </a:pPr>
            <a:r>
              <a:rPr lang="en-US" b="0" dirty="0">
                <a:solidFill>
                  <a:schemeClr val="tx1"/>
                </a:solidFill>
                <a:latin typeface="Calibri" panose="020F0502020204030204" pitchFamily="34" charset="0"/>
              </a:rPr>
              <a:t>Since, the complex innovations requirement of OEM’s and Tier-1 suppliers needs to be cost effective which opens up offshoring opportunity to India given strong engineering capability along with cost advantage. According to NASCOM, India’s share in Global Engineering, R&amp;D offshore market is expected to increase from 20% to 30% by 2020 to reach $35- 40 billion. </a:t>
            </a:r>
          </a:p>
          <a:p>
            <a:pPr marL="171450" indent="-171450">
              <a:buFont typeface="Wingdings" panose="05000000000000000000" pitchFamily="2" charset="2"/>
              <a:buChar char="ü"/>
            </a:pPr>
            <a:r>
              <a:rPr lang="en-US" b="0" dirty="0">
                <a:solidFill>
                  <a:schemeClr val="tx1"/>
                </a:solidFill>
                <a:latin typeface="Calibri" panose="020F0502020204030204" pitchFamily="34" charset="0"/>
              </a:rPr>
              <a:t>The key growth areas for global auto R&amp;D spends are: </a:t>
            </a:r>
          </a:p>
          <a:p>
            <a:pPr marL="742950" lvl="2" indent="-171450">
              <a:buFont typeface="Wingdings" panose="05000000000000000000" pitchFamily="2" charset="2"/>
              <a:buChar char="ü"/>
            </a:pPr>
            <a:r>
              <a:rPr lang="en-US" sz="1400" b="0" dirty="0" smtClean="0">
                <a:solidFill>
                  <a:schemeClr val="tx1"/>
                </a:solidFill>
                <a:latin typeface="Calibri" panose="020F0502020204030204" pitchFamily="34" charset="0"/>
              </a:rPr>
              <a:t>Powertrains </a:t>
            </a:r>
            <a:r>
              <a:rPr lang="en-US" sz="1400" b="0" dirty="0">
                <a:solidFill>
                  <a:schemeClr val="tx1"/>
                </a:solidFill>
                <a:latin typeface="Calibri" panose="020F0502020204030204" pitchFamily="34" charset="0"/>
              </a:rPr>
              <a:t>and Hybrids; </a:t>
            </a:r>
          </a:p>
          <a:p>
            <a:pPr marL="742950" lvl="2" indent="-171450">
              <a:buFont typeface="Wingdings" panose="05000000000000000000" pitchFamily="2" charset="2"/>
              <a:buChar char="ü"/>
            </a:pPr>
            <a:r>
              <a:rPr lang="en-US" sz="1400" b="0" dirty="0" smtClean="0">
                <a:solidFill>
                  <a:schemeClr val="tx1"/>
                </a:solidFill>
                <a:latin typeface="Calibri" panose="020F0502020204030204" pitchFamily="34" charset="0"/>
              </a:rPr>
              <a:t>Infotainment </a:t>
            </a:r>
            <a:r>
              <a:rPr lang="en-US" sz="1400" b="0" dirty="0">
                <a:solidFill>
                  <a:schemeClr val="tx1"/>
                </a:solidFill>
                <a:latin typeface="Calibri" panose="020F0502020204030204" pitchFamily="34" charset="0"/>
              </a:rPr>
              <a:t>(entertainment&amp; in car connectivity); </a:t>
            </a:r>
          </a:p>
          <a:p>
            <a:pPr marL="742950" lvl="2" indent="-171450">
              <a:buFont typeface="Wingdings" panose="05000000000000000000" pitchFamily="2" charset="2"/>
              <a:buChar char="ü"/>
            </a:pPr>
            <a:r>
              <a:rPr lang="en-US" sz="1400" b="0" dirty="0" smtClean="0">
                <a:solidFill>
                  <a:schemeClr val="tx1"/>
                </a:solidFill>
                <a:latin typeface="Calibri" panose="020F0502020204030204" pitchFamily="34" charset="0"/>
              </a:rPr>
              <a:t>Safety </a:t>
            </a:r>
            <a:r>
              <a:rPr lang="en-US" sz="1400" b="0" dirty="0">
                <a:solidFill>
                  <a:schemeClr val="tx1"/>
                </a:solidFill>
                <a:latin typeface="Calibri" panose="020F0502020204030204" pitchFamily="34" charset="0"/>
              </a:rPr>
              <a:t>&amp; Security. </a:t>
            </a:r>
          </a:p>
          <a:p>
            <a:pPr lvl="1"/>
            <a:r>
              <a:rPr lang="en-US" sz="1400" b="0" dirty="0">
                <a:solidFill>
                  <a:schemeClr val="tx1"/>
                </a:solidFill>
                <a:latin typeface="Calibri" panose="020F0502020204030204" pitchFamily="34" charset="0"/>
              </a:rPr>
              <a:t> </a:t>
            </a:r>
          </a:p>
          <a:p>
            <a:pPr marL="171450" indent="-171450">
              <a:buFont typeface="Wingdings" panose="05000000000000000000" pitchFamily="2" charset="2"/>
              <a:buChar char="ü"/>
            </a:pPr>
            <a:r>
              <a:rPr lang="en-US" b="0" dirty="0">
                <a:solidFill>
                  <a:schemeClr val="tx1"/>
                </a:solidFill>
                <a:latin typeface="Calibri" panose="020F0502020204030204" pitchFamily="34" charset="0"/>
              </a:rPr>
              <a:t>TELX is well placed to take the opportunity as it derives auto revenue from Powertrain &amp; hybrids (~40%), Infotainment (~40%) and safety and security (~20%). The company works with 8 – 10 top OEM’s &amp; 25 plus TIER I suppliers (viz. Bosch, Continental etc.). Total addressable market stands ~$600-700 million and TELX’s present share is 10-11%.</a:t>
            </a:r>
          </a:p>
          <a:p>
            <a:pPr marL="171450" indent="-171450">
              <a:buFont typeface="Wingdings" panose="05000000000000000000" pitchFamily="2" charset="2"/>
              <a:buChar char="ü"/>
            </a:pPr>
            <a:endParaRPr lang="en-US" b="0" dirty="0">
              <a:solidFill>
                <a:schemeClr val="tx1"/>
              </a:solidFill>
              <a:latin typeface="Calibri" panose="020F0502020204030204" pitchFamily="34" charset="0"/>
              <a:ea typeface="+mj-ea"/>
            </a:endParaRPr>
          </a:p>
          <a:p>
            <a:pPr marL="171450" indent="-171450">
              <a:buFont typeface="Wingdings" panose="05000000000000000000" pitchFamily="2" charset="2"/>
              <a:buChar char="ü"/>
            </a:pPr>
            <a:r>
              <a:rPr lang="en-US" b="0" dirty="0" smtClean="0">
                <a:solidFill>
                  <a:schemeClr val="tx1"/>
                </a:solidFill>
                <a:latin typeface="Calibri" panose="020F0502020204030204" pitchFamily="34" charset="0"/>
                <a:ea typeface="+mj-ea"/>
              </a:rPr>
              <a:t>Strong </a:t>
            </a:r>
            <a:r>
              <a:rPr lang="en-US" b="0" dirty="0">
                <a:solidFill>
                  <a:schemeClr val="tx1"/>
                </a:solidFill>
                <a:latin typeface="Calibri" panose="020F0502020204030204" pitchFamily="34" charset="0"/>
                <a:ea typeface="+mj-ea"/>
              </a:rPr>
              <a:t>balance sheet and return profile: TELX has a strong balance sheet with zero debt, comfortable working capital (current ratio 2.5x) with cash conversion cycle of 38 -40 days. The change in the business mix has helped in improving margins (~24%) and return ratios. Generally, IT product companies in the growth phase have lower return ratios and companies with matured product profile have higher return ratios but moderate revenue growth. TELX is in the sweet spot having both revenue growth and healthy return ratios. </a:t>
            </a:r>
            <a:endParaRPr lang="en-US" dirty="0">
              <a:solidFill>
                <a:schemeClr val="tx1"/>
              </a:solidFill>
            </a:endParaRPr>
          </a:p>
        </p:txBody>
      </p:sp>
    </p:spTree>
    <p:extLst>
      <p:ext uri="{BB962C8B-B14F-4D97-AF65-F5344CB8AC3E}">
        <p14:creationId xmlns:p14="http://schemas.microsoft.com/office/powerpoint/2010/main" val="31039269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1" y="304800"/>
            <a:ext cx="7162800" cy="276999"/>
          </a:xfrm>
        </p:spPr>
        <p:txBody>
          <a:bodyPr/>
          <a:lstStyle/>
          <a:p>
            <a:pPr algn="ctr"/>
            <a:r>
              <a:rPr lang="en-US" dirty="0" smtClean="0"/>
              <a:t>  TATA ELXSI</a:t>
            </a:r>
            <a:endParaRPr lang="en-US" dirty="0"/>
          </a:p>
        </p:txBody>
      </p:sp>
      <p:sp>
        <p:nvSpPr>
          <p:cNvPr id="8" name="Title 2"/>
          <p:cNvSpPr txBox="1">
            <a:spLocks/>
          </p:cNvSpPr>
          <p:nvPr/>
        </p:nvSpPr>
        <p:spPr bwMode="gray">
          <a:xfrm>
            <a:off x="685801" y="762000"/>
            <a:ext cx="7924800" cy="532453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defTabSz="914400" rtl="0" eaLnBrk="1" latinLnBrk="0" hangingPunct="1">
              <a:spcBef>
                <a:spcPct val="0"/>
              </a:spcBef>
              <a:buNone/>
              <a:defRPr lang="en-US" sz="1800" b="1" kern="1200" dirty="0">
                <a:solidFill>
                  <a:schemeClr val="tx2"/>
                </a:solidFill>
                <a:latin typeface="Century Gothic" pitchFamily="34" charset="0"/>
                <a:ea typeface="+mj-ea"/>
                <a:cs typeface="Arial" pitchFamily="34" charset="0"/>
              </a:defRPr>
            </a:lvl1pPr>
          </a:lstStyle>
          <a:p>
            <a:r>
              <a:rPr lang="en-US" dirty="0" smtClean="0">
                <a:latin typeface="Calibri" panose="020F0502020204030204" pitchFamily="34" charset="0"/>
              </a:rPr>
              <a:t>Risk </a:t>
            </a:r>
            <a:r>
              <a:rPr lang="en-US" dirty="0">
                <a:latin typeface="Calibri" panose="020F0502020204030204" pitchFamily="34" charset="0"/>
              </a:rPr>
              <a:t>factors</a:t>
            </a:r>
            <a:r>
              <a:rPr lang="en-US" b="0" dirty="0">
                <a:latin typeface="Calibri" panose="020F0502020204030204" pitchFamily="34" charset="0"/>
              </a:rPr>
              <a:t>: </a:t>
            </a:r>
            <a:endParaRPr lang="en-US" b="0" dirty="0" smtClean="0">
              <a:latin typeface="Calibri" panose="020F0502020204030204" pitchFamily="34" charset="0"/>
            </a:endParaRPr>
          </a:p>
          <a:p>
            <a:endParaRPr lang="en-US" sz="1600" b="0" dirty="0">
              <a:latin typeface="Calibri" panose="020F0502020204030204" pitchFamily="34" charset="0"/>
            </a:endParaRPr>
          </a:p>
          <a:p>
            <a:pPr marL="342900" indent="-342900">
              <a:buFont typeface="Wingdings" panose="05000000000000000000" pitchFamily="2" charset="2"/>
              <a:buChar char="ü"/>
            </a:pPr>
            <a:r>
              <a:rPr lang="en-US" sz="1600" b="0" dirty="0" smtClean="0">
                <a:latin typeface="Calibri" panose="020F0502020204030204" pitchFamily="34" charset="0"/>
              </a:rPr>
              <a:t>Project </a:t>
            </a:r>
            <a:r>
              <a:rPr lang="en-US" sz="1600" b="0" dirty="0">
                <a:latin typeface="Calibri" panose="020F0502020204030204" pitchFamily="34" charset="0"/>
              </a:rPr>
              <a:t>driven business; 2) any strong currency fluctuation; 3) Slower than expected growth in innovation within auto and broadcast sectors; 4) any significant slowdown in sales of top 5 </a:t>
            </a:r>
            <a:r>
              <a:rPr lang="en-US" sz="1600" b="0" dirty="0" smtClean="0">
                <a:latin typeface="Calibri" panose="020F0502020204030204" pitchFamily="34" charset="0"/>
              </a:rPr>
              <a:t>products</a:t>
            </a:r>
          </a:p>
          <a:p>
            <a:pPr marL="342900" indent="-342900">
              <a:buFont typeface="Wingdings" panose="05000000000000000000" pitchFamily="2" charset="2"/>
              <a:buChar char="ü"/>
            </a:pPr>
            <a:endParaRPr lang="en-US" sz="1600" b="0" dirty="0">
              <a:latin typeface="Calibri" panose="020F0502020204030204" pitchFamily="34" charset="0"/>
            </a:endParaRPr>
          </a:p>
          <a:p>
            <a:pPr marL="342900" indent="-342900">
              <a:buFont typeface="Wingdings" panose="05000000000000000000" pitchFamily="2" charset="2"/>
              <a:buChar char="ü"/>
            </a:pPr>
            <a:r>
              <a:rPr lang="en-US" sz="1600" b="0" dirty="0" smtClean="0">
                <a:latin typeface="Calibri" panose="020F0502020204030204" pitchFamily="34" charset="0"/>
              </a:rPr>
              <a:t>Hedging lost of 3-10 </a:t>
            </a:r>
            <a:r>
              <a:rPr lang="en-US" sz="1600" b="0" dirty="0" err="1" smtClean="0">
                <a:latin typeface="Calibri" panose="020F0502020204030204" pitchFamily="34" charset="0"/>
              </a:rPr>
              <a:t>crs</a:t>
            </a:r>
            <a:r>
              <a:rPr lang="en-US" sz="1600" b="0" dirty="0" smtClean="0">
                <a:latin typeface="Calibri" panose="020F0502020204030204" pitchFamily="34" charset="0"/>
              </a:rPr>
              <a:t> every </a:t>
            </a:r>
            <a:r>
              <a:rPr lang="en-US" sz="1600" b="0" dirty="0" err="1" smtClean="0">
                <a:latin typeface="Calibri" panose="020F0502020204030204" pitchFamily="34" charset="0"/>
              </a:rPr>
              <a:t>qtr</a:t>
            </a:r>
            <a:endParaRPr lang="en-US" sz="1600" b="0" dirty="0" smtClean="0">
              <a:latin typeface="Calibri" panose="020F0502020204030204" pitchFamily="34" charset="0"/>
            </a:endParaRPr>
          </a:p>
          <a:p>
            <a:pPr marL="342900" indent="-342900">
              <a:buFont typeface="Wingdings" panose="05000000000000000000" pitchFamily="2" charset="2"/>
              <a:buChar char="ü"/>
            </a:pPr>
            <a:endParaRPr lang="en-US" b="0" dirty="0">
              <a:latin typeface="Calibri" panose="020F0502020204030204" pitchFamily="34" charset="0"/>
            </a:endParaRPr>
          </a:p>
          <a:p>
            <a:pPr marL="342900" indent="-342900">
              <a:buFont typeface="Wingdings" panose="05000000000000000000" pitchFamily="2" charset="2"/>
              <a:buChar char="ü"/>
            </a:pPr>
            <a:r>
              <a:rPr lang="en-US" sz="1600" b="0" dirty="0" smtClean="0">
                <a:latin typeface="Calibri" panose="020F0502020204030204" pitchFamily="34" charset="0"/>
              </a:rPr>
              <a:t>Management change</a:t>
            </a:r>
          </a:p>
          <a:p>
            <a:pPr marL="342900" indent="-342900">
              <a:buFont typeface="Wingdings" panose="05000000000000000000" pitchFamily="2" charset="2"/>
              <a:buChar char="ü"/>
            </a:pPr>
            <a:endParaRPr lang="en-US" sz="1600" b="0" dirty="0">
              <a:latin typeface="Calibri" panose="020F0502020204030204" pitchFamily="34" charset="0"/>
            </a:endParaRPr>
          </a:p>
          <a:p>
            <a:pPr marL="342900" indent="-342900">
              <a:buFont typeface="Wingdings" panose="05000000000000000000" pitchFamily="2" charset="2"/>
              <a:buChar char="ü"/>
            </a:pPr>
            <a:r>
              <a:rPr lang="en-US" sz="1600" b="0" dirty="0" smtClean="0">
                <a:latin typeface="Calibri" panose="020F0502020204030204" pitchFamily="34" charset="0"/>
              </a:rPr>
              <a:t>Significant product failure and its repercussions on Brand Equity </a:t>
            </a:r>
          </a:p>
          <a:p>
            <a:pPr marL="342900" indent="-342900">
              <a:buFont typeface="Wingdings" panose="05000000000000000000" pitchFamily="2" charset="2"/>
              <a:buChar char="ü"/>
            </a:pPr>
            <a:endParaRPr lang="en-US" sz="1600" b="0" dirty="0">
              <a:latin typeface="Calibri" panose="020F0502020204030204" pitchFamily="34" charset="0"/>
            </a:endParaRPr>
          </a:p>
          <a:p>
            <a:pPr marL="342900" indent="-342900">
              <a:buFont typeface="Wingdings" panose="05000000000000000000" pitchFamily="2" charset="2"/>
              <a:buChar char="ü"/>
            </a:pPr>
            <a:r>
              <a:rPr lang="en-US" sz="1600" b="0" dirty="0" smtClean="0">
                <a:latin typeface="Calibri" panose="020F0502020204030204" pitchFamily="34" charset="0"/>
              </a:rPr>
              <a:t>Execution will be key</a:t>
            </a:r>
          </a:p>
          <a:p>
            <a:r>
              <a:rPr lang="en-US" sz="1600" b="0" dirty="0">
                <a:latin typeface="Calibri" panose="020F0502020204030204" pitchFamily="34" charset="0"/>
              </a:rPr>
              <a:t> </a:t>
            </a:r>
            <a:endParaRPr lang="en-US" sz="1600" b="0" dirty="0" smtClean="0">
              <a:latin typeface="Calibri" panose="020F0502020204030204" pitchFamily="34" charset="0"/>
            </a:endParaRPr>
          </a:p>
          <a:p>
            <a:pPr marL="342900" indent="-342900">
              <a:buFont typeface="Wingdings" panose="05000000000000000000" pitchFamily="2" charset="2"/>
              <a:buChar char="ü"/>
            </a:pPr>
            <a:r>
              <a:rPr lang="en-US" sz="1600" b="0" dirty="0" smtClean="0">
                <a:latin typeface="Calibri" panose="020F0502020204030204" pitchFamily="34" charset="0"/>
              </a:rPr>
              <a:t>I don’t see any significant good profile ( technology Wizard) in top management. Like TCS, Veterans are managing the show. Is it risk ??</a:t>
            </a:r>
          </a:p>
          <a:p>
            <a:pPr marL="342900" indent="-342900">
              <a:buAutoNum type="arabicParenR"/>
            </a:pPr>
            <a:endParaRPr lang="en-US" sz="1600" b="0" dirty="0">
              <a:latin typeface="Calibri" panose="020F0502020204030204" pitchFamily="34" charset="0"/>
            </a:endParaRPr>
          </a:p>
          <a:p>
            <a:pPr marL="342900" indent="-342900">
              <a:buAutoNum type="arabicParenR"/>
            </a:pPr>
            <a:endParaRPr lang="en-US" sz="1600" b="0" dirty="0">
              <a:latin typeface="Calibri" panose="020F0502020204030204" pitchFamily="34" charset="0"/>
            </a:endParaRPr>
          </a:p>
          <a:p>
            <a:pPr algn="ctr"/>
            <a:endParaRPr lang="en-US" dirty="0" smtClean="0"/>
          </a:p>
          <a:p>
            <a:endParaRPr lang="en-US" dirty="0"/>
          </a:p>
          <a:p>
            <a:pPr algn="ctr"/>
            <a:endParaRPr lang="en-US" dirty="0"/>
          </a:p>
        </p:txBody>
      </p:sp>
    </p:spTree>
    <p:extLst>
      <p:ext uri="{BB962C8B-B14F-4D97-AF65-F5344CB8AC3E}">
        <p14:creationId xmlns:p14="http://schemas.microsoft.com/office/powerpoint/2010/main" val="314339055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6_Tech Mahindra Powerpoint Template">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247</TotalTime>
  <Words>1138</Words>
  <Application>Microsoft Macintosh PowerPoint</Application>
  <PresentationFormat>On-screen Show (4:3)</PresentationFormat>
  <Paragraphs>112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6_Tech Mahindra Powerpoint Template</vt:lpstr>
      <vt:lpstr>  TATA ELXSI</vt:lpstr>
      <vt:lpstr>Business Mix – Q1FY16</vt:lpstr>
      <vt:lpstr>Restructuring</vt:lpstr>
      <vt:lpstr>Future Growth Areas Identified</vt:lpstr>
      <vt:lpstr>Broadcasting &amp; Communication</vt:lpstr>
      <vt:lpstr>The Management Direction Since –Q3FY17 </vt:lpstr>
      <vt:lpstr>  TATA ELXSI</vt:lpstr>
      <vt:lpstr>Pros</vt:lpstr>
      <vt:lpstr>  TATA ELXSI</vt:lpstr>
      <vt:lpstr>  TATA ELXSI</vt:lpstr>
      <vt:lpstr>  TATA ELXSI –My Calculation ( Please do your own research)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Arulanandan S</dc:title>
  <dc:creator>Siddartha Mukerjee</dc:creator>
  <cp:lastModifiedBy>Vaibhav Shrivastav</cp:lastModifiedBy>
  <cp:revision>101</cp:revision>
  <dcterms:created xsi:type="dcterms:W3CDTF">2016-09-22T11:36:41Z</dcterms:created>
  <dcterms:modified xsi:type="dcterms:W3CDTF">2017-03-11T19:46:57Z</dcterms:modified>
</cp:coreProperties>
</file>