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1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A810E-9017-4E55-A984-B19BC4E08112}" type="datetimeFigureOut">
              <a:rPr lang="en-US" smtClean="0"/>
              <a:t>04-Feb-18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0036C-C91E-4D2E-AA82-D4A0055F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98BD-5ABB-44A5-B6BD-7526D4491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8765E-EFDC-4BE7-82FE-48A5A0D7D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C9D74-5D0F-4A52-BC2B-1B0AFAB8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322F1-F58B-4AB1-8882-84ED80B9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FB0F7-1E5D-4F5C-B474-D10C508C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9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8DD6-315F-4635-8B2A-17CA88E2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5595B-3EAA-4094-9BBE-4835DECD8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8780-F59C-4410-B8AA-D99DA632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7F55-5B69-4325-8368-342E5D8B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B80A0-4A20-450A-95F6-1A4DB36A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8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13D11-6C08-4F40-B692-C0EDB757F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B32E2-2A30-42F9-9E98-3625C7D84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F9036-DD85-47E8-8D80-5D892564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C836F-245C-4163-A29B-FF5DC1FF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C8B09-2EE6-497F-8163-C9078F81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8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64ED-8EBE-4534-AA16-EBD0789D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D644-5F35-423C-A62F-24EBCDC3F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A7324-1EC4-46AA-868C-5617B443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6991-A588-4328-AD18-CF271144B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2C96B-21AE-4A3F-9F7B-C7F5C08C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7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FE6A-DC7F-451D-A32A-0C0F7777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5EAA3-4710-4BEC-8B41-0931165A8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1E02A-A024-49B7-A230-D1EA8577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88C1-273E-4FA6-B0F2-AC181A8D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0D871-B299-4015-A99B-8E8BD501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2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6877-E325-48FD-98AF-519836C4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28FFF-72FE-4957-9C72-6645622CB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AC20F-21BB-4AD6-B088-165A3948B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89912-1406-4128-8CDC-1D8C4E78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31418-E7E2-4FC1-9DAF-51D26D02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7B39B-FBC0-40B4-BCF5-3531B7EB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0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7B45-BA6A-4FC1-97F4-E6837E6C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9B584-C51D-408B-9C61-551281C67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48C54-051A-4CEA-97B7-E0D38D997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0D4DB-7561-4879-8DC2-4CB433DE0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C781A-D192-4BEF-8435-5CD502FC7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F8134-C625-41A9-8BC1-8D961CFD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E7F27-8BA8-446F-905D-D588F535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78E87-D4EE-4589-AAD8-4F75CD29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7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7FBB-02F9-4A2B-9197-225D2905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FA335-FE92-40EF-8173-008A5BAD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BCF9E-EA07-436D-BB0B-B4A036ED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FA5B0-B001-4538-BA37-AD2D52B0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1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F817B-C2A4-426D-BF05-B921787D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49695-FCE2-4913-96F1-91528D2F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7815E-15F3-402A-83E4-38A17767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377D-C17B-4E22-89C6-745525D3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FDAC-4DF3-4C92-A2B8-37E601B2E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901B0-4EB0-4295-8831-9CD74941F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3756B-8C62-410D-AAB6-C0D6A240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88E8B-A60E-4538-94DD-552106FB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90A46-C508-47F2-A11A-299DCB30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5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8052-6D15-456C-B56C-BAA29CE1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9B25F-F473-4369-9083-7197CF410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BB19A-0A83-4D39-BA25-3B6DBE71F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B1141-A726-4D11-AB4E-98CC1B1E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E2A62-75E1-4D5C-8331-65F9F170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4B319-2093-4C62-A668-D858DE6D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6A89B-F04E-46B7-AB6E-5E3F6FE0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C2BBA-FFA3-4F22-96BD-130A4E00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8EFAD-04DB-4F5B-801B-7A70FF363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04-Feb-18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EF4BA-BD6D-43CA-9116-6A9C199E3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Kasal Investments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F0A3-C197-4763-81D7-876D29E8D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89C9-8276-40A8-8049-8BACE1839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455D-D02D-4DF6-8780-D5E8354EC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75" y="1600200"/>
            <a:ext cx="9144000" cy="952294"/>
          </a:xfrm>
        </p:spPr>
        <p:txBody>
          <a:bodyPr/>
          <a:lstStyle/>
          <a:p>
            <a:r>
              <a:rPr lang="en-US" b="1" dirty="0"/>
              <a:t>Investment Opportunity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BE1F1-0129-430A-8BC7-A8A4F9F31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5722"/>
            <a:ext cx="9144000" cy="3670852"/>
          </a:xfrm>
        </p:spPr>
        <p:txBody>
          <a:bodyPr>
            <a:normAutofit/>
          </a:bodyPr>
          <a:lstStyle/>
          <a:p>
            <a:r>
              <a:rPr lang="en-US" dirty="0"/>
              <a:t>04 Feb 2018</a:t>
            </a:r>
          </a:p>
          <a:p>
            <a:r>
              <a:rPr lang="en-US" dirty="0"/>
              <a:t>For Mumbai </a:t>
            </a:r>
            <a:r>
              <a:rPr lang="en-US" dirty="0" err="1"/>
              <a:t>ValuePickr</a:t>
            </a:r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 By - </a:t>
            </a:r>
            <a:r>
              <a:rPr lang="en-US" b="1" dirty="0"/>
              <a:t>Balaji </a:t>
            </a:r>
            <a:r>
              <a:rPr lang="en-US" b="1" dirty="0" err="1"/>
              <a:t>Kasal</a:t>
            </a:r>
            <a:endParaRPr lang="en-US" b="1" dirty="0"/>
          </a:p>
          <a:p>
            <a:pPr algn="r"/>
            <a:r>
              <a:rPr lang="en-US" dirty="0"/>
              <a:t>balaji.kasal@gmail.com</a:t>
            </a:r>
          </a:p>
          <a:p>
            <a:pPr algn="r"/>
            <a:r>
              <a:rPr lang="en-US" dirty="0"/>
              <a:t>+91 92235 89829</a:t>
            </a:r>
          </a:p>
          <a:p>
            <a:pPr algn="r"/>
            <a:r>
              <a:rPr lang="en-US" dirty="0"/>
              <a:t>							</a:t>
            </a:r>
          </a:p>
          <a:p>
            <a:pPr algn="r"/>
            <a:r>
              <a:rPr lang="en-US" b="1" dirty="0" err="1"/>
              <a:t>Kasal</a:t>
            </a:r>
            <a:r>
              <a:rPr lang="en-US" b="1" dirty="0"/>
              <a:t> Investments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9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363E-838B-40F9-A2A4-B12BAC5E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252" y="2564986"/>
            <a:ext cx="3574774" cy="1325563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4A6CC-58A9-455C-A241-13B1D44D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7334F-22D3-4481-A7DB-1D742E27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99482-13BD-4E64-B948-E7207CE0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</p:spTree>
    <p:extLst>
      <p:ext uri="{BB962C8B-B14F-4D97-AF65-F5344CB8AC3E}">
        <p14:creationId xmlns:p14="http://schemas.microsoft.com/office/powerpoint/2010/main" val="387962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48B1-B779-425E-A320-F328EE57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Value Investing?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1F86A-5EA6-4D8D-9400-DF8E2E362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0181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Wonderful Businesses?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Buy Cheap?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Sell higher price?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8EB7E-5C4B-426E-8C25-8E3D3AEF6150}"/>
              </a:ext>
            </a:extLst>
          </p:cNvPr>
          <p:cNvSpPr txBox="1"/>
          <p:nvPr/>
        </p:nvSpPr>
        <p:spPr>
          <a:xfrm>
            <a:off x="715617" y="4374946"/>
            <a:ext cx="995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Opportunity – Changes in Business strategy; Industry dynamics; Asset play; Management goof-up; Regulatory changes; Overall Stock Market condition; Corporate Action; M&amp;A; 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02382-47A6-4C7B-9876-578C84B80AD8}"/>
              </a:ext>
            </a:extLst>
          </p:cNvPr>
          <p:cNvSpPr txBox="1"/>
          <p:nvPr/>
        </p:nvSpPr>
        <p:spPr>
          <a:xfrm>
            <a:off x="715617" y="5722778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Horizon: Weeks to Years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9C63F-7BB2-4BF5-B4E3-8DD12A7F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C86E9-45B0-43A9-8E98-5612BACE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2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524E70-1A17-421C-87D8-592B71C5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</p:spTree>
    <p:extLst>
      <p:ext uri="{BB962C8B-B14F-4D97-AF65-F5344CB8AC3E}">
        <p14:creationId xmlns:p14="http://schemas.microsoft.com/office/powerpoint/2010/main" val="42452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9977-54B5-4EDF-9B30-14C46E39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0"/>
            <a:ext cx="10515600" cy="1325563"/>
          </a:xfrm>
        </p:spPr>
        <p:txBody>
          <a:bodyPr/>
          <a:lstStyle/>
          <a:p>
            <a:r>
              <a:rPr lang="en-US" b="1" dirty="0"/>
              <a:t>Noida Toll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801E0-826F-43F5-9959-CE6305F4C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189520"/>
            <a:ext cx="10515600" cy="2945158"/>
          </a:xfrm>
        </p:spPr>
        <p:txBody>
          <a:bodyPr/>
          <a:lstStyle/>
          <a:p>
            <a:r>
              <a:rPr lang="en-US" dirty="0"/>
              <a:t>Business: </a:t>
            </a:r>
            <a:r>
              <a:rPr lang="en-IN" dirty="0"/>
              <a:t>To develop construct, operate and maintain the DND Flyway on a Build Own Operate Transfer (BOOT) basis</a:t>
            </a:r>
          </a:p>
          <a:p>
            <a:r>
              <a:rPr lang="en-IN" dirty="0"/>
              <a:t>8Lane; 6KM</a:t>
            </a:r>
          </a:p>
          <a:p>
            <a:r>
              <a:rPr lang="en-IN" dirty="0"/>
              <a:t>Revenue: Toll collection, Advertisement Space sell</a:t>
            </a:r>
            <a:endParaRPr lang="en-US" dirty="0"/>
          </a:p>
          <a:p>
            <a:r>
              <a:rPr lang="en-US" dirty="0"/>
              <a:t>Promoter: IL&amp;FS Transport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A99F1-F2C4-4529-AB6B-F439FD01A8BC}"/>
              </a:ext>
            </a:extLst>
          </p:cNvPr>
          <p:cNvSpPr txBox="1"/>
          <p:nvPr/>
        </p:nvSpPr>
        <p:spPr>
          <a:xfrm>
            <a:off x="530087" y="6175689"/>
            <a:ext cx="1084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Disclaimer: I have holding in Noida Toll Bridge as ‘Special Situation investment’ with single digit ‘Capital allocation’.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EE9D-0924-4C97-A934-B71E42FB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16C6F-FA6D-4D1D-8441-535F61C7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A69818-7FF5-4EE8-BA56-49F3234E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</p:spTree>
    <p:extLst>
      <p:ext uri="{BB962C8B-B14F-4D97-AF65-F5344CB8AC3E}">
        <p14:creationId xmlns:p14="http://schemas.microsoft.com/office/powerpoint/2010/main" val="264166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C5921D-A25B-4762-894A-512F4D6D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365125"/>
            <a:ext cx="9886121" cy="646654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06952C-8554-43AD-B84A-7FE500F4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59D2B-BFED-486C-BFA5-98EB3788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BDFF7-DDD8-4EC8-BB2E-3A4F7DDD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</p:spTree>
    <p:extLst>
      <p:ext uri="{BB962C8B-B14F-4D97-AF65-F5344CB8AC3E}">
        <p14:creationId xmlns:p14="http://schemas.microsoft.com/office/powerpoint/2010/main" val="62734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CFCCA-11FE-4911-8173-407214ED1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0" r="26667" b="-2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FE6C3-6DF7-4F6A-9025-3E39972F7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00" r="23552" b="1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41D719-930E-4288-A5B8-0B8A8F1C6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633" y="2873707"/>
            <a:ext cx="8648700" cy="7810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DEE983-6708-4C37-BA91-6CDCC64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59537-1D31-4C51-BDCD-9A6306D1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B337AB-D1B3-4CE7-8202-8E3E29C5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</p:spTree>
    <p:extLst>
      <p:ext uri="{BB962C8B-B14F-4D97-AF65-F5344CB8AC3E}">
        <p14:creationId xmlns:p14="http://schemas.microsoft.com/office/powerpoint/2010/main" val="108949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8CF4-09FE-4A44-877B-D017A4BA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C542BE2-80E4-457D-ACE9-DF02E90BF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248784"/>
              </p:ext>
            </p:extLst>
          </p:nvPr>
        </p:nvGraphicFramePr>
        <p:xfrm>
          <a:off x="573984" y="1878904"/>
          <a:ext cx="10398815" cy="128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Worksheet" r:id="rId3" imgW="7810687" imgH="962060" progId="Excel.Sheet.12">
                  <p:embed/>
                </p:oleObj>
              </mc:Choice>
              <mc:Fallback>
                <p:oleObj name="Worksheet" r:id="rId3" imgW="7810687" imgH="9620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984" y="1878904"/>
                        <a:ext cx="10398815" cy="1280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42357E-32D9-43D4-A823-0BD9989834D7}"/>
              </a:ext>
            </a:extLst>
          </p:cNvPr>
          <p:cNvSpPr txBox="1"/>
          <p:nvPr/>
        </p:nvSpPr>
        <p:spPr>
          <a:xfrm>
            <a:off x="7553739" y="808383"/>
            <a:ext cx="205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Market Cap: ~243Cr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B8FF-B8A5-4659-AC9B-DB0DA5DF766B}"/>
              </a:ext>
            </a:extLst>
          </p:cNvPr>
          <p:cNvSpPr txBox="1"/>
          <p:nvPr/>
        </p:nvSpPr>
        <p:spPr>
          <a:xfrm>
            <a:off x="573984" y="5784533"/>
            <a:ext cx="1238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Screener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8FD45BB-EB7D-478F-A356-D9B13B541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20931"/>
              </p:ext>
            </p:extLst>
          </p:nvPr>
        </p:nvGraphicFramePr>
        <p:xfrm>
          <a:off x="573984" y="3443164"/>
          <a:ext cx="3799233" cy="2272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Worksheet" r:id="rId5" imgW="3200388" imgH="1914366" progId="Excel.Sheet.12">
                  <p:embed/>
                </p:oleObj>
              </mc:Choice>
              <mc:Fallback>
                <p:oleObj name="Worksheet" r:id="rId5" imgW="3200388" imgH="19143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984" y="3443164"/>
                        <a:ext cx="3799233" cy="2272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297DD-A74A-48A7-8A7C-BB6C0E7D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299A8-F7B2-4133-A1B2-DAC247B1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6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A7B864A-95B5-434C-98D0-FDA6ABF5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E43EDFB-1606-4AE5-AD93-541E7DB1A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289719"/>
              </p:ext>
            </p:extLst>
          </p:nvPr>
        </p:nvGraphicFramePr>
        <p:xfrm>
          <a:off x="7818785" y="3443164"/>
          <a:ext cx="3173988" cy="2833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Worksheet" r:id="rId7" imgW="2571589" imgH="2295643" progId="Excel.Sheet.12">
                  <p:embed/>
                </p:oleObj>
              </mc:Choice>
              <mc:Fallback>
                <p:oleObj name="Worksheet" r:id="rId7" imgW="2571589" imgH="2295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18785" y="3443164"/>
                        <a:ext cx="3173988" cy="2833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39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0148-7160-4C83-BA38-FBCA728C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7" y="139838"/>
            <a:ext cx="10515600" cy="1325563"/>
          </a:xfrm>
        </p:spPr>
        <p:txBody>
          <a:bodyPr/>
          <a:lstStyle/>
          <a:p>
            <a:r>
              <a:rPr lang="en-US" dirty="0"/>
              <a:t>Sequence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F51E6-2F9E-4FCD-A9ED-DD70FDCC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PPP Model: Concession Agreement (CA) among Govt. Delhi, UP, Noida, World Bank, ADB and IL&amp;FS in effect post Cabinet approval in 1997</a:t>
            </a:r>
          </a:p>
          <a:p>
            <a:pPr lvl="1"/>
            <a:r>
              <a:rPr lang="en-US" dirty="0" err="1"/>
              <a:t>RoI</a:t>
            </a:r>
            <a:r>
              <a:rPr lang="en-US" dirty="0"/>
              <a:t>: Post tax IRR of 20% PA</a:t>
            </a:r>
          </a:p>
          <a:p>
            <a:pPr lvl="1"/>
            <a:r>
              <a:rPr lang="en-US" dirty="0"/>
              <a:t>Concession period: 30 years or earlier if returned achieved or extendable to 3 years</a:t>
            </a:r>
          </a:p>
          <a:p>
            <a:r>
              <a:rPr lang="en-US" dirty="0"/>
              <a:t>International competitive bid &amp; Financial closure (70:30 ~ 400Cr) in 1998</a:t>
            </a:r>
          </a:p>
          <a:p>
            <a:r>
              <a:rPr lang="en-US" dirty="0"/>
              <a:t>Operation begins in 2001 with low traffic volume till 2005</a:t>
            </a:r>
          </a:p>
          <a:p>
            <a:r>
              <a:rPr lang="en-US" dirty="0"/>
              <a:t>Public litigation filed in 2012</a:t>
            </a:r>
          </a:p>
          <a:p>
            <a:r>
              <a:rPr lang="en-US" dirty="0"/>
              <a:t>Hon’ble Allahabad HC asked to stop toll collection in Oct 2016</a:t>
            </a:r>
          </a:p>
          <a:p>
            <a:r>
              <a:rPr lang="en-US" dirty="0"/>
              <a:t>CAG submitted report in Mar 2017 to Hon’ble SC </a:t>
            </a:r>
          </a:p>
          <a:p>
            <a:pPr lvl="1"/>
            <a:r>
              <a:rPr lang="en-US" dirty="0"/>
              <a:t>“Initial cost of project under CA remains unrecovered and is not going to be recovered in the original concession period” </a:t>
            </a:r>
          </a:p>
          <a:p>
            <a:r>
              <a:rPr lang="en-US" dirty="0"/>
              <a:t>Arbitration proceedings against NOIDA Feb’2017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FA202-8547-4C24-9EFD-6DE1142C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3CCF5-306D-4F60-B6A7-46F15A70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27587B-308F-4104-8D65-C1D2165B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</p:spTree>
    <p:extLst>
      <p:ext uri="{BB962C8B-B14F-4D97-AF65-F5344CB8AC3E}">
        <p14:creationId xmlns:p14="http://schemas.microsoft.com/office/powerpoint/2010/main" val="400513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2AEB-153F-49D6-8C4C-02CE6EC4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7"/>
            <a:ext cx="10515600" cy="692289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B2FD-65DF-4483-9416-9B7A360D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02" y="948086"/>
            <a:ext cx="10515600" cy="6922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BSE filling –</a:t>
            </a:r>
          </a:p>
          <a:p>
            <a:pPr lvl="1"/>
            <a:r>
              <a:rPr lang="en-US" dirty="0"/>
              <a:t>Sep 2017: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329BE-3370-4000-80AF-19AA212D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79" y="1610557"/>
            <a:ext cx="9658350" cy="21526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188ECC-7621-41C8-B2E2-22CF698A21AC}"/>
              </a:ext>
            </a:extLst>
          </p:cNvPr>
          <p:cNvSpPr txBox="1">
            <a:spLocks/>
          </p:cNvSpPr>
          <p:nvPr/>
        </p:nvSpPr>
        <p:spPr>
          <a:xfrm>
            <a:off x="299002" y="3607079"/>
            <a:ext cx="10515600" cy="6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Jan 2018: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4A97B-B250-4755-BCC3-E0630BB11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79" y="3953223"/>
            <a:ext cx="9925050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C949DB-D8E4-41DC-AEFF-E68323E9F152}"/>
              </a:ext>
            </a:extLst>
          </p:cNvPr>
          <p:cNvSpPr txBox="1"/>
          <p:nvPr/>
        </p:nvSpPr>
        <p:spPr>
          <a:xfrm>
            <a:off x="482191" y="6198213"/>
            <a:ext cx="1048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 Dec 2017: SDMC granted to display out door advertisements for 31k </a:t>
            </a:r>
            <a:r>
              <a:rPr lang="en-US" dirty="0" err="1"/>
              <a:t>sq</a:t>
            </a:r>
            <a:r>
              <a:rPr lang="en-US" dirty="0"/>
              <a:t> feet for 5 years which could extendable by 2years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C8E81-B8DC-4578-86FA-35EDE576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EAD65-0BA4-499A-ADCA-7C5297EA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8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E366D94-0883-440C-A956-346EE38E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</p:spTree>
    <p:extLst>
      <p:ext uri="{BB962C8B-B14F-4D97-AF65-F5344CB8AC3E}">
        <p14:creationId xmlns:p14="http://schemas.microsoft.com/office/powerpoint/2010/main" val="37741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ACAB-FC86-4C38-82ED-9E2B81A1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7" y="0"/>
            <a:ext cx="10515600" cy="1325563"/>
          </a:xfrm>
        </p:spPr>
        <p:txBody>
          <a:bodyPr/>
          <a:lstStyle/>
          <a:p>
            <a:r>
              <a:rPr lang="en-US" dirty="0"/>
              <a:t>Closing Comments: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570F8-7EAF-466F-AAD7-3F0872E0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23114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Probable in favor of Company, as legal deed, but in which form not clear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Margin of Safety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As litigation in WIP, not sure on timeframe resolution of issue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Annuity or One time compensation?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9EBEBC-5C14-459E-96F9-9BE7FE426093}"/>
              </a:ext>
            </a:extLst>
          </p:cNvPr>
          <p:cNvGrpSpPr/>
          <p:nvPr/>
        </p:nvGrpSpPr>
        <p:grpSpPr>
          <a:xfrm>
            <a:off x="298914" y="4664765"/>
            <a:ext cx="11401134" cy="871880"/>
            <a:chOff x="298914" y="4664765"/>
            <a:chExt cx="11401134" cy="87188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2030D8E-893D-4543-9B9D-CFB47670965B}"/>
                </a:ext>
              </a:extLst>
            </p:cNvPr>
            <p:cNvSpPr/>
            <p:nvPr/>
          </p:nvSpPr>
          <p:spPr>
            <a:xfrm>
              <a:off x="298914" y="4664765"/>
              <a:ext cx="11401134" cy="7386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4F35-2A06-47AC-B0BC-E71526FAE7CB}"/>
                </a:ext>
              </a:extLst>
            </p:cNvPr>
            <p:cNvSpPr txBox="1"/>
            <p:nvPr/>
          </p:nvSpPr>
          <p:spPr>
            <a:xfrm>
              <a:off x="298914" y="4797981"/>
              <a:ext cx="114011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bg1"/>
                  </a:solidFill>
                </a:rPr>
                <a:t>Advise: Investors need to considering Risk – Return &amp; Timeframe before taking own call</a:t>
              </a:r>
            </a:p>
            <a:p>
              <a:endParaRPr lang="en-US" dirty="0"/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FB61F9-A534-411C-A804-73721AEF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Kasal Investments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15BAD7-ADF9-46CE-9BEA-0190CE6B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89C9-8276-40A8-8049-8BACE1839FE2}" type="slidenum">
              <a:rPr lang="en-US" smtClean="0"/>
              <a:t>9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8DB87A5-28CA-4D55-AEF3-EDC4868E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04-Feb-18</a:t>
            </a:r>
          </a:p>
        </p:txBody>
      </p:sp>
    </p:spTree>
    <p:extLst>
      <p:ext uri="{BB962C8B-B14F-4D97-AF65-F5344CB8AC3E}">
        <p14:creationId xmlns:p14="http://schemas.microsoft.com/office/powerpoint/2010/main" val="37021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417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Worksheet</vt:lpstr>
      <vt:lpstr>Microsoft Excel Worksheet</vt:lpstr>
      <vt:lpstr>Investment Opportunity</vt:lpstr>
      <vt:lpstr>What is Value Investing?</vt:lpstr>
      <vt:lpstr>Noida Toll Bridge</vt:lpstr>
      <vt:lpstr>PowerPoint Presentation</vt:lpstr>
      <vt:lpstr>PowerPoint Presentation</vt:lpstr>
      <vt:lpstr>Financials:</vt:lpstr>
      <vt:lpstr>Sequence of Events</vt:lpstr>
      <vt:lpstr>Recent Developments</vt:lpstr>
      <vt:lpstr>Closing Comments: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</dc:title>
  <dc:creator>Balaji Kasal</dc:creator>
  <cp:lastModifiedBy>Balaji Kasal</cp:lastModifiedBy>
  <cp:revision>88</cp:revision>
  <dcterms:created xsi:type="dcterms:W3CDTF">2018-02-03T00:16:12Z</dcterms:created>
  <dcterms:modified xsi:type="dcterms:W3CDTF">2018-02-04T05:45:49Z</dcterms:modified>
</cp:coreProperties>
</file>