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176" autoAdjust="0"/>
    <p:restoredTop sz="94660"/>
  </p:normalViewPr>
  <p:slideViewPr>
    <p:cSldViewPr>
      <p:cViewPr varScale="1">
        <p:scale>
          <a:sx n="68" d="100"/>
          <a:sy n="68" d="100"/>
        </p:scale>
        <p:origin x="-142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0582236-A907-4CB8-B712-497A869B5BAC}" type="datetimeFigureOut">
              <a:rPr lang="en-US" smtClean="0"/>
              <a:pPr/>
              <a:t>1/22/2017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582FA7-75F5-4157-B8F8-1E375A44976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0582236-A907-4CB8-B712-497A869B5BAC}" type="datetimeFigureOut">
              <a:rPr lang="en-US" smtClean="0"/>
              <a:pPr/>
              <a:t>1/22/2017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582FA7-75F5-4157-B8F8-1E375A44976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0582236-A907-4CB8-B712-497A869B5BAC}" type="datetimeFigureOut">
              <a:rPr lang="en-US" smtClean="0"/>
              <a:pPr/>
              <a:t>1/22/2017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582FA7-75F5-4157-B8F8-1E375A44976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0582236-A907-4CB8-B712-497A869B5BAC}" type="datetimeFigureOut">
              <a:rPr lang="en-US" smtClean="0"/>
              <a:pPr/>
              <a:t>1/22/2017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582FA7-75F5-4157-B8F8-1E375A44976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582236-A907-4CB8-B712-497A869B5BAC}" type="datetimeFigureOut">
              <a:rPr lang="en-US" smtClean="0"/>
              <a:pPr/>
              <a:t>1/22/2017</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3582FA7-75F5-4157-B8F8-1E375A44976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0582236-A907-4CB8-B712-497A869B5BAC}" type="datetimeFigureOut">
              <a:rPr lang="en-US" smtClean="0"/>
              <a:pPr/>
              <a:t>1/22/2017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3582FA7-75F5-4157-B8F8-1E375A44976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0582236-A907-4CB8-B712-497A869B5BAC}" type="datetimeFigureOut">
              <a:rPr lang="en-US" smtClean="0"/>
              <a:pPr/>
              <a:t>1/22/2017</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3582FA7-75F5-4157-B8F8-1E375A44976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0582236-A907-4CB8-B712-497A869B5BAC}" type="datetimeFigureOut">
              <a:rPr lang="en-US" smtClean="0"/>
              <a:pPr/>
              <a:t>1/22/2017</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3582FA7-75F5-4157-B8F8-1E375A44976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82236-A907-4CB8-B712-497A869B5BAC}" type="datetimeFigureOut">
              <a:rPr lang="en-US" smtClean="0"/>
              <a:pPr/>
              <a:t>1/22/2017</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3582FA7-75F5-4157-B8F8-1E375A44976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582236-A907-4CB8-B712-497A869B5BAC}" type="datetimeFigureOut">
              <a:rPr lang="en-US" smtClean="0"/>
              <a:pPr/>
              <a:t>1/22/2017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3582FA7-75F5-4157-B8F8-1E375A44976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582236-A907-4CB8-B712-497A869B5BAC}" type="datetimeFigureOut">
              <a:rPr lang="en-US" smtClean="0"/>
              <a:pPr/>
              <a:t>1/22/2017</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3582FA7-75F5-4157-B8F8-1E375A44976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82236-A907-4CB8-B712-497A869B5BAC}" type="datetimeFigureOut">
              <a:rPr lang="en-US" smtClean="0"/>
              <a:pPr/>
              <a:t>1/22/2017</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82FA7-75F5-4157-B8F8-1E375A44976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643182"/>
            <a:ext cx="8229600" cy="1143000"/>
          </a:xfrm>
        </p:spPr>
        <p:txBody>
          <a:bodyPr>
            <a:normAutofit/>
          </a:bodyPr>
          <a:lstStyle/>
          <a:p>
            <a:r>
              <a:rPr lang="en-US" sz="6000" dirty="0" smtClean="0"/>
              <a:t>Take Solutions</a:t>
            </a:r>
            <a:endParaRPr lang="en-IN" sz="6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00034" y="142852"/>
            <a:ext cx="8229600" cy="500066"/>
          </a:xfrm>
        </p:spPr>
        <p:txBody>
          <a:bodyPr>
            <a:noAutofit/>
          </a:bodyPr>
          <a:lstStyle/>
          <a:p>
            <a:r>
              <a:rPr lang="en-US" sz="4000" dirty="0" smtClean="0"/>
              <a:t>Starters</a:t>
            </a:r>
            <a:endParaRPr lang="en-IN" sz="4000" dirty="0"/>
          </a:p>
        </p:txBody>
      </p:sp>
      <p:sp>
        <p:nvSpPr>
          <p:cNvPr id="7" name="Content Placeholder 6"/>
          <p:cNvSpPr>
            <a:spLocks noGrp="1"/>
          </p:cNvSpPr>
          <p:nvPr>
            <p:ph idx="1"/>
          </p:nvPr>
        </p:nvSpPr>
        <p:spPr>
          <a:xfrm>
            <a:off x="457200" y="857232"/>
            <a:ext cx="8229600" cy="6000792"/>
          </a:xfrm>
        </p:spPr>
        <p:txBody>
          <a:bodyPr>
            <a:noAutofit/>
          </a:bodyPr>
          <a:lstStyle/>
          <a:p>
            <a:pPr>
              <a:buNone/>
            </a:pPr>
            <a:r>
              <a:rPr lang="en-IN" sz="2200" dirty="0" err="1" smtClean="0"/>
              <a:t>Shriram</a:t>
            </a:r>
            <a:r>
              <a:rPr lang="en-IN" sz="2200" dirty="0" smtClean="0"/>
              <a:t> </a:t>
            </a:r>
            <a:r>
              <a:rPr lang="en-IN" sz="2200" dirty="0"/>
              <a:t>Group founded enterprise</a:t>
            </a:r>
          </a:p>
          <a:p>
            <a:pPr>
              <a:buNone/>
            </a:pPr>
            <a:r>
              <a:rPr lang="en-IN" sz="2200" dirty="0"/>
              <a:t>Promoters own 63.14%</a:t>
            </a:r>
          </a:p>
          <a:p>
            <a:pPr>
              <a:buNone/>
            </a:pPr>
            <a:r>
              <a:rPr lang="en-IN" sz="2200" dirty="0"/>
              <a:t>Market cap of Rs. 1865 </a:t>
            </a:r>
            <a:r>
              <a:rPr lang="en-IN" sz="2200" dirty="0" err="1"/>
              <a:t>cr</a:t>
            </a:r>
            <a:endParaRPr lang="en-IN" sz="2200" dirty="0"/>
          </a:p>
          <a:p>
            <a:pPr>
              <a:buNone/>
            </a:pPr>
            <a:endParaRPr lang="en-IN" sz="2200" dirty="0"/>
          </a:p>
          <a:p>
            <a:pPr>
              <a:buNone/>
            </a:pPr>
            <a:r>
              <a:rPr lang="en-IN" sz="2200" dirty="0"/>
              <a:t>Employee strength – 1500</a:t>
            </a:r>
          </a:p>
          <a:p>
            <a:pPr>
              <a:buNone/>
            </a:pPr>
            <a:r>
              <a:rPr lang="en-IN" sz="2200" dirty="0"/>
              <a:t>Team comprises R&amp;D experts, doctors and life sciences experts</a:t>
            </a:r>
          </a:p>
          <a:p>
            <a:pPr>
              <a:buNone/>
            </a:pPr>
            <a:r>
              <a:rPr lang="en-IN" sz="2200" dirty="0"/>
              <a:t> </a:t>
            </a:r>
          </a:p>
          <a:p>
            <a:pPr>
              <a:buNone/>
            </a:pPr>
            <a:r>
              <a:rPr lang="en-IN" sz="2200" dirty="0"/>
              <a:t>Some brands</a:t>
            </a:r>
          </a:p>
          <a:p>
            <a:pPr lvl="0"/>
            <a:r>
              <a:rPr lang="en-IN" sz="2200" dirty="0" err="1"/>
              <a:t>Navitas</a:t>
            </a:r>
            <a:r>
              <a:rPr lang="en-IN" sz="2200" dirty="0"/>
              <a:t> – LS IP</a:t>
            </a:r>
          </a:p>
          <a:p>
            <a:pPr lvl="0"/>
            <a:r>
              <a:rPr lang="en-IN" sz="2200" dirty="0" err="1"/>
              <a:t>Ecron</a:t>
            </a:r>
            <a:r>
              <a:rPr lang="en-IN" sz="2200" dirty="0"/>
              <a:t> </a:t>
            </a:r>
            <a:r>
              <a:rPr lang="en-IN" sz="2200" dirty="0" err="1"/>
              <a:t>Acunova</a:t>
            </a:r>
            <a:r>
              <a:rPr lang="en-IN" sz="2200" dirty="0"/>
              <a:t> – A specialised provider of clinical services to </a:t>
            </a:r>
            <a:r>
              <a:rPr lang="en-IN" sz="2200" dirty="0" err="1"/>
              <a:t>biosimilars</a:t>
            </a:r>
            <a:r>
              <a:rPr lang="en-IN" sz="2200" dirty="0"/>
              <a:t> and regenerative medicine </a:t>
            </a:r>
          </a:p>
          <a:p>
            <a:pPr lvl="0"/>
            <a:r>
              <a:rPr lang="en-IN" sz="2200" dirty="0" err="1"/>
              <a:t>Intelent</a:t>
            </a:r>
            <a:r>
              <a:rPr lang="en-IN" sz="2200" dirty="0"/>
              <a:t> – LS big data</a:t>
            </a:r>
          </a:p>
          <a:p>
            <a:pPr lvl="0"/>
            <a:r>
              <a:rPr lang="en-IN" sz="2200" dirty="0"/>
              <a:t>Take supply chain and Take-Towel Solutions – SCM solutions</a:t>
            </a:r>
          </a:p>
          <a:p>
            <a:pPr lvl="0"/>
            <a:r>
              <a:rPr lang="en-IN" sz="2200" dirty="0" err="1"/>
              <a:t>pharmaReady</a:t>
            </a:r>
            <a:r>
              <a:rPr lang="en-IN" sz="2200" dirty="0"/>
              <a:t> – Its a documentation management and e-submission product </a:t>
            </a:r>
            <a:r>
              <a:rPr lang="en-IN" sz="2200" dirty="0" smtClean="0"/>
              <a:t>suite</a:t>
            </a:r>
            <a:endParaRPr lang="en-IN" sz="2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000" dirty="0" smtClean="0"/>
              <a:t>Market</a:t>
            </a:r>
            <a:r>
              <a:rPr lang="en-US" sz="2800" dirty="0" smtClean="0"/>
              <a:t/>
            </a:r>
            <a:br>
              <a:rPr lang="en-US" sz="2800" dirty="0" smtClean="0"/>
            </a:br>
            <a:endParaRPr lang="en-IN" sz="2800" dirty="0"/>
          </a:p>
        </p:txBody>
      </p:sp>
      <p:sp>
        <p:nvSpPr>
          <p:cNvPr id="21" name="Content Placeholder 20"/>
          <p:cNvSpPr>
            <a:spLocks noGrp="1"/>
          </p:cNvSpPr>
          <p:nvPr>
            <p:ph idx="1"/>
          </p:nvPr>
        </p:nvSpPr>
        <p:spPr>
          <a:xfrm>
            <a:off x="457200" y="1600200"/>
            <a:ext cx="8229600" cy="4972072"/>
          </a:xfrm>
        </p:spPr>
        <p:txBody>
          <a:bodyPr>
            <a:normAutofit fontScale="92500" lnSpcReduction="20000"/>
          </a:bodyPr>
          <a:lstStyle/>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r>
              <a:rPr lang="en-IN" dirty="0" smtClean="0"/>
              <a:t>   </a:t>
            </a:r>
          </a:p>
          <a:p>
            <a:pPr>
              <a:buNone/>
            </a:pPr>
            <a:endParaRPr lang="en-IN" sz="2800" dirty="0" smtClean="0"/>
          </a:p>
          <a:p>
            <a:pPr>
              <a:buNone/>
            </a:pPr>
            <a:endParaRPr lang="en-IN" sz="2800" dirty="0"/>
          </a:p>
          <a:p>
            <a:pPr algn="just">
              <a:buNone/>
            </a:pPr>
            <a:r>
              <a:rPr lang="en-IN" sz="2800" dirty="0" smtClean="0"/>
              <a:t>Take </a:t>
            </a:r>
            <a:r>
              <a:rPr lang="en-IN" sz="2800" dirty="0"/>
              <a:t>provides data integration (integrates </a:t>
            </a:r>
            <a:r>
              <a:rPr lang="en-IN" sz="2800" dirty="0" smtClean="0"/>
              <a:t>data irrespective of </a:t>
            </a:r>
            <a:r>
              <a:rPr lang="en-IN" sz="2800" dirty="0"/>
              <a:t>the brand of system</a:t>
            </a:r>
            <a:r>
              <a:rPr lang="en-IN" sz="2800" dirty="0" smtClean="0"/>
              <a:t>) and advanced analytics. </a:t>
            </a:r>
            <a:r>
              <a:rPr lang="en-IN" sz="2800" dirty="0"/>
              <a:t>They prepare a dashboard to track and source data</a:t>
            </a:r>
          </a:p>
          <a:p>
            <a:pPr>
              <a:buNone/>
            </a:pPr>
            <a:endParaRPr lang="en-IN" dirty="0"/>
          </a:p>
        </p:txBody>
      </p:sp>
      <p:graphicFrame>
        <p:nvGraphicFramePr>
          <p:cNvPr id="8" name="Table 7"/>
          <p:cNvGraphicFramePr>
            <a:graphicFrameLocks noGrp="1"/>
          </p:cNvGraphicFramePr>
          <p:nvPr/>
        </p:nvGraphicFramePr>
        <p:xfrm>
          <a:off x="1524000" y="1643049"/>
          <a:ext cx="6174832" cy="2969616"/>
        </p:xfrm>
        <a:graphic>
          <a:graphicData uri="http://schemas.openxmlformats.org/drawingml/2006/table">
            <a:tbl>
              <a:tblPr/>
              <a:tblGrid>
                <a:gridCol w="2195785"/>
                <a:gridCol w="1186729"/>
                <a:gridCol w="1533908"/>
                <a:gridCol w="1258410"/>
              </a:tblGrid>
              <a:tr h="424231">
                <a:tc>
                  <a:txBody>
                    <a:bodyPr/>
                    <a:lstStyle/>
                    <a:p>
                      <a:pPr algn="ctr">
                        <a:lnSpc>
                          <a:spcPct val="115000"/>
                        </a:lnSpc>
                        <a:spcAft>
                          <a:spcPts val="0"/>
                        </a:spcAft>
                      </a:pP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a:latin typeface="Calibri"/>
                          <a:ea typeface="Times New Roman"/>
                          <a:cs typeface="Times New Roman"/>
                        </a:rPr>
                        <a:t>Clinical</a:t>
                      </a: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dirty="0">
                          <a:latin typeface="Calibri"/>
                          <a:ea typeface="Times New Roman"/>
                          <a:cs typeface="Times New Roman"/>
                        </a:rPr>
                        <a:t>Regulatory</a:t>
                      </a: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400" dirty="0">
                          <a:latin typeface="Calibri"/>
                          <a:ea typeface="Times New Roman"/>
                          <a:cs typeface="Times New Roman"/>
                        </a:rPr>
                        <a:t>Safety</a:t>
                      </a: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231">
                <a:tc>
                  <a:txBody>
                    <a:bodyPr/>
                    <a:lstStyle/>
                    <a:p>
                      <a:pPr algn="r">
                        <a:lnSpc>
                          <a:spcPct val="115000"/>
                        </a:lnSpc>
                        <a:spcAft>
                          <a:spcPts val="0"/>
                        </a:spcAft>
                      </a:pPr>
                      <a:r>
                        <a:rPr lang="en-IN" sz="2400" dirty="0">
                          <a:latin typeface="Calibri"/>
                          <a:ea typeface="Times New Roman"/>
                          <a:cs typeface="Times New Roman"/>
                        </a:rPr>
                        <a:t>Big </a:t>
                      </a:r>
                      <a:r>
                        <a:rPr lang="en-IN" sz="2400" dirty="0" err="1">
                          <a:latin typeface="Calibri"/>
                          <a:ea typeface="Times New Roman"/>
                          <a:cs typeface="Times New Roman"/>
                        </a:rPr>
                        <a:t>Pharma</a:t>
                      </a: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15000"/>
                        </a:lnSpc>
                        <a:spcAft>
                          <a:spcPts val="0"/>
                        </a:spcAft>
                        <a:buFont typeface="Wingdings" pitchFamily="2" charset="2"/>
                        <a:buNone/>
                      </a:pP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15000"/>
                        </a:lnSpc>
                        <a:spcAft>
                          <a:spcPts val="0"/>
                        </a:spcAft>
                        <a:buFont typeface="Wingdings"/>
                        <a:buNone/>
                      </a:pP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15000"/>
                        </a:lnSpc>
                        <a:spcAft>
                          <a:spcPts val="0"/>
                        </a:spcAft>
                        <a:buFont typeface="Wingdings"/>
                        <a:buNone/>
                      </a:pP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231">
                <a:tc>
                  <a:txBody>
                    <a:bodyPr/>
                    <a:lstStyle/>
                    <a:p>
                      <a:pPr algn="r">
                        <a:lnSpc>
                          <a:spcPct val="115000"/>
                        </a:lnSpc>
                        <a:spcAft>
                          <a:spcPts val="0"/>
                        </a:spcAft>
                      </a:pPr>
                      <a:r>
                        <a:rPr lang="en-IN" sz="2400" dirty="0">
                          <a:latin typeface="Calibri"/>
                          <a:ea typeface="Times New Roman"/>
                          <a:cs typeface="Times New Roman"/>
                        </a:rPr>
                        <a:t>Small &amp; Medium</a:t>
                      </a: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15000"/>
                        </a:lnSpc>
                        <a:spcAft>
                          <a:spcPts val="0"/>
                        </a:spcAft>
                        <a:buFont typeface="Wingdings"/>
                        <a:buNone/>
                      </a:pP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15000"/>
                        </a:lnSpc>
                        <a:spcAft>
                          <a:spcPts val="0"/>
                        </a:spcAft>
                        <a:buFont typeface="Wingdings"/>
                        <a:buNone/>
                      </a:pP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15000"/>
                        </a:lnSpc>
                        <a:spcAft>
                          <a:spcPts val="0"/>
                        </a:spcAft>
                        <a:buFont typeface="Wingdings"/>
                        <a:buNone/>
                      </a:pP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231">
                <a:tc>
                  <a:txBody>
                    <a:bodyPr/>
                    <a:lstStyle/>
                    <a:p>
                      <a:pPr algn="r">
                        <a:lnSpc>
                          <a:spcPct val="115000"/>
                        </a:lnSpc>
                        <a:spcAft>
                          <a:spcPts val="0"/>
                        </a:spcAft>
                      </a:pPr>
                      <a:r>
                        <a:rPr lang="en-IN" sz="2400" dirty="0">
                          <a:latin typeface="Calibri"/>
                          <a:ea typeface="Times New Roman"/>
                          <a:cs typeface="Times New Roman"/>
                        </a:rPr>
                        <a:t>Generics</a:t>
                      </a: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15000"/>
                        </a:lnSpc>
                        <a:spcAft>
                          <a:spcPts val="0"/>
                        </a:spcAft>
                        <a:buFont typeface="Wingdings"/>
                        <a:buChar char=""/>
                      </a:pP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15000"/>
                        </a:lnSpc>
                        <a:spcAft>
                          <a:spcPts val="0"/>
                        </a:spcAft>
                        <a:buFont typeface="Wingdings"/>
                        <a:buNone/>
                      </a:pP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15000"/>
                        </a:lnSpc>
                        <a:spcAft>
                          <a:spcPts val="0"/>
                        </a:spcAft>
                        <a:buFont typeface="Wingdings"/>
                        <a:buNone/>
                      </a:pP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231">
                <a:tc>
                  <a:txBody>
                    <a:bodyPr/>
                    <a:lstStyle/>
                    <a:p>
                      <a:pPr algn="r">
                        <a:lnSpc>
                          <a:spcPct val="115000"/>
                        </a:lnSpc>
                        <a:spcAft>
                          <a:spcPts val="0"/>
                        </a:spcAft>
                      </a:pPr>
                      <a:r>
                        <a:rPr lang="en-IN" sz="2400" dirty="0" err="1">
                          <a:latin typeface="Calibri"/>
                          <a:ea typeface="Times New Roman"/>
                          <a:cs typeface="Times New Roman"/>
                        </a:rPr>
                        <a:t>Biosimilars</a:t>
                      </a: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15000"/>
                        </a:lnSpc>
                        <a:spcAft>
                          <a:spcPts val="0"/>
                        </a:spcAft>
                        <a:buFont typeface="Wingdings"/>
                        <a:buNone/>
                      </a:pP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15000"/>
                        </a:lnSpc>
                        <a:spcAft>
                          <a:spcPts val="0"/>
                        </a:spcAft>
                        <a:buFont typeface="Wingdings"/>
                        <a:buNone/>
                      </a:pP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ctr">
                        <a:lnSpc>
                          <a:spcPct val="115000"/>
                        </a:lnSpc>
                        <a:spcAft>
                          <a:spcPts val="0"/>
                        </a:spcAft>
                        <a:buFont typeface="Wingdings"/>
                        <a:buNone/>
                      </a:pP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8461">
                <a:tc>
                  <a:txBody>
                    <a:bodyPr/>
                    <a:lstStyle/>
                    <a:p>
                      <a:pPr algn="r">
                        <a:lnSpc>
                          <a:spcPct val="115000"/>
                        </a:lnSpc>
                        <a:spcAft>
                          <a:spcPts val="0"/>
                        </a:spcAft>
                      </a:pPr>
                      <a:r>
                        <a:rPr lang="en-IN" sz="2400" b="1" dirty="0">
                          <a:latin typeface="Calibri"/>
                          <a:ea typeface="Times New Roman"/>
                          <a:cs typeface="Times New Roman"/>
                        </a:rPr>
                        <a:t>Total current market size</a:t>
                      </a: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IN" sz="2400" b="1" dirty="0">
                          <a:latin typeface="Calibri"/>
                          <a:ea typeface="Times New Roman"/>
                          <a:cs typeface="Times New Roman"/>
                        </a:rPr>
                        <a:t>$12bn</a:t>
                      </a: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IN" sz="2400" b="1" dirty="0">
                          <a:latin typeface="Calibri"/>
                          <a:ea typeface="Times New Roman"/>
                          <a:cs typeface="Times New Roman"/>
                        </a:rPr>
                        <a:t>$5bn</a:t>
                      </a: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lgn="ctr">
                        <a:lnSpc>
                          <a:spcPct val="115000"/>
                        </a:lnSpc>
                        <a:spcAft>
                          <a:spcPts val="0"/>
                        </a:spcAft>
                      </a:pPr>
                      <a:r>
                        <a:rPr lang="en-IN" sz="2400" b="1" dirty="0">
                          <a:latin typeface="Calibri"/>
                          <a:ea typeface="Times New Roman"/>
                          <a:cs typeface="Times New Roman"/>
                        </a:rPr>
                        <a:t>$5.3bn</a:t>
                      </a:r>
                      <a:endParaRPr lang="en-IN" sz="2400" dirty="0">
                        <a:latin typeface="Calibri"/>
                        <a:ea typeface="Times New Roman"/>
                        <a:cs typeface="Times New Roman"/>
                      </a:endParaRPr>
                    </a:p>
                  </a:txBody>
                  <a:tcPr marL="66168" marR="661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Oval 8"/>
          <p:cNvSpPr/>
          <p:nvPr/>
        </p:nvSpPr>
        <p:spPr>
          <a:xfrm>
            <a:off x="4286248" y="2143116"/>
            <a:ext cx="214314"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Oval 9"/>
          <p:cNvSpPr/>
          <p:nvPr/>
        </p:nvSpPr>
        <p:spPr>
          <a:xfrm>
            <a:off x="5572132" y="3000372"/>
            <a:ext cx="214314"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Oval 10"/>
          <p:cNvSpPr/>
          <p:nvPr/>
        </p:nvSpPr>
        <p:spPr>
          <a:xfrm>
            <a:off x="5572132" y="2571744"/>
            <a:ext cx="214314"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p:cNvSpPr/>
          <p:nvPr/>
        </p:nvSpPr>
        <p:spPr>
          <a:xfrm>
            <a:off x="5572132" y="2143116"/>
            <a:ext cx="214314"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p:cNvSpPr/>
          <p:nvPr/>
        </p:nvSpPr>
        <p:spPr>
          <a:xfrm>
            <a:off x="6929454" y="3429000"/>
            <a:ext cx="214314"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Oval 13"/>
          <p:cNvSpPr/>
          <p:nvPr/>
        </p:nvSpPr>
        <p:spPr>
          <a:xfrm>
            <a:off x="6929454" y="3000372"/>
            <a:ext cx="214314"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5" name="Oval 14"/>
          <p:cNvSpPr/>
          <p:nvPr/>
        </p:nvSpPr>
        <p:spPr>
          <a:xfrm>
            <a:off x="6929454" y="2571744"/>
            <a:ext cx="214314"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Oval 15"/>
          <p:cNvSpPr/>
          <p:nvPr/>
        </p:nvSpPr>
        <p:spPr>
          <a:xfrm>
            <a:off x="6929454" y="2143116"/>
            <a:ext cx="214314"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Oval 16"/>
          <p:cNvSpPr/>
          <p:nvPr/>
        </p:nvSpPr>
        <p:spPr>
          <a:xfrm>
            <a:off x="4286248" y="2571744"/>
            <a:ext cx="214314"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p:cNvSpPr/>
          <p:nvPr/>
        </p:nvSpPr>
        <p:spPr>
          <a:xfrm>
            <a:off x="4286248" y="3000372"/>
            <a:ext cx="214314"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p:cNvSpPr/>
          <p:nvPr/>
        </p:nvSpPr>
        <p:spPr>
          <a:xfrm>
            <a:off x="4286248" y="3429000"/>
            <a:ext cx="214314"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Oval 19"/>
          <p:cNvSpPr/>
          <p:nvPr/>
        </p:nvSpPr>
        <p:spPr>
          <a:xfrm>
            <a:off x="5572132" y="3429000"/>
            <a:ext cx="214314"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68280"/>
          </a:xfrm>
        </p:spPr>
        <p:txBody>
          <a:bodyPr>
            <a:noAutofit/>
          </a:bodyPr>
          <a:lstStyle/>
          <a:p>
            <a:r>
              <a:rPr lang="en-US" sz="4000" dirty="0" smtClean="0"/>
              <a:t>On The Ground Facts</a:t>
            </a:r>
            <a:endParaRPr lang="en-IN" sz="4000" dirty="0"/>
          </a:p>
        </p:txBody>
      </p:sp>
      <p:sp>
        <p:nvSpPr>
          <p:cNvPr id="5" name="Content Placeholder 4"/>
          <p:cNvSpPr>
            <a:spLocks noGrp="1"/>
          </p:cNvSpPr>
          <p:nvPr>
            <p:ph idx="1"/>
          </p:nvPr>
        </p:nvSpPr>
        <p:spPr>
          <a:xfrm>
            <a:off x="457200" y="928670"/>
            <a:ext cx="8229600" cy="5054617"/>
          </a:xfrm>
        </p:spPr>
        <p:txBody>
          <a:bodyPr>
            <a:normAutofit/>
          </a:bodyPr>
          <a:lstStyle/>
          <a:p>
            <a:pPr>
              <a:buNone/>
            </a:pPr>
            <a:r>
              <a:rPr lang="en-IN" sz="2400" dirty="0"/>
              <a:t>1) In the area of source data </a:t>
            </a:r>
            <a:r>
              <a:rPr lang="en-IN" sz="2400" dirty="0" smtClean="0"/>
              <a:t>verification</a:t>
            </a:r>
          </a:p>
          <a:p>
            <a:pPr lvl="0"/>
            <a:r>
              <a:rPr lang="en-IN" sz="2400" dirty="0"/>
              <a:t>50% of the time spent at clinical research site on SDV is for a 2.7% data correction rate.</a:t>
            </a:r>
          </a:p>
          <a:p>
            <a:pPr lvl="0"/>
            <a:r>
              <a:rPr lang="en-IN" sz="2400" dirty="0" smtClean="0"/>
              <a:t>Research </a:t>
            </a:r>
            <a:r>
              <a:rPr lang="en-IN" sz="2400" dirty="0"/>
              <a:t>heads travel thousands of miles to read transcripts for their site monitoring accountability. 30% of R&amp;D budget goes into site monitoring</a:t>
            </a:r>
          </a:p>
          <a:p>
            <a:pPr lvl="0"/>
            <a:r>
              <a:rPr lang="en-IN" sz="2400" dirty="0"/>
              <a:t>Only 10% of trials complete on time</a:t>
            </a:r>
          </a:p>
          <a:p>
            <a:pPr>
              <a:buNone/>
            </a:pPr>
            <a:r>
              <a:rPr lang="en-IN" sz="2400" dirty="0"/>
              <a:t> </a:t>
            </a:r>
          </a:p>
          <a:p>
            <a:pPr>
              <a:buNone/>
            </a:pPr>
            <a:r>
              <a:rPr lang="en-IN" sz="2400" dirty="0"/>
              <a:t>2) Projected </a:t>
            </a:r>
            <a:r>
              <a:rPr lang="en-IN" sz="2400" dirty="0" err="1"/>
              <a:t>RoI</a:t>
            </a:r>
            <a:r>
              <a:rPr lang="en-IN" sz="2400" dirty="0"/>
              <a:t> on Pharmaceutical R&amp;D has reduced from 10% before 2010 to 4% currently due to rise in asset development cost.</a:t>
            </a:r>
          </a:p>
          <a:p>
            <a:endParaRPr lang="en-IN"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142852"/>
            <a:ext cx="8229600" cy="500066"/>
          </a:xfrm>
        </p:spPr>
        <p:txBody>
          <a:bodyPr>
            <a:noAutofit/>
          </a:bodyPr>
          <a:lstStyle/>
          <a:p>
            <a:r>
              <a:rPr lang="en-IN" sz="2800" dirty="0" smtClean="0"/>
              <a:t/>
            </a:r>
            <a:br>
              <a:rPr lang="en-IN" sz="2800" dirty="0" smtClean="0"/>
            </a:br>
            <a:r>
              <a:rPr lang="en-IN" sz="4000" dirty="0" smtClean="0"/>
              <a:t>Opportunities</a:t>
            </a:r>
            <a:r>
              <a:rPr lang="en-IN" sz="2800" dirty="0"/>
              <a:t/>
            </a:r>
            <a:br>
              <a:rPr lang="en-IN" sz="2800" dirty="0"/>
            </a:br>
            <a:endParaRPr lang="en-IN" sz="2800" dirty="0"/>
          </a:p>
        </p:txBody>
      </p:sp>
      <p:sp>
        <p:nvSpPr>
          <p:cNvPr id="3" name="Content Placeholder 2"/>
          <p:cNvSpPr>
            <a:spLocks noGrp="1"/>
          </p:cNvSpPr>
          <p:nvPr>
            <p:ph idx="1"/>
          </p:nvPr>
        </p:nvSpPr>
        <p:spPr>
          <a:xfrm>
            <a:off x="457200" y="1000108"/>
            <a:ext cx="8229600" cy="5126055"/>
          </a:xfrm>
        </p:spPr>
        <p:txBody>
          <a:bodyPr>
            <a:normAutofit fontScale="85000" lnSpcReduction="20000"/>
          </a:bodyPr>
          <a:lstStyle/>
          <a:p>
            <a:pPr lvl="0"/>
            <a:r>
              <a:rPr lang="en-IN" sz="2800" dirty="0"/>
              <a:t>Europe is mandating use of IDMP by 2018. The standard defines hundreds of attributes per product and includes data that is typically owned by multiple departments, not just regulatory affairs. Other regions are expected to follow.</a:t>
            </a:r>
          </a:p>
          <a:p>
            <a:pPr>
              <a:buNone/>
            </a:pPr>
            <a:r>
              <a:rPr lang="en-IN" sz="2800" dirty="0"/>
              <a:t> </a:t>
            </a:r>
          </a:p>
          <a:p>
            <a:pPr lvl="0"/>
            <a:r>
              <a:rPr lang="en-IN" sz="2800" dirty="0"/>
              <a:t>Drugs worth $200bn slated to go off patent in the next 3 years; Biologics worth $60bn going off patent in the next few years</a:t>
            </a:r>
          </a:p>
          <a:p>
            <a:pPr>
              <a:buNone/>
            </a:pPr>
            <a:r>
              <a:rPr lang="en-IN" sz="2800" dirty="0"/>
              <a:t> </a:t>
            </a:r>
          </a:p>
          <a:p>
            <a:pPr lvl="0"/>
            <a:r>
              <a:rPr lang="en-IN" sz="2800" dirty="0"/>
              <a:t>More emerging markets adopting regulatory framework in </a:t>
            </a:r>
            <a:r>
              <a:rPr lang="en-IN" sz="2800" dirty="0" err="1"/>
              <a:t>lifescience</a:t>
            </a:r>
            <a:r>
              <a:rPr lang="en-IN" sz="2800" dirty="0"/>
              <a:t> and pharmaceuticals</a:t>
            </a:r>
          </a:p>
          <a:p>
            <a:pPr>
              <a:buNone/>
            </a:pPr>
            <a:r>
              <a:rPr lang="en-IN" sz="2800" dirty="0"/>
              <a:t> </a:t>
            </a:r>
          </a:p>
          <a:p>
            <a:pPr lvl="0"/>
            <a:r>
              <a:rPr lang="en-IN" sz="2800" dirty="0"/>
              <a:t>Take has accomplished more than 2,00,000 regulatory filings. They did 7000 filings for a globally leading </a:t>
            </a:r>
            <a:r>
              <a:rPr lang="en-IN" sz="2800" dirty="0" err="1"/>
              <a:t>pharma</a:t>
            </a:r>
            <a:r>
              <a:rPr lang="en-IN" sz="2800" dirty="0"/>
              <a:t> company with a 100% hit rate.</a:t>
            </a:r>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582594"/>
          </a:xfrm>
        </p:spPr>
        <p:txBody>
          <a:bodyPr>
            <a:normAutofit fontScale="90000"/>
          </a:bodyPr>
          <a:lstStyle/>
          <a:p>
            <a:r>
              <a:rPr lang="en-US" dirty="0" smtClean="0"/>
              <a:t/>
            </a:r>
            <a:br>
              <a:rPr lang="en-US" dirty="0" smtClean="0"/>
            </a:br>
            <a:r>
              <a:rPr lang="en-US" dirty="0" smtClean="0"/>
              <a:t>Numbers</a:t>
            </a:r>
            <a:br>
              <a:rPr lang="en-US" dirty="0" smtClean="0"/>
            </a:br>
            <a:endParaRPr lang="en-IN" dirty="0"/>
          </a:p>
        </p:txBody>
      </p:sp>
      <p:graphicFrame>
        <p:nvGraphicFramePr>
          <p:cNvPr id="6" name="Table 5"/>
          <p:cNvGraphicFramePr>
            <a:graphicFrameLocks noGrp="1"/>
          </p:cNvGraphicFramePr>
          <p:nvPr/>
        </p:nvGraphicFramePr>
        <p:xfrm>
          <a:off x="1500166" y="5000636"/>
          <a:ext cx="6096000" cy="1664970"/>
        </p:xfrm>
        <a:graphic>
          <a:graphicData uri="http://schemas.openxmlformats.org/drawingml/2006/table">
            <a:tbl>
              <a:tblPr/>
              <a:tblGrid>
                <a:gridCol w="1106746"/>
                <a:gridCol w="1373646"/>
                <a:gridCol w="1654781"/>
                <a:gridCol w="1960827"/>
              </a:tblGrid>
              <a:tr h="327398">
                <a:tc>
                  <a:txBody>
                    <a:bodyPr/>
                    <a:lstStyle/>
                    <a:p>
                      <a:pPr>
                        <a:lnSpc>
                          <a:spcPct val="115000"/>
                        </a:lnSpc>
                        <a:spcAft>
                          <a:spcPts val="0"/>
                        </a:spcAft>
                      </a:pPr>
                      <a:endParaRPr lang="en-IN" sz="1900" dirty="0">
                        <a:latin typeface="Calibri"/>
                        <a:ea typeface="Times New Roman"/>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900">
                          <a:latin typeface="Calibri"/>
                          <a:ea typeface="Times New Roman"/>
                          <a:cs typeface="Times New Roman"/>
                        </a:rPr>
                        <a:t>Mcap/sales</a:t>
                      </a:r>
                      <a:endParaRPr lang="en-IN" sz="1000">
                        <a:latin typeface="Calibri"/>
                        <a:ea typeface="Times New Roman"/>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900" dirty="0" err="1">
                          <a:latin typeface="Calibri"/>
                          <a:ea typeface="Times New Roman"/>
                          <a:cs typeface="Times New Roman"/>
                        </a:rPr>
                        <a:t>Mcap</a:t>
                      </a:r>
                      <a:r>
                        <a:rPr lang="en-IN" sz="1900" dirty="0">
                          <a:latin typeface="Calibri"/>
                          <a:ea typeface="Times New Roman"/>
                          <a:cs typeface="Times New Roman"/>
                        </a:rPr>
                        <a:t>/EBITDA</a:t>
                      </a:r>
                      <a:endParaRPr lang="en-IN" sz="1000" dirty="0">
                        <a:latin typeface="Calibri"/>
                        <a:ea typeface="Times New Roman"/>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1900">
                          <a:latin typeface="Calibri"/>
                          <a:ea typeface="Times New Roman"/>
                          <a:cs typeface="Times New Roman"/>
                        </a:rPr>
                        <a:t>Mcap/net profit</a:t>
                      </a:r>
                      <a:endParaRPr lang="en-IN" sz="1000">
                        <a:latin typeface="Calibri"/>
                        <a:ea typeface="Times New Roman"/>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795">
                <a:tc>
                  <a:txBody>
                    <a:bodyPr/>
                    <a:lstStyle/>
                    <a:p>
                      <a:pPr>
                        <a:lnSpc>
                          <a:spcPct val="115000"/>
                        </a:lnSpc>
                        <a:spcAft>
                          <a:spcPts val="0"/>
                        </a:spcAft>
                      </a:pPr>
                      <a:r>
                        <a:rPr lang="en-IN" sz="1900">
                          <a:latin typeface="Calibri"/>
                          <a:ea typeface="Times New Roman"/>
                          <a:cs typeface="Times New Roman"/>
                        </a:rPr>
                        <a:t>Take Solutions</a:t>
                      </a:r>
                      <a:endParaRPr lang="en-IN" sz="1000">
                        <a:latin typeface="Calibri"/>
                        <a:ea typeface="Times New Roman"/>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900">
                          <a:latin typeface="Calibri"/>
                          <a:ea typeface="Times New Roman"/>
                          <a:cs typeface="Times New Roman"/>
                        </a:rPr>
                        <a:t>1.8</a:t>
                      </a:r>
                      <a:endParaRPr lang="en-IN" sz="1000">
                        <a:latin typeface="Calibri"/>
                        <a:ea typeface="Times New Roman"/>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900">
                          <a:latin typeface="Calibri"/>
                          <a:ea typeface="Times New Roman"/>
                          <a:cs typeface="Times New Roman"/>
                        </a:rPr>
                        <a:t>8</a:t>
                      </a:r>
                      <a:endParaRPr lang="en-IN" sz="1000">
                        <a:latin typeface="Calibri"/>
                        <a:ea typeface="Times New Roman"/>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900">
                          <a:latin typeface="Calibri"/>
                          <a:ea typeface="Times New Roman"/>
                          <a:cs typeface="Times New Roman"/>
                        </a:rPr>
                        <a:t>15</a:t>
                      </a:r>
                      <a:endParaRPr lang="en-IN" sz="1000">
                        <a:latin typeface="Calibri"/>
                        <a:ea typeface="Times New Roman"/>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4795">
                <a:tc>
                  <a:txBody>
                    <a:bodyPr/>
                    <a:lstStyle/>
                    <a:p>
                      <a:pPr>
                        <a:lnSpc>
                          <a:spcPct val="115000"/>
                        </a:lnSpc>
                        <a:spcAft>
                          <a:spcPts val="0"/>
                        </a:spcAft>
                      </a:pPr>
                      <a:r>
                        <a:rPr lang="en-IN" sz="1900">
                          <a:latin typeface="Calibri"/>
                          <a:ea typeface="Times New Roman"/>
                          <a:cs typeface="Times New Roman"/>
                        </a:rPr>
                        <a:t>Quintiles IMS</a:t>
                      </a:r>
                      <a:endParaRPr lang="en-IN" sz="1000">
                        <a:latin typeface="Calibri"/>
                        <a:ea typeface="Times New Roman"/>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900">
                          <a:latin typeface="Calibri"/>
                          <a:ea typeface="Times New Roman"/>
                          <a:cs typeface="Times New Roman"/>
                        </a:rPr>
                        <a:t>2.4</a:t>
                      </a:r>
                      <a:endParaRPr lang="en-IN" sz="1000">
                        <a:latin typeface="Calibri"/>
                        <a:ea typeface="Times New Roman"/>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900">
                          <a:latin typeface="Calibri"/>
                          <a:ea typeface="Times New Roman"/>
                          <a:cs typeface="Times New Roman"/>
                        </a:rPr>
                        <a:t>10.4</a:t>
                      </a:r>
                      <a:endParaRPr lang="en-IN" sz="1000">
                        <a:latin typeface="Calibri"/>
                        <a:ea typeface="Times New Roman"/>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1900" dirty="0">
                          <a:latin typeface="Calibri"/>
                          <a:ea typeface="Times New Roman"/>
                          <a:cs typeface="Times New Roman"/>
                        </a:rPr>
                        <a:t>23</a:t>
                      </a:r>
                      <a:endParaRPr lang="en-IN" sz="1000" dirty="0">
                        <a:latin typeface="Calibri"/>
                        <a:ea typeface="Times New Roman"/>
                        <a:cs typeface="Times New Roman"/>
                      </a:endParaRPr>
                    </a:p>
                  </a:txBody>
                  <a:tcPr marL="64056" marR="6405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433" name="Rectangle 1"/>
          <p:cNvSpPr>
            <a:spLocks noChangeArrowheads="1"/>
          </p:cNvSpPr>
          <p:nvPr/>
        </p:nvSpPr>
        <p:spPr bwMode="auto">
          <a:xfrm>
            <a:off x="0" y="0"/>
            <a:ext cx="184731" cy="4924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Box 7"/>
          <p:cNvSpPr txBox="1"/>
          <p:nvPr/>
        </p:nvSpPr>
        <p:spPr>
          <a:xfrm>
            <a:off x="1357290" y="1285860"/>
            <a:ext cx="6715172" cy="369332"/>
          </a:xfrm>
          <a:prstGeom prst="rect">
            <a:avLst/>
          </a:prstGeom>
          <a:noFill/>
        </p:spPr>
        <p:txBody>
          <a:bodyPr wrap="square" rtlCol="0">
            <a:spAutoFit/>
          </a:bodyPr>
          <a:lstStyle/>
          <a:p>
            <a:endParaRPr lang="en-IN" dirty="0"/>
          </a:p>
        </p:txBody>
      </p:sp>
      <p:graphicFrame>
        <p:nvGraphicFramePr>
          <p:cNvPr id="9" name="Table 8"/>
          <p:cNvGraphicFramePr>
            <a:graphicFrameLocks noGrp="1"/>
          </p:cNvGraphicFramePr>
          <p:nvPr/>
        </p:nvGraphicFramePr>
        <p:xfrm>
          <a:off x="1500166" y="1071546"/>
          <a:ext cx="6095999" cy="3154680"/>
        </p:xfrm>
        <a:graphic>
          <a:graphicData uri="http://schemas.openxmlformats.org/drawingml/2006/table">
            <a:tbl>
              <a:tblPr/>
              <a:tblGrid>
                <a:gridCol w="1443091"/>
                <a:gridCol w="1157380"/>
                <a:gridCol w="1157380"/>
                <a:gridCol w="1145370"/>
                <a:gridCol w="1192778"/>
              </a:tblGrid>
              <a:tr h="697842">
                <a:tc>
                  <a:txBody>
                    <a:bodyPr/>
                    <a:lstStyle/>
                    <a:p>
                      <a:pPr>
                        <a:lnSpc>
                          <a:spcPct val="115000"/>
                        </a:lnSpc>
                        <a:spcAft>
                          <a:spcPts val="0"/>
                        </a:spcAft>
                      </a:pPr>
                      <a:r>
                        <a:rPr lang="en-IN" sz="2000" b="1">
                          <a:latin typeface="Calibri"/>
                          <a:ea typeface="Times New Roman"/>
                          <a:cs typeface="Calibri"/>
                        </a:rPr>
                        <a:t>Metric</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IN" sz="2000" b="1">
                          <a:latin typeface="Calibri"/>
                          <a:ea typeface="Times New Roman"/>
                          <a:cs typeface="Calibri"/>
                        </a:rPr>
                        <a:t>FY 13-14</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b="1">
                          <a:latin typeface="Calibri"/>
                          <a:ea typeface="Times New Roman"/>
                          <a:cs typeface="Calibri"/>
                        </a:rPr>
                        <a:t>FY 14-15</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b="1">
                          <a:latin typeface="Calibri"/>
                          <a:ea typeface="Times New Roman"/>
                          <a:cs typeface="Calibri"/>
                        </a:rPr>
                        <a:t>FY 15-16</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IN" sz="2000" b="1">
                          <a:latin typeface="Calibri"/>
                          <a:ea typeface="Times New Roman"/>
                          <a:cs typeface="Calibri"/>
                        </a:rPr>
                        <a:t>CAGR growth</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921">
                <a:tc>
                  <a:txBody>
                    <a:bodyPr/>
                    <a:lstStyle/>
                    <a:p>
                      <a:pPr>
                        <a:lnSpc>
                          <a:spcPct val="115000"/>
                        </a:lnSpc>
                        <a:spcAft>
                          <a:spcPts val="0"/>
                        </a:spcAft>
                      </a:pPr>
                      <a:r>
                        <a:rPr lang="en-IN" sz="2000">
                          <a:latin typeface="Calibri"/>
                          <a:ea typeface="Times New Roman"/>
                          <a:cs typeface="Calibri"/>
                        </a:rPr>
                        <a:t>Net Sales</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IN" sz="2000">
                          <a:latin typeface="Calibri"/>
                          <a:ea typeface="Times New Roman"/>
                          <a:cs typeface="Calibri"/>
                        </a:rPr>
                        <a:t>816</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latin typeface="Calibri"/>
                          <a:ea typeface="Times New Roman"/>
                          <a:cs typeface="Calibri"/>
                        </a:rPr>
                        <a:t>730</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latin typeface="Calibri"/>
                          <a:ea typeface="Times New Roman"/>
                          <a:cs typeface="Calibri"/>
                        </a:rPr>
                        <a:t>1030</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0000"/>
                          </a:solidFill>
                          <a:latin typeface="Calibri"/>
                          <a:ea typeface="Times New Roman"/>
                          <a:cs typeface="Calibri"/>
                        </a:rPr>
                        <a:t>12%</a:t>
                      </a:r>
                      <a:endParaRPr lang="en-IN" sz="1100">
                        <a:latin typeface="Calibri"/>
                        <a:ea typeface="Times New Roman"/>
                        <a:cs typeface="Times New Roman"/>
                      </a:endParaRPr>
                    </a:p>
                  </a:txBody>
                  <a:tcPr marL="68267" marR="682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921">
                <a:tc>
                  <a:txBody>
                    <a:bodyPr/>
                    <a:lstStyle/>
                    <a:p>
                      <a:pPr>
                        <a:lnSpc>
                          <a:spcPct val="115000"/>
                        </a:lnSpc>
                        <a:spcAft>
                          <a:spcPts val="0"/>
                        </a:spcAft>
                      </a:pPr>
                      <a:r>
                        <a:rPr lang="en-IN" sz="2000">
                          <a:latin typeface="Calibri"/>
                          <a:ea typeface="Times New Roman"/>
                          <a:cs typeface="Calibri"/>
                        </a:rPr>
                        <a:t> </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IN" sz="2000">
                          <a:latin typeface="Calibri"/>
                          <a:ea typeface="Times New Roman"/>
                          <a:cs typeface="Calibri"/>
                        </a:rPr>
                        <a:t> </a:t>
                      </a:r>
                      <a:endParaRPr lang="en-IN" sz="1100">
                        <a:latin typeface="Calibri"/>
                        <a:ea typeface="Times New Roman"/>
                        <a:cs typeface="Times New Roman"/>
                      </a:endParaRPr>
                    </a:p>
                  </a:txBody>
                  <a:tcPr marL="68267" marR="6826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latin typeface="Calibri"/>
                          <a:ea typeface="Times New Roman"/>
                          <a:cs typeface="Calibri"/>
                        </a:rPr>
                        <a:t> </a:t>
                      </a:r>
                      <a:endParaRPr lang="en-IN" sz="1100">
                        <a:latin typeface="Calibri"/>
                        <a:ea typeface="Times New Roman"/>
                        <a:cs typeface="Times New Roman"/>
                      </a:endParaRPr>
                    </a:p>
                  </a:txBody>
                  <a:tcPr marL="68267" marR="6826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latin typeface="Calibri"/>
                          <a:ea typeface="Times New Roman"/>
                          <a:cs typeface="Calibri"/>
                        </a:rPr>
                        <a:t> </a:t>
                      </a:r>
                      <a:endParaRPr lang="en-IN" sz="1100">
                        <a:latin typeface="Calibri"/>
                        <a:ea typeface="Times New Roman"/>
                        <a:cs typeface="Times New Roman"/>
                      </a:endParaRPr>
                    </a:p>
                  </a:txBody>
                  <a:tcPr marL="68267" marR="6826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0000"/>
                          </a:solidFill>
                          <a:latin typeface="Calibri"/>
                          <a:ea typeface="Times New Roman"/>
                          <a:cs typeface="Calibri"/>
                        </a:rPr>
                        <a:t> </a:t>
                      </a:r>
                      <a:endParaRPr lang="en-IN" sz="1100">
                        <a:latin typeface="Calibri"/>
                        <a:ea typeface="Times New Roman"/>
                        <a:cs typeface="Times New Roman"/>
                      </a:endParaRPr>
                    </a:p>
                  </a:txBody>
                  <a:tcPr marL="68267" marR="682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921">
                <a:tc>
                  <a:txBody>
                    <a:bodyPr/>
                    <a:lstStyle/>
                    <a:p>
                      <a:pPr>
                        <a:lnSpc>
                          <a:spcPct val="115000"/>
                        </a:lnSpc>
                        <a:spcAft>
                          <a:spcPts val="0"/>
                        </a:spcAft>
                      </a:pPr>
                      <a:r>
                        <a:rPr lang="en-IN" sz="2000">
                          <a:latin typeface="Calibri"/>
                          <a:ea typeface="Times New Roman"/>
                          <a:cs typeface="Calibri"/>
                        </a:rPr>
                        <a:t>Op profit</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IN" sz="2000">
                          <a:latin typeface="Calibri"/>
                          <a:ea typeface="Times New Roman"/>
                          <a:cs typeface="Calibri"/>
                        </a:rPr>
                        <a:t>71</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0000"/>
                          </a:solidFill>
                          <a:latin typeface="Calibri"/>
                          <a:ea typeface="Times New Roman"/>
                          <a:cs typeface="Calibri"/>
                        </a:rPr>
                        <a:t>90</a:t>
                      </a:r>
                      <a:endParaRPr lang="en-IN" sz="1100">
                        <a:latin typeface="Calibri"/>
                        <a:ea typeface="Times New Roman"/>
                        <a:cs typeface="Times New Roman"/>
                      </a:endParaRPr>
                    </a:p>
                  </a:txBody>
                  <a:tcPr marL="68267" marR="682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0000"/>
                          </a:solidFill>
                          <a:latin typeface="Calibri"/>
                          <a:ea typeface="Times New Roman"/>
                          <a:cs typeface="Calibri"/>
                        </a:rPr>
                        <a:t>139</a:t>
                      </a:r>
                      <a:endParaRPr lang="en-IN" sz="1100">
                        <a:latin typeface="Calibri"/>
                        <a:ea typeface="Times New Roman"/>
                        <a:cs typeface="Times New Roman"/>
                      </a:endParaRPr>
                    </a:p>
                  </a:txBody>
                  <a:tcPr marL="68267" marR="682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0000"/>
                          </a:solidFill>
                          <a:latin typeface="Calibri"/>
                          <a:ea typeface="Times New Roman"/>
                          <a:cs typeface="Calibri"/>
                        </a:rPr>
                        <a:t>40%</a:t>
                      </a:r>
                      <a:endParaRPr lang="en-IN" sz="1100">
                        <a:latin typeface="Calibri"/>
                        <a:ea typeface="Times New Roman"/>
                        <a:cs typeface="Times New Roman"/>
                      </a:endParaRPr>
                    </a:p>
                  </a:txBody>
                  <a:tcPr marL="68267" marR="682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921">
                <a:tc>
                  <a:txBody>
                    <a:bodyPr/>
                    <a:lstStyle/>
                    <a:p>
                      <a:pPr>
                        <a:lnSpc>
                          <a:spcPct val="115000"/>
                        </a:lnSpc>
                        <a:spcAft>
                          <a:spcPts val="0"/>
                        </a:spcAft>
                      </a:pPr>
                      <a:r>
                        <a:rPr lang="en-IN" sz="2000">
                          <a:latin typeface="Calibri"/>
                          <a:ea typeface="Times New Roman"/>
                          <a:cs typeface="Calibri"/>
                        </a:rPr>
                        <a:t>OPM (%)</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IN" sz="2000">
                          <a:latin typeface="Calibri"/>
                          <a:ea typeface="Times New Roman"/>
                          <a:cs typeface="Calibri"/>
                        </a:rPr>
                        <a:t>8.7</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IN" sz="2000">
                          <a:latin typeface="Calibri"/>
                          <a:ea typeface="Times New Roman"/>
                          <a:cs typeface="Calibri"/>
                        </a:rPr>
                        <a:t>12.3</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IN" sz="2000">
                          <a:latin typeface="Calibri"/>
                          <a:ea typeface="Times New Roman"/>
                          <a:cs typeface="Calibri"/>
                        </a:rPr>
                        <a:t>13.5</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IN" sz="2000">
                          <a:solidFill>
                            <a:srgbClr val="000000"/>
                          </a:solidFill>
                          <a:latin typeface="Calibri"/>
                          <a:ea typeface="Times New Roman"/>
                          <a:cs typeface="Calibri"/>
                        </a:rPr>
                        <a:t> </a:t>
                      </a:r>
                      <a:endParaRPr lang="en-IN" sz="1100">
                        <a:latin typeface="Calibri"/>
                        <a:ea typeface="Times New Roman"/>
                        <a:cs typeface="Times New Roman"/>
                      </a:endParaRPr>
                    </a:p>
                  </a:txBody>
                  <a:tcPr marL="68267" marR="682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348921">
                <a:tc>
                  <a:txBody>
                    <a:bodyPr/>
                    <a:lstStyle/>
                    <a:p>
                      <a:pPr>
                        <a:lnSpc>
                          <a:spcPct val="115000"/>
                        </a:lnSpc>
                        <a:spcAft>
                          <a:spcPts val="0"/>
                        </a:spcAft>
                      </a:pPr>
                      <a:r>
                        <a:rPr lang="en-IN" sz="2000">
                          <a:latin typeface="Calibri"/>
                          <a:ea typeface="Times New Roman"/>
                          <a:cs typeface="Calibri"/>
                        </a:rPr>
                        <a:t> </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IN" sz="2000">
                          <a:latin typeface="Calibri"/>
                          <a:ea typeface="Times New Roman"/>
                          <a:cs typeface="Calibri"/>
                        </a:rPr>
                        <a:t> </a:t>
                      </a:r>
                      <a:endParaRPr lang="en-IN" sz="1100">
                        <a:latin typeface="Calibri"/>
                        <a:ea typeface="Times New Roman"/>
                        <a:cs typeface="Times New Roman"/>
                      </a:endParaRPr>
                    </a:p>
                  </a:txBody>
                  <a:tcPr marL="68267" marR="6826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latin typeface="Calibri"/>
                          <a:ea typeface="Times New Roman"/>
                          <a:cs typeface="Calibri"/>
                        </a:rPr>
                        <a:t> </a:t>
                      </a:r>
                      <a:endParaRPr lang="en-IN" sz="1100">
                        <a:latin typeface="Calibri"/>
                        <a:ea typeface="Times New Roman"/>
                        <a:cs typeface="Times New Roman"/>
                      </a:endParaRPr>
                    </a:p>
                  </a:txBody>
                  <a:tcPr marL="68267" marR="68267"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latin typeface="Calibri"/>
                          <a:ea typeface="Times New Roman"/>
                          <a:cs typeface="Calibri"/>
                        </a:rPr>
                        <a:t> </a:t>
                      </a:r>
                      <a:endParaRPr lang="en-IN" sz="1100">
                        <a:latin typeface="Calibri"/>
                        <a:ea typeface="Times New Roman"/>
                        <a:cs typeface="Times New Roman"/>
                      </a:endParaRPr>
                    </a:p>
                  </a:txBody>
                  <a:tcPr marL="68267" marR="6826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0000"/>
                          </a:solidFill>
                          <a:latin typeface="Calibri"/>
                          <a:ea typeface="Times New Roman"/>
                          <a:cs typeface="Calibri"/>
                        </a:rPr>
                        <a:t> </a:t>
                      </a:r>
                      <a:endParaRPr lang="en-IN" sz="1100">
                        <a:latin typeface="Calibri"/>
                        <a:ea typeface="Times New Roman"/>
                        <a:cs typeface="Times New Roman"/>
                      </a:endParaRPr>
                    </a:p>
                  </a:txBody>
                  <a:tcPr marL="68267" marR="682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348921">
                <a:tc>
                  <a:txBody>
                    <a:bodyPr/>
                    <a:lstStyle/>
                    <a:p>
                      <a:pPr>
                        <a:lnSpc>
                          <a:spcPct val="115000"/>
                        </a:lnSpc>
                        <a:spcAft>
                          <a:spcPts val="0"/>
                        </a:spcAft>
                      </a:pPr>
                      <a:r>
                        <a:rPr lang="en-IN" sz="2000">
                          <a:latin typeface="Calibri"/>
                          <a:ea typeface="Times New Roman"/>
                          <a:cs typeface="Calibri"/>
                        </a:rPr>
                        <a:t>Net profit</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IN" sz="2000">
                          <a:latin typeface="Calibri"/>
                          <a:ea typeface="Times New Roman"/>
                          <a:cs typeface="Calibri"/>
                        </a:rPr>
                        <a:t>58</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latin typeface="Calibri"/>
                          <a:ea typeface="Times New Roman"/>
                          <a:cs typeface="Calibri"/>
                        </a:rPr>
                        <a:t>70</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latin typeface="Calibri"/>
                          <a:ea typeface="Times New Roman"/>
                          <a:cs typeface="Calibri"/>
                        </a:rPr>
                        <a:t>120</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IN" sz="2000">
                          <a:solidFill>
                            <a:srgbClr val="000000"/>
                          </a:solidFill>
                          <a:latin typeface="Calibri"/>
                          <a:ea typeface="Times New Roman"/>
                          <a:cs typeface="Calibri"/>
                        </a:rPr>
                        <a:t>44%</a:t>
                      </a:r>
                      <a:endParaRPr lang="en-IN" sz="1100">
                        <a:latin typeface="Calibri"/>
                        <a:ea typeface="Times New Roman"/>
                        <a:cs typeface="Times New Roman"/>
                      </a:endParaRPr>
                    </a:p>
                  </a:txBody>
                  <a:tcPr marL="68267" marR="682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921">
                <a:tc>
                  <a:txBody>
                    <a:bodyPr/>
                    <a:lstStyle/>
                    <a:p>
                      <a:pPr>
                        <a:lnSpc>
                          <a:spcPct val="115000"/>
                        </a:lnSpc>
                        <a:spcAft>
                          <a:spcPts val="0"/>
                        </a:spcAft>
                      </a:pPr>
                      <a:r>
                        <a:rPr lang="en-IN" sz="2000">
                          <a:latin typeface="Calibri"/>
                          <a:ea typeface="Times New Roman"/>
                          <a:cs typeface="Calibri"/>
                        </a:rPr>
                        <a:t>NPM (%)</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a:lnSpc>
                          <a:spcPct val="115000"/>
                        </a:lnSpc>
                        <a:spcAft>
                          <a:spcPts val="0"/>
                        </a:spcAft>
                      </a:pPr>
                      <a:r>
                        <a:rPr lang="en-IN" sz="2000">
                          <a:latin typeface="Calibri"/>
                          <a:ea typeface="Times New Roman"/>
                          <a:cs typeface="Calibri"/>
                        </a:rPr>
                        <a:t>7.1</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IN" sz="2000">
                          <a:latin typeface="Calibri"/>
                          <a:ea typeface="Times New Roman"/>
                          <a:cs typeface="Calibri"/>
                        </a:rPr>
                        <a:t>9.6</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ctr">
                        <a:lnSpc>
                          <a:spcPct val="115000"/>
                        </a:lnSpc>
                        <a:spcAft>
                          <a:spcPts val="0"/>
                        </a:spcAft>
                      </a:pPr>
                      <a:r>
                        <a:rPr lang="en-IN" sz="2000">
                          <a:latin typeface="Calibri"/>
                          <a:ea typeface="Times New Roman"/>
                          <a:cs typeface="Calibri"/>
                        </a:rPr>
                        <a:t>11.7</a:t>
                      </a:r>
                      <a:endParaRPr lang="en-IN" sz="1100">
                        <a:latin typeface="Calibri"/>
                        <a:ea typeface="Times New Roman"/>
                        <a:cs typeface="Times New Roman"/>
                      </a:endParaRPr>
                    </a:p>
                  </a:txBody>
                  <a:tcPr marL="68267" marR="682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nSpc>
                          <a:spcPct val="115000"/>
                        </a:lnSpc>
                        <a:spcAft>
                          <a:spcPts val="0"/>
                        </a:spcAft>
                      </a:pPr>
                      <a:r>
                        <a:rPr lang="en-IN" sz="2000" dirty="0">
                          <a:solidFill>
                            <a:srgbClr val="000000"/>
                          </a:solidFill>
                          <a:latin typeface="Calibri"/>
                          <a:ea typeface="Times New Roman"/>
                          <a:cs typeface="Calibri"/>
                        </a:rPr>
                        <a:t> </a:t>
                      </a:r>
                      <a:endParaRPr lang="en-IN" sz="1100" dirty="0">
                        <a:latin typeface="Calibri"/>
                        <a:ea typeface="Times New Roman"/>
                        <a:cs typeface="Times New Roman"/>
                      </a:endParaRPr>
                    </a:p>
                  </a:txBody>
                  <a:tcPr marL="68267" marR="6826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54032"/>
          </a:xfrm>
        </p:spPr>
        <p:txBody>
          <a:bodyPr>
            <a:noAutofit/>
          </a:bodyPr>
          <a:lstStyle/>
          <a:p>
            <a:r>
              <a:rPr lang="en-US" sz="4000" dirty="0" smtClean="0"/>
              <a:t>Risks</a:t>
            </a:r>
            <a:endParaRPr lang="en-IN" sz="4000" dirty="0"/>
          </a:p>
        </p:txBody>
      </p:sp>
      <p:sp>
        <p:nvSpPr>
          <p:cNvPr id="5" name="Content Placeholder 4"/>
          <p:cNvSpPr>
            <a:spLocks noGrp="1"/>
          </p:cNvSpPr>
          <p:nvPr>
            <p:ph idx="1"/>
          </p:nvPr>
        </p:nvSpPr>
        <p:spPr>
          <a:xfrm>
            <a:off x="428596" y="1142984"/>
            <a:ext cx="8229600" cy="5043510"/>
          </a:xfrm>
        </p:spPr>
        <p:txBody>
          <a:bodyPr>
            <a:normAutofit/>
          </a:bodyPr>
          <a:lstStyle/>
          <a:p>
            <a:endParaRPr lang="en-IN" dirty="0" smtClean="0"/>
          </a:p>
          <a:p>
            <a:endParaRPr lang="en-IN" dirty="0" smtClean="0"/>
          </a:p>
          <a:p>
            <a:endParaRPr lang="en-IN" dirty="0"/>
          </a:p>
          <a:p>
            <a:endParaRPr lang="en-IN" dirty="0" smtClean="0"/>
          </a:p>
          <a:p>
            <a:endParaRPr lang="en-IN" dirty="0" smtClean="0"/>
          </a:p>
          <a:p>
            <a:endParaRPr lang="en-IN" sz="2600" dirty="0" smtClean="0"/>
          </a:p>
          <a:p>
            <a:r>
              <a:rPr lang="en-IN" sz="2600" dirty="0" smtClean="0"/>
              <a:t>Debtor </a:t>
            </a:r>
            <a:r>
              <a:rPr lang="en-IN" sz="2600" dirty="0"/>
              <a:t>days = 100 </a:t>
            </a:r>
            <a:r>
              <a:rPr lang="en-IN" sz="2600" dirty="0" smtClean="0"/>
              <a:t>days</a:t>
            </a:r>
            <a:r>
              <a:rPr lang="en-IN" sz="2600" dirty="0"/>
              <a:t> </a:t>
            </a:r>
          </a:p>
          <a:p>
            <a:r>
              <a:rPr lang="en-IN" sz="2600" dirty="0" smtClean="0"/>
              <a:t>Execution </a:t>
            </a:r>
            <a:r>
              <a:rPr lang="en-IN" sz="2600" dirty="0"/>
              <a:t>risks due to shortage of skilled manpower</a:t>
            </a:r>
          </a:p>
          <a:p>
            <a:r>
              <a:rPr lang="en-IN" sz="2600" dirty="0" smtClean="0"/>
              <a:t>Stronger </a:t>
            </a:r>
            <a:r>
              <a:rPr lang="en-IN" sz="2600" dirty="0"/>
              <a:t>rupee</a:t>
            </a:r>
          </a:p>
          <a:p>
            <a:pPr>
              <a:buNone/>
            </a:pPr>
            <a:endParaRPr lang="en-IN" dirty="0"/>
          </a:p>
        </p:txBody>
      </p:sp>
      <p:pic>
        <p:nvPicPr>
          <p:cNvPr id="6" name="Picture 5" descr="Donald Trump.jpg"/>
          <p:cNvPicPr>
            <a:picLocks noChangeAspect="1"/>
          </p:cNvPicPr>
          <p:nvPr/>
        </p:nvPicPr>
        <p:blipFill>
          <a:blip r:embed="rId2"/>
          <a:stretch>
            <a:fillRect/>
          </a:stretch>
        </p:blipFill>
        <p:spPr>
          <a:xfrm>
            <a:off x="1071538" y="1214422"/>
            <a:ext cx="3522449" cy="2638437"/>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ank you"/>
          <p:cNvPicPr>
            <a:picLocks noChangeAspect="1" noChangeArrowheads="1"/>
          </p:cNvPicPr>
          <p:nvPr/>
        </p:nvPicPr>
        <p:blipFill>
          <a:blip r:embed="rId2"/>
          <a:srcRect/>
          <a:stretch>
            <a:fillRect/>
          </a:stretch>
        </p:blipFill>
        <p:spPr bwMode="auto">
          <a:xfrm>
            <a:off x="3071802" y="2714620"/>
            <a:ext cx="2928958" cy="128142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247</Words>
  <Application>Microsoft Office PowerPoint</Application>
  <PresentationFormat>On-screen Show (4:3)</PresentationFormat>
  <Paragraphs>113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Take Solutions</vt:lpstr>
      <vt:lpstr>Starters</vt:lpstr>
      <vt:lpstr>Market </vt:lpstr>
      <vt:lpstr>On The Ground Facts</vt:lpstr>
      <vt:lpstr> Opportunities </vt:lpstr>
      <vt:lpstr> Numbers </vt:lpstr>
      <vt:lpstr>Risks</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 Solutions</dc:title>
  <dc:creator>a</dc:creator>
  <cp:lastModifiedBy>a</cp:lastModifiedBy>
  <cp:revision>41</cp:revision>
  <dcterms:created xsi:type="dcterms:W3CDTF">2017-01-21T17:01:00Z</dcterms:created>
  <dcterms:modified xsi:type="dcterms:W3CDTF">2017-01-22T04:11:26Z</dcterms:modified>
</cp:coreProperties>
</file>