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06" autoAdjust="0"/>
  </p:normalViewPr>
  <p:slideViewPr>
    <p:cSldViewPr>
      <p:cViewPr varScale="1">
        <p:scale>
          <a:sx n="59" d="100"/>
          <a:sy n="59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+mj-lt"/>
              </a:rPr>
              <a:t>Adani</a:t>
            </a:r>
            <a:r>
              <a:rPr lang="en-US" dirty="0" smtClean="0">
                <a:latin typeface="+mj-lt"/>
              </a:rPr>
              <a:t> Gas Holding Ltd (AGHL) and </a:t>
            </a:r>
            <a:r>
              <a:rPr lang="en-US" dirty="0" err="1" smtClean="0">
                <a:latin typeface="+mj-lt"/>
              </a:rPr>
              <a:t>Adani</a:t>
            </a:r>
            <a:r>
              <a:rPr lang="en-US" dirty="0" smtClean="0">
                <a:latin typeface="+mj-lt"/>
              </a:rPr>
              <a:t> Gas Ltd (AGL) will amalgamate and become one entity as AGL. </a:t>
            </a:r>
          </a:p>
          <a:p>
            <a:r>
              <a:rPr lang="en-US" dirty="0" smtClean="0">
                <a:latin typeface="+mj-lt"/>
              </a:rPr>
              <a:t>AGL will demerge and come out of </a:t>
            </a:r>
            <a:r>
              <a:rPr lang="en-US" dirty="0" err="1" smtClean="0">
                <a:latin typeface="+mj-lt"/>
              </a:rPr>
              <a:t>Adani</a:t>
            </a:r>
            <a:r>
              <a:rPr lang="en-US" dirty="0" smtClean="0">
                <a:latin typeface="+mj-lt"/>
              </a:rPr>
              <a:t> Enterprise (AEL)</a:t>
            </a:r>
          </a:p>
          <a:p>
            <a:r>
              <a:rPr lang="en-US" dirty="0" smtClean="0">
                <a:latin typeface="+mj-lt"/>
              </a:rPr>
              <a:t>One share of AEL holders will get one share of  AGL</a:t>
            </a:r>
          </a:p>
          <a:p>
            <a:r>
              <a:rPr lang="en-US" dirty="0" smtClean="0">
                <a:latin typeface="+mj-lt"/>
              </a:rPr>
              <a:t>AGL shares will be listed in BSE, post </a:t>
            </a:r>
            <a:r>
              <a:rPr lang="en-US" dirty="0" err="1" smtClean="0">
                <a:latin typeface="+mj-lt"/>
              </a:rPr>
              <a:t>demeger</a:t>
            </a:r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CGD </a:t>
            </a: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business – long run way ahead</a:t>
            </a:r>
            <a:endParaRPr lang="en-US" sz="4000" b="1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>
                <a:latin typeface="+mj-lt"/>
              </a:rPr>
              <a:t>Having distribution in </a:t>
            </a:r>
            <a:r>
              <a:rPr lang="en-US" dirty="0" err="1" smtClean="0">
                <a:latin typeface="+mj-lt"/>
              </a:rPr>
              <a:t>Ahmedabad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Vadodara</a:t>
            </a:r>
            <a:r>
              <a:rPr lang="en-US" dirty="0" smtClean="0">
                <a:latin typeface="+mj-lt"/>
              </a:rPr>
              <a:t>, Faridabad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 err="1" smtClean="0">
                <a:latin typeface="+mj-lt"/>
              </a:rPr>
              <a:t>Khurja</a:t>
            </a:r>
            <a:r>
              <a:rPr lang="en-US" dirty="0" smtClean="0">
                <a:latin typeface="+mj-lt"/>
              </a:rPr>
              <a:t> currently with 5000 </a:t>
            </a:r>
            <a:r>
              <a:rPr lang="en-US" dirty="0" smtClean="0">
                <a:latin typeface="+mj-lt"/>
              </a:rPr>
              <a:t>km pipeline and </a:t>
            </a:r>
            <a:r>
              <a:rPr lang="en-US" dirty="0" smtClean="0">
                <a:latin typeface="+mj-lt"/>
              </a:rPr>
              <a:t>2.2 </a:t>
            </a:r>
            <a:r>
              <a:rPr lang="en-US" dirty="0" err="1" smtClean="0">
                <a:latin typeface="+mj-lt"/>
              </a:rPr>
              <a:t>lakh</a:t>
            </a:r>
            <a:r>
              <a:rPr lang="en-US" dirty="0" smtClean="0">
                <a:latin typeface="+mj-lt"/>
              </a:rPr>
              <a:t> customer base  (FY17 volume ~ 381 </a:t>
            </a:r>
            <a:r>
              <a:rPr lang="en-US" dirty="0" err="1" smtClean="0">
                <a:latin typeface="+mj-lt"/>
              </a:rPr>
              <a:t>mmscm</a:t>
            </a:r>
            <a:r>
              <a:rPr lang="en-US" dirty="0" smtClean="0">
                <a:latin typeface="+mj-lt"/>
              </a:rPr>
              <a:t>)</a:t>
            </a:r>
          </a:p>
          <a:p>
            <a:r>
              <a:rPr lang="en-US" dirty="0" smtClean="0">
                <a:latin typeface="+mj-lt"/>
              </a:rPr>
              <a:t>Growing ~20 % now but significant growth ahead  </a:t>
            </a:r>
          </a:p>
          <a:p>
            <a:r>
              <a:rPr lang="en-US" dirty="0" smtClean="0">
                <a:latin typeface="+mj-lt"/>
              </a:rPr>
              <a:t>Drawing plan to bid for another 10 cities aims; adding infrastructure in 7 cities in JV with IOC</a:t>
            </a:r>
          </a:p>
          <a:p>
            <a:r>
              <a:rPr lang="en-US" dirty="0" smtClean="0">
                <a:latin typeface="+mj-lt"/>
              </a:rPr>
              <a:t>Aim to reach 50 city in 2021; PNGRB aims to reach 240 city by 2022 from current 44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CGD </a:t>
            </a: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business – the jewel in the Crown</a:t>
            </a:r>
            <a:endParaRPr lang="en-US" sz="4000" b="1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>
                <a:latin typeface="+mj-lt"/>
              </a:rPr>
              <a:t>AGL Highest quality business among all the existing businesses in AEL having highest </a:t>
            </a:r>
            <a:r>
              <a:rPr lang="en-US" dirty="0" err="1" smtClean="0">
                <a:latin typeface="+mj-lt"/>
              </a:rPr>
              <a:t>RoCE</a:t>
            </a:r>
            <a:r>
              <a:rPr lang="en-US" dirty="0" smtClean="0">
                <a:latin typeface="+mj-lt"/>
              </a:rPr>
              <a:t> ~ 30+% above </a:t>
            </a:r>
          </a:p>
          <a:p>
            <a:r>
              <a:rPr lang="en-US" dirty="0" smtClean="0">
                <a:latin typeface="+mj-lt"/>
              </a:rPr>
              <a:t>It is comparable to IGL and MGL ; asset light models with futuristic sustainable business - deserving high valuation</a:t>
            </a:r>
          </a:p>
          <a:p>
            <a:r>
              <a:rPr lang="en-US" dirty="0" smtClean="0">
                <a:latin typeface="+mj-lt"/>
              </a:rPr>
              <a:t>Demerger will bring focus on management; efficient capital allocation and also valuation justification which is diluted being in the current pack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CGD </a:t>
            </a: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business – the jewel in the Crown</a:t>
            </a:r>
            <a:endParaRPr lang="en-US" sz="4000" b="1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667000"/>
          <a:ext cx="7924800" cy="3276600"/>
        </p:xfrm>
        <a:graphic>
          <a:graphicData uri="http://schemas.openxmlformats.org/drawingml/2006/table">
            <a:tbl>
              <a:tblPr/>
              <a:tblGrid>
                <a:gridCol w="3899504"/>
                <a:gridCol w="2012648"/>
                <a:gridCol w="2012648"/>
              </a:tblGrid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RoCE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9MFY18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Renewable Energy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Unallocable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CGD </a:t>
            </a:r>
            <a:r>
              <a:rPr lang="en-US" sz="4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business – the jewel in the Crown</a:t>
            </a:r>
            <a:endParaRPr lang="en-US" sz="4000" b="1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>
                <a:latin typeface="+mj-lt"/>
              </a:rPr>
              <a:t>AGL Highest quality business among all the existing businesses in AEL having highest </a:t>
            </a:r>
            <a:r>
              <a:rPr lang="en-US" dirty="0" err="1" smtClean="0">
                <a:latin typeface="+mj-lt"/>
              </a:rPr>
              <a:t>RoCE</a:t>
            </a:r>
            <a:r>
              <a:rPr lang="en-US" dirty="0" smtClean="0">
                <a:latin typeface="+mj-lt"/>
              </a:rPr>
              <a:t> ~ 30+% above </a:t>
            </a:r>
          </a:p>
          <a:p>
            <a:r>
              <a:rPr lang="en-US" dirty="0" smtClean="0">
                <a:latin typeface="+mj-lt"/>
              </a:rPr>
              <a:t>It is comparable to IGL and MGL ; asset light models with futuristic sustainable business - deserving high valuation</a:t>
            </a:r>
          </a:p>
          <a:p>
            <a:r>
              <a:rPr lang="en-US" dirty="0" smtClean="0">
                <a:latin typeface="+mj-lt"/>
              </a:rPr>
              <a:t>Demerger will bring focus on management; efficient capital allocation and also valuation justification which is diluted being in the current pack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Adani</a:t>
            </a:r>
            <a:r>
              <a:rPr lang="en-US" b="1" dirty="0" smtClean="0">
                <a:solidFill>
                  <a:schemeClr val="tx1"/>
                </a:solidFill>
              </a:rPr>
              <a:t> Enterprise – Demerger;</a:t>
            </a:r>
            <a:r>
              <a:rPr lang="en-US" dirty="0" smtClean="0"/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Value Unlocking Opportunity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CGD business comparison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3200400"/>
          <a:ext cx="6248402" cy="2133600"/>
        </p:xfrm>
        <a:graphic>
          <a:graphicData uri="http://schemas.openxmlformats.org/drawingml/2006/table">
            <a:tbl>
              <a:tblPr/>
              <a:tblGrid>
                <a:gridCol w="3080198"/>
                <a:gridCol w="1056068"/>
                <a:gridCol w="1056068"/>
                <a:gridCol w="1056068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Peer Comparison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EBITDA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EV/EBITDA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??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396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Adani Enterprise – Demerger; Value Unlocking Opportunity </vt:lpstr>
      <vt:lpstr>Adani Enterprise – Demerger; Value Unlocking Opportunity </vt:lpstr>
      <vt:lpstr>Adani Enterprise – Demerger; Value Unlocking Opportunity </vt:lpstr>
      <vt:lpstr>Adani Enterprise – Demerger; Value Unlocking Opportunity </vt:lpstr>
      <vt:lpstr>Adani Enterprise – Demerger; Value Unlocking Opportunity </vt:lpstr>
      <vt:lpstr>Adani Enterprise – Demerger; Value Unlocking Opportunity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Adani Enterprise – Demerger; Value Unlocking Opportunity </dc:title>
  <dc:creator>BABU</dc:creator>
  <cp:lastModifiedBy>BABU</cp:lastModifiedBy>
  <cp:revision>9</cp:revision>
  <dcterms:created xsi:type="dcterms:W3CDTF">2006-08-16T00:00:00Z</dcterms:created>
  <dcterms:modified xsi:type="dcterms:W3CDTF">2018-02-04T08:41:23Z</dcterms:modified>
</cp:coreProperties>
</file>