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04/02/18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Everest Kanto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Turnaround?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387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are we buying this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Not </a:t>
            </a:r>
            <a:r>
              <a:rPr lang="en-US" sz="2400" dirty="0"/>
              <a:t>because it is a great business </a:t>
            </a:r>
          </a:p>
          <a:p>
            <a:pPr algn="just"/>
            <a:r>
              <a:rPr lang="en-US" sz="2400" dirty="0"/>
              <a:t>Not because it has an excellent </a:t>
            </a:r>
            <a:r>
              <a:rPr lang="en-US" sz="2400" dirty="0" smtClean="0"/>
              <a:t>ROE        </a:t>
            </a:r>
            <a:r>
              <a:rPr lang="en-US" sz="2400" dirty="0"/>
              <a:t>– although that is improving </a:t>
            </a:r>
          </a:p>
          <a:p>
            <a:pPr algn="just"/>
            <a:r>
              <a:rPr lang="en-US" sz="2400" dirty="0"/>
              <a:t>Not because the numbers are excellent – they are not </a:t>
            </a:r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1066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25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Turnaround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sz="2400" dirty="0" smtClean="0"/>
              <a:t>All </a:t>
            </a:r>
            <a:r>
              <a:rPr lang="en-US" sz="2400" dirty="0"/>
              <a:t>you need to look for is improvement in </a:t>
            </a:r>
            <a:r>
              <a:rPr lang="en-US" sz="2400" dirty="0" smtClean="0"/>
              <a:t>earnings</a:t>
            </a:r>
          </a:p>
          <a:p>
            <a:pPr algn="just"/>
            <a:r>
              <a:rPr lang="en-US" sz="2400" dirty="0" smtClean="0"/>
              <a:t>Best to </a:t>
            </a:r>
            <a:r>
              <a:rPr lang="en-US" sz="2400" dirty="0"/>
              <a:t>stick to an industry that is reasonably consolidated where the barriers to entry are high 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618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705601" cy="1143000"/>
          </a:xfrm>
        </p:spPr>
        <p:txBody>
          <a:bodyPr/>
          <a:lstStyle/>
          <a:p>
            <a:r>
              <a:rPr lang="en-US" b="1" dirty="0" smtClean="0"/>
              <a:t>What does Everest Kanto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Makes </a:t>
            </a:r>
            <a:r>
              <a:rPr lang="en-US" sz="2400" dirty="0"/>
              <a:t>gas cylinders – CNG for vehicles </a:t>
            </a:r>
            <a:r>
              <a:rPr lang="en-US" sz="2400" dirty="0" smtClean="0"/>
              <a:t>&amp; for </a:t>
            </a:r>
            <a:r>
              <a:rPr lang="en-US" sz="2400" dirty="0"/>
              <a:t>industrial use</a:t>
            </a:r>
          </a:p>
          <a:p>
            <a:r>
              <a:rPr lang="en-US" sz="2400" dirty="0"/>
              <a:t>CNG v. Petrol diesel price differential is almost 40-50 percent </a:t>
            </a:r>
          </a:p>
          <a:p>
            <a:r>
              <a:rPr lang="en-US" sz="2400" dirty="0"/>
              <a:t>CNG spreading far deeper into the country – bids given by the Petroleum </a:t>
            </a:r>
            <a:r>
              <a:rPr lang="en-US" sz="2400" dirty="0" smtClean="0"/>
              <a:t>&amp; Natural </a:t>
            </a:r>
            <a:r>
              <a:rPr lang="en-US" sz="2400" dirty="0"/>
              <a:t>Gas Regulatory Board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86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Issue</a:t>
            </a:r>
            <a:r>
              <a:rPr lang="en-US" b="1" dirty="0"/>
              <a:t>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718301" cy="4419600"/>
          </a:xfrm>
        </p:spPr>
        <p:txBody>
          <a:bodyPr>
            <a:noAutofit/>
          </a:bodyPr>
          <a:lstStyle/>
          <a:p>
            <a:r>
              <a:rPr lang="en-US" sz="1800" dirty="0"/>
              <a:t>Balance sheet problem caused by diversification/</a:t>
            </a:r>
            <a:r>
              <a:rPr lang="en-US" sz="1800" dirty="0" err="1"/>
              <a:t>diworsification</a:t>
            </a:r>
            <a:endParaRPr lang="en-US" sz="1800" dirty="0"/>
          </a:p>
          <a:p>
            <a:r>
              <a:rPr lang="en-US" sz="1800" dirty="0"/>
              <a:t>Set up operations in USA/Europe/Dubai/China</a:t>
            </a:r>
          </a:p>
          <a:p>
            <a:r>
              <a:rPr lang="en-US" sz="1800" dirty="0"/>
              <a:t>Expansion timed in 2008 the year of the financial crisis – hit by currency depreciation for FCCB </a:t>
            </a:r>
          </a:p>
          <a:p>
            <a:r>
              <a:rPr lang="en-US" sz="1800" dirty="0"/>
              <a:t>Out of which only USA and Dubai did OK</a:t>
            </a:r>
          </a:p>
          <a:p>
            <a:r>
              <a:rPr lang="en-US" sz="1800" dirty="0"/>
              <a:t>China/Europe didn’t work out</a:t>
            </a:r>
          </a:p>
          <a:p>
            <a:r>
              <a:rPr lang="en-US" sz="1800" dirty="0"/>
              <a:t>Dubai hit by the Iran sanctions issue</a:t>
            </a:r>
          </a:p>
          <a:p>
            <a:r>
              <a:rPr lang="en-US" sz="1800" dirty="0"/>
              <a:t>Excessive debt not matched by capacity utilization/cash flows – company couldn’t service interest costs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3538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Turnaround in Balance Sheet (Initial Signs)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Debt </a:t>
            </a:r>
            <a:r>
              <a:rPr lang="en-US" sz="2400" dirty="0"/>
              <a:t>reduction – Sold land and factory in Gujarat </a:t>
            </a:r>
          </a:p>
          <a:p>
            <a:r>
              <a:rPr lang="en-US" sz="2400" dirty="0"/>
              <a:t>Aim to be zero debt – working capital debt will be there</a:t>
            </a:r>
          </a:p>
          <a:p>
            <a:r>
              <a:rPr lang="en-US" sz="2400" dirty="0"/>
              <a:t>Key metric to watch for: Aim to sell China operations by end of the year to bring the roughly Rs100 </a:t>
            </a:r>
            <a:r>
              <a:rPr lang="en-US" sz="2400" dirty="0" err="1"/>
              <a:t>crore</a:t>
            </a:r>
            <a:r>
              <a:rPr lang="en-US" sz="2400" dirty="0"/>
              <a:t> debt down to near zero</a:t>
            </a:r>
          </a:p>
          <a:p>
            <a:r>
              <a:rPr lang="en-US" sz="2400" dirty="0"/>
              <a:t>First time last quarter they made a profit on the consolidated numbers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46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Numbers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2400" dirty="0" smtClean="0"/>
          </a:p>
          <a:p>
            <a:r>
              <a:rPr lang="en-US" sz="2800" dirty="0" smtClean="0"/>
              <a:t>Market </a:t>
            </a:r>
            <a:r>
              <a:rPr lang="en-US" sz="2800" dirty="0"/>
              <a:t>cap – around 600 </a:t>
            </a:r>
            <a:r>
              <a:rPr lang="en-US" sz="2800" dirty="0" err="1"/>
              <a:t>crores</a:t>
            </a:r>
            <a:endParaRPr lang="en-US" sz="2800" dirty="0"/>
          </a:p>
          <a:p>
            <a:r>
              <a:rPr lang="en-US" sz="2800" dirty="0" err="1"/>
              <a:t>Networth</a:t>
            </a:r>
            <a:r>
              <a:rPr lang="en-US" sz="2800" dirty="0"/>
              <a:t> – 417 </a:t>
            </a:r>
            <a:r>
              <a:rPr lang="en-US" sz="2800" dirty="0" err="1"/>
              <a:t>crores</a:t>
            </a:r>
            <a:r>
              <a:rPr lang="en-US" sz="2800" dirty="0"/>
              <a:t>  </a:t>
            </a:r>
          </a:p>
          <a:p>
            <a:r>
              <a:rPr lang="en-US" sz="2800" dirty="0"/>
              <a:t>PAT for a 10 percent ROE is 40 </a:t>
            </a:r>
            <a:r>
              <a:rPr lang="en-US" sz="2800" dirty="0" err="1"/>
              <a:t>crore</a:t>
            </a:r>
            <a:r>
              <a:rPr lang="en-US" sz="2800" dirty="0"/>
              <a:t> </a:t>
            </a:r>
          </a:p>
          <a:p>
            <a:r>
              <a:rPr lang="en-US" sz="2800" dirty="0"/>
              <a:t>PAT for a 15 percent ROE is 60 </a:t>
            </a:r>
            <a:r>
              <a:rPr lang="en-US" sz="2800" dirty="0" err="1"/>
              <a:t>crore</a:t>
            </a:r>
            <a:r>
              <a:rPr lang="en-US" sz="2800" dirty="0"/>
              <a:t> </a:t>
            </a:r>
          </a:p>
          <a:p>
            <a:r>
              <a:rPr lang="en-US" sz="2800" dirty="0"/>
              <a:t>Possible in FY19 – Looks likely </a:t>
            </a: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Disclaimer </a:t>
            </a:r>
            <a:r>
              <a:rPr lang="en-US" sz="2400" i="1" dirty="0"/>
              <a:t>– invested at much lower levels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4353206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12</TotalTime>
  <Words>299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Plaza</vt:lpstr>
      <vt:lpstr>Everest Kanto </vt:lpstr>
      <vt:lpstr>Why are we buying this?</vt:lpstr>
      <vt:lpstr>Turnaround </vt:lpstr>
      <vt:lpstr>What does Everest Kanto do?</vt:lpstr>
      <vt:lpstr>   Issue?  </vt:lpstr>
      <vt:lpstr>Turnaround in Balance Sheet (Initial Signs) </vt:lpstr>
      <vt:lpstr>Numbers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Everest Kanto </dc:title>
  <dc:creator>Nupur Samar</dc:creator>
  <cp:lastModifiedBy>Nupur Samar</cp:lastModifiedBy>
  <cp:revision>4</cp:revision>
  <dcterms:created xsi:type="dcterms:W3CDTF">2018-02-04T02:38:51Z</dcterms:created>
  <dcterms:modified xsi:type="dcterms:W3CDTF">2018-02-04T02:51:48Z</dcterms:modified>
</cp:coreProperties>
</file>