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27"/>
  </p:notesMasterIdLst>
  <p:sldIdLst>
    <p:sldId id="256" r:id="rId2"/>
    <p:sldId id="257" r:id="rId3"/>
    <p:sldId id="258" r:id="rId4"/>
    <p:sldId id="271" r:id="rId5"/>
    <p:sldId id="295" r:id="rId6"/>
    <p:sldId id="277" r:id="rId7"/>
    <p:sldId id="283" r:id="rId8"/>
    <p:sldId id="279" r:id="rId9"/>
    <p:sldId id="272" r:id="rId10"/>
    <p:sldId id="284" r:id="rId11"/>
    <p:sldId id="262" r:id="rId12"/>
    <p:sldId id="287" r:id="rId13"/>
    <p:sldId id="274" r:id="rId14"/>
    <p:sldId id="261" r:id="rId15"/>
    <p:sldId id="273" r:id="rId16"/>
    <p:sldId id="285" r:id="rId17"/>
    <p:sldId id="282" r:id="rId18"/>
    <p:sldId id="275" r:id="rId19"/>
    <p:sldId id="286" r:id="rId20"/>
    <p:sldId id="266" r:id="rId21"/>
    <p:sldId id="278" r:id="rId22"/>
    <p:sldId id="292" r:id="rId23"/>
    <p:sldId id="269" r:id="rId24"/>
    <p:sldId id="294" r:id="rId25"/>
    <p:sldId id="264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45" autoAdjust="0"/>
  </p:normalViewPr>
  <p:slideViewPr>
    <p:cSldViewPr snapToGrid="0">
      <p:cViewPr varScale="1">
        <p:scale>
          <a:sx n="77" d="100"/>
          <a:sy n="77" d="100"/>
        </p:scale>
        <p:origin x="917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324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Sales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'Financial Analysis'!$B$148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'Financial Analysis'!$C$147:$H$147</c:f>
              <c:strCache>
                <c:ptCount val="6"/>
                <c:pt idx="0">
                  <c:v>FY 11</c:v>
                </c:pt>
                <c:pt idx="1">
                  <c:v>FY 12</c:v>
                </c:pt>
                <c:pt idx="2">
                  <c:v>FY 13</c:v>
                </c:pt>
                <c:pt idx="3">
                  <c:v>FY 14</c:v>
                </c:pt>
                <c:pt idx="4">
                  <c:v>FY 15</c:v>
                </c:pt>
                <c:pt idx="5">
                  <c:v>FY 16</c:v>
                </c:pt>
              </c:strCache>
            </c:strRef>
          </c:cat>
          <c:val>
            <c:numRef>
              <c:f>'Financial Analysis'!$C$148:$H$148</c:f>
              <c:numCache>
                <c:formatCode>General</c:formatCode>
                <c:ptCount val="6"/>
                <c:pt idx="0">
                  <c:v>107</c:v>
                </c:pt>
                <c:pt idx="1">
                  <c:v>167</c:v>
                </c:pt>
                <c:pt idx="2">
                  <c:v>212</c:v>
                </c:pt>
                <c:pt idx="3">
                  <c:v>240</c:v>
                </c:pt>
                <c:pt idx="4">
                  <c:v>265</c:v>
                </c:pt>
                <c:pt idx="5">
                  <c:v>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BD-4E75-8332-DC2404928EA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26362144"/>
        <c:axId val="426360176"/>
      </c:barChart>
      <c:catAx>
        <c:axId val="42636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6360176"/>
        <c:crosses val="autoZero"/>
        <c:auto val="1"/>
        <c:lblAlgn val="ctr"/>
        <c:lblOffset val="100"/>
        <c:noMultiLvlLbl val="0"/>
      </c:catAx>
      <c:valAx>
        <c:axId val="4263601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636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EBIDTA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'Financial Analysis'!$B$154</c:f>
              <c:strCache>
                <c:ptCount val="1"/>
                <c:pt idx="0">
                  <c:v>EBIDTA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'Financial Analysis'!$C$153:$H$153</c:f>
              <c:strCache>
                <c:ptCount val="6"/>
                <c:pt idx="0">
                  <c:v>FY 11</c:v>
                </c:pt>
                <c:pt idx="1">
                  <c:v>FY 12</c:v>
                </c:pt>
                <c:pt idx="2">
                  <c:v>FY 13</c:v>
                </c:pt>
                <c:pt idx="3">
                  <c:v>FY 14</c:v>
                </c:pt>
                <c:pt idx="4">
                  <c:v>FY 15</c:v>
                </c:pt>
                <c:pt idx="5">
                  <c:v>FY 16</c:v>
                </c:pt>
              </c:strCache>
            </c:strRef>
          </c:cat>
          <c:val>
            <c:numRef>
              <c:f>'Financial Analysis'!$C$154:$H$154</c:f>
              <c:numCache>
                <c:formatCode>General</c:formatCode>
                <c:ptCount val="6"/>
                <c:pt idx="0">
                  <c:v>21</c:v>
                </c:pt>
                <c:pt idx="1">
                  <c:v>33</c:v>
                </c:pt>
                <c:pt idx="2">
                  <c:v>40</c:v>
                </c:pt>
                <c:pt idx="3">
                  <c:v>43</c:v>
                </c:pt>
                <c:pt idx="4">
                  <c:v>51</c:v>
                </c:pt>
                <c:pt idx="5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51-4AEB-BD64-99F0281D4D7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77542304"/>
        <c:axId val="577543616"/>
      </c:barChart>
      <c:catAx>
        <c:axId val="57754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7543616"/>
        <c:crosses val="autoZero"/>
        <c:auto val="1"/>
        <c:lblAlgn val="ctr"/>
        <c:lblOffset val="100"/>
        <c:noMultiLvlLbl val="0"/>
      </c:catAx>
      <c:valAx>
        <c:axId val="57754361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7542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700BFF-913F-4B61-8131-498117D2A6E2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833482-6F80-4366-9A84-405ACB1BEE43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en-US" b="1" dirty="0"/>
            <a:t>Customer</a:t>
          </a:r>
        </a:p>
      </dgm:t>
    </dgm:pt>
    <dgm:pt modelId="{838F1DDA-BEC8-45D6-A603-C3DF643B2042}" type="parTrans" cxnId="{BDBA7A0F-BEC7-483F-8D62-21EFF8191B2C}">
      <dgm:prSet/>
      <dgm:spPr/>
      <dgm:t>
        <a:bodyPr/>
        <a:lstStyle/>
        <a:p>
          <a:endParaRPr lang="en-US"/>
        </a:p>
      </dgm:t>
    </dgm:pt>
    <dgm:pt modelId="{48E971BB-56B0-4B84-83FF-5F2CDC4E9118}" type="sibTrans" cxnId="{BDBA7A0F-BEC7-483F-8D62-21EFF8191B2C}">
      <dgm:prSet/>
      <dgm:spPr/>
      <dgm:t>
        <a:bodyPr/>
        <a:lstStyle/>
        <a:p>
          <a:endParaRPr lang="en-US"/>
        </a:p>
      </dgm:t>
    </dgm:pt>
    <dgm:pt modelId="{EAF3168D-15BE-478B-A529-49436FF97066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en-US" b="1" dirty="0"/>
            <a:t>Products</a:t>
          </a:r>
        </a:p>
      </dgm:t>
    </dgm:pt>
    <dgm:pt modelId="{AE855064-582E-4099-B02B-92AA90D08EA8}" type="parTrans" cxnId="{0BD0F9A9-B9E2-4D3E-A52E-E225DE6595B4}">
      <dgm:prSet/>
      <dgm:spPr/>
      <dgm:t>
        <a:bodyPr/>
        <a:lstStyle/>
        <a:p>
          <a:endParaRPr lang="en-US"/>
        </a:p>
      </dgm:t>
    </dgm:pt>
    <dgm:pt modelId="{BCCB60DA-07E7-4F4A-8216-6F210960FB8B}" type="sibTrans" cxnId="{0BD0F9A9-B9E2-4D3E-A52E-E225DE6595B4}">
      <dgm:prSet/>
      <dgm:spPr/>
      <dgm:t>
        <a:bodyPr/>
        <a:lstStyle/>
        <a:p>
          <a:endParaRPr lang="en-US"/>
        </a:p>
      </dgm:t>
    </dgm:pt>
    <dgm:pt modelId="{2C71D71A-A20E-40CB-93F0-330C41FE0155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Pharma API, Feed Additives, Reagents </a:t>
          </a:r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etc</a:t>
          </a:r>
          <a:endParaRPr lang="en-US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EE1B1A-9487-4FDA-B9A6-4B1E3E59FA0D}" type="parTrans" cxnId="{57E373C0-B07A-4C7D-8538-BF8C325EA338}">
      <dgm:prSet/>
      <dgm:spPr/>
      <dgm:t>
        <a:bodyPr/>
        <a:lstStyle/>
        <a:p>
          <a:endParaRPr lang="en-US"/>
        </a:p>
      </dgm:t>
    </dgm:pt>
    <dgm:pt modelId="{82D08C10-AC56-4816-8C27-E232031B50B2}" type="sibTrans" cxnId="{57E373C0-B07A-4C7D-8538-BF8C325EA338}">
      <dgm:prSet/>
      <dgm:spPr/>
      <dgm:t>
        <a:bodyPr/>
        <a:lstStyle/>
        <a:p>
          <a:endParaRPr lang="en-US"/>
        </a:p>
      </dgm:t>
    </dgm:pt>
    <dgm:pt modelId="{6A2BDA27-0C98-43AC-849F-84904D976B0C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en-US" b="1" dirty="0"/>
            <a:t>Financials</a:t>
          </a:r>
        </a:p>
      </dgm:t>
    </dgm:pt>
    <dgm:pt modelId="{26705AC5-209E-4B3E-8219-2A031086BE73}" type="parTrans" cxnId="{9E668BEF-E021-44E6-BDB7-D6DC3F50FDF5}">
      <dgm:prSet/>
      <dgm:spPr/>
      <dgm:t>
        <a:bodyPr/>
        <a:lstStyle/>
        <a:p>
          <a:endParaRPr lang="en-US"/>
        </a:p>
      </dgm:t>
    </dgm:pt>
    <dgm:pt modelId="{7BC78200-E183-46FE-B588-DF2CA7632561}" type="sibTrans" cxnId="{9E668BEF-E021-44E6-BDB7-D6DC3F50FDF5}">
      <dgm:prSet/>
      <dgm:spPr/>
      <dgm:t>
        <a:bodyPr/>
        <a:lstStyle/>
        <a:p>
          <a:endParaRPr lang="en-US"/>
        </a:p>
      </dgm:t>
    </dgm:pt>
    <dgm:pt modelId="{641EF2EC-59ED-4CAB-8415-D401022E651C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Gross Margin-  40 to 50%</a:t>
          </a:r>
        </a:p>
      </dgm:t>
    </dgm:pt>
    <dgm:pt modelId="{1E5F86C9-11AE-43E2-9FAA-82B1806DE94B}" type="parTrans" cxnId="{B5B609E8-0A36-42B1-A033-7F333F4B4579}">
      <dgm:prSet/>
      <dgm:spPr/>
      <dgm:t>
        <a:bodyPr/>
        <a:lstStyle/>
        <a:p>
          <a:endParaRPr lang="en-US"/>
        </a:p>
      </dgm:t>
    </dgm:pt>
    <dgm:pt modelId="{DADBD0E3-E4C9-42C3-A55B-C4B2A82FE918}" type="sibTrans" cxnId="{B5B609E8-0A36-42B1-A033-7F333F4B4579}">
      <dgm:prSet/>
      <dgm:spPr/>
      <dgm:t>
        <a:bodyPr/>
        <a:lstStyle/>
        <a:p>
          <a:endParaRPr lang="en-US"/>
        </a:p>
      </dgm:t>
    </dgm:pt>
    <dgm:pt modelId="{2F7248A7-3A10-428A-A127-9D9933AD1B4E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en-US" b="1" dirty="0"/>
            <a:t>Sector</a:t>
          </a:r>
        </a:p>
      </dgm:t>
    </dgm:pt>
    <dgm:pt modelId="{AD553A77-9C40-40D4-BB32-AE4446F759EF}" type="parTrans" cxnId="{1B42DF78-7820-4F56-8B5C-E6E4C1587138}">
      <dgm:prSet/>
      <dgm:spPr/>
      <dgm:t>
        <a:bodyPr/>
        <a:lstStyle/>
        <a:p>
          <a:endParaRPr lang="en-US"/>
        </a:p>
      </dgm:t>
    </dgm:pt>
    <dgm:pt modelId="{A8DFDB7D-843A-46E5-BE0C-E9D640148852}" type="sibTrans" cxnId="{1B42DF78-7820-4F56-8B5C-E6E4C1587138}">
      <dgm:prSet/>
      <dgm:spPr/>
      <dgm:t>
        <a:bodyPr/>
        <a:lstStyle/>
        <a:p>
          <a:endParaRPr lang="en-US"/>
        </a:p>
      </dgm:t>
    </dgm:pt>
    <dgm:pt modelId="{A8A7CFF9-879F-48C8-8228-B70B1D004EF5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E48660-148B-466B-86F1-00236D3C55E2}" type="parTrans" cxnId="{6F9DE855-5826-4E71-B8AD-B842B9DB0797}">
      <dgm:prSet/>
      <dgm:spPr/>
      <dgm:t>
        <a:bodyPr/>
        <a:lstStyle/>
        <a:p>
          <a:endParaRPr lang="en-US"/>
        </a:p>
      </dgm:t>
    </dgm:pt>
    <dgm:pt modelId="{5C251FE8-53A6-48A2-B356-FF9C30CBE3A1}" type="sibTrans" cxnId="{6F9DE855-5826-4E71-B8AD-B842B9DB0797}">
      <dgm:prSet/>
      <dgm:spPr/>
      <dgm:t>
        <a:bodyPr/>
        <a:lstStyle/>
        <a:p>
          <a:endParaRPr lang="en-US"/>
        </a:p>
      </dgm:t>
    </dgm:pt>
    <dgm:pt modelId="{CE4DA6CF-40A9-49A7-A1D1-C8A06FA8A5B9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Sold to MNC Vet Pharma Cos</a:t>
          </a:r>
        </a:p>
      </dgm:t>
    </dgm:pt>
    <dgm:pt modelId="{EB45D1F7-D5B8-4868-820B-A2BB5B8B002C}" type="parTrans" cxnId="{9D30FFA9-61AB-4D14-9A59-03206AF39D78}">
      <dgm:prSet/>
      <dgm:spPr/>
      <dgm:t>
        <a:bodyPr/>
        <a:lstStyle/>
        <a:p>
          <a:endParaRPr lang="en-US"/>
        </a:p>
      </dgm:t>
    </dgm:pt>
    <dgm:pt modelId="{4136B7AF-3E1C-436C-A8D7-77B7325DBDE2}" type="sibTrans" cxnId="{9D30FFA9-61AB-4D14-9A59-03206AF39D78}">
      <dgm:prSet/>
      <dgm:spPr/>
      <dgm:t>
        <a:bodyPr/>
        <a:lstStyle/>
        <a:p>
          <a:endParaRPr lang="en-US"/>
        </a:p>
      </dgm:t>
    </dgm:pt>
    <dgm:pt modelId="{205B609A-4681-48AA-BAA9-66CA582EBAE3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Now Introducing Formulations</a:t>
          </a:r>
        </a:p>
      </dgm:t>
    </dgm:pt>
    <dgm:pt modelId="{99457EDD-0149-4FA0-A000-A251B0D7661E}" type="parTrans" cxnId="{BA1C1176-D689-4CDA-B73B-35D27C593CC1}">
      <dgm:prSet/>
      <dgm:spPr/>
      <dgm:t>
        <a:bodyPr/>
        <a:lstStyle/>
        <a:p>
          <a:endParaRPr lang="en-US"/>
        </a:p>
      </dgm:t>
    </dgm:pt>
    <dgm:pt modelId="{C9E4208C-3023-4B9A-B8D2-F366F8F0AB99}" type="sibTrans" cxnId="{BA1C1176-D689-4CDA-B73B-35D27C593CC1}">
      <dgm:prSet/>
      <dgm:spPr/>
      <dgm:t>
        <a:bodyPr/>
        <a:lstStyle/>
        <a:p>
          <a:endParaRPr lang="en-US"/>
        </a:p>
      </dgm:t>
    </dgm:pt>
    <dgm:pt modelId="{F77012C8-CD6A-436B-AA57-EC61601327C9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EBIDTA% - 25% (Normalized)</a:t>
          </a:r>
        </a:p>
      </dgm:t>
    </dgm:pt>
    <dgm:pt modelId="{ABE1EA7F-98E0-4661-8C16-77D78BFDDF00}" type="parTrans" cxnId="{6C88BCE0-5B60-4A10-B27D-BEA4C07CA9E3}">
      <dgm:prSet/>
      <dgm:spPr/>
      <dgm:t>
        <a:bodyPr/>
        <a:lstStyle/>
        <a:p>
          <a:endParaRPr lang="en-US"/>
        </a:p>
      </dgm:t>
    </dgm:pt>
    <dgm:pt modelId="{12FD4517-70C7-4669-933A-ED5F54F5B1A9}" type="sibTrans" cxnId="{6C88BCE0-5B60-4A10-B27D-BEA4C07CA9E3}">
      <dgm:prSet/>
      <dgm:spPr/>
      <dgm:t>
        <a:bodyPr/>
        <a:lstStyle/>
        <a:p>
          <a:endParaRPr lang="en-US"/>
        </a:p>
      </dgm:t>
    </dgm:pt>
    <dgm:pt modelId="{99439296-D2A3-4780-9A6D-AFA67DA36D63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ROIC – 35%      ROCE- 25%</a:t>
          </a:r>
        </a:p>
      </dgm:t>
    </dgm:pt>
    <dgm:pt modelId="{D6F83BED-A45B-4C85-8A87-1DA6EA5E9F61}" type="parTrans" cxnId="{34F415AE-2953-4818-A1BC-3680563D92EB}">
      <dgm:prSet/>
      <dgm:spPr/>
      <dgm:t>
        <a:bodyPr/>
        <a:lstStyle/>
        <a:p>
          <a:endParaRPr lang="en-US"/>
        </a:p>
      </dgm:t>
    </dgm:pt>
    <dgm:pt modelId="{DBD91381-6A2F-48B3-9B47-1E9659FDFF18}" type="sibTrans" cxnId="{34F415AE-2953-4818-A1BC-3680563D92EB}">
      <dgm:prSet/>
      <dgm:spPr/>
      <dgm:t>
        <a:bodyPr/>
        <a:lstStyle/>
        <a:p>
          <a:endParaRPr lang="en-US"/>
        </a:p>
      </dgm:t>
    </dgm:pt>
    <dgm:pt modelId="{49C503D6-F06E-4262-ADDB-89BC72E153F1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And New high margin products</a:t>
          </a:r>
        </a:p>
      </dgm:t>
    </dgm:pt>
    <dgm:pt modelId="{9E3D6110-61CA-4B69-8D54-D6B93E9C76AB}" type="parTrans" cxnId="{14F5B93C-84A0-496E-A193-3583FCF78AF9}">
      <dgm:prSet/>
      <dgm:spPr/>
      <dgm:t>
        <a:bodyPr/>
        <a:lstStyle/>
        <a:p>
          <a:endParaRPr lang="en-US"/>
        </a:p>
      </dgm:t>
    </dgm:pt>
    <dgm:pt modelId="{C784CC37-D7BB-4552-9C12-70B3139330CE}" type="sibTrans" cxnId="{14F5B93C-84A0-496E-A193-3583FCF78AF9}">
      <dgm:prSet/>
      <dgm:spPr/>
      <dgm:t>
        <a:bodyPr/>
        <a:lstStyle/>
        <a:p>
          <a:endParaRPr lang="en-US"/>
        </a:p>
      </dgm:t>
    </dgm:pt>
    <dgm:pt modelId="{9ED44003-7D18-41CD-AF7F-1110DFF4C588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WC Days- 45</a:t>
          </a:r>
        </a:p>
      </dgm:t>
    </dgm:pt>
    <dgm:pt modelId="{C2FB02D6-2B28-4399-8985-4EE3DCFFF57F}" type="parTrans" cxnId="{AF1CA495-0391-4D32-8ED5-99DC191CDC17}">
      <dgm:prSet/>
      <dgm:spPr/>
      <dgm:t>
        <a:bodyPr/>
        <a:lstStyle/>
        <a:p>
          <a:endParaRPr lang="en-US"/>
        </a:p>
      </dgm:t>
    </dgm:pt>
    <dgm:pt modelId="{E1A29665-178F-4056-ADB9-B2DC3A540AD6}" type="sibTrans" cxnId="{AF1CA495-0391-4D32-8ED5-99DC191CDC17}">
      <dgm:prSet/>
      <dgm:spPr/>
      <dgm:t>
        <a:bodyPr/>
        <a:lstStyle/>
        <a:p>
          <a:endParaRPr lang="en-US"/>
        </a:p>
      </dgm:t>
    </dgm:pt>
    <dgm:pt modelId="{9BD680BB-2A39-466A-88C5-D0A91ECC96D8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Sales Growth-  25%+</a:t>
          </a:r>
        </a:p>
      </dgm:t>
    </dgm:pt>
    <dgm:pt modelId="{0911DDA9-5441-4E3B-AD8F-A7A4A758A2D9}" type="parTrans" cxnId="{5BE048FC-DAC5-47E9-9470-0C848BD44092}">
      <dgm:prSet/>
      <dgm:spPr/>
      <dgm:t>
        <a:bodyPr/>
        <a:lstStyle/>
        <a:p>
          <a:endParaRPr lang="en-US"/>
        </a:p>
      </dgm:t>
    </dgm:pt>
    <dgm:pt modelId="{B837B847-360D-4B4A-9399-A472835B8B18}" type="sibTrans" cxnId="{5BE048FC-DAC5-47E9-9470-0C848BD44092}">
      <dgm:prSet/>
      <dgm:spPr/>
      <dgm:t>
        <a:bodyPr/>
        <a:lstStyle/>
        <a:p>
          <a:endParaRPr lang="en-US"/>
        </a:p>
      </dgm:t>
    </dgm:pt>
    <dgm:pt modelId="{C6650249-E996-4F8B-A033-7E3A239ED7DE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35% capacity utilized</a:t>
          </a:r>
        </a:p>
      </dgm:t>
    </dgm:pt>
    <dgm:pt modelId="{AB3D4F41-485E-40D6-863E-5FF72672364B}" type="parTrans" cxnId="{DEE143A0-B780-4460-A754-73FFD7B5D1E2}">
      <dgm:prSet/>
      <dgm:spPr/>
      <dgm:t>
        <a:bodyPr/>
        <a:lstStyle/>
        <a:p>
          <a:endParaRPr lang="en-US"/>
        </a:p>
      </dgm:t>
    </dgm:pt>
    <dgm:pt modelId="{58D01E0B-70ED-4AB1-953D-31DB65E5F30A}" type="sibTrans" cxnId="{DEE143A0-B780-4460-A754-73FFD7B5D1E2}">
      <dgm:prSet/>
      <dgm:spPr/>
      <dgm:t>
        <a:bodyPr/>
        <a:lstStyle/>
        <a:p>
          <a:endParaRPr lang="en-US"/>
        </a:p>
      </dgm:t>
    </dgm:pt>
    <dgm:pt modelId="{0E9411EE-87EB-48EC-8392-B1AFBA9C4A82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Top Vet Pharma Co customers</a:t>
          </a:r>
        </a:p>
      </dgm:t>
    </dgm:pt>
    <dgm:pt modelId="{33AE7492-2718-4B18-B5C3-5908A5BA046F}" type="parTrans" cxnId="{DFE82965-C42D-480B-BAB0-2732B3449B11}">
      <dgm:prSet/>
      <dgm:spPr/>
      <dgm:t>
        <a:bodyPr/>
        <a:lstStyle/>
        <a:p>
          <a:endParaRPr lang="en-US"/>
        </a:p>
      </dgm:t>
    </dgm:pt>
    <dgm:pt modelId="{4F4312A0-8C4C-45E2-A03C-80750B54D530}" type="sibTrans" cxnId="{DFE82965-C42D-480B-BAB0-2732B3449B11}">
      <dgm:prSet/>
      <dgm:spPr/>
      <dgm:t>
        <a:bodyPr/>
        <a:lstStyle/>
        <a:p>
          <a:endParaRPr lang="en-US"/>
        </a:p>
      </dgm:t>
    </dgm:pt>
    <dgm:pt modelId="{6B106D35-D856-4DC3-A047-672EBEF39709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Niche &amp; Growing Sector</a:t>
          </a:r>
        </a:p>
      </dgm:t>
    </dgm:pt>
    <dgm:pt modelId="{8D5908C8-E5AB-4EF6-826C-B0F17BB74590}" type="parTrans" cxnId="{001F2CF1-051F-4574-8123-9C3C1E091DDF}">
      <dgm:prSet/>
      <dgm:spPr/>
      <dgm:t>
        <a:bodyPr/>
        <a:lstStyle/>
        <a:p>
          <a:endParaRPr lang="en-US"/>
        </a:p>
      </dgm:t>
    </dgm:pt>
    <dgm:pt modelId="{FD6FA25E-F8CD-4769-B69D-36A76D36F42A}" type="sibTrans" cxnId="{001F2CF1-051F-4574-8123-9C3C1E091DDF}">
      <dgm:prSet/>
      <dgm:spPr/>
      <dgm:t>
        <a:bodyPr/>
        <a:lstStyle/>
        <a:p>
          <a:endParaRPr lang="en-US"/>
        </a:p>
      </dgm:t>
    </dgm:pt>
    <dgm:pt modelId="{660869CB-EF9D-4079-A3FD-CAD284ED19E7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Growth driver - Increased Protein intake</a:t>
          </a:r>
        </a:p>
      </dgm:t>
    </dgm:pt>
    <dgm:pt modelId="{A2D7D8A2-7E15-433B-BBAB-45902BB6E4C6}" type="parTrans" cxnId="{0A7450FA-CC62-43EE-8315-FD95787DFF78}">
      <dgm:prSet/>
      <dgm:spPr/>
      <dgm:t>
        <a:bodyPr/>
        <a:lstStyle/>
        <a:p>
          <a:endParaRPr lang="en-US"/>
        </a:p>
      </dgm:t>
    </dgm:pt>
    <dgm:pt modelId="{B9F4C81F-99FB-4EA7-BB9A-21F14F38BFD9}" type="sibTrans" cxnId="{0A7450FA-CC62-43EE-8315-FD95787DFF78}">
      <dgm:prSet/>
      <dgm:spPr/>
      <dgm:t>
        <a:bodyPr/>
        <a:lstStyle/>
        <a:p>
          <a:endParaRPr lang="en-US"/>
        </a:p>
      </dgm:t>
    </dgm:pt>
    <dgm:pt modelId="{02174F0E-8E03-4B06-BF63-B166280E5217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Increased Sourcing from India</a:t>
          </a:r>
        </a:p>
      </dgm:t>
    </dgm:pt>
    <dgm:pt modelId="{267F8580-BDFC-4438-88BF-C7025240EE4C}" type="parTrans" cxnId="{309B2F13-6BCF-4B11-9835-CC5BE7A15BF0}">
      <dgm:prSet/>
      <dgm:spPr/>
      <dgm:t>
        <a:bodyPr/>
        <a:lstStyle/>
        <a:p>
          <a:endParaRPr lang="en-US"/>
        </a:p>
      </dgm:t>
    </dgm:pt>
    <dgm:pt modelId="{40493B1B-D7F1-490C-A106-6DD13B91F610}" type="sibTrans" cxnId="{309B2F13-6BCF-4B11-9835-CC5BE7A15BF0}">
      <dgm:prSet/>
      <dgm:spPr/>
      <dgm:t>
        <a:bodyPr/>
        <a:lstStyle/>
        <a:p>
          <a:endParaRPr lang="en-US"/>
        </a:p>
      </dgm:t>
    </dgm:pt>
    <dgm:pt modelId="{58072D80-C8AB-4209-BC7F-5CB0CEB98FEB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Regulated – India FDA, TGA, EDQM, GMP</a:t>
          </a:r>
        </a:p>
      </dgm:t>
    </dgm:pt>
    <dgm:pt modelId="{DE79CAF1-238D-483E-B458-D87D5636CD98}" type="parTrans" cxnId="{D8FFD466-782B-4836-93DA-DC17ED2642C0}">
      <dgm:prSet/>
      <dgm:spPr/>
      <dgm:t>
        <a:bodyPr/>
        <a:lstStyle/>
        <a:p>
          <a:endParaRPr lang="en-US"/>
        </a:p>
      </dgm:t>
    </dgm:pt>
    <dgm:pt modelId="{DE5D210E-1AB8-4704-A409-4222962FB274}" type="sibTrans" cxnId="{D8FFD466-782B-4836-93DA-DC17ED2642C0}">
      <dgm:prSet/>
      <dgm:spPr/>
      <dgm:t>
        <a:bodyPr/>
        <a:lstStyle/>
        <a:p>
          <a:endParaRPr lang="en-US"/>
        </a:p>
      </dgm:t>
    </dgm:pt>
    <dgm:pt modelId="{674D4B58-6539-442A-A511-A0F51875A66A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Higher Quality expectation</a:t>
          </a:r>
          <a:endParaRPr lang="en-US" sz="1600" dirty="0"/>
        </a:p>
      </dgm:t>
    </dgm:pt>
    <dgm:pt modelId="{85D27111-26EA-4E92-BA2E-987D21877D87}" type="parTrans" cxnId="{D8495DE6-EE10-4D86-9416-7937971D1B33}">
      <dgm:prSet/>
      <dgm:spPr/>
      <dgm:t>
        <a:bodyPr/>
        <a:lstStyle/>
        <a:p>
          <a:endParaRPr lang="en-US"/>
        </a:p>
      </dgm:t>
    </dgm:pt>
    <dgm:pt modelId="{C545CA8E-CF65-4039-84AE-CDEC16E6FE3F}" type="sibTrans" cxnId="{D8495DE6-EE10-4D86-9416-7937971D1B33}">
      <dgm:prSet/>
      <dgm:spPr/>
      <dgm:t>
        <a:bodyPr/>
        <a:lstStyle/>
        <a:p>
          <a:endParaRPr lang="en-US"/>
        </a:p>
      </dgm:t>
    </dgm:pt>
    <dgm:pt modelId="{135A8A80-C31C-421E-8667-E81D475883F5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nb-NO" sz="1600" b="0" dirty="0">
              <a:latin typeface="Arial" panose="020B0604020202020204" pitchFamily="34" charset="0"/>
              <a:cs typeface="Arial" panose="020B0604020202020204" pitchFamily="34" charset="0"/>
            </a:rPr>
            <a:t>Merk </a:t>
          </a:r>
          <a:endParaRPr lang="en-US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9E56EE-9E3E-4228-89C3-DDC141C7ACE0}" type="parTrans" cxnId="{8A9A4B0F-DE38-4BD4-8A73-25F9DDAC9F57}">
      <dgm:prSet/>
      <dgm:spPr/>
      <dgm:t>
        <a:bodyPr/>
        <a:lstStyle/>
        <a:p>
          <a:endParaRPr lang="en-US"/>
        </a:p>
      </dgm:t>
    </dgm:pt>
    <dgm:pt modelId="{C16BF893-E60E-4D2A-9D64-CC8571616CEE}" type="sibTrans" cxnId="{8A9A4B0F-DE38-4BD4-8A73-25F9DDAC9F57}">
      <dgm:prSet/>
      <dgm:spPr/>
      <dgm:t>
        <a:bodyPr/>
        <a:lstStyle/>
        <a:p>
          <a:endParaRPr lang="en-US"/>
        </a:p>
      </dgm:t>
    </dgm:pt>
    <dgm:pt modelId="{59C941A5-A0AD-418F-892F-7B86DF9B704E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nb-NO" sz="1600" b="0" dirty="0">
              <a:latin typeface="Arial" panose="020B0604020202020204" pitchFamily="34" charset="0"/>
              <a:cs typeface="Arial" panose="020B0604020202020204" pitchFamily="34" charset="0"/>
            </a:rPr>
            <a:t>Novartis </a:t>
          </a:r>
          <a:endParaRPr lang="en-US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E57076-AF58-4A0A-9759-A4522B090C85}" type="parTrans" cxnId="{B98EC7C2-5415-43EE-891B-EBC544AD60FA}">
      <dgm:prSet/>
      <dgm:spPr/>
      <dgm:t>
        <a:bodyPr/>
        <a:lstStyle/>
        <a:p>
          <a:endParaRPr lang="en-US"/>
        </a:p>
      </dgm:t>
    </dgm:pt>
    <dgm:pt modelId="{6E7AA5EF-1087-40A3-935F-A63AFFE2EBC1}" type="sibTrans" cxnId="{B98EC7C2-5415-43EE-891B-EBC544AD60FA}">
      <dgm:prSet/>
      <dgm:spPr/>
      <dgm:t>
        <a:bodyPr/>
        <a:lstStyle/>
        <a:p>
          <a:endParaRPr lang="en-US"/>
        </a:p>
      </dgm:t>
    </dgm:pt>
    <dgm:pt modelId="{AE2B7096-5213-4FBB-822F-B9DBCBA4A5A9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nb-NO" sz="1600" b="0" dirty="0">
              <a:latin typeface="Arial" panose="020B0604020202020204" pitchFamily="34" charset="0"/>
              <a:cs typeface="Arial" panose="020B0604020202020204" pitchFamily="34" charset="0"/>
            </a:rPr>
            <a:t>Medibios</a:t>
          </a:r>
          <a:endParaRPr lang="en-US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7BD6C6-1DB8-4132-BF80-6C86250424AF}" type="parTrans" cxnId="{F86BEB76-5080-4507-A21D-F922E3F27AD4}">
      <dgm:prSet/>
      <dgm:spPr/>
      <dgm:t>
        <a:bodyPr/>
        <a:lstStyle/>
        <a:p>
          <a:endParaRPr lang="en-US"/>
        </a:p>
      </dgm:t>
    </dgm:pt>
    <dgm:pt modelId="{3016FDE9-EC2F-4074-90E0-19815AA6B0F8}" type="sibTrans" cxnId="{F86BEB76-5080-4507-A21D-F922E3F27AD4}">
      <dgm:prSet/>
      <dgm:spPr/>
      <dgm:t>
        <a:bodyPr/>
        <a:lstStyle/>
        <a:p>
          <a:endParaRPr lang="en-US"/>
        </a:p>
      </dgm:t>
    </dgm:pt>
    <dgm:pt modelId="{729F31B0-4A43-4F49-88EC-28ADEDC3D50F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ChemiFine</a:t>
          </a:r>
          <a:endParaRPr lang="en-US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5271C6-6B1B-4455-8D1D-8B1D3A9DF2EC}" type="parTrans" cxnId="{01788D44-49A8-461A-9EFA-51C26A5CA27D}">
      <dgm:prSet/>
      <dgm:spPr/>
      <dgm:t>
        <a:bodyPr/>
        <a:lstStyle/>
        <a:p>
          <a:endParaRPr lang="en-US"/>
        </a:p>
      </dgm:t>
    </dgm:pt>
    <dgm:pt modelId="{F2027E85-2D55-4DE0-A1BD-B8A7AB48DCAC}" type="sibTrans" cxnId="{01788D44-49A8-461A-9EFA-51C26A5CA27D}">
      <dgm:prSet/>
      <dgm:spPr/>
      <dgm:t>
        <a:bodyPr/>
        <a:lstStyle/>
        <a:p>
          <a:endParaRPr lang="en-US"/>
        </a:p>
      </dgm:t>
    </dgm:pt>
    <dgm:pt modelId="{EBF0E719-F1C6-485A-9630-991AD5823231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35+ products</a:t>
          </a:r>
        </a:p>
      </dgm:t>
    </dgm:pt>
    <dgm:pt modelId="{9E36FA72-20CA-4AC4-BC91-2ACA16E993E6}" type="parTrans" cxnId="{B7B9A910-A07C-4315-89E9-A1F6A8B4E283}">
      <dgm:prSet/>
      <dgm:spPr/>
      <dgm:t>
        <a:bodyPr/>
        <a:lstStyle/>
        <a:p>
          <a:endParaRPr lang="en-US"/>
        </a:p>
      </dgm:t>
    </dgm:pt>
    <dgm:pt modelId="{F55FAEAE-BD95-43A8-A334-24EF54F9060F}" type="sibTrans" cxnId="{B7B9A910-A07C-4315-89E9-A1F6A8B4E283}">
      <dgm:prSet/>
      <dgm:spPr/>
      <dgm:t>
        <a:bodyPr/>
        <a:lstStyle/>
        <a:p>
          <a:endParaRPr lang="en-US"/>
        </a:p>
      </dgm:t>
    </dgm:pt>
    <dgm:pt modelId="{839D566B-22AF-4FA1-AC3A-EE976DCC2AC2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Holden </a:t>
          </a:r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Inc</a:t>
          </a:r>
          <a:endParaRPr lang="en-US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C2E2F3-B6CA-4D4C-BEE6-C06D47025164}" type="parTrans" cxnId="{2251F8F3-84A1-497D-9371-F2AC0692D99A}">
      <dgm:prSet/>
      <dgm:spPr/>
      <dgm:t>
        <a:bodyPr/>
        <a:lstStyle/>
        <a:p>
          <a:endParaRPr lang="en-US"/>
        </a:p>
      </dgm:t>
    </dgm:pt>
    <dgm:pt modelId="{35EBECE9-AC8B-4BCC-B778-59F27BDB3E25}" type="sibTrans" cxnId="{2251F8F3-84A1-497D-9371-F2AC0692D99A}">
      <dgm:prSet/>
      <dgm:spPr/>
      <dgm:t>
        <a:bodyPr/>
        <a:lstStyle/>
        <a:p>
          <a:endParaRPr lang="en-US"/>
        </a:p>
      </dgm:t>
    </dgm:pt>
    <dgm:pt modelId="{09873E43-8A3D-4944-9246-0CFF9298B04A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New molecules- Higher GM</a:t>
          </a:r>
        </a:p>
      </dgm:t>
    </dgm:pt>
    <dgm:pt modelId="{F6DA6307-19DA-48BF-8166-F587863035E7}" type="parTrans" cxnId="{BAA7E42D-7069-4629-A7D3-B41AAA99E35F}">
      <dgm:prSet/>
      <dgm:spPr/>
      <dgm:t>
        <a:bodyPr/>
        <a:lstStyle/>
        <a:p>
          <a:endParaRPr lang="en-US"/>
        </a:p>
      </dgm:t>
    </dgm:pt>
    <dgm:pt modelId="{2A0B3AF6-0C91-4D2E-928E-DE5F3A9F8380}" type="sibTrans" cxnId="{BAA7E42D-7069-4629-A7D3-B41AAA99E35F}">
      <dgm:prSet/>
      <dgm:spPr/>
      <dgm:t>
        <a:bodyPr/>
        <a:lstStyle/>
        <a:p>
          <a:endParaRPr lang="en-US"/>
        </a:p>
      </dgm:t>
    </dgm:pt>
    <dgm:pt modelId="{137C950E-9629-4DBA-A786-A37817585DBB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Stickiness– Repeat Biz</a:t>
          </a:r>
        </a:p>
      </dgm:t>
    </dgm:pt>
    <dgm:pt modelId="{543D8F7F-7E25-486B-839D-AD285EE30E61}" type="parTrans" cxnId="{B4F2E8CB-7950-4458-B33D-F481BD0321C3}">
      <dgm:prSet/>
      <dgm:spPr/>
      <dgm:t>
        <a:bodyPr/>
        <a:lstStyle/>
        <a:p>
          <a:endParaRPr lang="en-US"/>
        </a:p>
      </dgm:t>
    </dgm:pt>
    <dgm:pt modelId="{A39CDDC2-838C-4A92-93AA-DBACB8EB922D}" type="sibTrans" cxnId="{B4F2E8CB-7950-4458-B33D-F481BD0321C3}">
      <dgm:prSet/>
      <dgm:spPr/>
      <dgm:t>
        <a:bodyPr/>
        <a:lstStyle/>
        <a:p>
          <a:endParaRPr lang="en-US"/>
        </a:p>
      </dgm:t>
    </dgm:pt>
    <dgm:pt modelId="{F86FAF00-A7B2-4014-8846-6BF9D911ABEC}" type="pres">
      <dgm:prSet presAssocID="{BA700BFF-913F-4B61-8131-498117D2A6E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2870200D-F5EC-46A7-B932-6D45F6B17157}" type="pres">
      <dgm:prSet presAssocID="{BA700BFF-913F-4B61-8131-498117D2A6E2}" presName="children" presStyleCnt="0"/>
      <dgm:spPr/>
    </dgm:pt>
    <dgm:pt modelId="{45448099-B7FB-4D15-A61A-5AFB84DCE292}" type="pres">
      <dgm:prSet presAssocID="{BA700BFF-913F-4B61-8131-498117D2A6E2}" presName="child1group" presStyleCnt="0"/>
      <dgm:spPr/>
    </dgm:pt>
    <dgm:pt modelId="{B9563633-E105-480D-AFA4-013524F42C0E}" type="pres">
      <dgm:prSet presAssocID="{BA700BFF-913F-4B61-8131-498117D2A6E2}" presName="child1" presStyleLbl="bgAcc1" presStyleIdx="0" presStyleCnt="4" custScaleX="187561" custScaleY="123340" custLinFactNeighborX="-19417" custLinFactNeighborY="18929"/>
      <dgm:spPr/>
    </dgm:pt>
    <dgm:pt modelId="{9282AB30-AB63-4D02-A96B-66B4B4FA0057}" type="pres">
      <dgm:prSet presAssocID="{BA700BFF-913F-4B61-8131-498117D2A6E2}" presName="child1Text" presStyleLbl="bgAcc1" presStyleIdx="0" presStyleCnt="4">
        <dgm:presLayoutVars>
          <dgm:bulletEnabled val="1"/>
        </dgm:presLayoutVars>
      </dgm:prSet>
      <dgm:spPr/>
    </dgm:pt>
    <dgm:pt modelId="{465DE96F-7167-4621-8F93-E917D86E3163}" type="pres">
      <dgm:prSet presAssocID="{BA700BFF-913F-4B61-8131-498117D2A6E2}" presName="child2group" presStyleCnt="0"/>
      <dgm:spPr/>
    </dgm:pt>
    <dgm:pt modelId="{676E9D37-C2F8-4D03-A717-231549D9971A}" type="pres">
      <dgm:prSet presAssocID="{BA700BFF-913F-4B61-8131-498117D2A6E2}" presName="child2" presStyleLbl="bgAcc1" presStyleIdx="1" presStyleCnt="4" custScaleX="190179" custScaleY="132011" custLinFactNeighborX="26521" custLinFactNeighborY="20872"/>
      <dgm:spPr/>
    </dgm:pt>
    <dgm:pt modelId="{3F6B0C58-8D03-4C8D-A7ED-C0CD999C21A8}" type="pres">
      <dgm:prSet presAssocID="{BA700BFF-913F-4B61-8131-498117D2A6E2}" presName="child2Text" presStyleLbl="bgAcc1" presStyleIdx="1" presStyleCnt="4">
        <dgm:presLayoutVars>
          <dgm:bulletEnabled val="1"/>
        </dgm:presLayoutVars>
      </dgm:prSet>
      <dgm:spPr/>
    </dgm:pt>
    <dgm:pt modelId="{1787953E-B2A2-4699-AFF0-DB83BCEC5104}" type="pres">
      <dgm:prSet presAssocID="{BA700BFF-913F-4B61-8131-498117D2A6E2}" presName="child3group" presStyleCnt="0"/>
      <dgm:spPr/>
    </dgm:pt>
    <dgm:pt modelId="{5C32C2D1-2CCC-48A1-80EC-290C5C20407C}" type="pres">
      <dgm:prSet presAssocID="{BA700BFF-913F-4B61-8131-498117D2A6E2}" presName="child3" presStyleLbl="bgAcc1" presStyleIdx="2" presStyleCnt="4" custScaleX="188360" custScaleY="166393" custLinFactNeighborX="21199" custLinFactNeighborY="-15253"/>
      <dgm:spPr/>
    </dgm:pt>
    <dgm:pt modelId="{09309DF2-B96B-4617-B049-A3647CC8EF37}" type="pres">
      <dgm:prSet presAssocID="{BA700BFF-913F-4B61-8131-498117D2A6E2}" presName="child3Text" presStyleLbl="bgAcc1" presStyleIdx="2" presStyleCnt="4">
        <dgm:presLayoutVars>
          <dgm:bulletEnabled val="1"/>
        </dgm:presLayoutVars>
      </dgm:prSet>
      <dgm:spPr/>
    </dgm:pt>
    <dgm:pt modelId="{FC7A4F5E-D1CE-4BFB-89FB-0409E38061F6}" type="pres">
      <dgm:prSet presAssocID="{BA700BFF-913F-4B61-8131-498117D2A6E2}" presName="child4group" presStyleCnt="0"/>
      <dgm:spPr/>
    </dgm:pt>
    <dgm:pt modelId="{B1B7DF56-C653-44CB-81E1-D36E47F61503}" type="pres">
      <dgm:prSet presAssocID="{BA700BFF-913F-4B61-8131-498117D2A6E2}" presName="child4" presStyleLbl="bgAcc1" presStyleIdx="3" presStyleCnt="4" custScaleX="189030" custScaleY="175999" custLinFactNeighborX="-19361" custLinFactNeighborY="-14894"/>
      <dgm:spPr/>
    </dgm:pt>
    <dgm:pt modelId="{BC646526-F56C-4952-902D-9715AEE657DE}" type="pres">
      <dgm:prSet presAssocID="{BA700BFF-913F-4B61-8131-498117D2A6E2}" presName="child4Text" presStyleLbl="bgAcc1" presStyleIdx="3" presStyleCnt="4">
        <dgm:presLayoutVars>
          <dgm:bulletEnabled val="1"/>
        </dgm:presLayoutVars>
      </dgm:prSet>
      <dgm:spPr/>
    </dgm:pt>
    <dgm:pt modelId="{0CB0D1C0-1CBB-425A-9D8A-936DA44388E4}" type="pres">
      <dgm:prSet presAssocID="{BA700BFF-913F-4B61-8131-498117D2A6E2}" presName="childPlaceholder" presStyleCnt="0"/>
      <dgm:spPr/>
    </dgm:pt>
    <dgm:pt modelId="{FA5FEFB1-E85C-4890-9D4A-73309299F79C}" type="pres">
      <dgm:prSet presAssocID="{BA700BFF-913F-4B61-8131-498117D2A6E2}" presName="circle" presStyleCnt="0"/>
      <dgm:spPr/>
    </dgm:pt>
    <dgm:pt modelId="{E7773BEA-FA08-4E0C-9239-3CBE121A0B0F}" type="pres">
      <dgm:prSet presAssocID="{BA700BFF-913F-4B61-8131-498117D2A6E2}" presName="quadrant1" presStyleLbl="node1" presStyleIdx="0" presStyleCnt="4" custScaleX="78663" custScaleY="78870" custLinFactNeighborX="17183" custLinFactNeighborY="8182">
        <dgm:presLayoutVars>
          <dgm:chMax val="1"/>
          <dgm:bulletEnabled val="1"/>
        </dgm:presLayoutVars>
      </dgm:prSet>
      <dgm:spPr/>
    </dgm:pt>
    <dgm:pt modelId="{7AE03B4D-D43C-4686-8685-8F4D15D8D20B}" type="pres">
      <dgm:prSet presAssocID="{BA700BFF-913F-4B61-8131-498117D2A6E2}" presName="quadrant2" presStyleLbl="node1" presStyleIdx="1" presStyleCnt="4" custScaleX="78663" custScaleY="78870" custLinFactNeighborX="-8689" custLinFactNeighborY="8625">
        <dgm:presLayoutVars>
          <dgm:chMax val="1"/>
          <dgm:bulletEnabled val="1"/>
        </dgm:presLayoutVars>
      </dgm:prSet>
      <dgm:spPr/>
    </dgm:pt>
    <dgm:pt modelId="{871E7B76-E005-4E1F-BE4B-A8A93376A9F9}" type="pres">
      <dgm:prSet presAssocID="{BA700BFF-913F-4B61-8131-498117D2A6E2}" presName="quadrant3" presStyleLbl="node1" presStyleIdx="2" presStyleCnt="4" custScaleX="78663" custScaleY="78870" custLinFactNeighborX="-8828" custLinFactNeighborY="-17517">
        <dgm:presLayoutVars>
          <dgm:chMax val="1"/>
          <dgm:bulletEnabled val="1"/>
        </dgm:presLayoutVars>
      </dgm:prSet>
      <dgm:spPr/>
    </dgm:pt>
    <dgm:pt modelId="{014100F2-3D6D-4CEE-A405-B4D55E3A1348}" type="pres">
      <dgm:prSet presAssocID="{BA700BFF-913F-4B61-8131-498117D2A6E2}" presName="quadrant4" presStyleLbl="node1" presStyleIdx="3" presStyleCnt="4" custScaleX="78663" custScaleY="78870" custLinFactNeighborX="17453" custLinFactNeighborY="-17696">
        <dgm:presLayoutVars>
          <dgm:chMax val="1"/>
          <dgm:bulletEnabled val="1"/>
        </dgm:presLayoutVars>
      </dgm:prSet>
      <dgm:spPr/>
    </dgm:pt>
    <dgm:pt modelId="{B39A6E50-11DF-49F5-9B83-E38879250EDB}" type="pres">
      <dgm:prSet presAssocID="{BA700BFF-913F-4B61-8131-498117D2A6E2}" presName="quadrantPlaceholder" presStyleCnt="0"/>
      <dgm:spPr/>
    </dgm:pt>
    <dgm:pt modelId="{CF43314B-2C21-49DA-B6A0-32A912D7C164}" type="pres">
      <dgm:prSet presAssocID="{BA700BFF-913F-4B61-8131-498117D2A6E2}" presName="center1" presStyleLbl="fgShp" presStyleIdx="0" presStyleCnt="2" custLinFactNeighborX="8160" custLinFactNeighborY="-10901"/>
      <dgm:spPr>
        <a:solidFill>
          <a:schemeClr val="accent1"/>
        </a:solidFill>
      </dgm:spPr>
    </dgm:pt>
    <dgm:pt modelId="{EBA65BF0-2EBA-44D3-87CB-DE378DEAC841}" type="pres">
      <dgm:prSet presAssocID="{BA700BFF-913F-4B61-8131-498117D2A6E2}" presName="center2" presStyleLbl="fgShp" presStyleIdx="1" presStyleCnt="2" custLinFactNeighborX="11122" custLinFactNeighborY="-20440"/>
      <dgm:spPr>
        <a:solidFill>
          <a:schemeClr val="accent1"/>
        </a:solidFill>
      </dgm:spPr>
    </dgm:pt>
  </dgm:ptLst>
  <dgm:cxnLst>
    <dgm:cxn modelId="{928D9B95-3B6D-4846-A34B-246D0A5F4499}" type="presOf" srcId="{9ED44003-7D18-41CD-AF7F-1110DFF4C588}" destId="{5C32C2D1-2CCC-48A1-80EC-290C5C20407C}" srcOrd="0" destOrd="5" presId="urn:microsoft.com/office/officeart/2005/8/layout/cycle4"/>
    <dgm:cxn modelId="{4E5E90B3-CC5A-4BAC-9C05-9E7170C398E9}" type="presOf" srcId="{C6650249-E996-4F8B-A033-7E3A239ED7DE}" destId="{3F6B0C58-8D03-4C8D-A7ED-C0CD999C21A8}" srcOrd="1" destOrd="5" presId="urn:microsoft.com/office/officeart/2005/8/layout/cycle4"/>
    <dgm:cxn modelId="{14F5B93C-84A0-496E-A193-3583FCF78AF9}" srcId="{EAF3168D-15BE-478B-A529-49436FF97066}" destId="{49C503D6-F06E-4262-ADDB-89BC72E153F1}" srcOrd="4" destOrd="0" parTransId="{9E3D6110-61CA-4B69-8D54-D6B93E9C76AB}" sibTransId="{C784CC37-D7BB-4552-9C12-70B3139330CE}"/>
    <dgm:cxn modelId="{8BE2F0C3-756A-4BC4-BB09-9A43B9840057}" type="presOf" srcId="{205B609A-4681-48AA-BAA9-66CA582EBAE3}" destId="{3F6B0C58-8D03-4C8D-A7ED-C0CD999C21A8}" srcOrd="1" destOrd="3" presId="urn:microsoft.com/office/officeart/2005/8/layout/cycle4"/>
    <dgm:cxn modelId="{1B42DF78-7820-4F56-8B5C-E6E4C1587138}" srcId="{BA700BFF-913F-4B61-8131-498117D2A6E2}" destId="{2F7248A7-3A10-428A-A127-9D9933AD1B4E}" srcOrd="3" destOrd="0" parTransId="{AD553A77-9C40-40D4-BB32-AE4446F759EF}" sibTransId="{A8DFDB7D-843A-46E5-BE0C-E9D640148852}"/>
    <dgm:cxn modelId="{DDFD24B4-B421-47D1-B231-7D955E7004ED}" type="presOf" srcId="{660869CB-EF9D-4079-A3FD-CAD284ED19E7}" destId="{BC646526-F56C-4952-902D-9715AEE657DE}" srcOrd="1" destOrd="1" presId="urn:microsoft.com/office/officeart/2005/8/layout/cycle4"/>
    <dgm:cxn modelId="{57E373C0-B07A-4C7D-8538-BF8C325EA338}" srcId="{EAF3168D-15BE-478B-A529-49436FF97066}" destId="{2C71D71A-A20E-40CB-93F0-330C41FE0155}" srcOrd="0" destOrd="0" parTransId="{CBEE1B1A-9487-4FDA-B9A6-4B1E3E59FA0D}" sibTransId="{82D08C10-AC56-4816-8C27-E232031B50B2}"/>
    <dgm:cxn modelId="{1F99BF8D-8EC3-4348-8252-0D7F0E4B9993}" type="presOf" srcId="{EBF0E719-F1C6-485A-9630-991AD5823231}" destId="{676E9D37-C2F8-4D03-A717-231549D9971A}" srcOrd="0" destOrd="1" presId="urn:microsoft.com/office/officeart/2005/8/layout/cycle4"/>
    <dgm:cxn modelId="{36CE8699-F47F-4021-9473-810FE3C95813}" type="presOf" srcId="{CE4DA6CF-40A9-49A7-A1D1-C8A06FA8A5B9}" destId="{3F6B0C58-8D03-4C8D-A7ED-C0CD999C21A8}" srcOrd="1" destOrd="2" presId="urn:microsoft.com/office/officeart/2005/8/layout/cycle4"/>
    <dgm:cxn modelId="{518D8920-A1E4-4726-9A23-92E7B4B7D4D9}" type="presOf" srcId="{2C71D71A-A20E-40CB-93F0-330C41FE0155}" destId="{676E9D37-C2F8-4D03-A717-231549D9971A}" srcOrd="0" destOrd="0" presId="urn:microsoft.com/office/officeart/2005/8/layout/cycle4"/>
    <dgm:cxn modelId="{6239E3A6-B915-4C0D-B199-41EEBE9C82BA}" type="presOf" srcId="{A8A7CFF9-879F-48C8-8228-B70B1D004EF5}" destId="{9282AB30-AB63-4D02-A96B-66B4B4FA0057}" srcOrd="1" destOrd="7" presId="urn:microsoft.com/office/officeart/2005/8/layout/cycle4"/>
    <dgm:cxn modelId="{6C88BCE0-5B60-4A10-B27D-BEA4C07CA9E3}" srcId="{6A2BDA27-0C98-43AC-849F-84904D976B0C}" destId="{F77012C8-CD6A-436B-AA57-EC61601327C9}" srcOrd="3" destOrd="0" parTransId="{ABE1EA7F-98E0-4661-8C16-77D78BFDDF00}" sibTransId="{12FD4517-70C7-4669-933A-ED5F54F5B1A9}"/>
    <dgm:cxn modelId="{AF02C84E-6EF9-478A-9C2A-D22D83184BAD}" type="presOf" srcId="{641EF2EC-59ED-4CAB-8415-D401022E651C}" destId="{5C32C2D1-2CCC-48A1-80EC-290C5C20407C}" srcOrd="0" destOrd="1" presId="urn:microsoft.com/office/officeart/2005/8/layout/cycle4"/>
    <dgm:cxn modelId="{5C47BEF7-C2EF-4B72-B5E2-A65D6E51B5C1}" type="presOf" srcId="{6B106D35-D856-4DC3-A047-672EBEF39709}" destId="{B1B7DF56-C653-44CB-81E1-D36E47F61503}" srcOrd="0" destOrd="0" presId="urn:microsoft.com/office/officeart/2005/8/layout/cycle4"/>
    <dgm:cxn modelId="{D46FF133-AA9F-4310-9FC5-673621304F3B}" type="presOf" srcId="{2F7248A7-3A10-428A-A127-9D9933AD1B4E}" destId="{014100F2-3D6D-4CEE-A405-B4D55E3A1348}" srcOrd="0" destOrd="0" presId="urn:microsoft.com/office/officeart/2005/8/layout/cycle4"/>
    <dgm:cxn modelId="{9D30FFA9-61AB-4D14-9A59-03206AF39D78}" srcId="{EAF3168D-15BE-478B-A529-49436FF97066}" destId="{CE4DA6CF-40A9-49A7-A1D1-C8A06FA8A5B9}" srcOrd="2" destOrd="0" parTransId="{EB45D1F7-D5B8-4868-820B-A2BB5B8B002C}" sibTransId="{4136B7AF-3E1C-436C-A8D7-77B7325DBDE2}"/>
    <dgm:cxn modelId="{3BED62C1-B024-4104-A9CB-68FF10904FBF}" type="presOf" srcId="{674D4B58-6539-442A-A511-A0F51875A66A}" destId="{B1B7DF56-C653-44CB-81E1-D36E47F61503}" srcOrd="0" destOrd="4" presId="urn:microsoft.com/office/officeart/2005/8/layout/cycle4"/>
    <dgm:cxn modelId="{CEBB9BA8-6EA0-4106-BCCA-7F984A6408B1}" type="presOf" srcId="{135A8A80-C31C-421E-8667-E81D475883F5}" destId="{9282AB30-AB63-4D02-A96B-66B4B4FA0057}" srcOrd="1" destOrd="1" presId="urn:microsoft.com/office/officeart/2005/8/layout/cycle4"/>
    <dgm:cxn modelId="{7111DF2E-2E4B-47C2-8088-EDFD06156EF4}" type="presOf" srcId="{674D4B58-6539-442A-A511-A0F51875A66A}" destId="{BC646526-F56C-4952-902D-9715AEE657DE}" srcOrd="1" destOrd="4" presId="urn:microsoft.com/office/officeart/2005/8/layout/cycle4"/>
    <dgm:cxn modelId="{309B2F13-6BCF-4B11-9835-CC5BE7A15BF0}" srcId="{2F7248A7-3A10-428A-A127-9D9933AD1B4E}" destId="{02174F0E-8E03-4B06-BF63-B166280E5217}" srcOrd="2" destOrd="0" parTransId="{267F8580-BDFC-4438-88BF-C7025240EE4C}" sibTransId="{40493B1B-D7F1-490C-A106-6DD13B91F610}"/>
    <dgm:cxn modelId="{F86BEB76-5080-4507-A21D-F922E3F27AD4}" srcId="{7F833482-6F80-4366-9A84-405ACB1BEE43}" destId="{AE2B7096-5213-4FBB-822F-B9DBCBA4A5A9}" srcOrd="3" destOrd="0" parTransId="{657BD6C6-1DB8-4132-BF80-6C86250424AF}" sibTransId="{3016FDE9-EC2F-4074-90E0-19815AA6B0F8}"/>
    <dgm:cxn modelId="{D8495DE6-EE10-4D86-9416-7937971D1B33}" srcId="{2F7248A7-3A10-428A-A127-9D9933AD1B4E}" destId="{674D4B58-6539-442A-A511-A0F51875A66A}" srcOrd="4" destOrd="0" parTransId="{85D27111-26EA-4E92-BA2E-987D21877D87}" sibTransId="{C545CA8E-CF65-4039-84AE-CDEC16E6FE3F}"/>
    <dgm:cxn modelId="{962642FA-A451-47EE-86AE-178DE20D6CD5}" type="presOf" srcId="{7F833482-6F80-4366-9A84-405ACB1BEE43}" destId="{E7773BEA-FA08-4E0C-9239-3CBE121A0B0F}" srcOrd="0" destOrd="0" presId="urn:microsoft.com/office/officeart/2005/8/layout/cycle4"/>
    <dgm:cxn modelId="{0A7450FA-CC62-43EE-8315-FD95787DFF78}" srcId="{2F7248A7-3A10-428A-A127-9D9933AD1B4E}" destId="{660869CB-EF9D-4079-A3FD-CAD284ED19E7}" srcOrd="1" destOrd="0" parTransId="{A2D7D8A2-7E15-433B-BBAB-45902BB6E4C6}" sibTransId="{B9F4C81F-99FB-4EA7-BB9A-21F14F38BFD9}"/>
    <dgm:cxn modelId="{BA1C1176-D689-4CDA-B73B-35D27C593CC1}" srcId="{EAF3168D-15BE-478B-A529-49436FF97066}" destId="{205B609A-4681-48AA-BAA9-66CA582EBAE3}" srcOrd="3" destOrd="0" parTransId="{99457EDD-0149-4FA0-A000-A251B0D7661E}" sibTransId="{C9E4208C-3023-4B9A-B8D2-F366F8F0AB99}"/>
    <dgm:cxn modelId="{20696B31-C665-44B1-BB5F-4A4B78B1BE91}" type="presOf" srcId="{6A2BDA27-0C98-43AC-849F-84904D976B0C}" destId="{871E7B76-E005-4E1F-BE4B-A8A93376A9F9}" srcOrd="0" destOrd="0" presId="urn:microsoft.com/office/officeart/2005/8/layout/cycle4"/>
    <dgm:cxn modelId="{00D4A712-0A56-411E-9F2C-A27A0773E0E6}" type="presOf" srcId="{0E9411EE-87EB-48EC-8392-B1AFBA9C4A82}" destId="{B9563633-E105-480D-AFA4-013524F42C0E}" srcOrd="0" destOrd="0" presId="urn:microsoft.com/office/officeart/2005/8/layout/cycle4"/>
    <dgm:cxn modelId="{97652A75-63AE-4A56-AA32-7C12F9BAFE94}" type="presOf" srcId="{59C941A5-A0AD-418F-892F-7B86DF9B704E}" destId="{B9563633-E105-480D-AFA4-013524F42C0E}" srcOrd="0" destOrd="2" presId="urn:microsoft.com/office/officeart/2005/8/layout/cycle4"/>
    <dgm:cxn modelId="{B5B609E8-0A36-42B1-A033-7F333F4B4579}" srcId="{6A2BDA27-0C98-43AC-849F-84904D976B0C}" destId="{641EF2EC-59ED-4CAB-8415-D401022E651C}" srcOrd="1" destOrd="0" parTransId="{1E5F86C9-11AE-43E2-9FAA-82B1806DE94B}" sibTransId="{DADBD0E3-E4C9-42C3-A55B-C4B2A82FE918}"/>
    <dgm:cxn modelId="{BDBA7A0F-BEC7-483F-8D62-21EFF8191B2C}" srcId="{BA700BFF-913F-4B61-8131-498117D2A6E2}" destId="{7F833482-6F80-4366-9A84-405ACB1BEE43}" srcOrd="0" destOrd="0" parTransId="{838F1DDA-BEC8-45D6-A603-C3DF643B2042}" sibTransId="{48E971BB-56B0-4B84-83FF-5F2CDC4E9118}"/>
    <dgm:cxn modelId="{B4F2E8CB-7950-4458-B33D-F481BD0321C3}" srcId="{7F833482-6F80-4366-9A84-405ACB1BEE43}" destId="{137C950E-9629-4DBA-A786-A37817585DBB}" srcOrd="6" destOrd="0" parTransId="{543D8F7F-7E25-486B-839D-AD285EE30E61}" sibTransId="{A39CDDC2-838C-4A92-93AA-DBACB8EB922D}"/>
    <dgm:cxn modelId="{BEA0470D-9A28-4600-BCCD-AECFEC10581F}" type="presOf" srcId="{09873E43-8A3D-4944-9246-0CFF9298B04A}" destId="{5C32C2D1-2CCC-48A1-80EC-290C5C20407C}" srcOrd="0" destOrd="2" presId="urn:microsoft.com/office/officeart/2005/8/layout/cycle4"/>
    <dgm:cxn modelId="{6F6F27B3-6D4D-4317-8ED3-02831B1EA8B3}" type="presOf" srcId="{9BD680BB-2A39-466A-88C5-D0A91ECC96D8}" destId="{5C32C2D1-2CCC-48A1-80EC-290C5C20407C}" srcOrd="0" destOrd="0" presId="urn:microsoft.com/office/officeart/2005/8/layout/cycle4"/>
    <dgm:cxn modelId="{CD7A7892-E41D-4A52-BAAF-9E210A6A6199}" type="presOf" srcId="{F77012C8-CD6A-436B-AA57-EC61601327C9}" destId="{5C32C2D1-2CCC-48A1-80EC-290C5C20407C}" srcOrd="0" destOrd="3" presId="urn:microsoft.com/office/officeart/2005/8/layout/cycle4"/>
    <dgm:cxn modelId="{001F2CF1-051F-4574-8123-9C3C1E091DDF}" srcId="{2F7248A7-3A10-428A-A127-9D9933AD1B4E}" destId="{6B106D35-D856-4DC3-A047-672EBEF39709}" srcOrd="0" destOrd="0" parTransId="{8D5908C8-E5AB-4EF6-826C-B0F17BB74590}" sibTransId="{FD6FA25E-F8CD-4769-B69D-36A76D36F42A}"/>
    <dgm:cxn modelId="{0294EA50-61B8-495A-894C-32D9DC60B573}" type="presOf" srcId="{C6650249-E996-4F8B-A033-7E3A239ED7DE}" destId="{676E9D37-C2F8-4D03-A717-231549D9971A}" srcOrd="0" destOrd="5" presId="urn:microsoft.com/office/officeart/2005/8/layout/cycle4"/>
    <dgm:cxn modelId="{9E668BEF-E021-44E6-BDB7-D6DC3F50FDF5}" srcId="{BA700BFF-913F-4B61-8131-498117D2A6E2}" destId="{6A2BDA27-0C98-43AC-849F-84904D976B0C}" srcOrd="2" destOrd="0" parTransId="{26705AC5-209E-4B3E-8219-2A031086BE73}" sibTransId="{7BC78200-E183-46FE-B588-DF2CA7632561}"/>
    <dgm:cxn modelId="{1A8C7FBB-2658-4FE5-A782-6D771C4EC08B}" type="presOf" srcId="{839D566B-22AF-4FA1-AC3A-EE976DCC2AC2}" destId="{9282AB30-AB63-4D02-A96B-66B4B4FA0057}" srcOrd="1" destOrd="5" presId="urn:microsoft.com/office/officeart/2005/8/layout/cycle4"/>
    <dgm:cxn modelId="{207465C8-A9AE-4A4F-8C74-D2197BFA5C15}" type="presOf" srcId="{99439296-D2A3-4780-9A6D-AFA67DA36D63}" destId="{09309DF2-B96B-4617-B049-A3647CC8EF37}" srcOrd="1" destOrd="4" presId="urn:microsoft.com/office/officeart/2005/8/layout/cycle4"/>
    <dgm:cxn modelId="{42E95709-C2D0-4D85-813A-05566E250F6A}" type="presOf" srcId="{839D566B-22AF-4FA1-AC3A-EE976DCC2AC2}" destId="{B9563633-E105-480D-AFA4-013524F42C0E}" srcOrd="0" destOrd="5" presId="urn:microsoft.com/office/officeart/2005/8/layout/cycle4"/>
    <dgm:cxn modelId="{4F7DAD4B-4952-4FFD-8C1B-5EBCDDFCAF12}" type="presOf" srcId="{0E9411EE-87EB-48EC-8392-B1AFBA9C4A82}" destId="{9282AB30-AB63-4D02-A96B-66B4B4FA0057}" srcOrd="1" destOrd="0" presId="urn:microsoft.com/office/officeart/2005/8/layout/cycle4"/>
    <dgm:cxn modelId="{5BE048FC-DAC5-47E9-9470-0C848BD44092}" srcId="{6A2BDA27-0C98-43AC-849F-84904D976B0C}" destId="{9BD680BB-2A39-466A-88C5-D0A91ECC96D8}" srcOrd="0" destOrd="0" parTransId="{0911DDA9-5441-4E3B-AD8F-A7A4A758A2D9}" sibTransId="{B837B847-360D-4B4A-9399-A472835B8B18}"/>
    <dgm:cxn modelId="{DFE82965-C42D-480B-BAB0-2732B3449B11}" srcId="{7F833482-6F80-4366-9A84-405ACB1BEE43}" destId="{0E9411EE-87EB-48EC-8392-B1AFBA9C4A82}" srcOrd="0" destOrd="0" parTransId="{33AE7492-2718-4B18-B5C3-5908A5BA046F}" sibTransId="{4F4312A0-8C4C-45E2-A03C-80750B54D530}"/>
    <dgm:cxn modelId="{D465CC47-3088-4E22-865F-9FCF87B33CB3}" type="presOf" srcId="{CE4DA6CF-40A9-49A7-A1D1-C8A06FA8A5B9}" destId="{676E9D37-C2F8-4D03-A717-231549D9971A}" srcOrd="0" destOrd="2" presId="urn:microsoft.com/office/officeart/2005/8/layout/cycle4"/>
    <dgm:cxn modelId="{AD1DF59F-2835-4685-A253-68900BD4FAF9}" type="presOf" srcId="{EBF0E719-F1C6-485A-9630-991AD5823231}" destId="{3F6B0C58-8D03-4C8D-A7ED-C0CD999C21A8}" srcOrd="1" destOrd="1" presId="urn:microsoft.com/office/officeart/2005/8/layout/cycle4"/>
    <dgm:cxn modelId="{D8FFD466-782B-4836-93DA-DC17ED2642C0}" srcId="{2F7248A7-3A10-428A-A127-9D9933AD1B4E}" destId="{58072D80-C8AB-4209-BC7F-5CB0CEB98FEB}" srcOrd="3" destOrd="0" parTransId="{DE79CAF1-238D-483E-B458-D87D5636CD98}" sibTransId="{DE5D210E-1AB8-4704-A409-4222962FB274}"/>
    <dgm:cxn modelId="{0BD0F9A9-B9E2-4D3E-A52E-E225DE6595B4}" srcId="{BA700BFF-913F-4B61-8131-498117D2A6E2}" destId="{EAF3168D-15BE-478B-A529-49436FF97066}" srcOrd="1" destOrd="0" parTransId="{AE855064-582E-4099-B02B-92AA90D08EA8}" sibTransId="{BCCB60DA-07E7-4F4A-8216-6F210960FB8B}"/>
    <dgm:cxn modelId="{DEE143A0-B780-4460-A754-73FFD7B5D1E2}" srcId="{EAF3168D-15BE-478B-A529-49436FF97066}" destId="{C6650249-E996-4F8B-A033-7E3A239ED7DE}" srcOrd="5" destOrd="0" parTransId="{AB3D4F41-485E-40D6-863E-5FF72672364B}" sibTransId="{58D01E0B-70ED-4AB1-953D-31DB65E5F30A}"/>
    <dgm:cxn modelId="{AF1CA495-0391-4D32-8ED5-99DC191CDC17}" srcId="{6A2BDA27-0C98-43AC-849F-84904D976B0C}" destId="{9ED44003-7D18-41CD-AF7F-1110DFF4C588}" srcOrd="5" destOrd="0" parTransId="{C2FB02D6-2B28-4399-8985-4EE3DCFFF57F}" sibTransId="{E1A29665-178F-4056-ADB9-B2DC3A540AD6}"/>
    <dgm:cxn modelId="{8A9A4B0F-DE38-4BD4-8A73-25F9DDAC9F57}" srcId="{7F833482-6F80-4366-9A84-405ACB1BEE43}" destId="{135A8A80-C31C-421E-8667-E81D475883F5}" srcOrd="1" destOrd="0" parTransId="{FF9E56EE-9E3E-4228-89C3-DDC141C7ACE0}" sibTransId="{C16BF893-E60E-4D2A-9D64-CC8571616CEE}"/>
    <dgm:cxn modelId="{34F415AE-2953-4818-A1BC-3680563D92EB}" srcId="{6A2BDA27-0C98-43AC-849F-84904D976B0C}" destId="{99439296-D2A3-4780-9A6D-AFA67DA36D63}" srcOrd="4" destOrd="0" parTransId="{D6F83BED-A45B-4C85-8A87-1DA6EA5E9F61}" sibTransId="{DBD91381-6A2F-48B3-9B47-1E9659FDFF18}"/>
    <dgm:cxn modelId="{8F8CD38A-59EA-41B6-864F-2FAC21FEF1EF}" type="presOf" srcId="{9BD680BB-2A39-466A-88C5-D0A91ECC96D8}" destId="{09309DF2-B96B-4617-B049-A3647CC8EF37}" srcOrd="1" destOrd="0" presId="urn:microsoft.com/office/officeart/2005/8/layout/cycle4"/>
    <dgm:cxn modelId="{746D4440-BDE1-4249-8897-E3BF5458ED81}" type="presOf" srcId="{EAF3168D-15BE-478B-A529-49436FF97066}" destId="{7AE03B4D-D43C-4686-8685-8F4D15D8D20B}" srcOrd="0" destOrd="0" presId="urn:microsoft.com/office/officeart/2005/8/layout/cycle4"/>
    <dgm:cxn modelId="{88156300-7C98-4480-B7CB-5C0D60E61AC5}" type="presOf" srcId="{49C503D6-F06E-4262-ADDB-89BC72E153F1}" destId="{676E9D37-C2F8-4D03-A717-231549D9971A}" srcOrd="0" destOrd="4" presId="urn:microsoft.com/office/officeart/2005/8/layout/cycle4"/>
    <dgm:cxn modelId="{E88720F9-5610-4BD2-9E96-FF726D02580B}" type="presOf" srcId="{02174F0E-8E03-4B06-BF63-B166280E5217}" destId="{BC646526-F56C-4952-902D-9715AEE657DE}" srcOrd="1" destOrd="2" presId="urn:microsoft.com/office/officeart/2005/8/layout/cycle4"/>
    <dgm:cxn modelId="{5F05384E-66A8-4510-9E5B-C8A4B83E36A0}" type="presOf" srcId="{137C950E-9629-4DBA-A786-A37817585DBB}" destId="{9282AB30-AB63-4D02-A96B-66B4B4FA0057}" srcOrd="1" destOrd="6" presId="urn:microsoft.com/office/officeart/2005/8/layout/cycle4"/>
    <dgm:cxn modelId="{78427019-C015-4843-94A6-89DC9F8E4237}" type="presOf" srcId="{99439296-D2A3-4780-9A6D-AFA67DA36D63}" destId="{5C32C2D1-2CCC-48A1-80EC-290C5C20407C}" srcOrd="0" destOrd="4" presId="urn:microsoft.com/office/officeart/2005/8/layout/cycle4"/>
    <dgm:cxn modelId="{1C0E07C3-7A11-4DF3-9ECB-2A4C44382C99}" type="presOf" srcId="{58072D80-C8AB-4209-BC7F-5CB0CEB98FEB}" destId="{B1B7DF56-C653-44CB-81E1-D36E47F61503}" srcOrd="0" destOrd="3" presId="urn:microsoft.com/office/officeart/2005/8/layout/cycle4"/>
    <dgm:cxn modelId="{6F9DE855-5826-4E71-B8AD-B842B9DB0797}" srcId="{7F833482-6F80-4366-9A84-405ACB1BEE43}" destId="{A8A7CFF9-879F-48C8-8228-B70B1D004EF5}" srcOrd="7" destOrd="0" parTransId="{7EE48660-148B-466B-86F1-00236D3C55E2}" sibTransId="{5C251FE8-53A6-48A2-B356-FF9C30CBE3A1}"/>
    <dgm:cxn modelId="{BAA7E42D-7069-4629-A7D3-B41AAA99E35F}" srcId="{6A2BDA27-0C98-43AC-849F-84904D976B0C}" destId="{09873E43-8A3D-4944-9246-0CFF9298B04A}" srcOrd="2" destOrd="0" parTransId="{F6DA6307-19DA-48BF-8166-F587863035E7}" sibTransId="{2A0B3AF6-0C91-4D2E-928E-DE5F3A9F8380}"/>
    <dgm:cxn modelId="{03CE461D-BC16-45CB-B35A-D1D22C8A5A84}" type="presOf" srcId="{660869CB-EF9D-4079-A3FD-CAD284ED19E7}" destId="{B1B7DF56-C653-44CB-81E1-D36E47F61503}" srcOrd="0" destOrd="1" presId="urn:microsoft.com/office/officeart/2005/8/layout/cycle4"/>
    <dgm:cxn modelId="{38343F25-8E06-4F00-8C87-9E0DCD64B8FD}" type="presOf" srcId="{137C950E-9629-4DBA-A786-A37817585DBB}" destId="{B9563633-E105-480D-AFA4-013524F42C0E}" srcOrd="0" destOrd="6" presId="urn:microsoft.com/office/officeart/2005/8/layout/cycle4"/>
    <dgm:cxn modelId="{58DDAACB-4887-4306-AE9F-6D8F6E469DB6}" type="presOf" srcId="{729F31B0-4A43-4F49-88EC-28ADEDC3D50F}" destId="{B9563633-E105-480D-AFA4-013524F42C0E}" srcOrd="0" destOrd="4" presId="urn:microsoft.com/office/officeart/2005/8/layout/cycle4"/>
    <dgm:cxn modelId="{81BA37B0-7CD9-4689-8730-BE078506AEB0}" type="presOf" srcId="{6B106D35-D856-4DC3-A047-672EBEF39709}" destId="{BC646526-F56C-4952-902D-9715AEE657DE}" srcOrd="1" destOrd="0" presId="urn:microsoft.com/office/officeart/2005/8/layout/cycle4"/>
    <dgm:cxn modelId="{50CEA89C-A61C-49B2-8DE3-B83199E7BD9E}" type="presOf" srcId="{BA700BFF-913F-4B61-8131-498117D2A6E2}" destId="{F86FAF00-A7B2-4014-8846-6BF9D911ABEC}" srcOrd="0" destOrd="0" presId="urn:microsoft.com/office/officeart/2005/8/layout/cycle4"/>
    <dgm:cxn modelId="{28B9E7F8-2B0E-4879-97FF-7846C270B86B}" type="presOf" srcId="{09873E43-8A3D-4944-9246-0CFF9298B04A}" destId="{09309DF2-B96B-4617-B049-A3647CC8EF37}" srcOrd="1" destOrd="2" presId="urn:microsoft.com/office/officeart/2005/8/layout/cycle4"/>
    <dgm:cxn modelId="{7645FE50-8AE5-4D8D-B716-C174B588A242}" type="presOf" srcId="{641EF2EC-59ED-4CAB-8415-D401022E651C}" destId="{09309DF2-B96B-4617-B049-A3647CC8EF37}" srcOrd="1" destOrd="1" presId="urn:microsoft.com/office/officeart/2005/8/layout/cycle4"/>
    <dgm:cxn modelId="{64F6049E-4CB8-41A9-8025-F40AB7E1F760}" type="presOf" srcId="{2C71D71A-A20E-40CB-93F0-330C41FE0155}" destId="{3F6B0C58-8D03-4C8D-A7ED-C0CD999C21A8}" srcOrd="1" destOrd="0" presId="urn:microsoft.com/office/officeart/2005/8/layout/cycle4"/>
    <dgm:cxn modelId="{03712391-4C1E-47B7-94AB-59C108FBFA03}" type="presOf" srcId="{F77012C8-CD6A-436B-AA57-EC61601327C9}" destId="{09309DF2-B96B-4617-B049-A3647CC8EF37}" srcOrd="1" destOrd="3" presId="urn:microsoft.com/office/officeart/2005/8/layout/cycle4"/>
    <dgm:cxn modelId="{CCD07EDA-C380-4A23-BD37-BBF9C11C513B}" type="presOf" srcId="{9ED44003-7D18-41CD-AF7F-1110DFF4C588}" destId="{09309DF2-B96B-4617-B049-A3647CC8EF37}" srcOrd="1" destOrd="5" presId="urn:microsoft.com/office/officeart/2005/8/layout/cycle4"/>
    <dgm:cxn modelId="{91E5141B-13DC-4CF4-944F-DB327C85D728}" type="presOf" srcId="{A8A7CFF9-879F-48C8-8228-B70B1D004EF5}" destId="{B9563633-E105-480D-AFA4-013524F42C0E}" srcOrd="0" destOrd="7" presId="urn:microsoft.com/office/officeart/2005/8/layout/cycle4"/>
    <dgm:cxn modelId="{4E6AAC2B-D2E5-4351-8469-379CD0E841CF}" type="presOf" srcId="{59C941A5-A0AD-418F-892F-7B86DF9B704E}" destId="{9282AB30-AB63-4D02-A96B-66B4B4FA0057}" srcOrd="1" destOrd="2" presId="urn:microsoft.com/office/officeart/2005/8/layout/cycle4"/>
    <dgm:cxn modelId="{01788D44-49A8-461A-9EFA-51C26A5CA27D}" srcId="{7F833482-6F80-4366-9A84-405ACB1BEE43}" destId="{729F31B0-4A43-4F49-88EC-28ADEDC3D50F}" srcOrd="4" destOrd="0" parTransId="{885271C6-6B1B-4455-8D1D-8B1D3A9DF2EC}" sibTransId="{F2027E85-2D55-4DE0-A1BD-B8A7AB48DCAC}"/>
    <dgm:cxn modelId="{AB1EEF10-FA93-40BE-8EC5-549C05CC143B}" type="presOf" srcId="{729F31B0-4A43-4F49-88EC-28ADEDC3D50F}" destId="{9282AB30-AB63-4D02-A96B-66B4B4FA0057}" srcOrd="1" destOrd="4" presId="urn:microsoft.com/office/officeart/2005/8/layout/cycle4"/>
    <dgm:cxn modelId="{2251F8F3-84A1-497D-9371-F2AC0692D99A}" srcId="{7F833482-6F80-4366-9A84-405ACB1BEE43}" destId="{839D566B-22AF-4FA1-AC3A-EE976DCC2AC2}" srcOrd="5" destOrd="0" parTransId="{4AC2E2F3-B6CA-4D4C-BEE6-C06D47025164}" sibTransId="{35EBECE9-AC8B-4BCC-B778-59F27BDB3E25}"/>
    <dgm:cxn modelId="{8E534C33-F64E-4108-94F9-934E806F02F2}" type="presOf" srcId="{02174F0E-8E03-4B06-BF63-B166280E5217}" destId="{B1B7DF56-C653-44CB-81E1-D36E47F61503}" srcOrd="0" destOrd="2" presId="urn:microsoft.com/office/officeart/2005/8/layout/cycle4"/>
    <dgm:cxn modelId="{F0F381B6-1C96-4DD0-8D36-4B750707AC34}" type="presOf" srcId="{AE2B7096-5213-4FBB-822F-B9DBCBA4A5A9}" destId="{9282AB30-AB63-4D02-A96B-66B4B4FA0057}" srcOrd="1" destOrd="3" presId="urn:microsoft.com/office/officeart/2005/8/layout/cycle4"/>
    <dgm:cxn modelId="{0D53D51A-0C02-4EB1-A982-C9F752B17C62}" type="presOf" srcId="{58072D80-C8AB-4209-BC7F-5CB0CEB98FEB}" destId="{BC646526-F56C-4952-902D-9715AEE657DE}" srcOrd="1" destOrd="3" presId="urn:microsoft.com/office/officeart/2005/8/layout/cycle4"/>
    <dgm:cxn modelId="{3D7B3CBA-4DD4-45AF-BF70-53E65FDADD13}" type="presOf" srcId="{205B609A-4681-48AA-BAA9-66CA582EBAE3}" destId="{676E9D37-C2F8-4D03-A717-231549D9971A}" srcOrd="0" destOrd="3" presId="urn:microsoft.com/office/officeart/2005/8/layout/cycle4"/>
    <dgm:cxn modelId="{73B31DD4-119C-4FDB-9B62-4EB877DF1A25}" type="presOf" srcId="{49C503D6-F06E-4262-ADDB-89BC72E153F1}" destId="{3F6B0C58-8D03-4C8D-A7ED-C0CD999C21A8}" srcOrd="1" destOrd="4" presId="urn:microsoft.com/office/officeart/2005/8/layout/cycle4"/>
    <dgm:cxn modelId="{D22F5173-BB7A-4EDE-AE4E-65DF738033C0}" type="presOf" srcId="{AE2B7096-5213-4FBB-822F-B9DBCBA4A5A9}" destId="{B9563633-E105-480D-AFA4-013524F42C0E}" srcOrd="0" destOrd="3" presId="urn:microsoft.com/office/officeart/2005/8/layout/cycle4"/>
    <dgm:cxn modelId="{B98EC7C2-5415-43EE-891B-EBC544AD60FA}" srcId="{7F833482-6F80-4366-9A84-405ACB1BEE43}" destId="{59C941A5-A0AD-418F-892F-7B86DF9B704E}" srcOrd="2" destOrd="0" parTransId="{28E57076-AF58-4A0A-9759-A4522B090C85}" sibTransId="{6E7AA5EF-1087-40A3-935F-A63AFFE2EBC1}"/>
    <dgm:cxn modelId="{B7B9A910-A07C-4315-89E9-A1F6A8B4E283}" srcId="{EAF3168D-15BE-478B-A529-49436FF97066}" destId="{EBF0E719-F1C6-485A-9630-991AD5823231}" srcOrd="1" destOrd="0" parTransId="{9E36FA72-20CA-4AC4-BC91-2ACA16E993E6}" sibTransId="{F55FAEAE-BD95-43A8-A334-24EF54F9060F}"/>
    <dgm:cxn modelId="{7313A4B6-B7E5-4ECC-BA52-786535F6478B}" type="presOf" srcId="{135A8A80-C31C-421E-8667-E81D475883F5}" destId="{B9563633-E105-480D-AFA4-013524F42C0E}" srcOrd="0" destOrd="1" presId="urn:microsoft.com/office/officeart/2005/8/layout/cycle4"/>
    <dgm:cxn modelId="{C0BAE71D-94B9-4510-A125-470F95D6D170}" type="presParOf" srcId="{F86FAF00-A7B2-4014-8846-6BF9D911ABEC}" destId="{2870200D-F5EC-46A7-B932-6D45F6B17157}" srcOrd="0" destOrd="0" presId="urn:microsoft.com/office/officeart/2005/8/layout/cycle4"/>
    <dgm:cxn modelId="{3A707808-261F-4DC0-939E-83A275F9A64D}" type="presParOf" srcId="{2870200D-F5EC-46A7-B932-6D45F6B17157}" destId="{45448099-B7FB-4D15-A61A-5AFB84DCE292}" srcOrd="0" destOrd="0" presId="urn:microsoft.com/office/officeart/2005/8/layout/cycle4"/>
    <dgm:cxn modelId="{4D715834-5687-45A3-A730-7CD745FAEEB2}" type="presParOf" srcId="{45448099-B7FB-4D15-A61A-5AFB84DCE292}" destId="{B9563633-E105-480D-AFA4-013524F42C0E}" srcOrd="0" destOrd="0" presId="urn:microsoft.com/office/officeart/2005/8/layout/cycle4"/>
    <dgm:cxn modelId="{BE1D5846-1A46-4616-B502-5BC96AE3108A}" type="presParOf" srcId="{45448099-B7FB-4D15-A61A-5AFB84DCE292}" destId="{9282AB30-AB63-4D02-A96B-66B4B4FA0057}" srcOrd="1" destOrd="0" presId="urn:microsoft.com/office/officeart/2005/8/layout/cycle4"/>
    <dgm:cxn modelId="{A35E4F9C-BC48-4E0B-A97B-CAE811352900}" type="presParOf" srcId="{2870200D-F5EC-46A7-B932-6D45F6B17157}" destId="{465DE96F-7167-4621-8F93-E917D86E3163}" srcOrd="1" destOrd="0" presId="urn:microsoft.com/office/officeart/2005/8/layout/cycle4"/>
    <dgm:cxn modelId="{C0EEEEA8-91C7-42A3-847E-C209782A7A57}" type="presParOf" srcId="{465DE96F-7167-4621-8F93-E917D86E3163}" destId="{676E9D37-C2F8-4D03-A717-231549D9971A}" srcOrd="0" destOrd="0" presId="urn:microsoft.com/office/officeart/2005/8/layout/cycle4"/>
    <dgm:cxn modelId="{356868B2-802B-4C04-B386-7E32E6DFAC44}" type="presParOf" srcId="{465DE96F-7167-4621-8F93-E917D86E3163}" destId="{3F6B0C58-8D03-4C8D-A7ED-C0CD999C21A8}" srcOrd="1" destOrd="0" presId="urn:microsoft.com/office/officeart/2005/8/layout/cycle4"/>
    <dgm:cxn modelId="{6FBCAB0C-4E2C-4BC7-8880-40CED95A90DE}" type="presParOf" srcId="{2870200D-F5EC-46A7-B932-6D45F6B17157}" destId="{1787953E-B2A2-4699-AFF0-DB83BCEC5104}" srcOrd="2" destOrd="0" presId="urn:microsoft.com/office/officeart/2005/8/layout/cycle4"/>
    <dgm:cxn modelId="{B6B09C1F-6F1A-4B7C-BB97-39D70FEA55C4}" type="presParOf" srcId="{1787953E-B2A2-4699-AFF0-DB83BCEC5104}" destId="{5C32C2D1-2CCC-48A1-80EC-290C5C20407C}" srcOrd="0" destOrd="0" presId="urn:microsoft.com/office/officeart/2005/8/layout/cycle4"/>
    <dgm:cxn modelId="{D436E58F-36C2-4579-8FF7-11901B5E9913}" type="presParOf" srcId="{1787953E-B2A2-4699-AFF0-DB83BCEC5104}" destId="{09309DF2-B96B-4617-B049-A3647CC8EF37}" srcOrd="1" destOrd="0" presId="urn:microsoft.com/office/officeart/2005/8/layout/cycle4"/>
    <dgm:cxn modelId="{175A0D31-6A27-4771-ABC2-21D3B4DEF2A5}" type="presParOf" srcId="{2870200D-F5EC-46A7-B932-6D45F6B17157}" destId="{FC7A4F5E-D1CE-4BFB-89FB-0409E38061F6}" srcOrd="3" destOrd="0" presId="urn:microsoft.com/office/officeart/2005/8/layout/cycle4"/>
    <dgm:cxn modelId="{6DF515D1-9570-4812-B101-60DB33AAC652}" type="presParOf" srcId="{FC7A4F5E-D1CE-4BFB-89FB-0409E38061F6}" destId="{B1B7DF56-C653-44CB-81E1-D36E47F61503}" srcOrd="0" destOrd="0" presId="urn:microsoft.com/office/officeart/2005/8/layout/cycle4"/>
    <dgm:cxn modelId="{8D18694E-E2C2-4BDD-98B6-5DFB11C8BC35}" type="presParOf" srcId="{FC7A4F5E-D1CE-4BFB-89FB-0409E38061F6}" destId="{BC646526-F56C-4952-902D-9715AEE657DE}" srcOrd="1" destOrd="0" presId="urn:microsoft.com/office/officeart/2005/8/layout/cycle4"/>
    <dgm:cxn modelId="{139FA1BA-71C5-40E4-B312-359A9133DFB1}" type="presParOf" srcId="{2870200D-F5EC-46A7-B932-6D45F6B17157}" destId="{0CB0D1C0-1CBB-425A-9D8A-936DA44388E4}" srcOrd="4" destOrd="0" presId="urn:microsoft.com/office/officeart/2005/8/layout/cycle4"/>
    <dgm:cxn modelId="{83899078-09BE-4430-AD9B-5A1ADBBFB366}" type="presParOf" srcId="{F86FAF00-A7B2-4014-8846-6BF9D911ABEC}" destId="{FA5FEFB1-E85C-4890-9D4A-73309299F79C}" srcOrd="1" destOrd="0" presId="urn:microsoft.com/office/officeart/2005/8/layout/cycle4"/>
    <dgm:cxn modelId="{BFDCC02D-2B5C-45B4-9F54-9543E685542E}" type="presParOf" srcId="{FA5FEFB1-E85C-4890-9D4A-73309299F79C}" destId="{E7773BEA-FA08-4E0C-9239-3CBE121A0B0F}" srcOrd="0" destOrd="0" presId="urn:microsoft.com/office/officeart/2005/8/layout/cycle4"/>
    <dgm:cxn modelId="{4FCD9F82-609C-4E94-98C4-187BF6C4C9EF}" type="presParOf" srcId="{FA5FEFB1-E85C-4890-9D4A-73309299F79C}" destId="{7AE03B4D-D43C-4686-8685-8F4D15D8D20B}" srcOrd="1" destOrd="0" presId="urn:microsoft.com/office/officeart/2005/8/layout/cycle4"/>
    <dgm:cxn modelId="{1DF5FA3C-C5EA-4470-9E60-777F6A21ECE9}" type="presParOf" srcId="{FA5FEFB1-E85C-4890-9D4A-73309299F79C}" destId="{871E7B76-E005-4E1F-BE4B-A8A93376A9F9}" srcOrd="2" destOrd="0" presId="urn:microsoft.com/office/officeart/2005/8/layout/cycle4"/>
    <dgm:cxn modelId="{FF15DF1C-4C6C-4679-8A45-68E37E6E39BB}" type="presParOf" srcId="{FA5FEFB1-E85C-4890-9D4A-73309299F79C}" destId="{014100F2-3D6D-4CEE-A405-B4D55E3A1348}" srcOrd="3" destOrd="0" presId="urn:microsoft.com/office/officeart/2005/8/layout/cycle4"/>
    <dgm:cxn modelId="{32488CFF-AF91-4D90-B76D-A3308D290121}" type="presParOf" srcId="{FA5FEFB1-E85C-4890-9D4A-73309299F79C}" destId="{B39A6E50-11DF-49F5-9B83-E38879250EDB}" srcOrd="4" destOrd="0" presId="urn:microsoft.com/office/officeart/2005/8/layout/cycle4"/>
    <dgm:cxn modelId="{D7DB46C0-A831-44CA-9B7D-F57B5CD2B0D2}" type="presParOf" srcId="{F86FAF00-A7B2-4014-8846-6BF9D911ABEC}" destId="{CF43314B-2C21-49DA-B6A0-32A912D7C164}" srcOrd="2" destOrd="0" presId="urn:microsoft.com/office/officeart/2005/8/layout/cycle4"/>
    <dgm:cxn modelId="{E436E532-04CD-4366-930B-9BA7516A9A1C}" type="presParOf" srcId="{F86FAF00-A7B2-4014-8846-6BF9D911ABEC}" destId="{EBA65BF0-2EBA-44D3-87CB-DE378DEAC841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700BFF-913F-4B61-8131-498117D2A6E2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833482-6F80-4366-9A84-405ACB1BEE43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en-US" b="1" dirty="0"/>
            <a:t>Customers</a:t>
          </a:r>
        </a:p>
      </dgm:t>
    </dgm:pt>
    <dgm:pt modelId="{838F1DDA-BEC8-45D6-A603-C3DF643B2042}" type="parTrans" cxnId="{BDBA7A0F-BEC7-483F-8D62-21EFF8191B2C}">
      <dgm:prSet/>
      <dgm:spPr/>
      <dgm:t>
        <a:bodyPr/>
        <a:lstStyle/>
        <a:p>
          <a:endParaRPr lang="en-US"/>
        </a:p>
      </dgm:t>
    </dgm:pt>
    <dgm:pt modelId="{48E971BB-56B0-4B84-83FF-5F2CDC4E9118}" type="sibTrans" cxnId="{BDBA7A0F-BEC7-483F-8D62-21EFF8191B2C}">
      <dgm:prSet/>
      <dgm:spPr/>
      <dgm:t>
        <a:bodyPr/>
        <a:lstStyle/>
        <a:p>
          <a:endParaRPr lang="en-US"/>
        </a:p>
      </dgm:t>
    </dgm:pt>
    <dgm:pt modelId="{2C4E1299-52F3-481A-998C-872507FFA495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Top Pharma Cos Customers</a:t>
          </a:r>
        </a:p>
      </dgm:t>
    </dgm:pt>
    <dgm:pt modelId="{26AE374F-627B-4F91-A851-86FE16295E15}" type="parTrans" cxnId="{05C40D84-B280-428E-BE6A-39EAFAA46E3B}">
      <dgm:prSet/>
      <dgm:spPr/>
      <dgm:t>
        <a:bodyPr/>
        <a:lstStyle/>
        <a:p>
          <a:endParaRPr lang="en-US"/>
        </a:p>
      </dgm:t>
    </dgm:pt>
    <dgm:pt modelId="{F0DA4784-935E-4C87-BC3F-FFA8F6907F56}" type="sibTrans" cxnId="{05C40D84-B280-428E-BE6A-39EAFAA46E3B}">
      <dgm:prSet/>
      <dgm:spPr/>
      <dgm:t>
        <a:bodyPr/>
        <a:lstStyle/>
        <a:p>
          <a:endParaRPr lang="en-US"/>
        </a:p>
      </dgm:t>
    </dgm:pt>
    <dgm:pt modelId="{EAF3168D-15BE-478B-A529-49436FF97066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en-US" b="1" dirty="0"/>
            <a:t>Products</a:t>
          </a:r>
        </a:p>
      </dgm:t>
    </dgm:pt>
    <dgm:pt modelId="{AE855064-582E-4099-B02B-92AA90D08EA8}" type="parTrans" cxnId="{0BD0F9A9-B9E2-4D3E-A52E-E225DE6595B4}">
      <dgm:prSet/>
      <dgm:spPr/>
      <dgm:t>
        <a:bodyPr/>
        <a:lstStyle/>
        <a:p>
          <a:endParaRPr lang="en-US"/>
        </a:p>
      </dgm:t>
    </dgm:pt>
    <dgm:pt modelId="{BCCB60DA-07E7-4F4A-8216-6F210960FB8B}" type="sibTrans" cxnId="{0BD0F9A9-B9E2-4D3E-A52E-E225DE6595B4}">
      <dgm:prSet/>
      <dgm:spPr/>
      <dgm:t>
        <a:bodyPr/>
        <a:lstStyle/>
        <a:p>
          <a:endParaRPr lang="en-US"/>
        </a:p>
      </dgm:t>
    </dgm:pt>
    <dgm:pt modelId="{2C71D71A-A20E-40CB-93F0-330C41FE0155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68 Specialty Chemicals</a:t>
          </a:r>
        </a:p>
      </dgm:t>
    </dgm:pt>
    <dgm:pt modelId="{CBEE1B1A-9487-4FDA-B9A6-4B1E3E59FA0D}" type="parTrans" cxnId="{57E373C0-B07A-4C7D-8538-BF8C325EA338}">
      <dgm:prSet/>
      <dgm:spPr/>
      <dgm:t>
        <a:bodyPr/>
        <a:lstStyle/>
        <a:p>
          <a:endParaRPr lang="en-US"/>
        </a:p>
      </dgm:t>
    </dgm:pt>
    <dgm:pt modelId="{82D08C10-AC56-4816-8C27-E232031B50B2}" type="sibTrans" cxnId="{57E373C0-B07A-4C7D-8538-BF8C325EA338}">
      <dgm:prSet/>
      <dgm:spPr/>
      <dgm:t>
        <a:bodyPr/>
        <a:lstStyle/>
        <a:p>
          <a:endParaRPr lang="en-US"/>
        </a:p>
      </dgm:t>
    </dgm:pt>
    <dgm:pt modelId="{6A2BDA27-0C98-43AC-849F-84904D976B0C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en-US" b="1" dirty="0"/>
            <a:t>Financials</a:t>
          </a:r>
        </a:p>
      </dgm:t>
    </dgm:pt>
    <dgm:pt modelId="{26705AC5-209E-4B3E-8219-2A031086BE73}" type="parTrans" cxnId="{9E668BEF-E021-44E6-BDB7-D6DC3F50FDF5}">
      <dgm:prSet/>
      <dgm:spPr/>
      <dgm:t>
        <a:bodyPr/>
        <a:lstStyle/>
        <a:p>
          <a:endParaRPr lang="en-US"/>
        </a:p>
      </dgm:t>
    </dgm:pt>
    <dgm:pt modelId="{7BC78200-E183-46FE-B588-DF2CA7632561}" type="sibTrans" cxnId="{9E668BEF-E021-44E6-BDB7-D6DC3F50FDF5}">
      <dgm:prSet/>
      <dgm:spPr/>
      <dgm:t>
        <a:bodyPr/>
        <a:lstStyle/>
        <a:p>
          <a:endParaRPr lang="en-US"/>
        </a:p>
      </dgm:t>
    </dgm:pt>
    <dgm:pt modelId="{641EF2EC-59ED-4CAB-8415-D401022E651C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Gross Margin -  35%</a:t>
          </a:r>
        </a:p>
      </dgm:t>
    </dgm:pt>
    <dgm:pt modelId="{1E5F86C9-11AE-43E2-9FAA-82B1806DE94B}" type="parTrans" cxnId="{B5B609E8-0A36-42B1-A033-7F333F4B4579}">
      <dgm:prSet/>
      <dgm:spPr/>
      <dgm:t>
        <a:bodyPr/>
        <a:lstStyle/>
        <a:p>
          <a:endParaRPr lang="en-US"/>
        </a:p>
      </dgm:t>
    </dgm:pt>
    <dgm:pt modelId="{DADBD0E3-E4C9-42C3-A55B-C4B2A82FE918}" type="sibTrans" cxnId="{B5B609E8-0A36-42B1-A033-7F333F4B4579}">
      <dgm:prSet/>
      <dgm:spPr/>
      <dgm:t>
        <a:bodyPr/>
        <a:lstStyle/>
        <a:p>
          <a:endParaRPr lang="en-US"/>
        </a:p>
      </dgm:t>
    </dgm:pt>
    <dgm:pt modelId="{2F7248A7-3A10-428A-A127-9D9933AD1B4E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en-US" b="1" dirty="0"/>
            <a:t>Sector</a:t>
          </a:r>
        </a:p>
      </dgm:t>
    </dgm:pt>
    <dgm:pt modelId="{AD553A77-9C40-40D4-BB32-AE4446F759EF}" type="parTrans" cxnId="{1B42DF78-7820-4F56-8B5C-E6E4C1587138}">
      <dgm:prSet/>
      <dgm:spPr/>
      <dgm:t>
        <a:bodyPr/>
        <a:lstStyle/>
        <a:p>
          <a:endParaRPr lang="en-US"/>
        </a:p>
      </dgm:t>
    </dgm:pt>
    <dgm:pt modelId="{A8DFDB7D-843A-46E5-BE0C-E9D640148852}" type="sibTrans" cxnId="{1B42DF78-7820-4F56-8B5C-E6E4C1587138}">
      <dgm:prSet/>
      <dgm:spPr/>
      <dgm:t>
        <a:bodyPr/>
        <a:lstStyle/>
        <a:p>
          <a:endParaRPr lang="en-US"/>
        </a:p>
      </dgm:t>
    </dgm:pt>
    <dgm:pt modelId="{76EC9863-9517-4F3E-9801-C507ED9B5711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Sold for function. Not for chemical composition</a:t>
          </a:r>
        </a:p>
      </dgm:t>
    </dgm:pt>
    <dgm:pt modelId="{288E76D9-27BD-4FCD-901A-E4F7113F69A0}" type="parTrans" cxnId="{0D93D40B-0F70-4F7A-9BA7-9D05530CDDC3}">
      <dgm:prSet/>
      <dgm:spPr/>
      <dgm:t>
        <a:bodyPr/>
        <a:lstStyle/>
        <a:p>
          <a:endParaRPr lang="en-US"/>
        </a:p>
      </dgm:t>
    </dgm:pt>
    <dgm:pt modelId="{50E703F1-0D4D-4968-99C6-CB7CAFCFBCD4}" type="sibTrans" cxnId="{0D93D40B-0F70-4F7A-9BA7-9D05530CDDC3}">
      <dgm:prSet/>
      <dgm:spPr/>
      <dgm:t>
        <a:bodyPr/>
        <a:lstStyle/>
        <a:p>
          <a:endParaRPr lang="en-US"/>
        </a:p>
      </dgm:t>
    </dgm:pt>
    <dgm:pt modelId="{CE4DA6CF-40A9-49A7-A1D1-C8A06FA8A5B9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Iodine derivatives, Intermediates, Selenium derivatives, resolving agents</a:t>
          </a:r>
        </a:p>
      </dgm:t>
    </dgm:pt>
    <dgm:pt modelId="{EB45D1F7-D5B8-4868-820B-A2BB5B8B002C}" type="parTrans" cxnId="{9D30FFA9-61AB-4D14-9A59-03206AF39D78}">
      <dgm:prSet/>
      <dgm:spPr/>
      <dgm:t>
        <a:bodyPr/>
        <a:lstStyle/>
        <a:p>
          <a:endParaRPr lang="en-US"/>
        </a:p>
      </dgm:t>
    </dgm:pt>
    <dgm:pt modelId="{4136B7AF-3E1C-436C-A8D7-77B7325DBDE2}" type="sibTrans" cxnId="{9D30FFA9-61AB-4D14-9A59-03206AF39D78}">
      <dgm:prSet/>
      <dgm:spPr/>
      <dgm:t>
        <a:bodyPr/>
        <a:lstStyle/>
        <a:p>
          <a:endParaRPr lang="en-US"/>
        </a:p>
      </dgm:t>
    </dgm:pt>
    <dgm:pt modelId="{A43F0AF8-5F89-40D0-8C57-13AF8F1908BD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Vertically Integrated</a:t>
          </a:r>
        </a:p>
      </dgm:t>
    </dgm:pt>
    <dgm:pt modelId="{8EAA6890-FC2A-45F5-B519-00E1C254C61A}" type="parTrans" cxnId="{CA35306B-5C40-4D24-93DD-EC04007968A8}">
      <dgm:prSet/>
      <dgm:spPr/>
      <dgm:t>
        <a:bodyPr/>
        <a:lstStyle/>
        <a:p>
          <a:endParaRPr lang="en-US"/>
        </a:p>
      </dgm:t>
    </dgm:pt>
    <dgm:pt modelId="{44CADBA6-E5D6-4D6A-9A8E-1A5CF20E58BE}" type="sibTrans" cxnId="{CA35306B-5C40-4D24-93DD-EC04007968A8}">
      <dgm:prSet/>
      <dgm:spPr/>
      <dgm:t>
        <a:bodyPr/>
        <a:lstStyle/>
        <a:p>
          <a:endParaRPr lang="en-US"/>
        </a:p>
      </dgm:t>
    </dgm:pt>
    <dgm:pt modelId="{F77012C8-CD6A-436B-AA57-EC61601327C9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EBIDTA% - 16 to 19% (Normalized)</a:t>
          </a:r>
        </a:p>
      </dgm:t>
    </dgm:pt>
    <dgm:pt modelId="{ABE1EA7F-98E0-4661-8C16-77D78BFDDF00}" type="parTrans" cxnId="{6C88BCE0-5B60-4A10-B27D-BEA4C07CA9E3}">
      <dgm:prSet/>
      <dgm:spPr/>
      <dgm:t>
        <a:bodyPr/>
        <a:lstStyle/>
        <a:p>
          <a:endParaRPr lang="en-US"/>
        </a:p>
      </dgm:t>
    </dgm:pt>
    <dgm:pt modelId="{12FD4517-70C7-4669-933A-ED5F54F5B1A9}" type="sibTrans" cxnId="{6C88BCE0-5B60-4A10-B27D-BEA4C07CA9E3}">
      <dgm:prSet/>
      <dgm:spPr/>
      <dgm:t>
        <a:bodyPr/>
        <a:lstStyle/>
        <a:p>
          <a:endParaRPr lang="en-US"/>
        </a:p>
      </dgm:t>
    </dgm:pt>
    <dgm:pt modelId="{CAB26848-707B-4ABC-A504-77ED5D93777A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New molecules - Higher GM</a:t>
          </a:r>
        </a:p>
      </dgm:t>
    </dgm:pt>
    <dgm:pt modelId="{E32151BE-25AE-40F2-AA68-AD2E81E3E483}" type="parTrans" cxnId="{9171FDCD-327E-4CBF-B38A-737FE1CA2DD3}">
      <dgm:prSet/>
      <dgm:spPr/>
      <dgm:t>
        <a:bodyPr/>
        <a:lstStyle/>
        <a:p>
          <a:endParaRPr lang="en-US"/>
        </a:p>
      </dgm:t>
    </dgm:pt>
    <dgm:pt modelId="{63CAE11B-CD10-44D2-9C21-8AAC544131AA}" type="sibTrans" cxnId="{9171FDCD-327E-4CBF-B38A-737FE1CA2DD3}">
      <dgm:prSet/>
      <dgm:spPr/>
      <dgm:t>
        <a:bodyPr/>
        <a:lstStyle/>
        <a:p>
          <a:endParaRPr lang="en-US"/>
        </a:p>
      </dgm:t>
    </dgm:pt>
    <dgm:pt modelId="{99439296-D2A3-4780-9A6D-AFA67DA36D63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ROIC – 30%    ROCE- 20%</a:t>
          </a:r>
        </a:p>
      </dgm:t>
    </dgm:pt>
    <dgm:pt modelId="{D6F83BED-A45B-4C85-8A87-1DA6EA5E9F61}" type="parTrans" cxnId="{34F415AE-2953-4818-A1BC-3680563D92EB}">
      <dgm:prSet/>
      <dgm:spPr/>
      <dgm:t>
        <a:bodyPr/>
        <a:lstStyle/>
        <a:p>
          <a:endParaRPr lang="en-US"/>
        </a:p>
      </dgm:t>
    </dgm:pt>
    <dgm:pt modelId="{DBD91381-6A2F-48B3-9B47-1E9659FDFF18}" type="sibTrans" cxnId="{34F415AE-2953-4818-A1BC-3680563D92EB}">
      <dgm:prSet/>
      <dgm:spPr/>
      <dgm:t>
        <a:bodyPr/>
        <a:lstStyle/>
        <a:p>
          <a:endParaRPr lang="en-US"/>
        </a:p>
      </dgm:t>
    </dgm:pt>
    <dgm:pt modelId="{BEA008D0-3468-43A2-8B88-75C4C7A01039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20121D-3EB0-4284-92F0-625920B0FE9C}" type="parTrans" cxnId="{A0BE7F5D-7306-4CDF-8A93-ECAEDE485D25}">
      <dgm:prSet/>
      <dgm:spPr/>
      <dgm:t>
        <a:bodyPr/>
        <a:lstStyle/>
        <a:p>
          <a:endParaRPr lang="en-US"/>
        </a:p>
      </dgm:t>
    </dgm:pt>
    <dgm:pt modelId="{D3A1C458-F5DB-4126-B64F-541FB4735E7C}" type="sibTrans" cxnId="{A0BE7F5D-7306-4CDF-8A93-ECAEDE485D25}">
      <dgm:prSet/>
      <dgm:spPr/>
      <dgm:t>
        <a:bodyPr/>
        <a:lstStyle/>
        <a:p>
          <a:endParaRPr lang="en-US"/>
        </a:p>
      </dgm:t>
    </dgm:pt>
    <dgm:pt modelId="{49C503D6-F06E-4262-ADDB-89BC72E153F1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Intermediates GM – 50%</a:t>
          </a:r>
        </a:p>
      </dgm:t>
    </dgm:pt>
    <dgm:pt modelId="{9E3D6110-61CA-4B69-8D54-D6B93E9C76AB}" type="parTrans" cxnId="{14F5B93C-84A0-496E-A193-3583FCF78AF9}">
      <dgm:prSet/>
      <dgm:spPr/>
      <dgm:t>
        <a:bodyPr/>
        <a:lstStyle/>
        <a:p>
          <a:endParaRPr lang="en-US"/>
        </a:p>
      </dgm:t>
    </dgm:pt>
    <dgm:pt modelId="{C784CC37-D7BB-4552-9C12-70B3139330CE}" type="sibTrans" cxnId="{14F5B93C-84A0-496E-A193-3583FCF78AF9}">
      <dgm:prSet/>
      <dgm:spPr/>
      <dgm:t>
        <a:bodyPr/>
        <a:lstStyle/>
        <a:p>
          <a:endParaRPr lang="en-US"/>
        </a:p>
      </dgm:t>
    </dgm:pt>
    <dgm:pt modelId="{9ED44003-7D18-41CD-AF7F-1110DFF4C588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WC Days – 130 or so    </a:t>
          </a:r>
        </a:p>
      </dgm:t>
    </dgm:pt>
    <dgm:pt modelId="{C2FB02D6-2B28-4399-8985-4EE3DCFFF57F}" type="parTrans" cxnId="{AF1CA495-0391-4D32-8ED5-99DC191CDC17}">
      <dgm:prSet/>
      <dgm:spPr/>
      <dgm:t>
        <a:bodyPr/>
        <a:lstStyle/>
        <a:p>
          <a:endParaRPr lang="en-US"/>
        </a:p>
      </dgm:t>
    </dgm:pt>
    <dgm:pt modelId="{E1A29665-178F-4056-ADB9-B2DC3A540AD6}" type="sibTrans" cxnId="{AF1CA495-0391-4D32-8ED5-99DC191CDC17}">
      <dgm:prSet/>
      <dgm:spPr/>
      <dgm:t>
        <a:bodyPr/>
        <a:lstStyle/>
        <a:p>
          <a:endParaRPr lang="en-US"/>
        </a:p>
      </dgm:t>
    </dgm:pt>
    <dgm:pt modelId="{9BD680BB-2A39-466A-88C5-D0A91ECC96D8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Sales Growth -  15 to 20%</a:t>
          </a:r>
        </a:p>
      </dgm:t>
    </dgm:pt>
    <dgm:pt modelId="{0911DDA9-5441-4E3B-AD8F-A7A4A758A2D9}" type="parTrans" cxnId="{5BE048FC-DAC5-47E9-9470-0C848BD44092}">
      <dgm:prSet/>
      <dgm:spPr/>
      <dgm:t>
        <a:bodyPr/>
        <a:lstStyle/>
        <a:p>
          <a:endParaRPr lang="en-US"/>
        </a:p>
      </dgm:t>
    </dgm:pt>
    <dgm:pt modelId="{B837B847-360D-4B4A-9399-A472835B8B18}" type="sibTrans" cxnId="{5BE048FC-DAC5-47E9-9470-0C848BD44092}">
      <dgm:prSet/>
      <dgm:spPr/>
      <dgm:t>
        <a:bodyPr/>
        <a:lstStyle/>
        <a:p>
          <a:endParaRPr lang="en-US"/>
        </a:p>
      </dgm:t>
    </dgm:pt>
    <dgm:pt modelId="{0CEEE5E3-A1E0-40E4-BC8C-2A2280783E24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2F8960-183C-4DB6-BA44-26DC307CC479}" type="parTrans" cxnId="{C356B740-8B11-4814-A5C7-3BA7051E1FAF}">
      <dgm:prSet/>
      <dgm:spPr/>
      <dgm:t>
        <a:bodyPr/>
        <a:lstStyle/>
        <a:p>
          <a:endParaRPr lang="en-US"/>
        </a:p>
      </dgm:t>
    </dgm:pt>
    <dgm:pt modelId="{35A50D14-FE85-402F-9A56-E87476648B67}" type="sibTrans" cxnId="{C356B740-8B11-4814-A5C7-3BA7051E1FAF}">
      <dgm:prSet/>
      <dgm:spPr/>
      <dgm:t>
        <a:bodyPr/>
        <a:lstStyle/>
        <a:p>
          <a:endParaRPr lang="en-US"/>
        </a:p>
      </dgm:t>
    </dgm:pt>
    <dgm:pt modelId="{FDD8D491-73EF-42CA-9DDA-EE2D7E97808B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Intermediates for Innovators</a:t>
          </a:r>
        </a:p>
      </dgm:t>
    </dgm:pt>
    <dgm:pt modelId="{A533F316-6202-4AC5-990A-146A2A5B1E84}" type="parTrans" cxnId="{EF64C58D-8822-4BC7-8194-B502A147BDBE}">
      <dgm:prSet/>
      <dgm:spPr/>
      <dgm:t>
        <a:bodyPr/>
        <a:lstStyle/>
        <a:p>
          <a:endParaRPr lang="en-US"/>
        </a:p>
      </dgm:t>
    </dgm:pt>
    <dgm:pt modelId="{AB39A2E8-73EE-46D1-992D-3661B5DD7C90}" type="sibTrans" cxnId="{EF64C58D-8822-4BC7-8194-B502A147BDBE}">
      <dgm:prSet/>
      <dgm:spPr/>
      <dgm:t>
        <a:bodyPr/>
        <a:lstStyle/>
        <a:p>
          <a:endParaRPr lang="en-US"/>
        </a:p>
      </dgm:t>
    </dgm:pt>
    <dgm:pt modelId="{0349CE92-85A2-45B8-89FE-526D277E55D9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Increasing Sourcing from India by MNCs</a:t>
          </a:r>
        </a:p>
      </dgm:t>
    </dgm:pt>
    <dgm:pt modelId="{299F7812-39DA-471B-9D00-21DB702875F4}" type="parTrans" cxnId="{6FB5BFD0-EE85-4D73-934A-3EFEE3F0F8A1}">
      <dgm:prSet/>
      <dgm:spPr/>
      <dgm:t>
        <a:bodyPr/>
        <a:lstStyle/>
        <a:p>
          <a:endParaRPr lang="en-US"/>
        </a:p>
      </dgm:t>
    </dgm:pt>
    <dgm:pt modelId="{69BD43FA-D239-4A25-A121-950458CBF00C}" type="sibTrans" cxnId="{6FB5BFD0-EE85-4D73-934A-3EFEE3F0F8A1}">
      <dgm:prSet/>
      <dgm:spPr/>
      <dgm:t>
        <a:bodyPr/>
        <a:lstStyle/>
        <a:p>
          <a:endParaRPr lang="en-US"/>
        </a:p>
      </dgm:t>
    </dgm:pt>
    <dgm:pt modelId="{D628FBDF-F2DA-4540-BB7B-B72EA85C0E89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Environmental regulations</a:t>
          </a:r>
        </a:p>
      </dgm:t>
    </dgm:pt>
    <dgm:pt modelId="{9A44CADB-29FC-461C-A78B-68E8472C5BC2}" type="parTrans" cxnId="{3651DD33-ECA3-4C29-914F-1F7BF2AF051D}">
      <dgm:prSet/>
      <dgm:spPr/>
      <dgm:t>
        <a:bodyPr/>
        <a:lstStyle/>
        <a:p>
          <a:endParaRPr lang="en-US"/>
        </a:p>
      </dgm:t>
    </dgm:pt>
    <dgm:pt modelId="{F05002C1-114C-4ED2-912F-7558A6F3E76B}" type="sibTrans" cxnId="{3651DD33-ECA3-4C29-914F-1F7BF2AF051D}">
      <dgm:prSet/>
      <dgm:spPr/>
      <dgm:t>
        <a:bodyPr/>
        <a:lstStyle/>
        <a:p>
          <a:endParaRPr lang="en-US"/>
        </a:p>
      </dgm:t>
    </dgm:pt>
    <dgm:pt modelId="{386F4E78-5E37-4AC7-96BF-F997E3575FFF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R&amp;D and knowledge intensive</a:t>
          </a:r>
        </a:p>
      </dgm:t>
    </dgm:pt>
    <dgm:pt modelId="{942EB1F2-1B45-441E-8E3A-781EF92FC46B}" type="parTrans" cxnId="{51D41D81-CA06-444A-97B8-8B868EF890C5}">
      <dgm:prSet/>
      <dgm:spPr/>
      <dgm:t>
        <a:bodyPr/>
        <a:lstStyle/>
        <a:p>
          <a:endParaRPr lang="en-US"/>
        </a:p>
      </dgm:t>
    </dgm:pt>
    <dgm:pt modelId="{5C5B8271-14AC-41D1-BE85-19ADE9200B2D}" type="sibTrans" cxnId="{51D41D81-CA06-444A-97B8-8B868EF890C5}">
      <dgm:prSet/>
      <dgm:spPr/>
      <dgm:t>
        <a:bodyPr/>
        <a:lstStyle/>
        <a:p>
          <a:endParaRPr lang="en-US"/>
        </a:p>
      </dgm:t>
    </dgm:pt>
    <dgm:pt modelId="{9558FCD0-C991-4805-9E71-4620BB841095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Higher Quality</a:t>
          </a:r>
        </a:p>
      </dgm:t>
    </dgm:pt>
    <dgm:pt modelId="{B4363AB0-7B7B-4927-AA88-80CAF86F87A8}" type="parTrans" cxnId="{E3A21B9B-8DBD-49DD-9E4C-E8D585116FB0}">
      <dgm:prSet/>
      <dgm:spPr/>
      <dgm:t>
        <a:bodyPr/>
        <a:lstStyle/>
        <a:p>
          <a:endParaRPr lang="en-US"/>
        </a:p>
      </dgm:t>
    </dgm:pt>
    <dgm:pt modelId="{3A4D4CAD-80AB-4DA6-B0EB-78E4B7431AF2}" type="sibTrans" cxnId="{E3A21B9B-8DBD-49DD-9E4C-E8D585116FB0}">
      <dgm:prSet/>
      <dgm:spPr/>
      <dgm:t>
        <a:bodyPr/>
        <a:lstStyle/>
        <a:p>
          <a:endParaRPr lang="en-US"/>
        </a:p>
      </dgm:t>
    </dgm:pt>
    <dgm:pt modelId="{C362337F-9FCC-4EF6-9E26-3BBC33BE3DFD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WC intensive</a:t>
          </a:r>
          <a:endParaRPr lang="en-US" sz="1600" dirty="0"/>
        </a:p>
      </dgm:t>
    </dgm:pt>
    <dgm:pt modelId="{9A7365C6-873F-4452-8574-76AC671DDE7F}" type="parTrans" cxnId="{A8568DAC-8C87-4158-B661-74662E7BA07C}">
      <dgm:prSet/>
      <dgm:spPr/>
      <dgm:t>
        <a:bodyPr/>
        <a:lstStyle/>
        <a:p>
          <a:endParaRPr lang="en-US"/>
        </a:p>
      </dgm:t>
    </dgm:pt>
    <dgm:pt modelId="{3BD1C792-4BE1-4C09-A8F2-DCC9F7D60B21}" type="sibTrans" cxnId="{A8568DAC-8C87-4158-B661-74662E7BA07C}">
      <dgm:prSet/>
      <dgm:spPr/>
      <dgm:t>
        <a:bodyPr/>
        <a:lstStyle/>
        <a:p>
          <a:endParaRPr lang="en-US"/>
        </a:p>
      </dgm:t>
    </dgm:pt>
    <dgm:pt modelId="{A67CD119-9460-4A91-8F1F-CCE2D087994F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Mylan,  API Solutions,</a:t>
          </a:r>
          <a:endParaRPr lang="en-US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B6D97E-8F23-46D6-860A-8423A22C100C}" type="parTrans" cxnId="{65CECE25-29BE-4D40-9729-C9B2CB590B26}">
      <dgm:prSet/>
      <dgm:spPr/>
      <dgm:t>
        <a:bodyPr/>
        <a:lstStyle/>
        <a:p>
          <a:endParaRPr lang="en-US"/>
        </a:p>
      </dgm:t>
    </dgm:pt>
    <dgm:pt modelId="{1BB64E7E-4E17-450C-AAA8-ED31D6DBD01C}" type="sibTrans" cxnId="{65CECE25-29BE-4D40-9729-C9B2CB590B26}">
      <dgm:prSet/>
      <dgm:spPr/>
      <dgm:t>
        <a:bodyPr/>
        <a:lstStyle/>
        <a:p>
          <a:endParaRPr lang="en-US"/>
        </a:p>
      </dgm:t>
    </dgm:pt>
    <dgm:pt modelId="{538B3877-5420-4847-B121-9351C188D84C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SIEGFRIED GmbH, </a:t>
          </a:r>
          <a:endParaRPr lang="en-US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2FDFA3-E7F0-40CD-837C-9BBC19455DFA}" type="parTrans" cxnId="{5701A031-5F74-4496-A976-9A880CE806DA}">
      <dgm:prSet/>
      <dgm:spPr/>
      <dgm:t>
        <a:bodyPr/>
        <a:lstStyle/>
        <a:p>
          <a:endParaRPr lang="en-US"/>
        </a:p>
      </dgm:t>
    </dgm:pt>
    <dgm:pt modelId="{750FD8DD-ADBE-4799-B219-1873C40DE43F}" type="sibTrans" cxnId="{5701A031-5F74-4496-A976-9A880CE806DA}">
      <dgm:prSet/>
      <dgm:spPr/>
      <dgm:t>
        <a:bodyPr/>
        <a:lstStyle/>
        <a:p>
          <a:endParaRPr lang="en-US"/>
        </a:p>
      </dgm:t>
    </dgm:pt>
    <dgm:pt modelId="{7709A999-17B4-48C6-82E7-93F1B746D6C9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Netchem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, Dr. Reddy’s </a:t>
          </a:r>
          <a:endParaRPr lang="en-US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F0F5E8-F63C-4466-8795-D2E9FE4DA306}" type="parTrans" cxnId="{11439174-AC0D-4C4C-B7EE-8A3144AC558E}">
      <dgm:prSet/>
      <dgm:spPr/>
      <dgm:t>
        <a:bodyPr/>
        <a:lstStyle/>
        <a:p>
          <a:endParaRPr lang="en-US"/>
        </a:p>
      </dgm:t>
    </dgm:pt>
    <dgm:pt modelId="{FC647AC1-5231-4F8A-A546-C79F26AC0331}" type="sibTrans" cxnId="{11439174-AC0D-4C4C-B7EE-8A3144AC558E}">
      <dgm:prSet/>
      <dgm:spPr/>
      <dgm:t>
        <a:bodyPr/>
        <a:lstStyle/>
        <a:p>
          <a:endParaRPr lang="en-US"/>
        </a:p>
      </dgm:t>
    </dgm:pt>
    <dgm:pt modelId="{1185F36A-840F-4E94-A17C-684EFA892F72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Top 5 customers:</a:t>
          </a:r>
        </a:p>
      </dgm:t>
    </dgm:pt>
    <dgm:pt modelId="{0494C96D-7849-4DEE-83DF-2222FF203B33}" type="parTrans" cxnId="{1D9552BF-D00C-44BB-8110-BB168AF7D495}">
      <dgm:prSet/>
      <dgm:spPr/>
      <dgm:t>
        <a:bodyPr/>
        <a:lstStyle/>
        <a:p>
          <a:endParaRPr lang="en-US"/>
        </a:p>
      </dgm:t>
    </dgm:pt>
    <dgm:pt modelId="{FF471B5D-354F-4112-8F07-25FF55842B66}" type="sibTrans" cxnId="{1D9552BF-D00C-44BB-8110-BB168AF7D495}">
      <dgm:prSet/>
      <dgm:spPr/>
      <dgm:t>
        <a:bodyPr/>
        <a:lstStyle/>
        <a:p>
          <a:endParaRPr lang="en-US"/>
        </a:p>
      </dgm:t>
    </dgm:pt>
    <dgm:pt modelId="{A3383607-94C5-4FF6-953D-046A418BDBA2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40% sales repeat business</a:t>
          </a:r>
        </a:p>
      </dgm:t>
    </dgm:pt>
    <dgm:pt modelId="{21925F9F-411C-49BD-83FE-13CA0E84E9A3}" type="parTrans" cxnId="{4789F826-4353-45BF-BD26-4679EA400C85}">
      <dgm:prSet/>
      <dgm:spPr/>
      <dgm:t>
        <a:bodyPr/>
        <a:lstStyle/>
        <a:p>
          <a:endParaRPr lang="en-US"/>
        </a:p>
      </dgm:t>
    </dgm:pt>
    <dgm:pt modelId="{B3DE7366-EAC4-4793-8547-53874C8DE46A}" type="sibTrans" cxnId="{4789F826-4353-45BF-BD26-4679EA400C85}">
      <dgm:prSet/>
      <dgm:spPr/>
      <dgm:t>
        <a:bodyPr/>
        <a:lstStyle/>
        <a:p>
          <a:endParaRPr lang="en-US"/>
        </a:p>
      </dgm:t>
    </dgm:pt>
    <dgm:pt modelId="{8ACD584A-B2DD-466E-B2D8-95341EA9AEED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Export to 43 countries</a:t>
          </a:r>
        </a:p>
      </dgm:t>
    </dgm:pt>
    <dgm:pt modelId="{491A0F65-63FA-4DA4-BF89-3EA17B739899}" type="parTrans" cxnId="{71706C6B-1529-4968-9327-3B8E82915669}">
      <dgm:prSet/>
      <dgm:spPr/>
      <dgm:t>
        <a:bodyPr/>
        <a:lstStyle/>
        <a:p>
          <a:endParaRPr lang="en-US"/>
        </a:p>
      </dgm:t>
    </dgm:pt>
    <dgm:pt modelId="{63DF719A-C0E1-47C7-8C6F-5D7FF2C028EC}" type="sibTrans" cxnId="{71706C6B-1529-4968-9327-3B8E82915669}">
      <dgm:prSet/>
      <dgm:spPr/>
      <dgm:t>
        <a:bodyPr/>
        <a:lstStyle/>
        <a:p>
          <a:endParaRPr lang="en-US"/>
        </a:p>
      </dgm:t>
    </dgm:pt>
    <dgm:pt modelId="{F86FAF00-A7B2-4014-8846-6BF9D911ABEC}" type="pres">
      <dgm:prSet presAssocID="{BA700BFF-913F-4B61-8131-498117D2A6E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2870200D-F5EC-46A7-B932-6D45F6B17157}" type="pres">
      <dgm:prSet presAssocID="{BA700BFF-913F-4B61-8131-498117D2A6E2}" presName="children" presStyleCnt="0"/>
      <dgm:spPr/>
    </dgm:pt>
    <dgm:pt modelId="{45448099-B7FB-4D15-A61A-5AFB84DCE292}" type="pres">
      <dgm:prSet presAssocID="{BA700BFF-913F-4B61-8131-498117D2A6E2}" presName="child1group" presStyleCnt="0"/>
      <dgm:spPr/>
    </dgm:pt>
    <dgm:pt modelId="{B9563633-E105-480D-AFA4-013524F42C0E}" type="pres">
      <dgm:prSet presAssocID="{BA700BFF-913F-4B61-8131-498117D2A6E2}" presName="child1" presStyleLbl="bgAcc1" presStyleIdx="0" presStyleCnt="4" custScaleX="177545" custScaleY="123340" custLinFactNeighborX="-19417" custLinFactNeighborY="18929"/>
      <dgm:spPr/>
    </dgm:pt>
    <dgm:pt modelId="{9282AB30-AB63-4D02-A96B-66B4B4FA0057}" type="pres">
      <dgm:prSet presAssocID="{BA700BFF-913F-4B61-8131-498117D2A6E2}" presName="child1Text" presStyleLbl="bgAcc1" presStyleIdx="0" presStyleCnt="4">
        <dgm:presLayoutVars>
          <dgm:bulletEnabled val="1"/>
        </dgm:presLayoutVars>
      </dgm:prSet>
      <dgm:spPr/>
    </dgm:pt>
    <dgm:pt modelId="{465DE96F-7167-4621-8F93-E917D86E3163}" type="pres">
      <dgm:prSet presAssocID="{BA700BFF-913F-4B61-8131-498117D2A6E2}" presName="child2group" presStyleCnt="0"/>
      <dgm:spPr/>
    </dgm:pt>
    <dgm:pt modelId="{676E9D37-C2F8-4D03-A717-231549D9971A}" type="pres">
      <dgm:prSet presAssocID="{BA700BFF-913F-4B61-8131-498117D2A6E2}" presName="child2" presStyleLbl="bgAcc1" presStyleIdx="1" presStyleCnt="4" custScaleX="173314" custScaleY="114389" custLinFactNeighborX="27087" custLinFactNeighborY="16792"/>
      <dgm:spPr/>
    </dgm:pt>
    <dgm:pt modelId="{3F6B0C58-8D03-4C8D-A7ED-C0CD999C21A8}" type="pres">
      <dgm:prSet presAssocID="{BA700BFF-913F-4B61-8131-498117D2A6E2}" presName="child2Text" presStyleLbl="bgAcc1" presStyleIdx="1" presStyleCnt="4">
        <dgm:presLayoutVars>
          <dgm:bulletEnabled val="1"/>
        </dgm:presLayoutVars>
      </dgm:prSet>
      <dgm:spPr/>
    </dgm:pt>
    <dgm:pt modelId="{1787953E-B2A2-4699-AFF0-DB83BCEC5104}" type="pres">
      <dgm:prSet presAssocID="{BA700BFF-913F-4B61-8131-498117D2A6E2}" presName="child3group" presStyleCnt="0"/>
      <dgm:spPr/>
    </dgm:pt>
    <dgm:pt modelId="{5C32C2D1-2CCC-48A1-80EC-290C5C20407C}" type="pres">
      <dgm:prSet presAssocID="{BA700BFF-913F-4B61-8131-498117D2A6E2}" presName="child3" presStyleLbl="bgAcc1" presStyleIdx="2" presStyleCnt="4" custScaleX="171176" custScaleY="159929" custLinFactNeighborX="24889" custLinFactNeighborY="-12187"/>
      <dgm:spPr/>
    </dgm:pt>
    <dgm:pt modelId="{09309DF2-B96B-4617-B049-A3647CC8EF37}" type="pres">
      <dgm:prSet presAssocID="{BA700BFF-913F-4B61-8131-498117D2A6E2}" presName="child3Text" presStyleLbl="bgAcc1" presStyleIdx="2" presStyleCnt="4">
        <dgm:presLayoutVars>
          <dgm:bulletEnabled val="1"/>
        </dgm:presLayoutVars>
      </dgm:prSet>
      <dgm:spPr/>
    </dgm:pt>
    <dgm:pt modelId="{FC7A4F5E-D1CE-4BFB-89FB-0409E38061F6}" type="pres">
      <dgm:prSet presAssocID="{BA700BFF-913F-4B61-8131-498117D2A6E2}" presName="child4group" presStyleCnt="0"/>
      <dgm:spPr/>
    </dgm:pt>
    <dgm:pt modelId="{B1B7DF56-C653-44CB-81E1-D36E47F61503}" type="pres">
      <dgm:prSet presAssocID="{BA700BFF-913F-4B61-8131-498117D2A6E2}" presName="child4" presStyleLbl="bgAcc1" presStyleIdx="3" presStyleCnt="4" custScaleX="171443" custScaleY="165498" custLinFactNeighborX="-17337" custLinFactNeighborY="-16940"/>
      <dgm:spPr/>
    </dgm:pt>
    <dgm:pt modelId="{BC646526-F56C-4952-902D-9715AEE657DE}" type="pres">
      <dgm:prSet presAssocID="{BA700BFF-913F-4B61-8131-498117D2A6E2}" presName="child4Text" presStyleLbl="bgAcc1" presStyleIdx="3" presStyleCnt="4">
        <dgm:presLayoutVars>
          <dgm:bulletEnabled val="1"/>
        </dgm:presLayoutVars>
      </dgm:prSet>
      <dgm:spPr/>
    </dgm:pt>
    <dgm:pt modelId="{0CB0D1C0-1CBB-425A-9D8A-936DA44388E4}" type="pres">
      <dgm:prSet presAssocID="{BA700BFF-913F-4B61-8131-498117D2A6E2}" presName="childPlaceholder" presStyleCnt="0"/>
      <dgm:spPr/>
    </dgm:pt>
    <dgm:pt modelId="{FA5FEFB1-E85C-4890-9D4A-73309299F79C}" type="pres">
      <dgm:prSet presAssocID="{BA700BFF-913F-4B61-8131-498117D2A6E2}" presName="circle" presStyleCnt="0"/>
      <dgm:spPr/>
    </dgm:pt>
    <dgm:pt modelId="{E7773BEA-FA08-4E0C-9239-3CBE121A0B0F}" type="pres">
      <dgm:prSet presAssocID="{BA700BFF-913F-4B61-8131-498117D2A6E2}" presName="quadrant1" presStyleLbl="node1" presStyleIdx="0" presStyleCnt="4" custScaleX="78663" custScaleY="78870" custLinFactNeighborX="17183" custLinFactNeighborY="8182">
        <dgm:presLayoutVars>
          <dgm:chMax val="1"/>
          <dgm:bulletEnabled val="1"/>
        </dgm:presLayoutVars>
      </dgm:prSet>
      <dgm:spPr/>
    </dgm:pt>
    <dgm:pt modelId="{7AE03B4D-D43C-4686-8685-8F4D15D8D20B}" type="pres">
      <dgm:prSet presAssocID="{BA700BFF-913F-4B61-8131-498117D2A6E2}" presName="quadrant2" presStyleLbl="node1" presStyleIdx="1" presStyleCnt="4" custScaleX="78663" custScaleY="78870" custLinFactNeighborX="-8689" custLinFactNeighborY="8625">
        <dgm:presLayoutVars>
          <dgm:chMax val="1"/>
          <dgm:bulletEnabled val="1"/>
        </dgm:presLayoutVars>
      </dgm:prSet>
      <dgm:spPr/>
    </dgm:pt>
    <dgm:pt modelId="{871E7B76-E005-4E1F-BE4B-A8A93376A9F9}" type="pres">
      <dgm:prSet presAssocID="{BA700BFF-913F-4B61-8131-498117D2A6E2}" presName="quadrant3" presStyleLbl="node1" presStyleIdx="2" presStyleCnt="4" custScaleX="78663" custScaleY="78870" custLinFactNeighborX="-8828" custLinFactNeighborY="-17517">
        <dgm:presLayoutVars>
          <dgm:chMax val="1"/>
          <dgm:bulletEnabled val="1"/>
        </dgm:presLayoutVars>
      </dgm:prSet>
      <dgm:spPr/>
    </dgm:pt>
    <dgm:pt modelId="{014100F2-3D6D-4CEE-A405-B4D55E3A1348}" type="pres">
      <dgm:prSet presAssocID="{BA700BFF-913F-4B61-8131-498117D2A6E2}" presName="quadrant4" presStyleLbl="node1" presStyleIdx="3" presStyleCnt="4" custScaleX="78663" custScaleY="78870" custLinFactNeighborX="16807" custLinFactNeighborY="-17911">
        <dgm:presLayoutVars>
          <dgm:chMax val="1"/>
          <dgm:bulletEnabled val="1"/>
        </dgm:presLayoutVars>
      </dgm:prSet>
      <dgm:spPr/>
    </dgm:pt>
    <dgm:pt modelId="{B39A6E50-11DF-49F5-9B83-E38879250EDB}" type="pres">
      <dgm:prSet presAssocID="{BA700BFF-913F-4B61-8131-498117D2A6E2}" presName="quadrantPlaceholder" presStyleCnt="0"/>
      <dgm:spPr/>
    </dgm:pt>
    <dgm:pt modelId="{CF43314B-2C21-49DA-B6A0-32A912D7C164}" type="pres">
      <dgm:prSet presAssocID="{BA700BFF-913F-4B61-8131-498117D2A6E2}" presName="center1" presStyleLbl="fgShp" presStyleIdx="0" presStyleCnt="2" custLinFactNeighborX="8160" custLinFactNeighborY="-10901"/>
      <dgm:spPr>
        <a:solidFill>
          <a:schemeClr val="accent1"/>
        </a:solidFill>
      </dgm:spPr>
    </dgm:pt>
    <dgm:pt modelId="{EBA65BF0-2EBA-44D3-87CB-DE378DEAC841}" type="pres">
      <dgm:prSet presAssocID="{BA700BFF-913F-4B61-8131-498117D2A6E2}" presName="center2" presStyleLbl="fgShp" presStyleIdx="1" presStyleCnt="2" custLinFactNeighborX="11122" custLinFactNeighborY="-20440"/>
      <dgm:spPr>
        <a:solidFill>
          <a:schemeClr val="accent1"/>
        </a:solidFill>
      </dgm:spPr>
    </dgm:pt>
  </dgm:ptLst>
  <dgm:cxnLst>
    <dgm:cxn modelId="{C356B740-8B11-4814-A5C7-3BA7051E1FAF}" srcId="{7F833482-6F80-4366-9A84-405ACB1BEE43}" destId="{0CEEE5E3-A1E0-40E4-BC8C-2A2280783E24}" srcOrd="7" destOrd="0" parTransId="{262F8960-183C-4DB6-BA44-26DC307CC479}" sibTransId="{35A50D14-FE85-402F-9A56-E87476648B67}"/>
    <dgm:cxn modelId="{36CE8699-F47F-4021-9473-810FE3C95813}" type="presOf" srcId="{CE4DA6CF-40A9-49A7-A1D1-C8A06FA8A5B9}" destId="{3F6B0C58-8D03-4C8D-A7ED-C0CD999C21A8}" srcOrd="1" destOrd="2" presId="urn:microsoft.com/office/officeart/2005/8/layout/cycle4"/>
    <dgm:cxn modelId="{D297D032-71AC-45E7-9401-731BF81E40C2}" type="presOf" srcId="{A43F0AF8-5F89-40D0-8C57-13AF8F1908BD}" destId="{09309DF2-B96B-4617-B049-A3647CC8EF37}" srcOrd="1" destOrd="3" presId="urn:microsoft.com/office/officeart/2005/8/layout/cycle4"/>
    <dgm:cxn modelId="{B8CD424F-824E-4EE2-B393-5961D92E81ED}" type="presOf" srcId="{D628FBDF-F2DA-4540-BB7B-B72EA85C0E89}" destId="{B1B7DF56-C653-44CB-81E1-D36E47F61503}" srcOrd="0" destOrd="1" presId="urn:microsoft.com/office/officeart/2005/8/layout/cycle4"/>
    <dgm:cxn modelId="{59479E46-C06A-4DC7-9370-259663B13E99}" type="presOf" srcId="{A67CD119-9460-4A91-8F1F-CCE2D087994F}" destId="{B9563633-E105-480D-AFA4-013524F42C0E}" srcOrd="0" destOrd="2" presId="urn:microsoft.com/office/officeart/2005/8/layout/cycle4"/>
    <dgm:cxn modelId="{824CF3C1-9566-4B0D-8AC8-4EF9C7C0E239}" type="presOf" srcId="{A43F0AF8-5F89-40D0-8C57-13AF8F1908BD}" destId="{5C32C2D1-2CCC-48A1-80EC-290C5C20407C}" srcOrd="0" destOrd="3" presId="urn:microsoft.com/office/officeart/2005/8/layout/cycle4"/>
    <dgm:cxn modelId="{209F1324-A5E2-40DD-9E57-1608767E98B1}" type="presOf" srcId="{A3383607-94C5-4FF6-953D-046A418BDBA2}" destId="{B9563633-E105-480D-AFA4-013524F42C0E}" srcOrd="0" destOrd="5" presId="urn:microsoft.com/office/officeart/2005/8/layout/cycle4"/>
    <dgm:cxn modelId="{888AF153-31B7-49A5-AFF3-3CF0EE1056EF}" type="presOf" srcId="{BEA008D0-3468-43A2-8B88-75C4C7A01039}" destId="{BC646526-F56C-4952-902D-9715AEE657DE}" srcOrd="1" destOrd="5" presId="urn:microsoft.com/office/officeart/2005/8/layout/cycle4"/>
    <dgm:cxn modelId="{14F5B93C-84A0-496E-A193-3583FCF78AF9}" srcId="{EAF3168D-15BE-478B-A529-49436FF97066}" destId="{49C503D6-F06E-4262-ADDB-89BC72E153F1}" srcOrd="4" destOrd="0" parTransId="{9E3D6110-61CA-4B69-8D54-D6B93E9C76AB}" sibTransId="{C784CC37-D7BB-4552-9C12-70B3139330CE}"/>
    <dgm:cxn modelId="{CD7A7892-E41D-4A52-BAAF-9E210A6A6199}" type="presOf" srcId="{F77012C8-CD6A-436B-AA57-EC61601327C9}" destId="{5C32C2D1-2CCC-48A1-80EC-290C5C20407C}" srcOrd="0" destOrd="2" presId="urn:microsoft.com/office/officeart/2005/8/layout/cycle4"/>
    <dgm:cxn modelId="{11439174-AC0D-4C4C-B7EE-8A3144AC558E}" srcId="{7F833482-6F80-4366-9A84-405ACB1BEE43}" destId="{7709A999-17B4-48C6-82E7-93F1B746D6C9}" srcOrd="4" destOrd="0" parTransId="{84F0F5E8-F63C-4466-8795-D2E9FE4DA306}" sibTransId="{FC647AC1-5231-4F8A-A546-C79F26AC0331}"/>
    <dgm:cxn modelId="{BAE85C3E-5802-484B-AB33-43A30274E04E}" type="presOf" srcId="{0CEEE5E3-A1E0-40E4-BC8C-2A2280783E24}" destId="{B9563633-E105-480D-AFA4-013524F42C0E}" srcOrd="0" destOrd="7" presId="urn:microsoft.com/office/officeart/2005/8/layout/cycle4"/>
    <dgm:cxn modelId="{6F6F27B3-6D4D-4317-8ED3-02831B1EA8B3}" type="presOf" srcId="{9BD680BB-2A39-466A-88C5-D0A91ECC96D8}" destId="{5C32C2D1-2CCC-48A1-80EC-290C5C20407C}" srcOrd="0" destOrd="0" presId="urn:microsoft.com/office/officeart/2005/8/layout/cycle4"/>
    <dgm:cxn modelId="{64F6049E-4CB8-41A9-8025-F40AB7E1F760}" type="presOf" srcId="{2C71D71A-A20E-40CB-93F0-330C41FE0155}" destId="{3F6B0C58-8D03-4C8D-A7ED-C0CD999C21A8}" srcOrd="1" destOrd="0" presId="urn:microsoft.com/office/officeart/2005/8/layout/cycle4"/>
    <dgm:cxn modelId="{7645FE50-8AE5-4D8D-B716-C174B588A242}" type="presOf" srcId="{641EF2EC-59ED-4CAB-8415-D401022E651C}" destId="{09309DF2-B96B-4617-B049-A3647CC8EF37}" srcOrd="1" destOrd="1" presId="urn:microsoft.com/office/officeart/2005/8/layout/cycle4"/>
    <dgm:cxn modelId="{3651DD33-ECA3-4C29-914F-1F7BF2AF051D}" srcId="{2F7248A7-3A10-428A-A127-9D9933AD1B4E}" destId="{D628FBDF-F2DA-4540-BB7B-B72EA85C0E89}" srcOrd="1" destOrd="0" parTransId="{9A44CADB-29FC-461C-A78B-68E8472C5BC2}" sibTransId="{F05002C1-114C-4ED2-912F-7558A6F3E76B}"/>
    <dgm:cxn modelId="{B31FE13B-3497-4878-8FB4-304B9A076F3F}" type="presOf" srcId="{538B3877-5420-4847-B121-9351C188D84C}" destId="{9282AB30-AB63-4D02-A96B-66B4B4FA0057}" srcOrd="1" destOrd="3" presId="urn:microsoft.com/office/officeart/2005/8/layout/cycle4"/>
    <dgm:cxn modelId="{6C88BCE0-5B60-4A10-B27D-BEA4C07CA9E3}" srcId="{6A2BDA27-0C98-43AC-849F-84904D976B0C}" destId="{F77012C8-CD6A-436B-AA57-EC61601327C9}" srcOrd="2" destOrd="0" parTransId="{ABE1EA7F-98E0-4661-8C16-77D78BFDDF00}" sibTransId="{12FD4517-70C7-4669-933A-ED5F54F5B1A9}"/>
    <dgm:cxn modelId="{D46FF133-AA9F-4310-9FC5-673621304F3B}" type="presOf" srcId="{2F7248A7-3A10-428A-A127-9D9933AD1B4E}" destId="{014100F2-3D6D-4CEE-A405-B4D55E3A1348}" srcOrd="0" destOrd="0" presId="urn:microsoft.com/office/officeart/2005/8/layout/cycle4"/>
    <dgm:cxn modelId="{57E373C0-B07A-4C7D-8538-BF8C325EA338}" srcId="{EAF3168D-15BE-478B-A529-49436FF97066}" destId="{2C71D71A-A20E-40CB-93F0-330C41FE0155}" srcOrd="0" destOrd="0" parTransId="{CBEE1B1A-9487-4FDA-B9A6-4B1E3E59FA0D}" sibTransId="{82D08C10-AC56-4816-8C27-E232031B50B2}"/>
    <dgm:cxn modelId="{BDBA7A0F-BEC7-483F-8D62-21EFF8191B2C}" srcId="{BA700BFF-913F-4B61-8131-498117D2A6E2}" destId="{7F833482-6F80-4366-9A84-405ACB1BEE43}" srcOrd="0" destOrd="0" parTransId="{838F1DDA-BEC8-45D6-A603-C3DF643B2042}" sibTransId="{48E971BB-56B0-4B84-83FF-5F2CDC4E9118}"/>
    <dgm:cxn modelId="{376B720A-C6FD-4FE5-8FEB-C2AC76E0E50D}" type="presOf" srcId="{BEA008D0-3468-43A2-8B88-75C4C7A01039}" destId="{B1B7DF56-C653-44CB-81E1-D36E47F61503}" srcOrd="0" destOrd="5" presId="urn:microsoft.com/office/officeart/2005/8/layout/cycle4"/>
    <dgm:cxn modelId="{5BE048FC-DAC5-47E9-9470-0C848BD44092}" srcId="{6A2BDA27-0C98-43AC-849F-84904D976B0C}" destId="{9BD680BB-2A39-466A-88C5-D0A91ECC96D8}" srcOrd="0" destOrd="0" parTransId="{0911DDA9-5441-4E3B-AD8F-A7A4A758A2D9}" sibTransId="{B837B847-360D-4B4A-9399-A472835B8B18}"/>
    <dgm:cxn modelId="{4789F826-4353-45BF-BD26-4679EA400C85}" srcId="{7F833482-6F80-4366-9A84-405ACB1BEE43}" destId="{A3383607-94C5-4FF6-953D-046A418BDBA2}" srcOrd="5" destOrd="0" parTransId="{21925F9F-411C-49BD-83FE-13CA0E84E9A3}" sibTransId="{B3DE7366-EAC4-4793-8547-53874C8DE46A}"/>
    <dgm:cxn modelId="{61A550E9-5357-40A0-93E7-C2018C912824}" type="presOf" srcId="{0CEEE5E3-A1E0-40E4-BC8C-2A2280783E24}" destId="{9282AB30-AB63-4D02-A96B-66B4B4FA0057}" srcOrd="1" destOrd="7" presId="urn:microsoft.com/office/officeart/2005/8/layout/cycle4"/>
    <dgm:cxn modelId="{88156300-7C98-4480-B7CB-5C0D60E61AC5}" type="presOf" srcId="{49C503D6-F06E-4262-ADDB-89BC72E153F1}" destId="{676E9D37-C2F8-4D03-A717-231549D9971A}" srcOrd="0" destOrd="4" presId="urn:microsoft.com/office/officeart/2005/8/layout/cycle4"/>
    <dgm:cxn modelId="{24273DBF-C4F6-4C40-9F0D-FEEE2F5BF065}" type="presOf" srcId="{8ACD584A-B2DD-466E-B2D8-95341EA9AEED}" destId="{B9563633-E105-480D-AFA4-013524F42C0E}" srcOrd="0" destOrd="6" presId="urn:microsoft.com/office/officeart/2005/8/layout/cycle4"/>
    <dgm:cxn modelId="{0EBB4A83-5EC2-4D10-A117-CF5763EE384E}" type="presOf" srcId="{CAB26848-707B-4ABC-A504-77ED5D93777A}" destId="{5C32C2D1-2CCC-48A1-80EC-290C5C20407C}" srcOrd="0" destOrd="4" presId="urn:microsoft.com/office/officeart/2005/8/layout/cycle4"/>
    <dgm:cxn modelId="{638F7407-8AF0-448D-9823-E8C191B3DBDA}" type="presOf" srcId="{76EC9863-9517-4F3E-9801-C507ED9B5711}" destId="{676E9D37-C2F8-4D03-A717-231549D9971A}" srcOrd="0" destOrd="1" presId="urn:microsoft.com/office/officeart/2005/8/layout/cycle4"/>
    <dgm:cxn modelId="{1B42DF78-7820-4F56-8B5C-E6E4C1587138}" srcId="{BA700BFF-913F-4B61-8131-498117D2A6E2}" destId="{2F7248A7-3A10-428A-A127-9D9933AD1B4E}" srcOrd="3" destOrd="0" parTransId="{AD553A77-9C40-40D4-BB32-AE4446F759EF}" sibTransId="{A8DFDB7D-843A-46E5-BE0C-E9D640148852}"/>
    <dgm:cxn modelId="{13D8BFB5-BB56-491A-98A9-28F41A281DCE}" type="presOf" srcId="{7709A999-17B4-48C6-82E7-93F1B746D6C9}" destId="{9282AB30-AB63-4D02-A96B-66B4B4FA0057}" srcOrd="1" destOrd="4" presId="urn:microsoft.com/office/officeart/2005/8/layout/cycle4"/>
    <dgm:cxn modelId="{34F415AE-2953-4818-A1BC-3680563D92EB}" srcId="{6A2BDA27-0C98-43AC-849F-84904D976B0C}" destId="{99439296-D2A3-4780-9A6D-AFA67DA36D63}" srcOrd="5" destOrd="0" parTransId="{D6F83BED-A45B-4C85-8A87-1DA6EA5E9F61}" sibTransId="{DBD91381-6A2F-48B3-9B47-1E9659FDFF18}"/>
    <dgm:cxn modelId="{0BD0F9A9-B9E2-4D3E-A52E-E225DE6595B4}" srcId="{BA700BFF-913F-4B61-8131-498117D2A6E2}" destId="{EAF3168D-15BE-478B-A529-49436FF97066}" srcOrd="1" destOrd="0" parTransId="{AE855064-582E-4099-B02B-92AA90D08EA8}" sibTransId="{BCCB60DA-07E7-4F4A-8216-6F210960FB8B}"/>
    <dgm:cxn modelId="{9E668BEF-E021-44E6-BDB7-D6DC3F50FDF5}" srcId="{BA700BFF-913F-4B61-8131-498117D2A6E2}" destId="{6A2BDA27-0C98-43AC-849F-84904D976B0C}" srcOrd="2" destOrd="0" parTransId="{26705AC5-209E-4B3E-8219-2A031086BE73}" sibTransId="{7BC78200-E183-46FE-B588-DF2CA7632561}"/>
    <dgm:cxn modelId="{1708F9A6-2932-44BD-B170-ACCD5ADCA32A}" type="presOf" srcId="{9558FCD0-C991-4805-9E71-4620BB841095}" destId="{B1B7DF56-C653-44CB-81E1-D36E47F61503}" srcOrd="0" destOrd="3" presId="urn:microsoft.com/office/officeart/2005/8/layout/cycle4"/>
    <dgm:cxn modelId="{8F8CD38A-59EA-41B6-864F-2FAC21FEF1EF}" type="presOf" srcId="{9BD680BB-2A39-466A-88C5-D0A91ECC96D8}" destId="{09309DF2-B96B-4617-B049-A3647CC8EF37}" srcOrd="1" destOrd="0" presId="urn:microsoft.com/office/officeart/2005/8/layout/cycle4"/>
    <dgm:cxn modelId="{BCDD6444-954C-4ACB-8AA6-63CDB3BCC05C}" type="presOf" srcId="{D628FBDF-F2DA-4540-BB7B-B72EA85C0E89}" destId="{BC646526-F56C-4952-902D-9715AEE657DE}" srcOrd="1" destOrd="1" presId="urn:microsoft.com/office/officeart/2005/8/layout/cycle4"/>
    <dgm:cxn modelId="{A4B21E0B-D80B-4A87-854D-05733CC798D4}" type="presOf" srcId="{C362337F-9FCC-4EF6-9E26-3BBC33BE3DFD}" destId="{B1B7DF56-C653-44CB-81E1-D36E47F61503}" srcOrd="0" destOrd="4" presId="urn:microsoft.com/office/officeart/2005/8/layout/cycle4"/>
    <dgm:cxn modelId="{9AAC0967-4D9D-4E1D-96A3-4DDE9CD430B0}" type="presOf" srcId="{0349CE92-85A2-45B8-89FE-526D277E55D9}" destId="{B1B7DF56-C653-44CB-81E1-D36E47F61503}" srcOrd="0" destOrd="0" presId="urn:microsoft.com/office/officeart/2005/8/layout/cycle4"/>
    <dgm:cxn modelId="{653EA95A-E009-4C7A-9394-37918F8F7A7D}" type="presOf" srcId="{C362337F-9FCC-4EF6-9E26-3BBC33BE3DFD}" destId="{BC646526-F56C-4952-902D-9715AEE657DE}" srcOrd="1" destOrd="4" presId="urn:microsoft.com/office/officeart/2005/8/layout/cycle4"/>
    <dgm:cxn modelId="{4A2907A4-4E18-4421-84DC-604F56BF8BCD}" type="presOf" srcId="{0349CE92-85A2-45B8-89FE-526D277E55D9}" destId="{BC646526-F56C-4952-902D-9715AEE657DE}" srcOrd="1" destOrd="0" presId="urn:microsoft.com/office/officeart/2005/8/layout/cycle4"/>
    <dgm:cxn modelId="{9D30FFA9-61AB-4D14-9A59-03206AF39D78}" srcId="{EAF3168D-15BE-478B-A529-49436FF97066}" destId="{CE4DA6CF-40A9-49A7-A1D1-C8A06FA8A5B9}" srcOrd="2" destOrd="0" parTransId="{EB45D1F7-D5B8-4868-820B-A2BB5B8B002C}" sibTransId="{4136B7AF-3E1C-436C-A8D7-77B7325DBDE2}"/>
    <dgm:cxn modelId="{9171FDCD-327E-4CBF-B38A-737FE1CA2DD3}" srcId="{6A2BDA27-0C98-43AC-849F-84904D976B0C}" destId="{CAB26848-707B-4ABC-A504-77ED5D93777A}" srcOrd="4" destOrd="0" parTransId="{E32151BE-25AE-40F2-AA68-AD2E81E3E483}" sibTransId="{63CAE11B-CD10-44D2-9C21-8AAC544131AA}"/>
    <dgm:cxn modelId="{71706C6B-1529-4968-9327-3B8E82915669}" srcId="{7F833482-6F80-4366-9A84-405ACB1BEE43}" destId="{8ACD584A-B2DD-466E-B2D8-95341EA9AEED}" srcOrd="6" destOrd="0" parTransId="{491A0F65-63FA-4DA4-BF89-3EA17B739899}" sibTransId="{63DF719A-C0E1-47C7-8C6F-5D7FF2C028EC}"/>
    <dgm:cxn modelId="{05C40D84-B280-428E-BE6A-39EAFAA46E3B}" srcId="{7F833482-6F80-4366-9A84-405ACB1BEE43}" destId="{2C4E1299-52F3-481A-998C-872507FFA495}" srcOrd="0" destOrd="0" parTransId="{26AE374F-627B-4F91-A851-86FE16295E15}" sibTransId="{F0DA4784-935E-4C87-BC3F-FFA8F6907F56}"/>
    <dgm:cxn modelId="{746D4440-BDE1-4249-8897-E3BF5458ED81}" type="presOf" srcId="{EAF3168D-15BE-478B-A529-49436FF97066}" destId="{7AE03B4D-D43C-4686-8685-8F4D15D8D20B}" srcOrd="0" destOrd="0" presId="urn:microsoft.com/office/officeart/2005/8/layout/cycle4"/>
    <dgm:cxn modelId="{51D41D81-CA06-444A-97B8-8B868EF890C5}" srcId="{2F7248A7-3A10-428A-A127-9D9933AD1B4E}" destId="{386F4E78-5E37-4AC7-96BF-F997E3575FFF}" srcOrd="2" destOrd="0" parTransId="{942EB1F2-1B45-441E-8E3A-781EF92FC46B}" sibTransId="{5C5B8271-14AC-41D1-BE85-19ADE9200B2D}"/>
    <dgm:cxn modelId="{D465CC47-3088-4E22-865F-9FCF87B33CB3}" type="presOf" srcId="{CE4DA6CF-40A9-49A7-A1D1-C8A06FA8A5B9}" destId="{676E9D37-C2F8-4D03-A717-231549D9971A}" srcOrd="0" destOrd="2" presId="urn:microsoft.com/office/officeart/2005/8/layout/cycle4"/>
    <dgm:cxn modelId="{E4ED2133-5A03-4222-B614-BA64B6BBF2C6}" type="presOf" srcId="{2C4E1299-52F3-481A-998C-872507FFA495}" destId="{B9563633-E105-480D-AFA4-013524F42C0E}" srcOrd="0" destOrd="0" presId="urn:microsoft.com/office/officeart/2005/8/layout/cycle4"/>
    <dgm:cxn modelId="{0D93D40B-0F70-4F7A-9BA7-9D05530CDDC3}" srcId="{EAF3168D-15BE-478B-A529-49436FF97066}" destId="{76EC9863-9517-4F3E-9801-C507ED9B5711}" srcOrd="1" destOrd="0" parTransId="{288E76D9-27BD-4FCD-901A-E4F7113F69A0}" sibTransId="{50E703F1-0D4D-4968-99C6-CB7CAFCFBCD4}"/>
    <dgm:cxn modelId="{CCD07EDA-C380-4A23-BD37-BBF9C11C513B}" type="presOf" srcId="{9ED44003-7D18-41CD-AF7F-1110DFF4C588}" destId="{09309DF2-B96B-4617-B049-A3647CC8EF37}" srcOrd="1" destOrd="6" presId="urn:microsoft.com/office/officeart/2005/8/layout/cycle4"/>
    <dgm:cxn modelId="{0D207272-04D2-4C6A-8BB5-781E0C47D8D2}" type="presOf" srcId="{76EC9863-9517-4F3E-9801-C507ED9B5711}" destId="{3F6B0C58-8D03-4C8D-A7ED-C0CD999C21A8}" srcOrd="1" destOrd="1" presId="urn:microsoft.com/office/officeart/2005/8/layout/cycle4"/>
    <dgm:cxn modelId="{D09C24B3-6010-4D4A-9060-A197E6F76855}" type="presOf" srcId="{538B3877-5420-4847-B121-9351C188D84C}" destId="{B9563633-E105-480D-AFA4-013524F42C0E}" srcOrd="0" destOrd="3" presId="urn:microsoft.com/office/officeart/2005/8/layout/cycle4"/>
    <dgm:cxn modelId="{9E436C7F-F3C7-4962-80B7-9C781908173F}" type="presOf" srcId="{8ACD584A-B2DD-466E-B2D8-95341EA9AEED}" destId="{9282AB30-AB63-4D02-A96B-66B4B4FA0057}" srcOrd="1" destOrd="6" presId="urn:microsoft.com/office/officeart/2005/8/layout/cycle4"/>
    <dgm:cxn modelId="{5701A031-5F74-4496-A976-9A880CE806DA}" srcId="{7F833482-6F80-4366-9A84-405ACB1BEE43}" destId="{538B3877-5420-4847-B121-9351C188D84C}" srcOrd="3" destOrd="0" parTransId="{302FDFA3-E7F0-40CD-837C-9BBC19455DFA}" sibTransId="{750FD8DD-ADBE-4799-B219-1873C40DE43F}"/>
    <dgm:cxn modelId="{1D9552BF-D00C-44BB-8110-BB168AF7D495}" srcId="{7F833482-6F80-4366-9A84-405ACB1BEE43}" destId="{1185F36A-840F-4E94-A17C-684EFA892F72}" srcOrd="1" destOrd="0" parTransId="{0494C96D-7849-4DEE-83DF-2222FF203B33}" sibTransId="{FF471B5D-354F-4112-8F07-25FF55842B66}"/>
    <dgm:cxn modelId="{207465C8-A9AE-4A4F-8C74-D2197BFA5C15}" type="presOf" srcId="{99439296-D2A3-4780-9A6D-AFA67DA36D63}" destId="{09309DF2-B96B-4617-B049-A3647CC8EF37}" srcOrd="1" destOrd="5" presId="urn:microsoft.com/office/officeart/2005/8/layout/cycle4"/>
    <dgm:cxn modelId="{3DC387C5-C64C-495F-88BE-3009B051CBFE}" type="presOf" srcId="{386F4E78-5E37-4AC7-96BF-F997E3575FFF}" destId="{BC646526-F56C-4952-902D-9715AEE657DE}" srcOrd="1" destOrd="2" presId="urn:microsoft.com/office/officeart/2005/8/layout/cycle4"/>
    <dgm:cxn modelId="{20696B31-C665-44B1-BB5F-4A4B78B1BE91}" type="presOf" srcId="{6A2BDA27-0C98-43AC-849F-84904D976B0C}" destId="{871E7B76-E005-4E1F-BE4B-A8A93376A9F9}" srcOrd="0" destOrd="0" presId="urn:microsoft.com/office/officeart/2005/8/layout/cycle4"/>
    <dgm:cxn modelId="{C1A4BA6A-8CDD-4FFB-B853-A48648926956}" type="presOf" srcId="{FDD8D491-73EF-42CA-9DDA-EE2D7E97808B}" destId="{676E9D37-C2F8-4D03-A717-231549D9971A}" srcOrd="0" destOrd="3" presId="urn:microsoft.com/office/officeart/2005/8/layout/cycle4"/>
    <dgm:cxn modelId="{EF64C58D-8822-4BC7-8194-B502A147BDBE}" srcId="{EAF3168D-15BE-478B-A529-49436FF97066}" destId="{FDD8D491-73EF-42CA-9DDA-EE2D7E97808B}" srcOrd="3" destOrd="0" parTransId="{A533F316-6202-4AC5-990A-146A2A5B1E84}" sibTransId="{AB39A2E8-73EE-46D1-992D-3661B5DD7C90}"/>
    <dgm:cxn modelId="{E3A21B9B-8DBD-49DD-9E4C-E8D585116FB0}" srcId="{2F7248A7-3A10-428A-A127-9D9933AD1B4E}" destId="{9558FCD0-C991-4805-9E71-4620BB841095}" srcOrd="3" destOrd="0" parTransId="{B4363AB0-7B7B-4927-AA88-80CAF86F87A8}" sibTransId="{3A4D4CAD-80AB-4DA6-B0EB-78E4B7431AF2}"/>
    <dgm:cxn modelId="{962642FA-A451-47EE-86AE-178DE20D6CD5}" type="presOf" srcId="{7F833482-6F80-4366-9A84-405ACB1BEE43}" destId="{E7773BEA-FA08-4E0C-9239-3CBE121A0B0F}" srcOrd="0" destOrd="0" presId="urn:microsoft.com/office/officeart/2005/8/layout/cycle4"/>
    <dgm:cxn modelId="{928D9B95-3B6D-4846-A34B-246D0A5F4499}" type="presOf" srcId="{9ED44003-7D18-41CD-AF7F-1110DFF4C588}" destId="{5C32C2D1-2CCC-48A1-80EC-290C5C20407C}" srcOrd="0" destOrd="6" presId="urn:microsoft.com/office/officeart/2005/8/layout/cycle4"/>
    <dgm:cxn modelId="{D0ED97C0-CB16-4503-A9B9-1474A8753221}" type="presOf" srcId="{1185F36A-840F-4E94-A17C-684EFA892F72}" destId="{9282AB30-AB63-4D02-A96B-66B4B4FA0057}" srcOrd="1" destOrd="1" presId="urn:microsoft.com/office/officeart/2005/8/layout/cycle4"/>
    <dgm:cxn modelId="{65CECE25-29BE-4D40-9729-C9B2CB590B26}" srcId="{7F833482-6F80-4366-9A84-405ACB1BEE43}" destId="{A67CD119-9460-4A91-8F1F-CCE2D087994F}" srcOrd="2" destOrd="0" parTransId="{91B6D97E-8F23-46D6-860A-8423A22C100C}" sibTransId="{1BB64E7E-4E17-450C-AAA8-ED31D6DBD01C}"/>
    <dgm:cxn modelId="{40A5B984-4843-4072-ABFC-E570B41B426D}" type="presOf" srcId="{7709A999-17B4-48C6-82E7-93F1B746D6C9}" destId="{B9563633-E105-480D-AFA4-013524F42C0E}" srcOrd="0" destOrd="4" presId="urn:microsoft.com/office/officeart/2005/8/layout/cycle4"/>
    <dgm:cxn modelId="{CA35306B-5C40-4D24-93DD-EC04007968A8}" srcId="{6A2BDA27-0C98-43AC-849F-84904D976B0C}" destId="{A43F0AF8-5F89-40D0-8C57-13AF8F1908BD}" srcOrd="3" destOrd="0" parTransId="{8EAA6890-FC2A-45F5-B519-00E1C254C61A}" sibTransId="{44CADBA6-E5D6-4D6A-9A8E-1A5CF20E58BE}"/>
    <dgm:cxn modelId="{45A9BA24-14DF-4AEA-9B6B-CC441A79AE93}" type="presOf" srcId="{CAB26848-707B-4ABC-A504-77ED5D93777A}" destId="{09309DF2-B96B-4617-B049-A3647CC8EF37}" srcOrd="1" destOrd="4" presId="urn:microsoft.com/office/officeart/2005/8/layout/cycle4"/>
    <dgm:cxn modelId="{AF1CA495-0391-4D32-8ED5-99DC191CDC17}" srcId="{6A2BDA27-0C98-43AC-849F-84904D976B0C}" destId="{9ED44003-7D18-41CD-AF7F-1110DFF4C588}" srcOrd="6" destOrd="0" parTransId="{C2FB02D6-2B28-4399-8985-4EE3DCFFF57F}" sibTransId="{E1A29665-178F-4056-ADB9-B2DC3A540AD6}"/>
    <dgm:cxn modelId="{8651C116-E75E-4B79-A338-4EE5DF7D38FE}" type="presOf" srcId="{386F4E78-5E37-4AC7-96BF-F997E3575FFF}" destId="{B1B7DF56-C653-44CB-81E1-D36E47F61503}" srcOrd="0" destOrd="2" presId="urn:microsoft.com/office/officeart/2005/8/layout/cycle4"/>
    <dgm:cxn modelId="{D893EA6E-760C-4516-96F6-252737A1FA04}" type="presOf" srcId="{1185F36A-840F-4E94-A17C-684EFA892F72}" destId="{B9563633-E105-480D-AFA4-013524F42C0E}" srcOrd="0" destOrd="1" presId="urn:microsoft.com/office/officeart/2005/8/layout/cycle4"/>
    <dgm:cxn modelId="{872D55CB-C6B6-4D79-AB7D-8E89F47BC3F2}" type="presOf" srcId="{9558FCD0-C991-4805-9E71-4620BB841095}" destId="{BC646526-F56C-4952-902D-9715AEE657DE}" srcOrd="1" destOrd="3" presId="urn:microsoft.com/office/officeart/2005/8/layout/cycle4"/>
    <dgm:cxn modelId="{89059B3F-B54A-43D2-BB54-2618C479A2E5}" type="presOf" srcId="{A3383607-94C5-4FF6-953D-046A418BDBA2}" destId="{9282AB30-AB63-4D02-A96B-66B4B4FA0057}" srcOrd="1" destOrd="5" presId="urn:microsoft.com/office/officeart/2005/8/layout/cycle4"/>
    <dgm:cxn modelId="{78427019-C015-4843-94A6-89DC9F8E4237}" type="presOf" srcId="{99439296-D2A3-4780-9A6D-AFA67DA36D63}" destId="{5C32C2D1-2CCC-48A1-80EC-290C5C20407C}" srcOrd="0" destOrd="5" presId="urn:microsoft.com/office/officeart/2005/8/layout/cycle4"/>
    <dgm:cxn modelId="{50CEA89C-A61C-49B2-8DE3-B83199E7BD9E}" type="presOf" srcId="{BA700BFF-913F-4B61-8131-498117D2A6E2}" destId="{F86FAF00-A7B2-4014-8846-6BF9D911ABEC}" srcOrd="0" destOrd="0" presId="urn:microsoft.com/office/officeart/2005/8/layout/cycle4"/>
    <dgm:cxn modelId="{CDF78500-23D3-4D5A-B5E4-9BE51446D64F}" type="presOf" srcId="{FDD8D491-73EF-42CA-9DDA-EE2D7E97808B}" destId="{3F6B0C58-8D03-4C8D-A7ED-C0CD999C21A8}" srcOrd="1" destOrd="3" presId="urn:microsoft.com/office/officeart/2005/8/layout/cycle4"/>
    <dgm:cxn modelId="{73B31DD4-119C-4FDB-9B62-4EB877DF1A25}" type="presOf" srcId="{49C503D6-F06E-4262-ADDB-89BC72E153F1}" destId="{3F6B0C58-8D03-4C8D-A7ED-C0CD999C21A8}" srcOrd="1" destOrd="4" presId="urn:microsoft.com/office/officeart/2005/8/layout/cycle4"/>
    <dgm:cxn modelId="{CD0913E0-8051-4E48-A4A4-7EE7739622D9}" type="presOf" srcId="{A67CD119-9460-4A91-8F1F-CCE2D087994F}" destId="{9282AB30-AB63-4D02-A96B-66B4B4FA0057}" srcOrd="1" destOrd="2" presId="urn:microsoft.com/office/officeart/2005/8/layout/cycle4"/>
    <dgm:cxn modelId="{B5B609E8-0A36-42B1-A033-7F333F4B4579}" srcId="{6A2BDA27-0C98-43AC-849F-84904D976B0C}" destId="{641EF2EC-59ED-4CAB-8415-D401022E651C}" srcOrd="1" destOrd="0" parTransId="{1E5F86C9-11AE-43E2-9FAA-82B1806DE94B}" sibTransId="{DADBD0E3-E4C9-42C3-A55B-C4B2A82FE918}"/>
    <dgm:cxn modelId="{A0BE7F5D-7306-4CDF-8A93-ECAEDE485D25}" srcId="{2F7248A7-3A10-428A-A127-9D9933AD1B4E}" destId="{BEA008D0-3468-43A2-8B88-75C4C7A01039}" srcOrd="5" destOrd="0" parTransId="{1F20121D-3EB0-4284-92F0-625920B0FE9C}" sibTransId="{D3A1C458-F5DB-4126-B64F-541FB4735E7C}"/>
    <dgm:cxn modelId="{6FB5BFD0-EE85-4D73-934A-3EFEE3F0F8A1}" srcId="{2F7248A7-3A10-428A-A127-9D9933AD1B4E}" destId="{0349CE92-85A2-45B8-89FE-526D277E55D9}" srcOrd="0" destOrd="0" parTransId="{299F7812-39DA-471B-9D00-21DB702875F4}" sibTransId="{69BD43FA-D239-4A25-A121-950458CBF00C}"/>
    <dgm:cxn modelId="{03712391-4C1E-47B7-94AB-59C108FBFA03}" type="presOf" srcId="{F77012C8-CD6A-436B-AA57-EC61601327C9}" destId="{09309DF2-B96B-4617-B049-A3647CC8EF37}" srcOrd="1" destOrd="2" presId="urn:microsoft.com/office/officeart/2005/8/layout/cycle4"/>
    <dgm:cxn modelId="{A8568DAC-8C87-4158-B661-74662E7BA07C}" srcId="{2F7248A7-3A10-428A-A127-9D9933AD1B4E}" destId="{C362337F-9FCC-4EF6-9E26-3BBC33BE3DFD}" srcOrd="4" destOrd="0" parTransId="{9A7365C6-873F-4452-8574-76AC671DDE7F}" sibTransId="{3BD1C792-4BE1-4C09-A8F2-DCC9F7D60B21}"/>
    <dgm:cxn modelId="{8CC74BE1-14DE-472C-AAD1-4711373DAF7B}" type="presOf" srcId="{2C4E1299-52F3-481A-998C-872507FFA495}" destId="{9282AB30-AB63-4D02-A96B-66B4B4FA0057}" srcOrd="1" destOrd="0" presId="urn:microsoft.com/office/officeart/2005/8/layout/cycle4"/>
    <dgm:cxn modelId="{AF02C84E-6EF9-478A-9C2A-D22D83184BAD}" type="presOf" srcId="{641EF2EC-59ED-4CAB-8415-D401022E651C}" destId="{5C32C2D1-2CCC-48A1-80EC-290C5C20407C}" srcOrd="0" destOrd="1" presId="urn:microsoft.com/office/officeart/2005/8/layout/cycle4"/>
    <dgm:cxn modelId="{518D8920-A1E4-4726-9A23-92E7B4B7D4D9}" type="presOf" srcId="{2C71D71A-A20E-40CB-93F0-330C41FE0155}" destId="{676E9D37-C2F8-4D03-A717-231549D9971A}" srcOrd="0" destOrd="0" presId="urn:microsoft.com/office/officeart/2005/8/layout/cycle4"/>
    <dgm:cxn modelId="{C0BAE71D-94B9-4510-A125-470F95D6D170}" type="presParOf" srcId="{F86FAF00-A7B2-4014-8846-6BF9D911ABEC}" destId="{2870200D-F5EC-46A7-B932-6D45F6B17157}" srcOrd="0" destOrd="0" presId="urn:microsoft.com/office/officeart/2005/8/layout/cycle4"/>
    <dgm:cxn modelId="{3A707808-261F-4DC0-939E-83A275F9A64D}" type="presParOf" srcId="{2870200D-F5EC-46A7-B932-6D45F6B17157}" destId="{45448099-B7FB-4D15-A61A-5AFB84DCE292}" srcOrd="0" destOrd="0" presId="urn:microsoft.com/office/officeart/2005/8/layout/cycle4"/>
    <dgm:cxn modelId="{4D715834-5687-45A3-A730-7CD745FAEEB2}" type="presParOf" srcId="{45448099-B7FB-4D15-A61A-5AFB84DCE292}" destId="{B9563633-E105-480D-AFA4-013524F42C0E}" srcOrd="0" destOrd="0" presId="urn:microsoft.com/office/officeart/2005/8/layout/cycle4"/>
    <dgm:cxn modelId="{BE1D5846-1A46-4616-B502-5BC96AE3108A}" type="presParOf" srcId="{45448099-B7FB-4D15-A61A-5AFB84DCE292}" destId="{9282AB30-AB63-4D02-A96B-66B4B4FA0057}" srcOrd="1" destOrd="0" presId="urn:microsoft.com/office/officeart/2005/8/layout/cycle4"/>
    <dgm:cxn modelId="{A35E4F9C-BC48-4E0B-A97B-CAE811352900}" type="presParOf" srcId="{2870200D-F5EC-46A7-B932-6D45F6B17157}" destId="{465DE96F-7167-4621-8F93-E917D86E3163}" srcOrd="1" destOrd="0" presId="urn:microsoft.com/office/officeart/2005/8/layout/cycle4"/>
    <dgm:cxn modelId="{C0EEEEA8-91C7-42A3-847E-C209782A7A57}" type="presParOf" srcId="{465DE96F-7167-4621-8F93-E917D86E3163}" destId="{676E9D37-C2F8-4D03-A717-231549D9971A}" srcOrd="0" destOrd="0" presId="urn:microsoft.com/office/officeart/2005/8/layout/cycle4"/>
    <dgm:cxn modelId="{356868B2-802B-4C04-B386-7E32E6DFAC44}" type="presParOf" srcId="{465DE96F-7167-4621-8F93-E917D86E3163}" destId="{3F6B0C58-8D03-4C8D-A7ED-C0CD999C21A8}" srcOrd="1" destOrd="0" presId="urn:microsoft.com/office/officeart/2005/8/layout/cycle4"/>
    <dgm:cxn modelId="{6FBCAB0C-4E2C-4BC7-8880-40CED95A90DE}" type="presParOf" srcId="{2870200D-F5EC-46A7-B932-6D45F6B17157}" destId="{1787953E-B2A2-4699-AFF0-DB83BCEC5104}" srcOrd="2" destOrd="0" presId="urn:microsoft.com/office/officeart/2005/8/layout/cycle4"/>
    <dgm:cxn modelId="{B6B09C1F-6F1A-4B7C-BB97-39D70FEA55C4}" type="presParOf" srcId="{1787953E-B2A2-4699-AFF0-DB83BCEC5104}" destId="{5C32C2D1-2CCC-48A1-80EC-290C5C20407C}" srcOrd="0" destOrd="0" presId="urn:microsoft.com/office/officeart/2005/8/layout/cycle4"/>
    <dgm:cxn modelId="{D436E58F-36C2-4579-8FF7-11901B5E9913}" type="presParOf" srcId="{1787953E-B2A2-4699-AFF0-DB83BCEC5104}" destId="{09309DF2-B96B-4617-B049-A3647CC8EF37}" srcOrd="1" destOrd="0" presId="urn:microsoft.com/office/officeart/2005/8/layout/cycle4"/>
    <dgm:cxn modelId="{175A0D31-6A27-4771-ABC2-21D3B4DEF2A5}" type="presParOf" srcId="{2870200D-F5EC-46A7-B932-6D45F6B17157}" destId="{FC7A4F5E-D1CE-4BFB-89FB-0409E38061F6}" srcOrd="3" destOrd="0" presId="urn:microsoft.com/office/officeart/2005/8/layout/cycle4"/>
    <dgm:cxn modelId="{6DF515D1-9570-4812-B101-60DB33AAC652}" type="presParOf" srcId="{FC7A4F5E-D1CE-4BFB-89FB-0409E38061F6}" destId="{B1B7DF56-C653-44CB-81E1-D36E47F61503}" srcOrd="0" destOrd="0" presId="urn:microsoft.com/office/officeart/2005/8/layout/cycle4"/>
    <dgm:cxn modelId="{8D18694E-E2C2-4BDD-98B6-5DFB11C8BC35}" type="presParOf" srcId="{FC7A4F5E-D1CE-4BFB-89FB-0409E38061F6}" destId="{BC646526-F56C-4952-902D-9715AEE657DE}" srcOrd="1" destOrd="0" presId="urn:microsoft.com/office/officeart/2005/8/layout/cycle4"/>
    <dgm:cxn modelId="{139FA1BA-71C5-40E4-B312-359A9133DFB1}" type="presParOf" srcId="{2870200D-F5EC-46A7-B932-6D45F6B17157}" destId="{0CB0D1C0-1CBB-425A-9D8A-936DA44388E4}" srcOrd="4" destOrd="0" presId="urn:microsoft.com/office/officeart/2005/8/layout/cycle4"/>
    <dgm:cxn modelId="{83899078-09BE-4430-AD9B-5A1ADBBFB366}" type="presParOf" srcId="{F86FAF00-A7B2-4014-8846-6BF9D911ABEC}" destId="{FA5FEFB1-E85C-4890-9D4A-73309299F79C}" srcOrd="1" destOrd="0" presId="urn:microsoft.com/office/officeart/2005/8/layout/cycle4"/>
    <dgm:cxn modelId="{BFDCC02D-2B5C-45B4-9F54-9543E685542E}" type="presParOf" srcId="{FA5FEFB1-E85C-4890-9D4A-73309299F79C}" destId="{E7773BEA-FA08-4E0C-9239-3CBE121A0B0F}" srcOrd="0" destOrd="0" presId="urn:microsoft.com/office/officeart/2005/8/layout/cycle4"/>
    <dgm:cxn modelId="{4FCD9F82-609C-4E94-98C4-187BF6C4C9EF}" type="presParOf" srcId="{FA5FEFB1-E85C-4890-9D4A-73309299F79C}" destId="{7AE03B4D-D43C-4686-8685-8F4D15D8D20B}" srcOrd="1" destOrd="0" presId="urn:microsoft.com/office/officeart/2005/8/layout/cycle4"/>
    <dgm:cxn modelId="{1DF5FA3C-C5EA-4470-9E60-777F6A21ECE9}" type="presParOf" srcId="{FA5FEFB1-E85C-4890-9D4A-73309299F79C}" destId="{871E7B76-E005-4E1F-BE4B-A8A93376A9F9}" srcOrd="2" destOrd="0" presId="urn:microsoft.com/office/officeart/2005/8/layout/cycle4"/>
    <dgm:cxn modelId="{FF15DF1C-4C6C-4679-8A45-68E37E6E39BB}" type="presParOf" srcId="{FA5FEFB1-E85C-4890-9D4A-73309299F79C}" destId="{014100F2-3D6D-4CEE-A405-B4D55E3A1348}" srcOrd="3" destOrd="0" presId="urn:microsoft.com/office/officeart/2005/8/layout/cycle4"/>
    <dgm:cxn modelId="{32488CFF-AF91-4D90-B76D-A3308D290121}" type="presParOf" srcId="{FA5FEFB1-E85C-4890-9D4A-73309299F79C}" destId="{B39A6E50-11DF-49F5-9B83-E38879250EDB}" srcOrd="4" destOrd="0" presId="urn:microsoft.com/office/officeart/2005/8/layout/cycle4"/>
    <dgm:cxn modelId="{D7DB46C0-A831-44CA-9B7D-F57B5CD2B0D2}" type="presParOf" srcId="{F86FAF00-A7B2-4014-8846-6BF9D911ABEC}" destId="{CF43314B-2C21-49DA-B6A0-32A912D7C164}" srcOrd="2" destOrd="0" presId="urn:microsoft.com/office/officeart/2005/8/layout/cycle4"/>
    <dgm:cxn modelId="{E436E532-04CD-4366-930B-9BA7516A9A1C}" type="presParOf" srcId="{F86FAF00-A7B2-4014-8846-6BF9D911ABEC}" destId="{EBA65BF0-2EBA-44D3-87CB-DE378DEAC841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700BFF-913F-4B61-8131-498117D2A6E2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833482-6F80-4366-9A84-405ACB1BEE43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en-US" b="1" dirty="0"/>
            <a:t>Operational</a:t>
          </a:r>
        </a:p>
      </dgm:t>
    </dgm:pt>
    <dgm:pt modelId="{838F1DDA-BEC8-45D6-A603-C3DF643B2042}" type="parTrans" cxnId="{BDBA7A0F-BEC7-483F-8D62-21EFF8191B2C}">
      <dgm:prSet/>
      <dgm:spPr/>
      <dgm:t>
        <a:bodyPr/>
        <a:lstStyle/>
        <a:p>
          <a:endParaRPr lang="en-US"/>
        </a:p>
      </dgm:t>
    </dgm:pt>
    <dgm:pt modelId="{48E971BB-56B0-4B84-83FF-5F2CDC4E9118}" type="sibTrans" cxnId="{BDBA7A0F-BEC7-483F-8D62-21EFF8191B2C}">
      <dgm:prSet/>
      <dgm:spPr/>
      <dgm:t>
        <a:bodyPr/>
        <a:lstStyle/>
        <a:p>
          <a:endParaRPr lang="en-US"/>
        </a:p>
      </dgm:t>
    </dgm:pt>
    <dgm:pt modelId="{2C4E1299-52F3-481A-998C-872507FFA495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Raw material price rise </a:t>
          </a:r>
        </a:p>
      </dgm:t>
    </dgm:pt>
    <dgm:pt modelId="{26AE374F-627B-4F91-A851-86FE16295E15}" type="parTrans" cxnId="{05C40D84-B280-428E-BE6A-39EAFAA46E3B}">
      <dgm:prSet/>
      <dgm:spPr/>
      <dgm:t>
        <a:bodyPr/>
        <a:lstStyle/>
        <a:p>
          <a:endParaRPr lang="en-US"/>
        </a:p>
      </dgm:t>
    </dgm:pt>
    <dgm:pt modelId="{F0DA4784-935E-4C87-BC3F-FFA8F6907F56}" type="sibTrans" cxnId="{05C40D84-B280-428E-BE6A-39EAFAA46E3B}">
      <dgm:prSet/>
      <dgm:spPr/>
      <dgm:t>
        <a:bodyPr/>
        <a:lstStyle/>
        <a:p>
          <a:endParaRPr lang="en-US"/>
        </a:p>
      </dgm:t>
    </dgm:pt>
    <dgm:pt modelId="{EAF3168D-15BE-478B-A529-49436FF97066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en-US" b="1" dirty="0"/>
            <a:t>Regulatory</a:t>
          </a:r>
        </a:p>
      </dgm:t>
    </dgm:pt>
    <dgm:pt modelId="{AE855064-582E-4099-B02B-92AA90D08EA8}" type="parTrans" cxnId="{0BD0F9A9-B9E2-4D3E-A52E-E225DE6595B4}">
      <dgm:prSet/>
      <dgm:spPr/>
      <dgm:t>
        <a:bodyPr/>
        <a:lstStyle/>
        <a:p>
          <a:endParaRPr lang="en-US"/>
        </a:p>
      </dgm:t>
    </dgm:pt>
    <dgm:pt modelId="{BCCB60DA-07E7-4F4A-8216-6F210960FB8B}" type="sibTrans" cxnId="{0BD0F9A9-B9E2-4D3E-A52E-E225DE6595B4}">
      <dgm:prSet/>
      <dgm:spPr/>
      <dgm:t>
        <a:bodyPr/>
        <a:lstStyle/>
        <a:p>
          <a:endParaRPr lang="en-US"/>
        </a:p>
      </dgm:t>
    </dgm:pt>
    <dgm:pt modelId="{2C71D71A-A20E-40CB-93F0-330C41FE0155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Vet API – FDA Regulatory risk</a:t>
          </a:r>
        </a:p>
      </dgm:t>
    </dgm:pt>
    <dgm:pt modelId="{CBEE1B1A-9487-4FDA-B9A6-4B1E3E59FA0D}" type="parTrans" cxnId="{57E373C0-B07A-4C7D-8538-BF8C325EA338}">
      <dgm:prSet/>
      <dgm:spPr/>
      <dgm:t>
        <a:bodyPr/>
        <a:lstStyle/>
        <a:p>
          <a:endParaRPr lang="en-US"/>
        </a:p>
      </dgm:t>
    </dgm:pt>
    <dgm:pt modelId="{82D08C10-AC56-4816-8C27-E232031B50B2}" type="sibTrans" cxnId="{57E373C0-B07A-4C7D-8538-BF8C325EA338}">
      <dgm:prSet/>
      <dgm:spPr/>
      <dgm:t>
        <a:bodyPr/>
        <a:lstStyle/>
        <a:p>
          <a:endParaRPr lang="en-US"/>
        </a:p>
      </dgm:t>
    </dgm:pt>
    <dgm:pt modelId="{6A2BDA27-0C98-43AC-849F-84904D976B0C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en-US" b="1" dirty="0"/>
            <a:t>Financial</a:t>
          </a:r>
        </a:p>
      </dgm:t>
    </dgm:pt>
    <dgm:pt modelId="{26705AC5-209E-4B3E-8219-2A031086BE73}" type="parTrans" cxnId="{9E668BEF-E021-44E6-BDB7-D6DC3F50FDF5}">
      <dgm:prSet/>
      <dgm:spPr/>
      <dgm:t>
        <a:bodyPr/>
        <a:lstStyle/>
        <a:p>
          <a:endParaRPr lang="en-US"/>
        </a:p>
      </dgm:t>
    </dgm:pt>
    <dgm:pt modelId="{7BC78200-E183-46FE-B588-DF2CA7632561}" type="sibTrans" cxnId="{9E668BEF-E021-44E6-BDB7-D6DC3F50FDF5}">
      <dgm:prSet/>
      <dgm:spPr/>
      <dgm:t>
        <a:bodyPr/>
        <a:lstStyle/>
        <a:p>
          <a:endParaRPr lang="en-US"/>
        </a:p>
      </dgm:t>
    </dgm:pt>
    <dgm:pt modelId="{2F7248A7-3A10-428A-A127-9D9933AD1B4E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en-US" b="1" dirty="0"/>
            <a:t>Competitive</a:t>
          </a:r>
        </a:p>
      </dgm:t>
    </dgm:pt>
    <dgm:pt modelId="{AD553A77-9C40-40D4-BB32-AE4446F759EF}" type="parTrans" cxnId="{1B42DF78-7820-4F56-8B5C-E6E4C1587138}">
      <dgm:prSet/>
      <dgm:spPr/>
      <dgm:t>
        <a:bodyPr/>
        <a:lstStyle/>
        <a:p>
          <a:endParaRPr lang="en-US"/>
        </a:p>
      </dgm:t>
    </dgm:pt>
    <dgm:pt modelId="{A8DFDB7D-843A-46E5-BE0C-E9D640148852}" type="sibTrans" cxnId="{1B42DF78-7820-4F56-8B5C-E6E4C1587138}">
      <dgm:prSet/>
      <dgm:spPr/>
      <dgm:t>
        <a:bodyPr/>
        <a:lstStyle/>
        <a:p>
          <a:endParaRPr lang="en-US"/>
        </a:p>
      </dgm:t>
    </dgm:pt>
    <dgm:pt modelId="{76EC9863-9517-4F3E-9801-C507ED9B5711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Sp. Chemicals - environmental regulations</a:t>
          </a:r>
        </a:p>
      </dgm:t>
    </dgm:pt>
    <dgm:pt modelId="{288E76D9-27BD-4FCD-901A-E4F7113F69A0}" type="parTrans" cxnId="{0D93D40B-0F70-4F7A-9BA7-9D05530CDDC3}">
      <dgm:prSet/>
      <dgm:spPr/>
      <dgm:t>
        <a:bodyPr/>
        <a:lstStyle/>
        <a:p>
          <a:endParaRPr lang="en-US"/>
        </a:p>
      </dgm:t>
    </dgm:pt>
    <dgm:pt modelId="{50E703F1-0D4D-4968-99C6-CB7CAFCFBCD4}" type="sibTrans" cxnId="{0D93D40B-0F70-4F7A-9BA7-9D05530CDDC3}">
      <dgm:prSet/>
      <dgm:spPr/>
      <dgm:t>
        <a:bodyPr/>
        <a:lstStyle/>
        <a:p>
          <a:endParaRPr lang="en-US"/>
        </a:p>
      </dgm:t>
    </dgm:pt>
    <dgm:pt modelId="{BEA008D0-3468-43A2-8B88-75C4C7A01039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20121D-3EB0-4284-92F0-625920B0FE9C}" type="parTrans" cxnId="{A0BE7F5D-7306-4CDF-8A93-ECAEDE485D25}">
      <dgm:prSet/>
      <dgm:spPr/>
      <dgm:t>
        <a:bodyPr/>
        <a:lstStyle/>
        <a:p>
          <a:endParaRPr lang="en-US"/>
        </a:p>
      </dgm:t>
    </dgm:pt>
    <dgm:pt modelId="{D3A1C458-F5DB-4126-B64F-541FB4735E7C}" type="sibTrans" cxnId="{A0BE7F5D-7306-4CDF-8A93-ECAEDE485D25}">
      <dgm:prSet/>
      <dgm:spPr/>
      <dgm:t>
        <a:bodyPr/>
        <a:lstStyle/>
        <a:p>
          <a:endParaRPr lang="en-US"/>
        </a:p>
      </dgm:t>
    </dgm:pt>
    <dgm:pt modelId="{9BD680BB-2A39-466A-88C5-D0A91ECC96D8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Debt reduction as planned</a:t>
          </a:r>
        </a:p>
      </dgm:t>
    </dgm:pt>
    <dgm:pt modelId="{0911DDA9-5441-4E3B-AD8F-A7A4A758A2D9}" type="parTrans" cxnId="{5BE048FC-DAC5-47E9-9470-0C848BD44092}">
      <dgm:prSet/>
      <dgm:spPr/>
      <dgm:t>
        <a:bodyPr/>
        <a:lstStyle/>
        <a:p>
          <a:endParaRPr lang="en-US"/>
        </a:p>
      </dgm:t>
    </dgm:pt>
    <dgm:pt modelId="{B837B847-360D-4B4A-9399-A472835B8B18}" type="sibTrans" cxnId="{5BE048FC-DAC5-47E9-9470-0C848BD44092}">
      <dgm:prSet/>
      <dgm:spPr/>
      <dgm:t>
        <a:bodyPr/>
        <a:lstStyle/>
        <a:p>
          <a:endParaRPr lang="en-US"/>
        </a:p>
      </dgm:t>
    </dgm:pt>
    <dgm:pt modelId="{0CEEE5E3-A1E0-40E4-BC8C-2A2280783E24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2F8960-183C-4DB6-BA44-26DC307CC479}" type="parTrans" cxnId="{C356B740-8B11-4814-A5C7-3BA7051E1FAF}">
      <dgm:prSet/>
      <dgm:spPr/>
      <dgm:t>
        <a:bodyPr/>
        <a:lstStyle/>
        <a:p>
          <a:endParaRPr lang="en-US"/>
        </a:p>
      </dgm:t>
    </dgm:pt>
    <dgm:pt modelId="{35A50D14-FE85-402F-9A56-E87476648B67}" type="sibTrans" cxnId="{C356B740-8B11-4814-A5C7-3BA7051E1FAF}">
      <dgm:prSet/>
      <dgm:spPr/>
      <dgm:t>
        <a:bodyPr/>
        <a:lstStyle/>
        <a:p>
          <a:endParaRPr lang="en-US"/>
        </a:p>
      </dgm:t>
    </dgm:pt>
    <dgm:pt modelId="{0349CE92-85A2-45B8-89FE-526D277E55D9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9F7812-39DA-471B-9D00-21DB702875F4}" type="parTrans" cxnId="{6FB5BFD0-EE85-4D73-934A-3EFEE3F0F8A1}">
      <dgm:prSet/>
      <dgm:spPr/>
      <dgm:t>
        <a:bodyPr/>
        <a:lstStyle/>
        <a:p>
          <a:endParaRPr lang="en-US"/>
        </a:p>
      </dgm:t>
    </dgm:pt>
    <dgm:pt modelId="{69BD43FA-D239-4A25-A121-950458CBF00C}" type="sibTrans" cxnId="{6FB5BFD0-EE85-4D73-934A-3EFEE3F0F8A1}">
      <dgm:prSet/>
      <dgm:spPr/>
      <dgm:t>
        <a:bodyPr/>
        <a:lstStyle/>
        <a:p>
          <a:endParaRPr lang="en-US"/>
        </a:p>
      </dgm:t>
    </dgm:pt>
    <dgm:pt modelId="{8BE0ED3B-FDA0-4F8B-BAD6-E87C5959C689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De-pledging as promised</a:t>
          </a:r>
        </a:p>
      </dgm:t>
    </dgm:pt>
    <dgm:pt modelId="{D710BEF9-EFCB-4DEC-95D3-54EDF1D777D7}" type="parTrans" cxnId="{348C4376-375B-4592-BA4D-F99BBE02B8EA}">
      <dgm:prSet/>
      <dgm:spPr/>
      <dgm:t>
        <a:bodyPr/>
        <a:lstStyle/>
        <a:p>
          <a:endParaRPr lang="en-US"/>
        </a:p>
      </dgm:t>
    </dgm:pt>
    <dgm:pt modelId="{FF505DFC-56CC-4A64-A572-222691DABCBA}" type="sibTrans" cxnId="{348C4376-375B-4592-BA4D-F99BBE02B8EA}">
      <dgm:prSet/>
      <dgm:spPr/>
      <dgm:t>
        <a:bodyPr/>
        <a:lstStyle/>
        <a:p>
          <a:endParaRPr lang="en-US"/>
        </a:p>
      </dgm:t>
    </dgm:pt>
    <dgm:pt modelId="{4624D939-1B58-4440-BD49-5C59E9424C5B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5795D6-D9C0-4A99-A05D-A524684FDA4F}" type="parTrans" cxnId="{421C68E7-434F-4849-A9E0-FA6926CC1D6C}">
      <dgm:prSet/>
      <dgm:spPr/>
      <dgm:t>
        <a:bodyPr/>
        <a:lstStyle/>
        <a:p>
          <a:endParaRPr lang="en-US"/>
        </a:p>
      </dgm:t>
    </dgm:pt>
    <dgm:pt modelId="{62A281BB-0B84-4DCF-A2AA-AC1C9F65608E}" type="sibTrans" cxnId="{421C68E7-434F-4849-A9E0-FA6926CC1D6C}">
      <dgm:prSet/>
      <dgm:spPr/>
      <dgm:t>
        <a:bodyPr/>
        <a:lstStyle/>
        <a:p>
          <a:endParaRPr lang="en-US"/>
        </a:p>
      </dgm:t>
    </dgm:pt>
    <dgm:pt modelId="{A2E3C9D7-2AB8-4F5C-B77E-5C7BCCE1E0D7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5B0602-5DEA-4365-AB8E-F12E55F6C3B4}" type="parTrans" cxnId="{A727EF8C-1B97-4EA2-90D8-E350BF3496D0}">
      <dgm:prSet/>
      <dgm:spPr/>
      <dgm:t>
        <a:bodyPr/>
        <a:lstStyle/>
        <a:p>
          <a:endParaRPr lang="en-US"/>
        </a:p>
      </dgm:t>
    </dgm:pt>
    <dgm:pt modelId="{10AC1DF7-8FD7-4903-9DBC-1A9248B95ECC}" type="sibTrans" cxnId="{A727EF8C-1B97-4EA2-90D8-E350BF3496D0}">
      <dgm:prSet/>
      <dgm:spPr/>
      <dgm:t>
        <a:bodyPr/>
        <a:lstStyle/>
        <a:p>
          <a:endParaRPr lang="en-US"/>
        </a:p>
      </dgm:t>
    </dgm:pt>
    <dgm:pt modelId="{E3560209-DD71-49A6-B26B-82332CED1F7B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457F6A-E2DB-41A4-8DA1-3A59F84AAA32}" type="parTrans" cxnId="{DC5CEBD5-C893-4E17-982C-6C38B8D0D7D3}">
      <dgm:prSet/>
      <dgm:spPr/>
      <dgm:t>
        <a:bodyPr/>
        <a:lstStyle/>
        <a:p>
          <a:endParaRPr lang="en-US"/>
        </a:p>
      </dgm:t>
    </dgm:pt>
    <dgm:pt modelId="{A95AD0F0-9424-4B70-A59F-22ED53446067}" type="sibTrans" cxnId="{DC5CEBD5-C893-4E17-982C-6C38B8D0D7D3}">
      <dgm:prSet/>
      <dgm:spPr/>
      <dgm:t>
        <a:bodyPr/>
        <a:lstStyle/>
        <a:p>
          <a:endParaRPr lang="en-US"/>
        </a:p>
      </dgm:t>
    </dgm:pt>
    <dgm:pt modelId="{56E35FA6-A530-4388-BEDA-CFEA83BB96D4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WC cycle in chemicals biz</a:t>
          </a:r>
        </a:p>
      </dgm:t>
    </dgm:pt>
    <dgm:pt modelId="{C8B37530-5CF4-410F-9704-F3902069AC8E}" type="parTrans" cxnId="{B7EE0531-20C7-4B61-BBDE-F3CC596D202C}">
      <dgm:prSet/>
      <dgm:spPr/>
      <dgm:t>
        <a:bodyPr/>
        <a:lstStyle/>
        <a:p>
          <a:endParaRPr lang="en-US"/>
        </a:p>
      </dgm:t>
    </dgm:pt>
    <dgm:pt modelId="{E67629B2-0A5D-4C14-97CF-E623C6670901}" type="sibTrans" cxnId="{B7EE0531-20C7-4B61-BBDE-F3CC596D202C}">
      <dgm:prSet/>
      <dgm:spPr/>
      <dgm:t>
        <a:bodyPr/>
        <a:lstStyle/>
        <a:p>
          <a:endParaRPr lang="en-US"/>
        </a:p>
      </dgm:t>
    </dgm:pt>
    <dgm:pt modelId="{319B688A-F60C-4B24-80E4-53671AC0E9E5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Increased competition for Lasa</a:t>
          </a:r>
        </a:p>
      </dgm:t>
    </dgm:pt>
    <dgm:pt modelId="{B831C403-19D8-4A40-B17A-6F32DE2DA328}" type="parTrans" cxnId="{6614854B-20D4-4F04-BD87-1BE30BF47D3B}">
      <dgm:prSet/>
      <dgm:spPr/>
      <dgm:t>
        <a:bodyPr/>
        <a:lstStyle/>
        <a:p>
          <a:endParaRPr lang="en-US"/>
        </a:p>
      </dgm:t>
    </dgm:pt>
    <dgm:pt modelId="{DFE39DA6-FD9C-4789-9B00-28FBFC7EE5E2}" type="sibTrans" cxnId="{6614854B-20D4-4F04-BD87-1BE30BF47D3B}">
      <dgm:prSet/>
      <dgm:spPr/>
      <dgm:t>
        <a:bodyPr/>
        <a:lstStyle/>
        <a:p>
          <a:endParaRPr lang="en-US"/>
        </a:p>
      </dgm:t>
    </dgm:pt>
    <dgm:pt modelId="{2C96984F-E8A3-477F-A1B0-D8DD01A659C5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Management depth &amp; process maturity to scale up the business</a:t>
          </a:r>
        </a:p>
      </dgm:t>
    </dgm:pt>
    <dgm:pt modelId="{A0274A99-B142-4BEE-8CF9-C4EDDB3C85DB}" type="parTrans" cxnId="{C466F52E-189F-4C56-B162-F807A17066F2}">
      <dgm:prSet/>
      <dgm:spPr/>
      <dgm:t>
        <a:bodyPr/>
        <a:lstStyle/>
        <a:p>
          <a:endParaRPr lang="en-US"/>
        </a:p>
      </dgm:t>
    </dgm:pt>
    <dgm:pt modelId="{A9EC7D40-6334-4F16-820D-BF9EA8408042}" type="sibTrans" cxnId="{C466F52E-189F-4C56-B162-F807A17066F2}">
      <dgm:prSet/>
      <dgm:spPr/>
      <dgm:t>
        <a:bodyPr/>
        <a:lstStyle/>
        <a:p>
          <a:endParaRPr lang="en-US"/>
        </a:p>
      </dgm:t>
    </dgm:pt>
    <dgm:pt modelId="{8C1DAA21-2FF1-4C05-B364-AA31C0357BBA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Interest cost</a:t>
          </a:r>
        </a:p>
      </dgm:t>
    </dgm:pt>
    <dgm:pt modelId="{DC54284F-4BAF-473D-A440-3D4878D4B6D4}" type="parTrans" cxnId="{4FF77B9C-8302-4153-85DE-29F07B88C1DB}">
      <dgm:prSet/>
      <dgm:spPr/>
      <dgm:t>
        <a:bodyPr/>
        <a:lstStyle/>
        <a:p>
          <a:endParaRPr lang="en-US"/>
        </a:p>
      </dgm:t>
    </dgm:pt>
    <dgm:pt modelId="{9B3A7C52-A7FC-4A79-BE8F-BAC5E3AB66D3}" type="sibTrans" cxnId="{4FF77B9C-8302-4153-85DE-29F07B88C1DB}">
      <dgm:prSet/>
      <dgm:spPr/>
      <dgm:t>
        <a:bodyPr/>
        <a:lstStyle/>
        <a:p>
          <a:endParaRPr lang="en-US"/>
        </a:p>
      </dgm:t>
    </dgm:pt>
    <dgm:pt modelId="{4AB2209B-2DBD-4498-9481-EB3FD79606C6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Competing in global market</a:t>
          </a:r>
        </a:p>
      </dgm:t>
    </dgm:pt>
    <dgm:pt modelId="{B1DFD647-8187-418D-9946-34C50F956594}" type="parTrans" cxnId="{C245ABFA-640E-4CCE-90F6-1009C6B2C66C}">
      <dgm:prSet/>
      <dgm:spPr/>
      <dgm:t>
        <a:bodyPr/>
        <a:lstStyle/>
        <a:p>
          <a:endParaRPr lang="en-US"/>
        </a:p>
      </dgm:t>
    </dgm:pt>
    <dgm:pt modelId="{88DB20D7-C68F-4199-9BC8-CF5786BDD08C}" type="sibTrans" cxnId="{C245ABFA-640E-4CCE-90F6-1009C6B2C66C}">
      <dgm:prSet/>
      <dgm:spPr/>
      <dgm:t>
        <a:bodyPr/>
        <a:lstStyle/>
        <a:p>
          <a:endParaRPr lang="en-US"/>
        </a:p>
      </dgm:t>
    </dgm:pt>
    <dgm:pt modelId="{4312EA17-877C-40BB-A951-5735A5B899A3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Formulations sales &amp; marketing different than API</a:t>
          </a:r>
        </a:p>
      </dgm:t>
    </dgm:pt>
    <dgm:pt modelId="{CB62284D-D98B-4ACB-AF85-DD4A74A9F39C}" type="parTrans" cxnId="{AF8AD085-45AE-40E9-832D-4382815D2BD3}">
      <dgm:prSet/>
      <dgm:spPr/>
      <dgm:t>
        <a:bodyPr/>
        <a:lstStyle/>
        <a:p>
          <a:endParaRPr lang="en-US"/>
        </a:p>
      </dgm:t>
    </dgm:pt>
    <dgm:pt modelId="{244D4987-E1D2-4AF1-BBB0-DA80494CDFF8}" type="sibTrans" cxnId="{AF8AD085-45AE-40E9-832D-4382815D2BD3}">
      <dgm:prSet/>
      <dgm:spPr/>
      <dgm:t>
        <a:bodyPr/>
        <a:lstStyle/>
        <a:p>
          <a:endParaRPr lang="en-US"/>
        </a:p>
      </dgm:t>
    </dgm:pt>
    <dgm:pt modelId="{8648110D-A6D4-4362-805B-1E57D289AA4B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Stringent Customer audits</a:t>
          </a:r>
        </a:p>
      </dgm:t>
    </dgm:pt>
    <dgm:pt modelId="{8B80F3E4-F1C7-476A-9C1A-6701525072EA}" type="parTrans" cxnId="{3C29F372-715A-4A1F-A12B-8853CD28868F}">
      <dgm:prSet/>
      <dgm:spPr/>
      <dgm:t>
        <a:bodyPr/>
        <a:lstStyle/>
        <a:p>
          <a:endParaRPr lang="en-US"/>
        </a:p>
      </dgm:t>
    </dgm:pt>
    <dgm:pt modelId="{AED5A92E-D3F0-4226-A275-26B27D67EF42}" type="sibTrans" cxnId="{3C29F372-715A-4A1F-A12B-8853CD28868F}">
      <dgm:prSet/>
      <dgm:spPr/>
      <dgm:t>
        <a:bodyPr/>
        <a:lstStyle/>
        <a:p>
          <a:endParaRPr lang="en-US"/>
        </a:p>
      </dgm:t>
    </dgm:pt>
    <dgm:pt modelId="{7AE2FC15-CA2C-4045-A20E-6BF8090D70FA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Key raw material iodine imported</a:t>
          </a:r>
        </a:p>
      </dgm:t>
    </dgm:pt>
    <dgm:pt modelId="{2BBCC5A2-2519-4250-8056-39FE7B3C684B}" type="parTrans" cxnId="{B2C4BF98-FC95-4151-A990-E91427B6AB6D}">
      <dgm:prSet/>
      <dgm:spPr/>
      <dgm:t>
        <a:bodyPr/>
        <a:lstStyle/>
        <a:p>
          <a:endParaRPr lang="en-US"/>
        </a:p>
      </dgm:t>
    </dgm:pt>
    <dgm:pt modelId="{22907D6D-3067-4A82-BEA2-EBC6E000F00D}" type="sibTrans" cxnId="{B2C4BF98-FC95-4151-A990-E91427B6AB6D}">
      <dgm:prSet/>
      <dgm:spPr/>
      <dgm:t>
        <a:bodyPr/>
        <a:lstStyle/>
        <a:p>
          <a:endParaRPr lang="en-US"/>
        </a:p>
      </dgm:t>
    </dgm:pt>
    <dgm:pt modelId="{F86FAF00-A7B2-4014-8846-6BF9D911ABEC}" type="pres">
      <dgm:prSet presAssocID="{BA700BFF-913F-4B61-8131-498117D2A6E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2870200D-F5EC-46A7-B932-6D45F6B17157}" type="pres">
      <dgm:prSet presAssocID="{BA700BFF-913F-4B61-8131-498117D2A6E2}" presName="children" presStyleCnt="0"/>
      <dgm:spPr/>
    </dgm:pt>
    <dgm:pt modelId="{45448099-B7FB-4D15-A61A-5AFB84DCE292}" type="pres">
      <dgm:prSet presAssocID="{BA700BFF-913F-4B61-8131-498117D2A6E2}" presName="child1group" presStyleCnt="0"/>
      <dgm:spPr/>
    </dgm:pt>
    <dgm:pt modelId="{B9563633-E105-480D-AFA4-013524F42C0E}" type="pres">
      <dgm:prSet presAssocID="{BA700BFF-913F-4B61-8131-498117D2A6E2}" presName="child1" presStyleLbl="bgAcc1" presStyleIdx="0" presStyleCnt="4" custScaleX="191067" custScaleY="123340" custLinFactNeighborX="-19417" custLinFactNeighborY="18929"/>
      <dgm:spPr/>
    </dgm:pt>
    <dgm:pt modelId="{9282AB30-AB63-4D02-A96B-66B4B4FA0057}" type="pres">
      <dgm:prSet presAssocID="{BA700BFF-913F-4B61-8131-498117D2A6E2}" presName="child1Text" presStyleLbl="bgAcc1" presStyleIdx="0" presStyleCnt="4">
        <dgm:presLayoutVars>
          <dgm:bulletEnabled val="1"/>
        </dgm:presLayoutVars>
      </dgm:prSet>
      <dgm:spPr/>
    </dgm:pt>
    <dgm:pt modelId="{465DE96F-7167-4621-8F93-E917D86E3163}" type="pres">
      <dgm:prSet presAssocID="{BA700BFF-913F-4B61-8131-498117D2A6E2}" presName="child2group" presStyleCnt="0"/>
      <dgm:spPr/>
    </dgm:pt>
    <dgm:pt modelId="{676E9D37-C2F8-4D03-A717-231549D9971A}" type="pres">
      <dgm:prSet presAssocID="{BA700BFF-913F-4B61-8131-498117D2A6E2}" presName="child2" presStyleLbl="bgAcc1" presStyleIdx="1" presStyleCnt="4" custScaleX="173314" custScaleY="114389" custLinFactNeighborX="14813" custLinFactNeighborY="17073"/>
      <dgm:spPr/>
    </dgm:pt>
    <dgm:pt modelId="{3F6B0C58-8D03-4C8D-A7ED-C0CD999C21A8}" type="pres">
      <dgm:prSet presAssocID="{BA700BFF-913F-4B61-8131-498117D2A6E2}" presName="child2Text" presStyleLbl="bgAcc1" presStyleIdx="1" presStyleCnt="4">
        <dgm:presLayoutVars>
          <dgm:bulletEnabled val="1"/>
        </dgm:presLayoutVars>
      </dgm:prSet>
      <dgm:spPr/>
    </dgm:pt>
    <dgm:pt modelId="{1787953E-B2A2-4699-AFF0-DB83BCEC5104}" type="pres">
      <dgm:prSet presAssocID="{BA700BFF-913F-4B61-8131-498117D2A6E2}" presName="child3group" presStyleCnt="0"/>
      <dgm:spPr/>
    </dgm:pt>
    <dgm:pt modelId="{5C32C2D1-2CCC-48A1-80EC-290C5C20407C}" type="pres">
      <dgm:prSet presAssocID="{BA700BFF-913F-4B61-8131-498117D2A6E2}" presName="child3" presStyleLbl="bgAcc1" presStyleIdx="2" presStyleCnt="4" custScaleX="178392" custScaleY="159929" custLinFactNeighborX="16511" custLinFactNeighborY="-14155"/>
      <dgm:spPr/>
    </dgm:pt>
    <dgm:pt modelId="{09309DF2-B96B-4617-B049-A3647CC8EF37}" type="pres">
      <dgm:prSet presAssocID="{BA700BFF-913F-4B61-8131-498117D2A6E2}" presName="child3Text" presStyleLbl="bgAcc1" presStyleIdx="2" presStyleCnt="4">
        <dgm:presLayoutVars>
          <dgm:bulletEnabled val="1"/>
        </dgm:presLayoutVars>
      </dgm:prSet>
      <dgm:spPr/>
    </dgm:pt>
    <dgm:pt modelId="{FC7A4F5E-D1CE-4BFB-89FB-0409E38061F6}" type="pres">
      <dgm:prSet presAssocID="{BA700BFF-913F-4B61-8131-498117D2A6E2}" presName="child4group" presStyleCnt="0"/>
      <dgm:spPr/>
    </dgm:pt>
    <dgm:pt modelId="{B1B7DF56-C653-44CB-81E1-D36E47F61503}" type="pres">
      <dgm:prSet presAssocID="{BA700BFF-913F-4B61-8131-498117D2A6E2}" presName="child4" presStyleLbl="bgAcc1" presStyleIdx="3" presStyleCnt="4" custScaleX="181290" custScaleY="165498" custLinFactNeighborX="-17337" custLinFactNeighborY="-16940"/>
      <dgm:spPr/>
    </dgm:pt>
    <dgm:pt modelId="{BC646526-F56C-4952-902D-9715AEE657DE}" type="pres">
      <dgm:prSet presAssocID="{BA700BFF-913F-4B61-8131-498117D2A6E2}" presName="child4Text" presStyleLbl="bgAcc1" presStyleIdx="3" presStyleCnt="4">
        <dgm:presLayoutVars>
          <dgm:bulletEnabled val="1"/>
        </dgm:presLayoutVars>
      </dgm:prSet>
      <dgm:spPr/>
    </dgm:pt>
    <dgm:pt modelId="{0CB0D1C0-1CBB-425A-9D8A-936DA44388E4}" type="pres">
      <dgm:prSet presAssocID="{BA700BFF-913F-4B61-8131-498117D2A6E2}" presName="childPlaceholder" presStyleCnt="0"/>
      <dgm:spPr/>
    </dgm:pt>
    <dgm:pt modelId="{FA5FEFB1-E85C-4890-9D4A-73309299F79C}" type="pres">
      <dgm:prSet presAssocID="{BA700BFF-913F-4B61-8131-498117D2A6E2}" presName="circle" presStyleCnt="0"/>
      <dgm:spPr/>
    </dgm:pt>
    <dgm:pt modelId="{E7773BEA-FA08-4E0C-9239-3CBE121A0B0F}" type="pres">
      <dgm:prSet presAssocID="{BA700BFF-913F-4B61-8131-498117D2A6E2}" presName="quadrant1" presStyleLbl="node1" presStyleIdx="0" presStyleCnt="4" custScaleX="78663" custScaleY="78870" custLinFactNeighborX="17183" custLinFactNeighborY="8182">
        <dgm:presLayoutVars>
          <dgm:chMax val="1"/>
          <dgm:bulletEnabled val="1"/>
        </dgm:presLayoutVars>
      </dgm:prSet>
      <dgm:spPr/>
    </dgm:pt>
    <dgm:pt modelId="{7AE03B4D-D43C-4686-8685-8F4D15D8D20B}" type="pres">
      <dgm:prSet presAssocID="{BA700BFF-913F-4B61-8131-498117D2A6E2}" presName="quadrant2" presStyleLbl="node1" presStyleIdx="1" presStyleCnt="4" custScaleX="78663" custScaleY="78870" custLinFactNeighborX="-8689" custLinFactNeighborY="8625">
        <dgm:presLayoutVars>
          <dgm:chMax val="1"/>
          <dgm:bulletEnabled val="1"/>
        </dgm:presLayoutVars>
      </dgm:prSet>
      <dgm:spPr/>
    </dgm:pt>
    <dgm:pt modelId="{871E7B76-E005-4E1F-BE4B-A8A93376A9F9}" type="pres">
      <dgm:prSet presAssocID="{BA700BFF-913F-4B61-8131-498117D2A6E2}" presName="quadrant3" presStyleLbl="node1" presStyleIdx="2" presStyleCnt="4" custScaleX="78663" custScaleY="78870" custLinFactNeighborX="-8828" custLinFactNeighborY="-17517">
        <dgm:presLayoutVars>
          <dgm:chMax val="1"/>
          <dgm:bulletEnabled val="1"/>
        </dgm:presLayoutVars>
      </dgm:prSet>
      <dgm:spPr/>
    </dgm:pt>
    <dgm:pt modelId="{014100F2-3D6D-4CEE-A405-B4D55E3A1348}" type="pres">
      <dgm:prSet presAssocID="{BA700BFF-913F-4B61-8131-498117D2A6E2}" presName="quadrant4" presStyleLbl="node1" presStyleIdx="3" presStyleCnt="4" custScaleX="78663" custScaleY="78870" custLinFactNeighborX="16807" custLinFactNeighborY="-17911">
        <dgm:presLayoutVars>
          <dgm:chMax val="1"/>
          <dgm:bulletEnabled val="1"/>
        </dgm:presLayoutVars>
      </dgm:prSet>
      <dgm:spPr/>
    </dgm:pt>
    <dgm:pt modelId="{B39A6E50-11DF-49F5-9B83-E38879250EDB}" type="pres">
      <dgm:prSet presAssocID="{BA700BFF-913F-4B61-8131-498117D2A6E2}" presName="quadrantPlaceholder" presStyleCnt="0"/>
      <dgm:spPr/>
    </dgm:pt>
    <dgm:pt modelId="{CF43314B-2C21-49DA-B6A0-32A912D7C164}" type="pres">
      <dgm:prSet presAssocID="{BA700BFF-913F-4B61-8131-498117D2A6E2}" presName="center1" presStyleLbl="fgShp" presStyleIdx="0" presStyleCnt="2" custLinFactNeighborX="13841" custLinFactNeighborY="-12977"/>
      <dgm:spPr>
        <a:solidFill>
          <a:schemeClr val="accent5"/>
        </a:solidFill>
      </dgm:spPr>
    </dgm:pt>
    <dgm:pt modelId="{EBA65BF0-2EBA-44D3-87CB-DE378DEAC841}" type="pres">
      <dgm:prSet presAssocID="{BA700BFF-913F-4B61-8131-498117D2A6E2}" presName="center2" presStyleLbl="fgShp" presStyleIdx="1" presStyleCnt="2" custLinFactNeighborX="13841" custLinFactNeighborY="-19748"/>
      <dgm:spPr>
        <a:solidFill>
          <a:schemeClr val="accent5"/>
        </a:solidFill>
      </dgm:spPr>
    </dgm:pt>
  </dgm:ptLst>
  <dgm:cxnLst>
    <dgm:cxn modelId="{4A2907A4-4E18-4421-84DC-604F56BF8BCD}" type="presOf" srcId="{0349CE92-85A2-45B8-89FE-526D277E55D9}" destId="{BC646526-F56C-4952-902D-9715AEE657DE}" srcOrd="1" destOrd="0" presId="urn:microsoft.com/office/officeart/2005/8/layout/cycle4"/>
    <dgm:cxn modelId="{64B247B2-AA5B-490C-8A84-40ADAEA3662D}" type="presOf" srcId="{4312EA17-877C-40BB-A951-5735A5B899A3}" destId="{B1B7DF56-C653-44CB-81E1-D36E47F61503}" srcOrd="0" destOrd="3" presId="urn:microsoft.com/office/officeart/2005/8/layout/cycle4"/>
    <dgm:cxn modelId="{6FB5BFD0-EE85-4D73-934A-3EFEE3F0F8A1}" srcId="{2F7248A7-3A10-428A-A127-9D9933AD1B4E}" destId="{0349CE92-85A2-45B8-89FE-526D277E55D9}" srcOrd="0" destOrd="0" parTransId="{299F7812-39DA-471B-9D00-21DB702875F4}" sibTransId="{69BD43FA-D239-4A25-A121-950458CBF00C}"/>
    <dgm:cxn modelId="{B986174D-29DA-4C65-981A-87AE01F7D9CC}" type="presOf" srcId="{2C96984F-E8A3-477F-A1B0-D8DD01A659C5}" destId="{B9563633-E105-480D-AFA4-013524F42C0E}" srcOrd="0" destOrd="2" presId="urn:microsoft.com/office/officeart/2005/8/layout/cycle4"/>
    <dgm:cxn modelId="{BAE85C3E-5802-484B-AB33-43A30274E04E}" type="presOf" srcId="{0CEEE5E3-A1E0-40E4-BC8C-2A2280783E24}" destId="{B9563633-E105-480D-AFA4-013524F42C0E}" srcOrd="0" destOrd="6" presId="urn:microsoft.com/office/officeart/2005/8/layout/cycle4"/>
    <dgm:cxn modelId="{962642FA-A451-47EE-86AE-178DE20D6CD5}" type="presOf" srcId="{7F833482-6F80-4366-9A84-405ACB1BEE43}" destId="{E7773BEA-FA08-4E0C-9239-3CBE121A0B0F}" srcOrd="0" destOrd="0" presId="urn:microsoft.com/office/officeart/2005/8/layout/cycle4"/>
    <dgm:cxn modelId="{348C4376-375B-4592-BA4D-F99BBE02B8EA}" srcId="{6A2BDA27-0C98-43AC-849F-84904D976B0C}" destId="{8BE0ED3B-FDA0-4F8B-BAD6-E87C5959C689}" srcOrd="2" destOrd="0" parTransId="{D710BEF9-EFCB-4DEC-95D3-54EDF1D777D7}" sibTransId="{FF505DFC-56CC-4A64-A572-222691DABCBA}"/>
    <dgm:cxn modelId="{9AAC0967-4D9D-4E1D-96A3-4DDE9CD430B0}" type="presOf" srcId="{0349CE92-85A2-45B8-89FE-526D277E55D9}" destId="{B1B7DF56-C653-44CB-81E1-D36E47F61503}" srcOrd="0" destOrd="0" presId="urn:microsoft.com/office/officeart/2005/8/layout/cycle4"/>
    <dgm:cxn modelId="{E4ED2133-5A03-4222-B614-BA64B6BBF2C6}" type="presOf" srcId="{2C4E1299-52F3-481A-998C-872507FFA495}" destId="{B9563633-E105-480D-AFA4-013524F42C0E}" srcOrd="0" destOrd="0" presId="urn:microsoft.com/office/officeart/2005/8/layout/cycle4"/>
    <dgm:cxn modelId="{D4799A8D-A0BF-4A99-A6B9-24F08F9AB89C}" type="presOf" srcId="{A2E3C9D7-2AB8-4F5C-B77E-5C7BCCE1E0D7}" destId="{B9563633-E105-480D-AFA4-013524F42C0E}" srcOrd="0" destOrd="4" presId="urn:microsoft.com/office/officeart/2005/8/layout/cycle4"/>
    <dgm:cxn modelId="{421C68E7-434F-4849-A9E0-FA6926CC1D6C}" srcId="{7F833482-6F80-4366-9A84-405ACB1BEE43}" destId="{4624D939-1B58-4440-BD49-5C59E9424C5B}" srcOrd="5" destOrd="0" parTransId="{735795D6-D9C0-4A99-A05D-A524684FDA4F}" sibTransId="{62A281BB-0B84-4DCF-A2AA-AC1C9F65608E}"/>
    <dgm:cxn modelId="{6F6F27B3-6D4D-4317-8ED3-02831B1EA8B3}" type="presOf" srcId="{9BD680BB-2A39-466A-88C5-D0A91ECC96D8}" destId="{5C32C2D1-2CCC-48A1-80EC-290C5C20407C}" srcOrd="0" destOrd="0" presId="urn:microsoft.com/office/officeart/2005/8/layout/cycle4"/>
    <dgm:cxn modelId="{C245ABFA-640E-4CCE-90F6-1009C6B2C66C}" srcId="{2F7248A7-3A10-428A-A127-9D9933AD1B4E}" destId="{4AB2209B-2DBD-4498-9481-EB3FD79606C6}" srcOrd="2" destOrd="0" parTransId="{B1DFD647-8187-418D-9946-34C50F956594}" sibTransId="{88DB20D7-C68F-4199-9BC8-CF5786BDD08C}"/>
    <dgm:cxn modelId="{C356B740-8B11-4814-A5C7-3BA7051E1FAF}" srcId="{7F833482-6F80-4366-9A84-405ACB1BEE43}" destId="{0CEEE5E3-A1E0-40E4-BC8C-2A2280783E24}" srcOrd="6" destOrd="0" parTransId="{262F8960-183C-4DB6-BA44-26DC307CC479}" sibTransId="{35A50D14-FE85-402F-9A56-E87476648B67}"/>
    <dgm:cxn modelId="{4FF77B9C-8302-4153-85DE-29F07B88C1DB}" srcId="{6A2BDA27-0C98-43AC-849F-84904D976B0C}" destId="{8C1DAA21-2FF1-4C05-B364-AA31C0357BBA}" srcOrd="3" destOrd="0" parTransId="{DC54284F-4BAF-473D-A440-3D4878D4B6D4}" sibTransId="{9B3A7C52-A7FC-4A79-BE8F-BAC5E3AB66D3}"/>
    <dgm:cxn modelId="{6614854B-20D4-4F04-BD87-1BE30BF47D3B}" srcId="{2F7248A7-3A10-428A-A127-9D9933AD1B4E}" destId="{319B688A-F60C-4B24-80E4-53671AC0E9E5}" srcOrd="1" destOrd="0" parTransId="{B831C403-19D8-4A40-B17A-6F32DE2DA328}" sibTransId="{DFE39DA6-FD9C-4789-9B00-28FBFC7EE5E2}"/>
    <dgm:cxn modelId="{D46FF133-AA9F-4310-9FC5-673621304F3B}" type="presOf" srcId="{2F7248A7-3A10-428A-A127-9D9933AD1B4E}" destId="{014100F2-3D6D-4CEE-A405-B4D55E3A1348}" srcOrd="0" destOrd="0" presId="urn:microsoft.com/office/officeart/2005/8/layout/cycle4"/>
    <dgm:cxn modelId="{AF8AD085-45AE-40E9-832D-4382815D2BD3}" srcId="{2F7248A7-3A10-428A-A127-9D9933AD1B4E}" destId="{4312EA17-877C-40BB-A951-5735A5B899A3}" srcOrd="3" destOrd="0" parTransId="{CB62284D-D98B-4ACB-AF85-DD4A74A9F39C}" sibTransId="{244D4987-E1D2-4AF1-BBB0-DA80494CDFF8}"/>
    <dgm:cxn modelId="{0B60F898-91BD-47D5-8DCE-87A70FC9BE73}" type="presOf" srcId="{4624D939-1B58-4440-BD49-5C59E9424C5B}" destId="{9282AB30-AB63-4D02-A96B-66B4B4FA0057}" srcOrd="1" destOrd="5" presId="urn:microsoft.com/office/officeart/2005/8/layout/cycle4"/>
    <dgm:cxn modelId="{518D8920-A1E4-4726-9A23-92E7B4B7D4D9}" type="presOf" srcId="{2C71D71A-A20E-40CB-93F0-330C41FE0155}" destId="{676E9D37-C2F8-4D03-A717-231549D9971A}" srcOrd="0" destOrd="0" presId="urn:microsoft.com/office/officeart/2005/8/layout/cycle4"/>
    <dgm:cxn modelId="{7AEEF661-9A77-4DA7-8EB5-2FDA13F26E49}" type="presOf" srcId="{8BE0ED3B-FDA0-4F8B-BAD6-E87C5959C689}" destId="{5C32C2D1-2CCC-48A1-80EC-290C5C20407C}" srcOrd="0" destOrd="2" presId="urn:microsoft.com/office/officeart/2005/8/layout/cycle4"/>
    <dgm:cxn modelId="{7537B8C6-4527-42D5-8B36-C589B7ED2B13}" type="presOf" srcId="{4AB2209B-2DBD-4498-9481-EB3FD79606C6}" destId="{B1B7DF56-C653-44CB-81E1-D36E47F61503}" srcOrd="0" destOrd="2" presId="urn:microsoft.com/office/officeart/2005/8/layout/cycle4"/>
    <dgm:cxn modelId="{64F6049E-4CB8-41A9-8025-F40AB7E1F760}" type="presOf" srcId="{2C71D71A-A20E-40CB-93F0-330C41FE0155}" destId="{3F6B0C58-8D03-4C8D-A7ED-C0CD999C21A8}" srcOrd="1" destOrd="0" presId="urn:microsoft.com/office/officeart/2005/8/layout/cycle4"/>
    <dgm:cxn modelId="{0FCA53EE-0EAD-4E73-AFB1-0B58B3C506B9}" type="presOf" srcId="{2C96984F-E8A3-477F-A1B0-D8DD01A659C5}" destId="{9282AB30-AB63-4D02-A96B-66B4B4FA0057}" srcOrd="1" destOrd="2" presId="urn:microsoft.com/office/officeart/2005/8/layout/cycle4"/>
    <dgm:cxn modelId="{4570415E-E593-49BD-ACEC-59C425FC85C2}" type="presOf" srcId="{E3560209-DD71-49A6-B26B-82332CED1F7B}" destId="{B9563633-E105-480D-AFA4-013524F42C0E}" srcOrd="0" destOrd="3" presId="urn:microsoft.com/office/officeart/2005/8/layout/cycle4"/>
    <dgm:cxn modelId="{8CC74BE1-14DE-472C-AAD1-4711373DAF7B}" type="presOf" srcId="{2C4E1299-52F3-481A-998C-872507FFA495}" destId="{9282AB30-AB63-4D02-A96B-66B4B4FA0057}" srcOrd="1" destOrd="0" presId="urn:microsoft.com/office/officeart/2005/8/layout/cycle4"/>
    <dgm:cxn modelId="{8A34A530-A1DF-4ACA-9E11-199BED0CAA8A}" type="presOf" srcId="{319B688A-F60C-4B24-80E4-53671AC0E9E5}" destId="{BC646526-F56C-4952-902D-9715AEE657DE}" srcOrd="1" destOrd="1" presId="urn:microsoft.com/office/officeart/2005/8/layout/cycle4"/>
    <dgm:cxn modelId="{CF6D9339-E82C-4347-9F9C-E13BEE0581CA}" type="presOf" srcId="{4312EA17-877C-40BB-A951-5735A5B899A3}" destId="{BC646526-F56C-4952-902D-9715AEE657DE}" srcOrd="1" destOrd="3" presId="urn:microsoft.com/office/officeart/2005/8/layout/cycle4"/>
    <dgm:cxn modelId="{20696B31-C665-44B1-BB5F-4A4B78B1BE91}" type="presOf" srcId="{6A2BDA27-0C98-43AC-849F-84904D976B0C}" destId="{871E7B76-E005-4E1F-BE4B-A8A93376A9F9}" srcOrd="0" destOrd="0" presId="urn:microsoft.com/office/officeart/2005/8/layout/cycle4"/>
    <dgm:cxn modelId="{888AF153-31B7-49A5-AFF3-3CF0EE1056EF}" type="presOf" srcId="{BEA008D0-3468-43A2-8B88-75C4C7A01039}" destId="{BC646526-F56C-4952-902D-9715AEE657DE}" srcOrd="1" destOrd="4" presId="urn:microsoft.com/office/officeart/2005/8/layout/cycle4"/>
    <dgm:cxn modelId="{7C8D0EDF-E446-44C6-8070-FAD4B5A87E39}" type="presOf" srcId="{8C1DAA21-2FF1-4C05-B364-AA31C0357BBA}" destId="{5C32C2D1-2CCC-48A1-80EC-290C5C20407C}" srcOrd="0" destOrd="3" presId="urn:microsoft.com/office/officeart/2005/8/layout/cycle4"/>
    <dgm:cxn modelId="{50CEA89C-A61C-49B2-8DE3-B83199E7BD9E}" type="presOf" srcId="{BA700BFF-913F-4B61-8131-498117D2A6E2}" destId="{F86FAF00-A7B2-4014-8846-6BF9D911ABEC}" srcOrd="0" destOrd="0" presId="urn:microsoft.com/office/officeart/2005/8/layout/cycle4"/>
    <dgm:cxn modelId="{0D93D40B-0F70-4F7A-9BA7-9D05530CDDC3}" srcId="{EAF3168D-15BE-478B-A529-49436FF97066}" destId="{76EC9863-9517-4F3E-9801-C507ED9B5711}" srcOrd="1" destOrd="0" parTransId="{288E76D9-27BD-4FCD-901A-E4F7113F69A0}" sibTransId="{50E703F1-0D4D-4968-99C6-CB7CAFCFBCD4}"/>
    <dgm:cxn modelId="{05C40D84-B280-428E-BE6A-39EAFAA46E3B}" srcId="{7F833482-6F80-4366-9A84-405ACB1BEE43}" destId="{2C4E1299-52F3-481A-998C-872507FFA495}" srcOrd="0" destOrd="0" parTransId="{26AE374F-627B-4F91-A851-86FE16295E15}" sibTransId="{F0DA4784-935E-4C87-BC3F-FFA8F6907F56}"/>
    <dgm:cxn modelId="{9E668BEF-E021-44E6-BDB7-D6DC3F50FDF5}" srcId="{BA700BFF-913F-4B61-8131-498117D2A6E2}" destId="{6A2BDA27-0C98-43AC-849F-84904D976B0C}" srcOrd="2" destOrd="0" parTransId="{26705AC5-209E-4B3E-8219-2A031086BE73}" sibTransId="{7BC78200-E183-46FE-B588-DF2CA7632561}"/>
    <dgm:cxn modelId="{0BD0F9A9-B9E2-4D3E-A52E-E225DE6595B4}" srcId="{BA700BFF-913F-4B61-8131-498117D2A6E2}" destId="{EAF3168D-15BE-478B-A529-49436FF97066}" srcOrd="1" destOrd="0" parTransId="{AE855064-582E-4099-B02B-92AA90D08EA8}" sibTransId="{BCCB60DA-07E7-4F4A-8216-6F210960FB8B}"/>
    <dgm:cxn modelId="{A0BE7F5D-7306-4CDF-8A93-ECAEDE485D25}" srcId="{2F7248A7-3A10-428A-A127-9D9933AD1B4E}" destId="{BEA008D0-3468-43A2-8B88-75C4C7A01039}" srcOrd="4" destOrd="0" parTransId="{1F20121D-3EB0-4284-92F0-625920B0FE9C}" sibTransId="{D3A1C458-F5DB-4126-B64F-541FB4735E7C}"/>
    <dgm:cxn modelId="{3C29F372-715A-4A1F-A12B-8853CD28868F}" srcId="{EAF3168D-15BE-478B-A529-49436FF97066}" destId="{8648110D-A6D4-4362-805B-1E57D289AA4B}" srcOrd="2" destOrd="0" parTransId="{8B80F3E4-F1C7-476A-9C1A-6701525072EA}" sibTransId="{AED5A92E-D3F0-4226-A275-26B27D67EF42}"/>
    <dgm:cxn modelId="{DC5CEBD5-C893-4E17-982C-6C38B8D0D7D3}" srcId="{7F833482-6F80-4366-9A84-405ACB1BEE43}" destId="{E3560209-DD71-49A6-B26B-82332CED1F7B}" srcOrd="3" destOrd="0" parTransId="{71457F6A-E2DB-41A4-8DA1-3A59F84AAA32}" sibTransId="{A95AD0F0-9424-4B70-A59F-22ED53446067}"/>
    <dgm:cxn modelId="{90343B6B-596E-4D4C-B9DA-99109DFD2E89}" type="presOf" srcId="{8648110D-A6D4-4362-805B-1E57D289AA4B}" destId="{676E9D37-C2F8-4D03-A717-231549D9971A}" srcOrd="0" destOrd="2" presId="urn:microsoft.com/office/officeart/2005/8/layout/cycle4"/>
    <dgm:cxn modelId="{40A781E2-6918-46DC-9A5B-C0CA1EAD8D6B}" type="presOf" srcId="{E3560209-DD71-49A6-B26B-82332CED1F7B}" destId="{9282AB30-AB63-4D02-A96B-66B4B4FA0057}" srcOrd="1" destOrd="3" presId="urn:microsoft.com/office/officeart/2005/8/layout/cycle4"/>
    <dgm:cxn modelId="{746D4440-BDE1-4249-8897-E3BF5458ED81}" type="presOf" srcId="{EAF3168D-15BE-478B-A529-49436FF97066}" destId="{7AE03B4D-D43C-4686-8685-8F4D15D8D20B}" srcOrd="0" destOrd="0" presId="urn:microsoft.com/office/officeart/2005/8/layout/cycle4"/>
    <dgm:cxn modelId="{8C74073B-111A-45C5-A6A6-DA44AEC4C837}" type="presOf" srcId="{4AB2209B-2DBD-4498-9481-EB3FD79606C6}" destId="{BC646526-F56C-4952-902D-9715AEE657DE}" srcOrd="1" destOrd="2" presId="urn:microsoft.com/office/officeart/2005/8/layout/cycle4"/>
    <dgm:cxn modelId="{242C7A85-57E9-4A04-9FF0-15351E30137E}" type="presOf" srcId="{319B688A-F60C-4B24-80E4-53671AC0E9E5}" destId="{B1B7DF56-C653-44CB-81E1-D36E47F61503}" srcOrd="0" destOrd="1" presId="urn:microsoft.com/office/officeart/2005/8/layout/cycle4"/>
    <dgm:cxn modelId="{721155DD-F9A0-4332-97AF-C064BAFD6029}" type="presOf" srcId="{8C1DAA21-2FF1-4C05-B364-AA31C0357BBA}" destId="{09309DF2-B96B-4617-B049-A3647CC8EF37}" srcOrd="1" destOrd="3" presId="urn:microsoft.com/office/officeart/2005/8/layout/cycle4"/>
    <dgm:cxn modelId="{4910B866-06CE-4AA4-92F4-770ECE748D4E}" type="presOf" srcId="{7AE2FC15-CA2C-4045-A20E-6BF8090D70FA}" destId="{B9563633-E105-480D-AFA4-013524F42C0E}" srcOrd="0" destOrd="1" presId="urn:microsoft.com/office/officeart/2005/8/layout/cycle4"/>
    <dgm:cxn modelId="{376B720A-C6FD-4FE5-8FEB-C2AC76E0E50D}" type="presOf" srcId="{BEA008D0-3468-43A2-8B88-75C4C7A01039}" destId="{B1B7DF56-C653-44CB-81E1-D36E47F61503}" srcOrd="0" destOrd="4" presId="urn:microsoft.com/office/officeart/2005/8/layout/cycle4"/>
    <dgm:cxn modelId="{C03419FA-3A2E-44EE-8F67-FC08E2BF08C3}" type="presOf" srcId="{A2E3C9D7-2AB8-4F5C-B77E-5C7BCCE1E0D7}" destId="{9282AB30-AB63-4D02-A96B-66B4B4FA0057}" srcOrd="1" destOrd="4" presId="urn:microsoft.com/office/officeart/2005/8/layout/cycle4"/>
    <dgm:cxn modelId="{0D207272-04D2-4C6A-8BB5-781E0C47D8D2}" type="presOf" srcId="{76EC9863-9517-4F3E-9801-C507ED9B5711}" destId="{3F6B0C58-8D03-4C8D-A7ED-C0CD999C21A8}" srcOrd="1" destOrd="1" presId="urn:microsoft.com/office/officeart/2005/8/layout/cycle4"/>
    <dgm:cxn modelId="{D36D9604-F7F0-42FF-B40D-031810378DA4}" type="presOf" srcId="{8648110D-A6D4-4362-805B-1E57D289AA4B}" destId="{3F6B0C58-8D03-4C8D-A7ED-C0CD999C21A8}" srcOrd="1" destOrd="2" presId="urn:microsoft.com/office/officeart/2005/8/layout/cycle4"/>
    <dgm:cxn modelId="{AB303552-91ED-4182-8669-E05F13E1CA26}" type="presOf" srcId="{8BE0ED3B-FDA0-4F8B-BAD6-E87C5959C689}" destId="{09309DF2-B96B-4617-B049-A3647CC8EF37}" srcOrd="1" destOrd="2" presId="urn:microsoft.com/office/officeart/2005/8/layout/cycle4"/>
    <dgm:cxn modelId="{B78C1525-173E-443B-9CA9-03E5F3BD3AC8}" type="presOf" srcId="{7AE2FC15-CA2C-4045-A20E-6BF8090D70FA}" destId="{9282AB30-AB63-4D02-A96B-66B4B4FA0057}" srcOrd="1" destOrd="1" presId="urn:microsoft.com/office/officeart/2005/8/layout/cycle4"/>
    <dgm:cxn modelId="{BC2D9AC7-94D0-49B6-9237-EDF87CEC88C2}" type="presOf" srcId="{4624D939-1B58-4440-BD49-5C59E9424C5B}" destId="{B9563633-E105-480D-AFA4-013524F42C0E}" srcOrd="0" destOrd="5" presId="urn:microsoft.com/office/officeart/2005/8/layout/cycle4"/>
    <dgm:cxn modelId="{C466F52E-189F-4C56-B162-F807A17066F2}" srcId="{7F833482-6F80-4366-9A84-405ACB1BEE43}" destId="{2C96984F-E8A3-477F-A1B0-D8DD01A659C5}" srcOrd="2" destOrd="0" parTransId="{A0274A99-B142-4BEE-8CF9-C4EDDB3C85DB}" sibTransId="{A9EC7D40-6334-4F16-820D-BF9EA8408042}"/>
    <dgm:cxn modelId="{A727EF8C-1B97-4EA2-90D8-E350BF3496D0}" srcId="{7F833482-6F80-4366-9A84-405ACB1BEE43}" destId="{A2E3C9D7-2AB8-4F5C-B77E-5C7BCCE1E0D7}" srcOrd="4" destOrd="0" parTransId="{525B0602-5DEA-4365-AB8E-F12E55F6C3B4}" sibTransId="{10AC1DF7-8FD7-4903-9DBC-1A9248B95ECC}"/>
    <dgm:cxn modelId="{9A4AB614-C676-44F6-B098-B3763696DAC8}" type="presOf" srcId="{56E35FA6-A530-4388-BEDA-CFEA83BB96D4}" destId="{09309DF2-B96B-4617-B049-A3647CC8EF37}" srcOrd="1" destOrd="1" presId="urn:microsoft.com/office/officeart/2005/8/layout/cycle4"/>
    <dgm:cxn modelId="{AE7632C5-4B78-4836-A034-162F742C39F7}" type="presOf" srcId="{56E35FA6-A530-4388-BEDA-CFEA83BB96D4}" destId="{5C32C2D1-2CCC-48A1-80EC-290C5C20407C}" srcOrd="0" destOrd="1" presId="urn:microsoft.com/office/officeart/2005/8/layout/cycle4"/>
    <dgm:cxn modelId="{8F8CD38A-59EA-41B6-864F-2FAC21FEF1EF}" type="presOf" srcId="{9BD680BB-2A39-466A-88C5-D0A91ECC96D8}" destId="{09309DF2-B96B-4617-B049-A3647CC8EF37}" srcOrd="1" destOrd="0" presId="urn:microsoft.com/office/officeart/2005/8/layout/cycle4"/>
    <dgm:cxn modelId="{638F7407-8AF0-448D-9823-E8C191B3DBDA}" type="presOf" srcId="{76EC9863-9517-4F3E-9801-C507ED9B5711}" destId="{676E9D37-C2F8-4D03-A717-231549D9971A}" srcOrd="0" destOrd="1" presId="urn:microsoft.com/office/officeart/2005/8/layout/cycle4"/>
    <dgm:cxn modelId="{1B42DF78-7820-4F56-8B5C-E6E4C1587138}" srcId="{BA700BFF-913F-4B61-8131-498117D2A6E2}" destId="{2F7248A7-3A10-428A-A127-9D9933AD1B4E}" srcOrd="3" destOrd="0" parTransId="{AD553A77-9C40-40D4-BB32-AE4446F759EF}" sibTransId="{A8DFDB7D-843A-46E5-BE0C-E9D640148852}"/>
    <dgm:cxn modelId="{B2C4BF98-FC95-4151-A990-E91427B6AB6D}" srcId="{7F833482-6F80-4366-9A84-405ACB1BEE43}" destId="{7AE2FC15-CA2C-4045-A20E-6BF8090D70FA}" srcOrd="1" destOrd="0" parTransId="{2BBCC5A2-2519-4250-8056-39FE7B3C684B}" sibTransId="{22907D6D-3067-4A82-BEA2-EBC6E000F00D}"/>
    <dgm:cxn modelId="{B7EE0531-20C7-4B61-BBDE-F3CC596D202C}" srcId="{6A2BDA27-0C98-43AC-849F-84904D976B0C}" destId="{56E35FA6-A530-4388-BEDA-CFEA83BB96D4}" srcOrd="1" destOrd="0" parTransId="{C8B37530-5CF4-410F-9704-F3902069AC8E}" sibTransId="{E67629B2-0A5D-4C14-97CF-E623C6670901}"/>
    <dgm:cxn modelId="{57E373C0-B07A-4C7D-8538-BF8C325EA338}" srcId="{EAF3168D-15BE-478B-A529-49436FF97066}" destId="{2C71D71A-A20E-40CB-93F0-330C41FE0155}" srcOrd="0" destOrd="0" parTransId="{CBEE1B1A-9487-4FDA-B9A6-4B1E3E59FA0D}" sibTransId="{82D08C10-AC56-4816-8C27-E232031B50B2}"/>
    <dgm:cxn modelId="{5BE048FC-DAC5-47E9-9470-0C848BD44092}" srcId="{6A2BDA27-0C98-43AC-849F-84904D976B0C}" destId="{9BD680BB-2A39-466A-88C5-D0A91ECC96D8}" srcOrd="0" destOrd="0" parTransId="{0911DDA9-5441-4E3B-AD8F-A7A4A758A2D9}" sibTransId="{B837B847-360D-4B4A-9399-A472835B8B18}"/>
    <dgm:cxn modelId="{BDBA7A0F-BEC7-483F-8D62-21EFF8191B2C}" srcId="{BA700BFF-913F-4B61-8131-498117D2A6E2}" destId="{7F833482-6F80-4366-9A84-405ACB1BEE43}" srcOrd="0" destOrd="0" parTransId="{838F1DDA-BEC8-45D6-A603-C3DF643B2042}" sibTransId="{48E971BB-56B0-4B84-83FF-5F2CDC4E9118}"/>
    <dgm:cxn modelId="{61A550E9-5357-40A0-93E7-C2018C912824}" type="presOf" srcId="{0CEEE5E3-A1E0-40E4-BC8C-2A2280783E24}" destId="{9282AB30-AB63-4D02-A96B-66B4B4FA0057}" srcOrd="1" destOrd="6" presId="urn:microsoft.com/office/officeart/2005/8/layout/cycle4"/>
    <dgm:cxn modelId="{C0BAE71D-94B9-4510-A125-470F95D6D170}" type="presParOf" srcId="{F86FAF00-A7B2-4014-8846-6BF9D911ABEC}" destId="{2870200D-F5EC-46A7-B932-6D45F6B17157}" srcOrd="0" destOrd="0" presId="urn:microsoft.com/office/officeart/2005/8/layout/cycle4"/>
    <dgm:cxn modelId="{3A707808-261F-4DC0-939E-83A275F9A64D}" type="presParOf" srcId="{2870200D-F5EC-46A7-B932-6D45F6B17157}" destId="{45448099-B7FB-4D15-A61A-5AFB84DCE292}" srcOrd="0" destOrd="0" presId="urn:microsoft.com/office/officeart/2005/8/layout/cycle4"/>
    <dgm:cxn modelId="{4D715834-5687-45A3-A730-7CD745FAEEB2}" type="presParOf" srcId="{45448099-B7FB-4D15-A61A-5AFB84DCE292}" destId="{B9563633-E105-480D-AFA4-013524F42C0E}" srcOrd="0" destOrd="0" presId="urn:microsoft.com/office/officeart/2005/8/layout/cycle4"/>
    <dgm:cxn modelId="{BE1D5846-1A46-4616-B502-5BC96AE3108A}" type="presParOf" srcId="{45448099-B7FB-4D15-A61A-5AFB84DCE292}" destId="{9282AB30-AB63-4D02-A96B-66B4B4FA0057}" srcOrd="1" destOrd="0" presId="urn:microsoft.com/office/officeart/2005/8/layout/cycle4"/>
    <dgm:cxn modelId="{A35E4F9C-BC48-4E0B-A97B-CAE811352900}" type="presParOf" srcId="{2870200D-F5EC-46A7-B932-6D45F6B17157}" destId="{465DE96F-7167-4621-8F93-E917D86E3163}" srcOrd="1" destOrd="0" presId="urn:microsoft.com/office/officeart/2005/8/layout/cycle4"/>
    <dgm:cxn modelId="{C0EEEEA8-91C7-42A3-847E-C209782A7A57}" type="presParOf" srcId="{465DE96F-7167-4621-8F93-E917D86E3163}" destId="{676E9D37-C2F8-4D03-A717-231549D9971A}" srcOrd="0" destOrd="0" presId="urn:microsoft.com/office/officeart/2005/8/layout/cycle4"/>
    <dgm:cxn modelId="{356868B2-802B-4C04-B386-7E32E6DFAC44}" type="presParOf" srcId="{465DE96F-7167-4621-8F93-E917D86E3163}" destId="{3F6B0C58-8D03-4C8D-A7ED-C0CD999C21A8}" srcOrd="1" destOrd="0" presId="urn:microsoft.com/office/officeart/2005/8/layout/cycle4"/>
    <dgm:cxn modelId="{6FBCAB0C-4E2C-4BC7-8880-40CED95A90DE}" type="presParOf" srcId="{2870200D-F5EC-46A7-B932-6D45F6B17157}" destId="{1787953E-B2A2-4699-AFF0-DB83BCEC5104}" srcOrd="2" destOrd="0" presId="urn:microsoft.com/office/officeart/2005/8/layout/cycle4"/>
    <dgm:cxn modelId="{B6B09C1F-6F1A-4B7C-BB97-39D70FEA55C4}" type="presParOf" srcId="{1787953E-B2A2-4699-AFF0-DB83BCEC5104}" destId="{5C32C2D1-2CCC-48A1-80EC-290C5C20407C}" srcOrd="0" destOrd="0" presId="urn:microsoft.com/office/officeart/2005/8/layout/cycle4"/>
    <dgm:cxn modelId="{D436E58F-36C2-4579-8FF7-11901B5E9913}" type="presParOf" srcId="{1787953E-B2A2-4699-AFF0-DB83BCEC5104}" destId="{09309DF2-B96B-4617-B049-A3647CC8EF37}" srcOrd="1" destOrd="0" presId="urn:microsoft.com/office/officeart/2005/8/layout/cycle4"/>
    <dgm:cxn modelId="{175A0D31-6A27-4771-ABC2-21D3B4DEF2A5}" type="presParOf" srcId="{2870200D-F5EC-46A7-B932-6D45F6B17157}" destId="{FC7A4F5E-D1CE-4BFB-89FB-0409E38061F6}" srcOrd="3" destOrd="0" presId="urn:microsoft.com/office/officeart/2005/8/layout/cycle4"/>
    <dgm:cxn modelId="{6DF515D1-9570-4812-B101-60DB33AAC652}" type="presParOf" srcId="{FC7A4F5E-D1CE-4BFB-89FB-0409E38061F6}" destId="{B1B7DF56-C653-44CB-81E1-D36E47F61503}" srcOrd="0" destOrd="0" presId="urn:microsoft.com/office/officeart/2005/8/layout/cycle4"/>
    <dgm:cxn modelId="{8D18694E-E2C2-4BDD-98B6-5DFB11C8BC35}" type="presParOf" srcId="{FC7A4F5E-D1CE-4BFB-89FB-0409E38061F6}" destId="{BC646526-F56C-4952-902D-9715AEE657DE}" srcOrd="1" destOrd="0" presId="urn:microsoft.com/office/officeart/2005/8/layout/cycle4"/>
    <dgm:cxn modelId="{139FA1BA-71C5-40E4-B312-359A9133DFB1}" type="presParOf" srcId="{2870200D-F5EC-46A7-B932-6D45F6B17157}" destId="{0CB0D1C0-1CBB-425A-9D8A-936DA44388E4}" srcOrd="4" destOrd="0" presId="urn:microsoft.com/office/officeart/2005/8/layout/cycle4"/>
    <dgm:cxn modelId="{83899078-09BE-4430-AD9B-5A1ADBBFB366}" type="presParOf" srcId="{F86FAF00-A7B2-4014-8846-6BF9D911ABEC}" destId="{FA5FEFB1-E85C-4890-9D4A-73309299F79C}" srcOrd="1" destOrd="0" presId="urn:microsoft.com/office/officeart/2005/8/layout/cycle4"/>
    <dgm:cxn modelId="{BFDCC02D-2B5C-45B4-9F54-9543E685542E}" type="presParOf" srcId="{FA5FEFB1-E85C-4890-9D4A-73309299F79C}" destId="{E7773BEA-FA08-4E0C-9239-3CBE121A0B0F}" srcOrd="0" destOrd="0" presId="urn:microsoft.com/office/officeart/2005/8/layout/cycle4"/>
    <dgm:cxn modelId="{4FCD9F82-609C-4E94-98C4-187BF6C4C9EF}" type="presParOf" srcId="{FA5FEFB1-E85C-4890-9D4A-73309299F79C}" destId="{7AE03B4D-D43C-4686-8685-8F4D15D8D20B}" srcOrd="1" destOrd="0" presId="urn:microsoft.com/office/officeart/2005/8/layout/cycle4"/>
    <dgm:cxn modelId="{1DF5FA3C-C5EA-4470-9E60-777F6A21ECE9}" type="presParOf" srcId="{FA5FEFB1-E85C-4890-9D4A-73309299F79C}" destId="{871E7B76-E005-4E1F-BE4B-A8A93376A9F9}" srcOrd="2" destOrd="0" presId="urn:microsoft.com/office/officeart/2005/8/layout/cycle4"/>
    <dgm:cxn modelId="{FF15DF1C-4C6C-4679-8A45-68E37E6E39BB}" type="presParOf" srcId="{FA5FEFB1-E85C-4890-9D4A-73309299F79C}" destId="{014100F2-3D6D-4CEE-A405-B4D55E3A1348}" srcOrd="3" destOrd="0" presId="urn:microsoft.com/office/officeart/2005/8/layout/cycle4"/>
    <dgm:cxn modelId="{32488CFF-AF91-4D90-B76D-A3308D290121}" type="presParOf" srcId="{FA5FEFB1-E85C-4890-9D4A-73309299F79C}" destId="{B39A6E50-11DF-49F5-9B83-E38879250EDB}" srcOrd="4" destOrd="0" presId="urn:microsoft.com/office/officeart/2005/8/layout/cycle4"/>
    <dgm:cxn modelId="{D7DB46C0-A831-44CA-9B7D-F57B5CD2B0D2}" type="presParOf" srcId="{F86FAF00-A7B2-4014-8846-6BF9D911ABEC}" destId="{CF43314B-2C21-49DA-B6A0-32A912D7C164}" srcOrd="2" destOrd="0" presId="urn:microsoft.com/office/officeart/2005/8/layout/cycle4"/>
    <dgm:cxn modelId="{E436E532-04CD-4366-930B-9BA7516A9A1C}" type="presParOf" srcId="{F86FAF00-A7B2-4014-8846-6BF9D911ABEC}" destId="{EBA65BF0-2EBA-44D3-87CB-DE378DEAC841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2C2D1-2CCC-48A1-80EC-290C5C20407C}">
      <dsp:nvSpPr>
        <dsp:cNvPr id="0" name=""/>
        <dsp:cNvSpPr/>
      </dsp:nvSpPr>
      <dsp:spPr>
        <a:xfrm>
          <a:off x="5343562" y="2703602"/>
          <a:ext cx="4958345" cy="2837306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Sales Growth-  25%+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Gross Margin-  40 to 50%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New molecules- Higher GM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EBIDTA% - 25% (Normalized)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ROIC – 35%      ROCE- 25%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WC Days- 45</a:t>
          </a:r>
        </a:p>
      </dsp:txBody>
      <dsp:txXfrm>
        <a:off x="6893391" y="3475255"/>
        <a:ext cx="3346190" cy="2003327"/>
      </dsp:txXfrm>
    </dsp:sp>
    <dsp:sp modelId="{B1B7DF56-C653-44CB-81E1-D36E47F61503}">
      <dsp:nvSpPr>
        <dsp:cNvPr id="0" name=""/>
        <dsp:cNvSpPr/>
      </dsp:nvSpPr>
      <dsp:spPr>
        <a:xfrm>
          <a:off x="0" y="2627824"/>
          <a:ext cx="4975982" cy="3001106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Niche &amp; Growing Sector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Growth driver - Increased Protein intake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Increased Sourcing from India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Regulated – India FDA, TGA, EDQM, GMP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Higher Quality expectation</a:t>
          </a:r>
          <a:endParaRPr lang="en-US" sz="1600" kern="1200" dirty="0"/>
        </a:p>
      </dsp:txBody>
      <dsp:txXfrm>
        <a:off x="65925" y="3444025"/>
        <a:ext cx="3351337" cy="2118979"/>
      </dsp:txXfrm>
    </dsp:sp>
    <dsp:sp modelId="{676E9D37-C2F8-4D03-A717-231549D9971A}">
      <dsp:nvSpPr>
        <dsp:cNvPr id="0" name=""/>
        <dsp:cNvSpPr/>
      </dsp:nvSpPr>
      <dsp:spPr>
        <a:xfrm>
          <a:off x="5295679" y="-10776"/>
          <a:ext cx="5006228" cy="2251030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Pharma API, Feed Additives, Reagents </a:t>
          </a: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etc</a:t>
          </a:r>
          <a:endParaRPr lang="en-US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35+ products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Sold to MNC Vet Pharma Cos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Now Introducing Formulations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And New high margin products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35% capacity utilized</a:t>
          </a:r>
        </a:p>
      </dsp:txBody>
      <dsp:txXfrm>
        <a:off x="6846995" y="38672"/>
        <a:ext cx="3405464" cy="1589376"/>
      </dsp:txXfrm>
    </dsp:sp>
    <dsp:sp modelId="{B9563633-E105-480D-AFA4-013524F42C0E}">
      <dsp:nvSpPr>
        <dsp:cNvPr id="0" name=""/>
        <dsp:cNvSpPr/>
      </dsp:nvSpPr>
      <dsp:spPr>
        <a:xfrm>
          <a:off x="16141" y="30019"/>
          <a:ext cx="4937313" cy="2103173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Top Vet Pharma Co customers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nb-NO" sz="1600" b="0" kern="1200" dirty="0">
              <a:latin typeface="Arial" panose="020B0604020202020204" pitchFamily="34" charset="0"/>
              <a:cs typeface="Arial" panose="020B0604020202020204" pitchFamily="34" charset="0"/>
            </a:rPr>
            <a:t>Merk </a:t>
          </a:r>
          <a:endParaRPr lang="en-US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nb-NO" sz="1600" b="0" kern="1200" dirty="0">
              <a:latin typeface="Arial" panose="020B0604020202020204" pitchFamily="34" charset="0"/>
              <a:cs typeface="Arial" panose="020B0604020202020204" pitchFamily="34" charset="0"/>
            </a:rPr>
            <a:t>Novartis </a:t>
          </a:r>
          <a:endParaRPr lang="en-US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nb-NO" sz="1600" b="0" kern="1200" dirty="0">
              <a:latin typeface="Arial" panose="020B0604020202020204" pitchFamily="34" charset="0"/>
              <a:cs typeface="Arial" panose="020B0604020202020204" pitchFamily="34" charset="0"/>
            </a:rPr>
            <a:t>Medibios</a:t>
          </a:r>
          <a:endParaRPr lang="en-US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ChemiFine</a:t>
          </a:r>
          <a:endParaRPr lang="en-US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Holden </a:t>
          </a: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Inc</a:t>
          </a:r>
          <a:endParaRPr lang="en-US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Stickiness– Repeat Biz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341" y="76219"/>
        <a:ext cx="3363719" cy="1484980"/>
      </dsp:txXfrm>
    </dsp:sp>
    <dsp:sp modelId="{E7773BEA-FA08-4E0C-9239-3CBE121A0B0F}">
      <dsp:nvSpPr>
        <dsp:cNvPr id="0" name=""/>
        <dsp:cNvSpPr/>
      </dsp:nvSpPr>
      <dsp:spPr>
        <a:xfrm>
          <a:off x="3432965" y="830049"/>
          <a:ext cx="1815012" cy="1819788"/>
        </a:xfrm>
        <a:prstGeom prst="pieWedge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Customer</a:t>
          </a:r>
        </a:p>
      </dsp:txBody>
      <dsp:txXfrm>
        <a:off x="3964570" y="1363053"/>
        <a:ext cx="1283407" cy="1286784"/>
      </dsp:txXfrm>
    </dsp:sp>
    <dsp:sp modelId="{7AE03B4D-D43C-4686-8685-8F4D15D8D20B}">
      <dsp:nvSpPr>
        <dsp:cNvPr id="0" name=""/>
        <dsp:cNvSpPr/>
      </dsp:nvSpPr>
      <dsp:spPr>
        <a:xfrm rot="5400000">
          <a:off x="5247526" y="842659"/>
          <a:ext cx="1819788" cy="1815012"/>
        </a:xfrm>
        <a:prstGeom prst="pieWedge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Products</a:t>
          </a:r>
        </a:p>
      </dsp:txBody>
      <dsp:txXfrm rot="-5400000">
        <a:off x="5249914" y="1373276"/>
        <a:ext cx="1283407" cy="1286784"/>
      </dsp:txXfrm>
    </dsp:sp>
    <dsp:sp modelId="{871E7B76-E005-4E1F-BE4B-A8A93376A9F9}">
      <dsp:nvSpPr>
        <dsp:cNvPr id="0" name=""/>
        <dsp:cNvSpPr/>
      </dsp:nvSpPr>
      <dsp:spPr>
        <a:xfrm rot="10800000">
          <a:off x="5246707" y="2650990"/>
          <a:ext cx="1815012" cy="1819788"/>
        </a:xfrm>
        <a:prstGeom prst="pieWedge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Financials</a:t>
          </a:r>
        </a:p>
      </dsp:txBody>
      <dsp:txXfrm rot="10800000">
        <a:off x="5246707" y="2650990"/>
        <a:ext cx="1283407" cy="1286784"/>
      </dsp:txXfrm>
    </dsp:sp>
    <dsp:sp modelId="{014100F2-3D6D-4CEE-A405-B4D55E3A1348}">
      <dsp:nvSpPr>
        <dsp:cNvPr id="0" name=""/>
        <dsp:cNvSpPr/>
      </dsp:nvSpPr>
      <dsp:spPr>
        <a:xfrm rot="16200000">
          <a:off x="3436807" y="2649248"/>
          <a:ext cx="1819788" cy="1815012"/>
        </a:xfrm>
        <a:prstGeom prst="pieWedge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Sector</a:t>
          </a:r>
        </a:p>
      </dsp:txBody>
      <dsp:txXfrm rot="5400000">
        <a:off x="3970800" y="2646861"/>
        <a:ext cx="1283407" cy="1286784"/>
      </dsp:txXfrm>
    </dsp:sp>
    <dsp:sp modelId="{CF43314B-2C21-49DA-B6A0-32A912D7C164}">
      <dsp:nvSpPr>
        <dsp:cNvPr id="0" name=""/>
        <dsp:cNvSpPr/>
      </dsp:nvSpPr>
      <dsp:spPr>
        <a:xfrm>
          <a:off x="4817639" y="2203011"/>
          <a:ext cx="796640" cy="692730"/>
        </a:xfrm>
        <a:prstGeom prst="circularArrow">
          <a:avLst/>
        </a:prstGeom>
        <a:solidFill>
          <a:schemeClr val="accent1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A65BF0-2EBA-44D3-87CB-DE378DEAC841}">
      <dsp:nvSpPr>
        <dsp:cNvPr id="0" name=""/>
        <dsp:cNvSpPr/>
      </dsp:nvSpPr>
      <dsp:spPr>
        <a:xfrm rot="10800000">
          <a:off x="4841236" y="2403366"/>
          <a:ext cx="796640" cy="692730"/>
        </a:xfrm>
        <a:prstGeom prst="circularArrow">
          <a:avLst/>
        </a:prstGeom>
        <a:solidFill>
          <a:schemeClr val="accent1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2C2D1-2CCC-48A1-80EC-290C5C20407C}">
      <dsp:nvSpPr>
        <dsp:cNvPr id="0" name=""/>
        <dsp:cNvSpPr/>
      </dsp:nvSpPr>
      <dsp:spPr>
        <a:xfrm>
          <a:off x="5829770" y="2917923"/>
          <a:ext cx="4670921" cy="2826896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Sales Growth -  15 to 20%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Gross Margin -  35%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EBIDTA% - 16 to 19% (Normalized)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Vertically Integrated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New molecules - Higher GM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ROIC – 30%    ROCE- 20%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WC Days – 130 or so    </a:t>
          </a:r>
        </a:p>
      </dsp:txBody>
      <dsp:txXfrm>
        <a:off x="7293144" y="3686745"/>
        <a:ext cx="3145449" cy="1995976"/>
      </dsp:txXfrm>
    </dsp:sp>
    <dsp:sp modelId="{B1B7DF56-C653-44CB-81E1-D36E47F61503}">
      <dsp:nvSpPr>
        <dsp:cNvPr id="0" name=""/>
        <dsp:cNvSpPr/>
      </dsp:nvSpPr>
      <dsp:spPr>
        <a:xfrm>
          <a:off x="240961" y="2784691"/>
          <a:ext cx="4678207" cy="2925334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Increasing Sourcing from India by MNCs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Environmental regulations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R&amp;D and knowledge intensive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Higher Quality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WC intensive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5221" y="3580284"/>
        <a:ext cx="3146225" cy="2065480"/>
      </dsp:txXfrm>
    </dsp:sp>
    <dsp:sp modelId="{676E9D37-C2F8-4D03-A717-231549D9971A}">
      <dsp:nvSpPr>
        <dsp:cNvPr id="0" name=""/>
        <dsp:cNvSpPr/>
      </dsp:nvSpPr>
      <dsp:spPr>
        <a:xfrm>
          <a:off x="5771429" y="76497"/>
          <a:ext cx="4729262" cy="2021934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68 Specialty Chemicals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Sold for function. Not for chemical composition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Iodine derivatives, Intermediates, Selenium derivatives, resolving agents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Intermediates for Innovators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Intermediates GM – 50%</a:t>
          </a:r>
        </a:p>
      </dsp:txBody>
      <dsp:txXfrm>
        <a:off x="7234623" y="120912"/>
        <a:ext cx="3221653" cy="1427620"/>
      </dsp:txXfrm>
    </dsp:sp>
    <dsp:sp modelId="{B9563633-E105-480D-AFA4-013524F42C0E}">
      <dsp:nvSpPr>
        <dsp:cNvPr id="0" name=""/>
        <dsp:cNvSpPr/>
      </dsp:nvSpPr>
      <dsp:spPr>
        <a:xfrm>
          <a:off x="100950" y="35161"/>
          <a:ext cx="4844714" cy="2180151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Top Pharma Cos Customers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Top 5 customers: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Mylan,  API Solutions,</a:t>
          </a:r>
          <a:endParaRPr lang="en-US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SIEGFRIED GmbH, </a:t>
          </a:r>
          <a:endParaRPr lang="en-US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Netchem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, Dr. Reddy’s </a:t>
          </a:r>
          <a:endParaRPr lang="en-US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40% sales repeat business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Export to 43 countries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8841" y="83052"/>
        <a:ext cx="3295518" cy="1539331"/>
      </dsp:txXfrm>
    </dsp:sp>
    <dsp:sp modelId="{E7773BEA-FA08-4E0C-9239-3CBE121A0B0F}">
      <dsp:nvSpPr>
        <dsp:cNvPr id="0" name=""/>
        <dsp:cNvSpPr/>
      </dsp:nvSpPr>
      <dsp:spPr>
        <a:xfrm>
          <a:off x="3469477" y="856387"/>
          <a:ext cx="1881443" cy="1886394"/>
        </a:xfrm>
        <a:prstGeom prst="pieWedge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Customers</a:t>
          </a:r>
        </a:p>
      </dsp:txBody>
      <dsp:txXfrm>
        <a:off x="4020539" y="1408899"/>
        <a:ext cx="1330381" cy="1333882"/>
      </dsp:txXfrm>
    </dsp:sp>
    <dsp:sp modelId="{7AE03B4D-D43C-4686-8685-8F4D15D8D20B}">
      <dsp:nvSpPr>
        <dsp:cNvPr id="0" name=""/>
        <dsp:cNvSpPr/>
      </dsp:nvSpPr>
      <dsp:spPr>
        <a:xfrm rot="5400000">
          <a:off x="5350453" y="869458"/>
          <a:ext cx="1886394" cy="1881443"/>
        </a:xfrm>
        <a:prstGeom prst="pieWedge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Products</a:t>
          </a:r>
        </a:p>
      </dsp:txBody>
      <dsp:txXfrm rot="-5400000">
        <a:off x="5352928" y="1419495"/>
        <a:ext cx="1330381" cy="1333882"/>
      </dsp:txXfrm>
    </dsp:sp>
    <dsp:sp modelId="{871E7B76-E005-4E1F-BE4B-A8A93376A9F9}">
      <dsp:nvSpPr>
        <dsp:cNvPr id="0" name=""/>
        <dsp:cNvSpPr/>
      </dsp:nvSpPr>
      <dsp:spPr>
        <a:xfrm rot="10800000">
          <a:off x="5349603" y="2743976"/>
          <a:ext cx="1881443" cy="1886394"/>
        </a:xfrm>
        <a:prstGeom prst="pieWedge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Financials</a:t>
          </a:r>
        </a:p>
      </dsp:txBody>
      <dsp:txXfrm rot="10800000">
        <a:off x="5349603" y="2743976"/>
        <a:ext cx="1330381" cy="1333882"/>
      </dsp:txXfrm>
    </dsp:sp>
    <dsp:sp modelId="{014100F2-3D6D-4CEE-A405-B4D55E3A1348}">
      <dsp:nvSpPr>
        <dsp:cNvPr id="0" name=""/>
        <dsp:cNvSpPr/>
      </dsp:nvSpPr>
      <dsp:spPr>
        <a:xfrm rot="16200000">
          <a:off x="3458008" y="2737027"/>
          <a:ext cx="1886394" cy="1881443"/>
        </a:xfrm>
        <a:prstGeom prst="pieWedge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Sector</a:t>
          </a:r>
        </a:p>
      </dsp:txBody>
      <dsp:txXfrm rot="5400000">
        <a:off x="4011545" y="2734552"/>
        <a:ext cx="1330381" cy="1333882"/>
      </dsp:txXfrm>
    </dsp:sp>
    <dsp:sp modelId="{CF43314B-2C21-49DA-B6A0-32A912D7C164}">
      <dsp:nvSpPr>
        <dsp:cNvPr id="0" name=""/>
        <dsp:cNvSpPr/>
      </dsp:nvSpPr>
      <dsp:spPr>
        <a:xfrm>
          <a:off x="4904831" y="2279600"/>
          <a:ext cx="825798" cy="718085"/>
        </a:xfrm>
        <a:prstGeom prst="circularArrow">
          <a:avLst/>
        </a:prstGeom>
        <a:solidFill>
          <a:schemeClr val="accent1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A65BF0-2EBA-44D3-87CB-DE378DEAC841}">
      <dsp:nvSpPr>
        <dsp:cNvPr id="0" name=""/>
        <dsp:cNvSpPr/>
      </dsp:nvSpPr>
      <dsp:spPr>
        <a:xfrm rot="10800000">
          <a:off x="4929292" y="2487288"/>
          <a:ext cx="825798" cy="718085"/>
        </a:xfrm>
        <a:prstGeom prst="circularArrow">
          <a:avLst/>
        </a:prstGeom>
        <a:solidFill>
          <a:schemeClr val="accent1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2C2D1-2CCC-48A1-80EC-290C5C20407C}">
      <dsp:nvSpPr>
        <dsp:cNvPr id="0" name=""/>
        <dsp:cNvSpPr/>
      </dsp:nvSpPr>
      <dsp:spPr>
        <a:xfrm>
          <a:off x="5579503" y="2883137"/>
          <a:ext cx="4867826" cy="2826896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Debt reduction as planned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WC cycle in chemicals biz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De-pledging as promised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Interest cost</a:t>
          </a:r>
        </a:p>
      </dsp:txBody>
      <dsp:txXfrm>
        <a:off x="7101949" y="3651959"/>
        <a:ext cx="3283282" cy="1995976"/>
      </dsp:txXfrm>
    </dsp:sp>
    <dsp:sp modelId="{B1B7DF56-C653-44CB-81E1-D36E47F61503}">
      <dsp:nvSpPr>
        <dsp:cNvPr id="0" name=""/>
        <dsp:cNvSpPr/>
      </dsp:nvSpPr>
      <dsp:spPr>
        <a:xfrm>
          <a:off x="164215" y="2784691"/>
          <a:ext cx="4946905" cy="2925334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Increased competition for Lasa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Competing in global market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Formulations sales &amp; marketing different than API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475" y="3580284"/>
        <a:ext cx="3334313" cy="2065480"/>
      </dsp:txXfrm>
    </dsp:sp>
    <dsp:sp modelId="{676E9D37-C2F8-4D03-A717-231549D9971A}">
      <dsp:nvSpPr>
        <dsp:cNvPr id="0" name=""/>
        <dsp:cNvSpPr/>
      </dsp:nvSpPr>
      <dsp:spPr>
        <a:xfrm>
          <a:off x="5602452" y="81464"/>
          <a:ext cx="4729262" cy="2021934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Vet API – FDA Regulatory risk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Sp. Chemicals - environmental regulations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Stringent Customer audits</a:t>
          </a:r>
        </a:p>
      </dsp:txBody>
      <dsp:txXfrm>
        <a:off x="7065645" y="125879"/>
        <a:ext cx="3221653" cy="1427620"/>
      </dsp:txXfrm>
    </dsp:sp>
    <dsp:sp modelId="{B9563633-E105-480D-AFA4-013524F42C0E}">
      <dsp:nvSpPr>
        <dsp:cNvPr id="0" name=""/>
        <dsp:cNvSpPr/>
      </dsp:nvSpPr>
      <dsp:spPr>
        <a:xfrm>
          <a:off x="0" y="35161"/>
          <a:ext cx="5213692" cy="2180151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Raw material price rise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Key raw material iodine imported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Management depth &amp; process maturity to scale up the business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891" y="83052"/>
        <a:ext cx="3553802" cy="1539331"/>
      </dsp:txXfrm>
    </dsp:sp>
    <dsp:sp modelId="{E7773BEA-FA08-4E0C-9239-3CBE121A0B0F}">
      <dsp:nvSpPr>
        <dsp:cNvPr id="0" name=""/>
        <dsp:cNvSpPr/>
      </dsp:nvSpPr>
      <dsp:spPr>
        <a:xfrm>
          <a:off x="3469477" y="856387"/>
          <a:ext cx="1881443" cy="1886394"/>
        </a:xfrm>
        <a:prstGeom prst="pieWedge">
          <a:avLst/>
        </a:prstGeom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Operational</a:t>
          </a:r>
        </a:p>
      </dsp:txBody>
      <dsp:txXfrm>
        <a:off x="4020539" y="1408899"/>
        <a:ext cx="1330381" cy="1333882"/>
      </dsp:txXfrm>
    </dsp:sp>
    <dsp:sp modelId="{7AE03B4D-D43C-4686-8685-8F4D15D8D20B}">
      <dsp:nvSpPr>
        <dsp:cNvPr id="0" name=""/>
        <dsp:cNvSpPr/>
      </dsp:nvSpPr>
      <dsp:spPr>
        <a:xfrm rot="5400000">
          <a:off x="5350453" y="869458"/>
          <a:ext cx="1886394" cy="1881443"/>
        </a:xfrm>
        <a:prstGeom prst="pieWedge">
          <a:avLst/>
        </a:prstGeom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Regulatory</a:t>
          </a:r>
        </a:p>
      </dsp:txBody>
      <dsp:txXfrm rot="-5400000">
        <a:off x="5352928" y="1419495"/>
        <a:ext cx="1330381" cy="1333882"/>
      </dsp:txXfrm>
    </dsp:sp>
    <dsp:sp modelId="{871E7B76-E005-4E1F-BE4B-A8A93376A9F9}">
      <dsp:nvSpPr>
        <dsp:cNvPr id="0" name=""/>
        <dsp:cNvSpPr/>
      </dsp:nvSpPr>
      <dsp:spPr>
        <a:xfrm rot="10800000">
          <a:off x="5349603" y="2743976"/>
          <a:ext cx="1881443" cy="1886394"/>
        </a:xfrm>
        <a:prstGeom prst="pieWedge">
          <a:avLst/>
        </a:prstGeom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Financial</a:t>
          </a:r>
        </a:p>
      </dsp:txBody>
      <dsp:txXfrm rot="10800000">
        <a:off x="5349603" y="2743976"/>
        <a:ext cx="1330381" cy="1333882"/>
      </dsp:txXfrm>
    </dsp:sp>
    <dsp:sp modelId="{014100F2-3D6D-4CEE-A405-B4D55E3A1348}">
      <dsp:nvSpPr>
        <dsp:cNvPr id="0" name=""/>
        <dsp:cNvSpPr/>
      </dsp:nvSpPr>
      <dsp:spPr>
        <a:xfrm rot="16200000">
          <a:off x="3458008" y="2737027"/>
          <a:ext cx="1886394" cy="1881443"/>
        </a:xfrm>
        <a:prstGeom prst="pieWedge">
          <a:avLst/>
        </a:prstGeom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Competitive</a:t>
          </a:r>
        </a:p>
      </dsp:txBody>
      <dsp:txXfrm rot="5400000">
        <a:off x="4011545" y="2734552"/>
        <a:ext cx="1330381" cy="1333882"/>
      </dsp:txXfrm>
    </dsp:sp>
    <dsp:sp modelId="{CF43314B-2C21-49DA-B6A0-32A912D7C164}">
      <dsp:nvSpPr>
        <dsp:cNvPr id="0" name=""/>
        <dsp:cNvSpPr/>
      </dsp:nvSpPr>
      <dsp:spPr>
        <a:xfrm>
          <a:off x="4951745" y="2264692"/>
          <a:ext cx="825798" cy="718085"/>
        </a:xfrm>
        <a:prstGeom prst="circularArrow">
          <a:avLst/>
        </a:prstGeom>
        <a:solidFill>
          <a:schemeClr val="accent5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A65BF0-2EBA-44D3-87CB-DE378DEAC841}">
      <dsp:nvSpPr>
        <dsp:cNvPr id="0" name=""/>
        <dsp:cNvSpPr/>
      </dsp:nvSpPr>
      <dsp:spPr>
        <a:xfrm rot="10800000">
          <a:off x="4951745" y="2492258"/>
          <a:ext cx="825798" cy="718085"/>
        </a:xfrm>
        <a:prstGeom prst="circularArrow">
          <a:avLst/>
        </a:prstGeom>
        <a:solidFill>
          <a:schemeClr val="accent5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4AD63-DFFB-4283-B910-A720DEE76F82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F102B-67DB-490D-956C-2AAEC865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YoY growth for NP for FY16 is 26%          Receivable</a:t>
            </a:r>
            <a:r>
              <a:rPr lang="en-US" baseline="0" dirty="0"/>
              <a:t> days – 84 days           </a:t>
            </a:r>
            <a:r>
              <a:rPr lang="en-US" dirty="0" err="1"/>
              <a:t>Pietroski</a:t>
            </a:r>
            <a:r>
              <a:rPr lang="en-US" dirty="0"/>
              <a:t> F score – 7           FY17 NP</a:t>
            </a:r>
            <a:r>
              <a:rPr lang="en-US" baseline="0" dirty="0"/>
              <a:t> ~ 44  to 45           FY 17 EPS ~ 22 to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F102B-67DB-490D-956C-2AAEC865C9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48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LT debt is going to be around 72 Cr in FY17.  EPS FY 17 ~ 9.5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F102B-67DB-490D-956C-2AAEC865C9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44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F102B-67DB-490D-956C-2AAEC865C90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95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EPS FY 17 ~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F102B-67DB-490D-956C-2AAEC865C90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03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</a:t>
            </a:r>
            <a:r>
              <a:rPr lang="en-US" baseline="0" dirty="0"/>
              <a:t> export is 16% total sales as of Q1 FY17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F102B-67DB-490D-956C-2AAEC865C90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62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F102B-67DB-490D-956C-2AAEC865C90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57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69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74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6490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178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5514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854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176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91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33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71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5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7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6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70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86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65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5398" y="2482262"/>
            <a:ext cx="8454289" cy="865257"/>
          </a:xfrm>
        </p:spPr>
        <p:txBody>
          <a:bodyPr/>
          <a:lstStyle/>
          <a:p>
            <a:r>
              <a:rPr lang="en-US" sz="4800" dirty="0" err="1"/>
              <a:t>Omkar</a:t>
            </a:r>
            <a:r>
              <a:rPr lang="en-US" sz="4800" dirty="0"/>
              <a:t> Specialty Chemicals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8671" y="3711906"/>
            <a:ext cx="6149434" cy="666600"/>
          </a:xfrm>
        </p:spPr>
        <p:txBody>
          <a:bodyPr>
            <a:normAutofit/>
          </a:bodyPr>
          <a:lstStyle/>
          <a:p>
            <a:r>
              <a:rPr lang="en-US" sz="2800" b="1" dirty="0"/>
              <a:t>A Micro Cap Spin-Off Situation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36222" y="5891138"/>
            <a:ext cx="5854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 Presentation By Girish Deshpande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04" y="1"/>
            <a:ext cx="3072311" cy="18983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7678" y="-10961"/>
            <a:ext cx="6618948" cy="18596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1215" y="1"/>
            <a:ext cx="2619375" cy="181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640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5955" y="132124"/>
            <a:ext cx="5378327" cy="742520"/>
          </a:xfrm>
        </p:spPr>
        <p:txBody>
          <a:bodyPr/>
          <a:lstStyle/>
          <a:p>
            <a:r>
              <a:rPr lang="en-US" dirty="0"/>
              <a:t>Lasa Business Model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970185"/>
              </p:ext>
            </p:extLst>
          </p:nvPr>
        </p:nvGraphicFramePr>
        <p:xfrm>
          <a:off x="1774135" y="1113182"/>
          <a:ext cx="10301908" cy="5516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2124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0734" y="560170"/>
            <a:ext cx="5631705" cy="841758"/>
          </a:xfrm>
        </p:spPr>
        <p:txBody>
          <a:bodyPr/>
          <a:lstStyle/>
          <a:p>
            <a:r>
              <a:rPr lang="en-US" dirty="0"/>
              <a:t>Lasa – Key Financials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935499"/>
              </p:ext>
            </p:extLst>
          </p:nvPr>
        </p:nvGraphicFramePr>
        <p:xfrm>
          <a:off x="2026762" y="2612573"/>
          <a:ext cx="4248247" cy="3984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23">
                  <a:extLst>
                    <a:ext uri="{9D8B030D-6E8A-4147-A177-3AD203B41FA5}">
                      <a16:colId xmlns:a16="http://schemas.microsoft.com/office/drawing/2014/main" val="1919448901"/>
                    </a:ext>
                  </a:extLst>
                </a:gridCol>
                <a:gridCol w="1193869">
                  <a:extLst>
                    <a:ext uri="{9D8B030D-6E8A-4147-A177-3AD203B41FA5}">
                      <a16:colId xmlns:a16="http://schemas.microsoft.com/office/drawing/2014/main" val="2722439261"/>
                    </a:ext>
                  </a:extLst>
                </a:gridCol>
                <a:gridCol w="1174755">
                  <a:extLst>
                    <a:ext uri="{9D8B030D-6E8A-4147-A177-3AD203B41FA5}">
                      <a16:colId xmlns:a16="http://schemas.microsoft.com/office/drawing/2014/main" val="4247145595"/>
                    </a:ext>
                  </a:extLst>
                </a:gridCol>
              </a:tblGrid>
              <a:tr h="6474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FY16 </a:t>
                      </a:r>
                    </a:p>
                    <a:p>
                      <a:r>
                        <a:rPr lang="en-US" sz="1600" dirty="0"/>
                        <a:t>(Cr)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Q1 FY17</a:t>
                      </a:r>
                    </a:p>
                    <a:p>
                      <a:r>
                        <a:rPr lang="en-US" sz="1600" dirty="0"/>
                        <a:t>(Cr)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933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81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Sales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982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Ebidta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749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Ebidta</a:t>
                      </a:r>
                      <a:r>
                        <a:rPr lang="en-US" dirty="0"/>
                        <a:t> Margin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19.72%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937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Interest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766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490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3.73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720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540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00262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54463" y="1978349"/>
            <a:ext cx="1066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P&amp;L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008619"/>
              </p:ext>
            </p:extLst>
          </p:nvPr>
        </p:nvGraphicFramePr>
        <p:xfrm>
          <a:off x="7126664" y="2578231"/>
          <a:ext cx="3973398" cy="3624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524">
                  <a:extLst>
                    <a:ext uri="{9D8B030D-6E8A-4147-A177-3AD203B41FA5}">
                      <a16:colId xmlns:a16="http://schemas.microsoft.com/office/drawing/2014/main" val="1919448901"/>
                    </a:ext>
                  </a:extLst>
                </a:gridCol>
                <a:gridCol w="1432874">
                  <a:extLst>
                    <a:ext uri="{9D8B030D-6E8A-4147-A177-3AD203B41FA5}">
                      <a16:colId xmlns:a16="http://schemas.microsoft.com/office/drawing/2014/main" val="2722439261"/>
                    </a:ext>
                  </a:extLst>
                </a:gridCol>
              </a:tblGrid>
              <a:tr h="6575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FY16 </a:t>
                      </a:r>
                    </a:p>
                    <a:p>
                      <a:r>
                        <a:rPr lang="en-US" sz="1600" dirty="0"/>
                        <a:t>(Cr)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933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Shareholder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81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LT 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      (72)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35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 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749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Current Liabilities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119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Current</a:t>
                      </a:r>
                      <a:r>
                        <a:rPr lang="en-US" baseline="0" dirty="0"/>
                        <a:t> Assets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002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Fixed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186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490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Asset Turnover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09012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91663" y="2017336"/>
            <a:ext cx="1999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8547" y="0"/>
            <a:ext cx="2963453" cy="170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788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086" y="519749"/>
            <a:ext cx="6804523" cy="881668"/>
          </a:xfrm>
        </p:spPr>
        <p:txBody>
          <a:bodyPr/>
          <a:lstStyle/>
          <a:p>
            <a:r>
              <a:rPr lang="en-US" dirty="0"/>
              <a:t>Competitive Situation of Lasa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542" y="2352261"/>
            <a:ext cx="8915400" cy="377762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Sequent Scientific and LGL Fine key competitors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Market domination in n few products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Backward integration ensures good Gross Margin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Enough Capacity available. No capex for next 2 years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35% capacity utilized. Operating leverage benefit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Current capacity can support sales of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350 Cr for next 2 years.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Lasa has opportunity to exploit global market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Formulations will need different sales &amp; Marketing strategy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8547" y="0"/>
            <a:ext cx="2963453" cy="170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127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211" y="393154"/>
            <a:ext cx="8911687" cy="648509"/>
          </a:xfrm>
        </p:spPr>
        <p:txBody>
          <a:bodyPr/>
          <a:lstStyle/>
          <a:p>
            <a:r>
              <a:rPr lang="en-US" dirty="0"/>
              <a:t>Vet API - Peer Comparison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281447"/>
              </p:ext>
            </p:extLst>
          </p:nvPr>
        </p:nvGraphicFramePr>
        <p:xfrm>
          <a:off x="2588211" y="1239625"/>
          <a:ext cx="7936817" cy="5054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96">
                  <a:extLst>
                    <a:ext uri="{9D8B030D-6E8A-4147-A177-3AD203B41FA5}">
                      <a16:colId xmlns:a16="http://schemas.microsoft.com/office/drawing/2014/main" val="2614749043"/>
                    </a:ext>
                  </a:extLst>
                </a:gridCol>
                <a:gridCol w="1380058">
                  <a:extLst>
                    <a:ext uri="{9D8B030D-6E8A-4147-A177-3AD203B41FA5}">
                      <a16:colId xmlns:a16="http://schemas.microsoft.com/office/drawing/2014/main" val="2137428193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val="3645246131"/>
                    </a:ext>
                  </a:extLst>
                </a:gridCol>
                <a:gridCol w="1286759">
                  <a:extLst>
                    <a:ext uri="{9D8B030D-6E8A-4147-A177-3AD203B41FA5}">
                      <a16:colId xmlns:a16="http://schemas.microsoft.com/office/drawing/2014/main" val="1946760739"/>
                    </a:ext>
                  </a:extLst>
                </a:gridCol>
                <a:gridCol w="1569564">
                  <a:extLst>
                    <a:ext uri="{9D8B030D-6E8A-4147-A177-3AD203B41FA5}">
                      <a16:colId xmlns:a16="http://schemas.microsoft.com/office/drawing/2014/main" val="1693684603"/>
                    </a:ext>
                  </a:extLst>
                </a:gridCol>
              </a:tblGrid>
              <a:tr h="770618">
                <a:tc>
                  <a:txBody>
                    <a:bodyPr/>
                    <a:lstStyle/>
                    <a:p>
                      <a:r>
                        <a:rPr lang="en-US" dirty="0"/>
                        <a:t>FY16 </a:t>
                      </a:r>
                    </a:p>
                    <a:p>
                      <a:r>
                        <a:rPr lang="en-US" dirty="0"/>
                        <a:t>(Cr)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Sequent Scientific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NGL Fine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Hester Biosciences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338426"/>
                  </a:ext>
                </a:extLst>
              </a:tr>
              <a:tr h="411947">
                <a:tc>
                  <a:txBody>
                    <a:bodyPr/>
                    <a:lstStyle/>
                    <a:p>
                      <a:r>
                        <a:rPr lang="en-US" sz="1600" dirty="0"/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96.29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983628"/>
                  </a:ext>
                </a:extLst>
              </a:tr>
              <a:tr h="411947">
                <a:tc>
                  <a:txBody>
                    <a:bodyPr/>
                    <a:lstStyle/>
                    <a:p>
                      <a:r>
                        <a:rPr lang="en-US" sz="1600" b="1" dirty="0"/>
                        <a:t>Sales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776773"/>
                  </a:ext>
                </a:extLst>
              </a:tr>
              <a:tr h="603916">
                <a:tc>
                  <a:txBody>
                    <a:bodyPr/>
                    <a:lstStyle/>
                    <a:p>
                      <a:r>
                        <a:rPr lang="en-US" sz="1600" dirty="0"/>
                        <a:t>Gross Margin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57.6%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908570"/>
                  </a:ext>
                </a:extLst>
              </a:tr>
              <a:tr h="603916">
                <a:tc>
                  <a:txBody>
                    <a:bodyPr/>
                    <a:lstStyle/>
                    <a:p>
                      <a:r>
                        <a:rPr lang="en-US" sz="1600" b="1" dirty="0"/>
                        <a:t>EBIDTA Margin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11.60%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22.4%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595274"/>
                  </a:ext>
                </a:extLst>
              </a:tr>
              <a:tr h="411947">
                <a:tc>
                  <a:txBody>
                    <a:bodyPr/>
                    <a:lstStyle/>
                    <a:p>
                      <a:r>
                        <a:rPr lang="en-US" sz="1600" dirty="0"/>
                        <a:t>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-22.1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424753"/>
                  </a:ext>
                </a:extLst>
              </a:tr>
              <a:tr h="411947">
                <a:tc>
                  <a:txBody>
                    <a:bodyPr/>
                    <a:lstStyle/>
                    <a:p>
                      <a:r>
                        <a:rPr lang="en-US" sz="1600" b="1" dirty="0"/>
                        <a:t>ROIC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50.5%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433563"/>
                  </a:ext>
                </a:extLst>
              </a:tr>
              <a:tr h="603916">
                <a:tc>
                  <a:txBody>
                    <a:bodyPr/>
                    <a:lstStyle/>
                    <a:p>
                      <a:r>
                        <a:rPr lang="en-US" sz="1600" dirty="0"/>
                        <a:t>Debt/EBIDTA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1.81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851349"/>
                  </a:ext>
                </a:extLst>
              </a:tr>
              <a:tr h="411947">
                <a:tc>
                  <a:txBody>
                    <a:bodyPr/>
                    <a:lstStyle/>
                    <a:p>
                      <a:r>
                        <a:rPr lang="en-US" sz="1600" dirty="0"/>
                        <a:t>Price/Sales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5.37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6.34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500094"/>
                  </a:ext>
                </a:extLst>
              </a:tr>
              <a:tr h="411947">
                <a:tc>
                  <a:txBody>
                    <a:bodyPr/>
                    <a:lstStyle/>
                    <a:p>
                      <a:r>
                        <a:rPr lang="en-US" sz="1600" dirty="0"/>
                        <a:t>EV/EBIDTA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48.83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10.84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20.02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9457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54272" y="6399957"/>
            <a:ext cx="6282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  <a:r>
              <a:rPr lang="en-US" b="1" dirty="0"/>
              <a:t>This is based on FY16 data made available by </a:t>
            </a:r>
            <a:r>
              <a:rPr lang="en-US" b="1" dirty="0" err="1"/>
              <a:t>Omkar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5509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6635622" cy="888892"/>
          </a:xfrm>
        </p:spPr>
        <p:txBody>
          <a:bodyPr/>
          <a:lstStyle/>
          <a:p>
            <a:r>
              <a:rPr lang="en-US" dirty="0"/>
              <a:t>Strategic Plans For Lasa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406977"/>
            <a:ext cx="8915400" cy="3777622"/>
          </a:xfrm>
        </p:spPr>
        <p:txBody>
          <a:bodyPr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Backward and forward integration to ensure margins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Grow formulations business. 15 dosage forms in next one year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Formulations will need different sales strategy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Opportunity in Export markets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Innovation- At least 2 high margin molecules every year.   </a:t>
            </a:r>
            <a:endParaRPr lang="en-US" sz="20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Make Compliance with regulatory &amp; customer standards into competitive strength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LT debt payment in next 4 years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8547" y="0"/>
            <a:ext cx="2963453" cy="170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655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754" y="3190922"/>
            <a:ext cx="7516322" cy="784349"/>
          </a:xfrm>
        </p:spPr>
        <p:txBody>
          <a:bodyPr/>
          <a:lstStyle/>
          <a:p>
            <a:r>
              <a:rPr lang="en-US" dirty="0"/>
              <a:t>Specialty Chemicals Business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1444" y="6285726"/>
            <a:ext cx="8530726" cy="313857"/>
          </a:xfrm>
        </p:spPr>
        <p:txBody>
          <a:bodyPr>
            <a:noAutofit/>
          </a:bodyPr>
          <a:lstStyle/>
          <a:p>
            <a:r>
              <a:rPr lang="en-US" sz="1600" b="1" dirty="0"/>
              <a:t>Note- This entity will retain the name  </a:t>
            </a:r>
            <a:r>
              <a:rPr lang="en-US" sz="1600" b="1" dirty="0" err="1"/>
              <a:t>Omkar</a:t>
            </a:r>
            <a:r>
              <a:rPr lang="en-US" sz="1600" b="1" dirty="0"/>
              <a:t> Specialty Chemicals Ltd post spin-off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23" y="6828"/>
            <a:ext cx="12008177" cy="12752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823" y="1282045"/>
            <a:ext cx="2153499" cy="170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565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7866" y="156971"/>
            <a:ext cx="8164995" cy="742520"/>
          </a:xfrm>
        </p:spPr>
        <p:txBody>
          <a:bodyPr>
            <a:normAutofit/>
          </a:bodyPr>
          <a:lstStyle/>
          <a:p>
            <a:r>
              <a:rPr lang="en-US" dirty="0"/>
              <a:t>Specialty Chemicals Business Model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477977"/>
              </p:ext>
            </p:extLst>
          </p:nvPr>
        </p:nvGraphicFramePr>
        <p:xfrm>
          <a:off x="1515717" y="1147970"/>
          <a:ext cx="10500692" cy="5710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23704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6304" y="278091"/>
            <a:ext cx="9655609" cy="62660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72280" y="6544143"/>
            <a:ext cx="27991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Source-Allied market research</a:t>
            </a:r>
          </a:p>
        </p:txBody>
      </p:sp>
    </p:spTree>
    <p:extLst>
      <p:ext uri="{BB962C8B-B14F-4D97-AF65-F5344CB8AC3E}">
        <p14:creationId xmlns:p14="http://schemas.microsoft.com/office/powerpoint/2010/main" val="3875404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8547" y="0"/>
            <a:ext cx="2963453" cy="17062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086" y="502484"/>
            <a:ext cx="7053001" cy="827618"/>
          </a:xfrm>
        </p:spPr>
        <p:txBody>
          <a:bodyPr>
            <a:normAutofit/>
          </a:bodyPr>
          <a:lstStyle/>
          <a:p>
            <a:r>
              <a:rPr lang="en-US" dirty="0"/>
              <a:t>Sp. Chemical – Key Financials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776250"/>
              </p:ext>
            </p:extLst>
          </p:nvPr>
        </p:nvGraphicFramePr>
        <p:xfrm>
          <a:off x="2448842" y="2451984"/>
          <a:ext cx="4260073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5167">
                  <a:extLst>
                    <a:ext uri="{9D8B030D-6E8A-4147-A177-3AD203B41FA5}">
                      <a16:colId xmlns:a16="http://schemas.microsoft.com/office/drawing/2014/main" val="1919448901"/>
                    </a:ext>
                  </a:extLst>
                </a:gridCol>
                <a:gridCol w="1259066">
                  <a:extLst>
                    <a:ext uri="{9D8B030D-6E8A-4147-A177-3AD203B41FA5}">
                      <a16:colId xmlns:a16="http://schemas.microsoft.com/office/drawing/2014/main" val="2722439261"/>
                    </a:ext>
                  </a:extLst>
                </a:gridCol>
                <a:gridCol w="1205840">
                  <a:extLst>
                    <a:ext uri="{9D8B030D-6E8A-4147-A177-3AD203B41FA5}">
                      <a16:colId xmlns:a16="http://schemas.microsoft.com/office/drawing/2014/main" val="1576541781"/>
                    </a:ext>
                  </a:extLst>
                </a:gridCol>
              </a:tblGrid>
              <a:tr h="6158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FY16 </a:t>
                      </a:r>
                    </a:p>
                    <a:p>
                      <a:r>
                        <a:rPr lang="en-US" dirty="0"/>
                        <a:t>(Cr)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Q1 FY17</a:t>
                      </a:r>
                    </a:p>
                    <a:p>
                      <a:r>
                        <a:rPr lang="en-US" dirty="0"/>
                        <a:t>(Cr)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933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81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Sales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9.2%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625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Ebidta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749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Ebidta</a:t>
                      </a:r>
                      <a:r>
                        <a:rPr lang="en-US" dirty="0"/>
                        <a:t> Margin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15.1 %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16.9 %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817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Interest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766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490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248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540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87937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51961" y="1936947"/>
            <a:ext cx="702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P&amp;L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030372"/>
              </p:ext>
            </p:extLst>
          </p:nvPr>
        </p:nvGraphicFramePr>
        <p:xfrm>
          <a:off x="7408510" y="2485573"/>
          <a:ext cx="4064000" cy="3490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0848">
                  <a:extLst>
                    <a:ext uri="{9D8B030D-6E8A-4147-A177-3AD203B41FA5}">
                      <a16:colId xmlns:a16="http://schemas.microsoft.com/office/drawing/2014/main" val="1919448901"/>
                    </a:ext>
                  </a:extLst>
                </a:gridCol>
                <a:gridCol w="1483152">
                  <a:extLst>
                    <a:ext uri="{9D8B030D-6E8A-4147-A177-3AD203B41FA5}">
                      <a16:colId xmlns:a16="http://schemas.microsoft.com/office/drawing/2014/main" val="2722439261"/>
                    </a:ext>
                  </a:extLst>
                </a:gridCol>
              </a:tblGrid>
              <a:tr h="8945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FY16</a:t>
                      </a:r>
                    </a:p>
                    <a:p>
                      <a:r>
                        <a:rPr lang="en-US" dirty="0"/>
                        <a:t>(Cr)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933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Shareholder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181.4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81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LT 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35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 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749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Current</a:t>
                      </a:r>
                      <a:r>
                        <a:rPr lang="en-US" baseline="0" dirty="0"/>
                        <a:t> Assets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215.7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002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Current Liabilities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175.6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766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490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Asset Turnover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54082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22734" y="1977903"/>
            <a:ext cx="2340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Balance Sheet</a:t>
            </a:r>
          </a:p>
        </p:txBody>
      </p:sp>
    </p:spTree>
    <p:extLst>
      <p:ext uri="{BB962C8B-B14F-4D97-AF65-F5344CB8AC3E}">
        <p14:creationId xmlns:p14="http://schemas.microsoft.com/office/powerpoint/2010/main" val="1909022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2033"/>
          </a:xfrm>
        </p:spPr>
        <p:txBody>
          <a:bodyPr/>
          <a:lstStyle/>
          <a:p>
            <a:r>
              <a:rPr lang="en-US" dirty="0"/>
              <a:t>Competitive Situation of Sp. Chemicals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China is not a Threat to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Omkar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 competition for Advanced Intermediates, Selenium and resolving agents products in India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Large customer base. No dependence on few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Some barrier to entry – 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Knowledge intensive and research driven. Experience matters.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Takes long time to gain trust &amp; Approvals from Customers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Some customer captivity –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Omkar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in DFMs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Vertical Integration right after petrochemicals stage ensures efficiency, quality and profitability</a:t>
            </a:r>
          </a:p>
        </p:txBody>
      </p:sp>
    </p:spTree>
    <p:extLst>
      <p:ext uri="{BB962C8B-B14F-4D97-AF65-F5344CB8AC3E}">
        <p14:creationId xmlns:p14="http://schemas.microsoft.com/office/powerpoint/2010/main" val="1409940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142" y="509810"/>
            <a:ext cx="3032623" cy="1280890"/>
          </a:xfrm>
        </p:spPr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69" y="2406926"/>
            <a:ext cx="9203566" cy="377762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presentation is based on the data available at this point in time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Buy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Recommendation or Report.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Objective is to present this case study to explain my investment process and share my learning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 am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authorized or qualified to recommend stock investments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 own this stock. That means I may be biased towards this stock.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Always do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your own due diligence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before you invest in any stock.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Micro cap stocks can be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high risk - high reward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kind and may not be for all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8547" y="0"/>
            <a:ext cx="2963453" cy="170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823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6455"/>
          </a:xfrm>
        </p:spPr>
        <p:txBody>
          <a:bodyPr/>
          <a:lstStyle/>
          <a:p>
            <a:r>
              <a:rPr lang="en-US" dirty="0"/>
              <a:t>Strategic Plans for Specialty Chemicals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Backward integration yielding results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Rising share of intermediates- High GM products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molecules- 15 DMFs filed.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Innovation to improve process efficiency - process patents filed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Outsourcing to avoid capex  and improve ROIC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Improve WC days- Brought down from 200+ days in FY15 to 130-140 in FY16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Grow exports -  Low interest loans,  Import hedge, Better terms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LT Debt repayment in next 4 years</a:t>
            </a:r>
          </a:p>
        </p:txBody>
      </p:sp>
    </p:spTree>
    <p:extLst>
      <p:ext uri="{BB962C8B-B14F-4D97-AF65-F5344CB8AC3E}">
        <p14:creationId xmlns:p14="http://schemas.microsoft.com/office/powerpoint/2010/main" val="2920502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8547" y="0"/>
            <a:ext cx="2963453" cy="17062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7369" y="583483"/>
            <a:ext cx="7584745" cy="723923"/>
          </a:xfrm>
        </p:spPr>
        <p:txBody>
          <a:bodyPr/>
          <a:lstStyle/>
          <a:p>
            <a:r>
              <a:rPr lang="en-US" dirty="0"/>
              <a:t>Sp. Chemicals - Peer Comparison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248571"/>
              </p:ext>
            </p:extLst>
          </p:nvPr>
        </p:nvGraphicFramePr>
        <p:xfrm>
          <a:off x="2726764" y="1692897"/>
          <a:ext cx="7108007" cy="4843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593">
                  <a:extLst>
                    <a:ext uri="{9D8B030D-6E8A-4147-A177-3AD203B41FA5}">
                      <a16:colId xmlns:a16="http://schemas.microsoft.com/office/drawing/2014/main" val="2614749043"/>
                    </a:ext>
                  </a:extLst>
                </a:gridCol>
                <a:gridCol w="1669773">
                  <a:extLst>
                    <a:ext uri="{9D8B030D-6E8A-4147-A177-3AD203B41FA5}">
                      <a16:colId xmlns:a16="http://schemas.microsoft.com/office/drawing/2014/main" val="2137428193"/>
                    </a:ext>
                  </a:extLst>
                </a:gridCol>
                <a:gridCol w="1613723">
                  <a:extLst>
                    <a:ext uri="{9D8B030D-6E8A-4147-A177-3AD203B41FA5}">
                      <a16:colId xmlns:a16="http://schemas.microsoft.com/office/drawing/2014/main" val="1313380039"/>
                    </a:ext>
                  </a:extLst>
                </a:gridCol>
                <a:gridCol w="1710918">
                  <a:extLst>
                    <a:ext uri="{9D8B030D-6E8A-4147-A177-3AD203B41FA5}">
                      <a16:colId xmlns:a16="http://schemas.microsoft.com/office/drawing/2014/main" val="3645246131"/>
                    </a:ext>
                  </a:extLst>
                </a:gridCol>
              </a:tblGrid>
              <a:tr h="677944">
                <a:tc>
                  <a:txBody>
                    <a:bodyPr/>
                    <a:lstStyle/>
                    <a:p>
                      <a:r>
                        <a:rPr lang="en-US" dirty="0"/>
                        <a:t>FY16 Data</a:t>
                      </a:r>
                    </a:p>
                    <a:p>
                      <a:r>
                        <a:rPr lang="en-US" dirty="0"/>
                        <a:t>(Cr)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Omkar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Sp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Chem</a:t>
                      </a:r>
                      <a:r>
                        <a:rPr lang="en-US" dirty="0"/>
                        <a:t> 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Navin</a:t>
                      </a:r>
                      <a:r>
                        <a:rPr lang="en-US" dirty="0"/>
                        <a:t> Fluorine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Aarti</a:t>
                      </a:r>
                      <a:r>
                        <a:rPr lang="en-US" dirty="0"/>
                        <a:t> Drugs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338426"/>
                  </a:ext>
                </a:extLst>
              </a:tr>
              <a:tr h="436615">
                <a:tc>
                  <a:txBody>
                    <a:bodyPr/>
                    <a:lstStyle/>
                    <a:p>
                      <a:r>
                        <a:rPr lang="en-US" dirty="0"/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983628"/>
                  </a:ext>
                </a:extLst>
              </a:tr>
              <a:tr h="436615">
                <a:tc>
                  <a:txBody>
                    <a:bodyPr/>
                    <a:lstStyle/>
                    <a:p>
                      <a:r>
                        <a:rPr lang="en-US" b="1" dirty="0"/>
                        <a:t>Sales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-0.32%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712837"/>
                  </a:ext>
                </a:extLst>
              </a:tr>
              <a:tr h="436615">
                <a:tc>
                  <a:txBody>
                    <a:bodyPr/>
                    <a:lstStyle/>
                    <a:p>
                      <a:r>
                        <a:rPr lang="en-US" dirty="0"/>
                        <a:t>Gross Margin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908570"/>
                  </a:ext>
                </a:extLst>
              </a:tr>
              <a:tr h="436615">
                <a:tc>
                  <a:txBody>
                    <a:bodyPr/>
                    <a:lstStyle/>
                    <a:p>
                      <a:r>
                        <a:rPr lang="en-US" b="1" dirty="0"/>
                        <a:t>EBIDTA Margin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16-19%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21.3%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14.72 %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595274"/>
                  </a:ext>
                </a:extLst>
              </a:tr>
              <a:tr h="436615">
                <a:tc>
                  <a:txBody>
                    <a:bodyPr/>
                    <a:lstStyle/>
                    <a:p>
                      <a:r>
                        <a:rPr lang="en-US" dirty="0"/>
                        <a:t>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66.28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424753"/>
                  </a:ext>
                </a:extLst>
              </a:tr>
              <a:tr h="436615">
                <a:tc>
                  <a:txBody>
                    <a:bodyPr/>
                    <a:lstStyle/>
                    <a:p>
                      <a:r>
                        <a:rPr lang="en-US" b="1" dirty="0"/>
                        <a:t>ROIC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22-25%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26.7%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18 %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433563"/>
                  </a:ext>
                </a:extLst>
              </a:tr>
              <a:tr h="436615">
                <a:tc>
                  <a:txBody>
                    <a:bodyPr/>
                    <a:lstStyle/>
                    <a:p>
                      <a:r>
                        <a:rPr lang="en-US" dirty="0"/>
                        <a:t>Debt/EBIDTA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851349"/>
                  </a:ext>
                </a:extLst>
              </a:tr>
              <a:tr h="436615">
                <a:tc>
                  <a:txBody>
                    <a:bodyPr/>
                    <a:lstStyle/>
                    <a:p>
                      <a:r>
                        <a:rPr lang="en-US" dirty="0"/>
                        <a:t>Price/Sales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500094"/>
                  </a:ext>
                </a:extLst>
              </a:tr>
              <a:tr h="436615">
                <a:tc>
                  <a:txBody>
                    <a:bodyPr/>
                    <a:lstStyle/>
                    <a:p>
                      <a:r>
                        <a:rPr lang="en-US" dirty="0"/>
                        <a:t>EV/EBIDTA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945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817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7866" y="156971"/>
            <a:ext cx="8164995" cy="742520"/>
          </a:xfrm>
        </p:spPr>
        <p:txBody>
          <a:bodyPr>
            <a:normAutofit/>
          </a:bodyPr>
          <a:lstStyle/>
          <a:p>
            <a:r>
              <a:rPr lang="en-US" dirty="0"/>
              <a:t>Key </a:t>
            </a:r>
            <a:r>
              <a:rPr lang="en-US" dirty="0">
                <a:solidFill>
                  <a:schemeClr val="tx1"/>
                </a:solidFill>
              </a:rPr>
              <a:t>Risks</a:t>
            </a:r>
            <a:r>
              <a:rPr lang="en-US" dirty="0"/>
              <a:t> to investment thesis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425068"/>
              </p:ext>
            </p:extLst>
          </p:nvPr>
        </p:nvGraphicFramePr>
        <p:xfrm>
          <a:off x="1515717" y="1147970"/>
          <a:ext cx="10500692" cy="5710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631963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0849" y="629080"/>
            <a:ext cx="6778486" cy="1280890"/>
          </a:xfrm>
        </p:spPr>
        <p:txBody>
          <a:bodyPr/>
          <a:lstStyle/>
          <a:p>
            <a:r>
              <a:rPr lang="en-US" dirty="0"/>
              <a:t>Key Management Personnel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3952" y="2734102"/>
            <a:ext cx="8915400" cy="2022324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CMD  -  Mr. Pravin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Herlekar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CFO   -  Mr. Pravin Agrawal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Director-  Mr.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Omkar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Herlekar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8547" y="0"/>
            <a:ext cx="2963453" cy="170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0597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384" y="529688"/>
            <a:ext cx="4747124" cy="638160"/>
          </a:xfrm>
        </p:spPr>
        <p:txBody>
          <a:bodyPr>
            <a:normAutofit fontScale="90000"/>
          </a:bodyPr>
          <a:lstStyle/>
          <a:p>
            <a:r>
              <a:rPr lang="en-US" dirty="0"/>
              <a:t>So In Nutshell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12132" y="2142634"/>
            <a:ext cx="4333393" cy="3777622"/>
          </a:xfrm>
          <a:ln>
            <a:solidFill>
              <a:schemeClr val="accent6"/>
            </a:solidFill>
          </a:ln>
        </p:spPr>
        <p:txBody>
          <a:bodyPr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Spin off of Lasa will unlock value due to higher valuation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Lasa is high profit, high growth, high FCF business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Formulations will improve margins &amp; Growth further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Enough capacity to grow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Marquee customers &amp; repeat business. Good Export potential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05261" y="2142635"/>
            <a:ext cx="4651580" cy="4152900"/>
          </a:xfrm>
          <a:ln>
            <a:solidFill>
              <a:schemeClr val="accent6"/>
            </a:solidFill>
          </a:ln>
        </p:spPr>
        <p:txBody>
          <a:bodyPr>
            <a:no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Sp. Chemicals business will grow @15-20% in next 2-3 years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New molecules will improve GM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WC issues coming under control.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Marquee customers. No competition in many intermediates &amp; selenium derivatives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Specific time bound plan to repay debt in 4 years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100% De-pledging by Nov 2016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72507" y="1517786"/>
            <a:ext cx="2415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LASA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93596" y="1527385"/>
            <a:ext cx="3180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Specialty Chemicals</a:t>
            </a:r>
          </a:p>
        </p:txBody>
      </p:sp>
    </p:spTree>
    <p:extLst>
      <p:ext uri="{BB962C8B-B14F-4D97-AF65-F5344CB8AC3E}">
        <p14:creationId xmlns:p14="http://schemas.microsoft.com/office/powerpoint/2010/main" val="2822209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494" y="2610679"/>
            <a:ext cx="8915400" cy="18420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>
                <a:solidFill>
                  <a:schemeClr val="accent2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26827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Investment Thesis in Nutshell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Specialty Chemical and Veterinary API (Lasa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Supergenerics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divisions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Both businesses have strong tail winds for long term growth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Spin off of Lasa will unlock considerable value due to higher valuation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Momentum in Fundamentals visible – WC days, Margins, Growth, rating upgrade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Reduction in debt and de-pledging may lead to rerating of stock</a:t>
            </a: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8547" y="0"/>
            <a:ext cx="2963453" cy="170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19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263" y="555857"/>
            <a:ext cx="7309284" cy="846841"/>
          </a:xfrm>
        </p:spPr>
        <p:txBody>
          <a:bodyPr>
            <a:normAutofit/>
          </a:bodyPr>
          <a:lstStyle/>
          <a:p>
            <a:r>
              <a:rPr lang="en-US" dirty="0" err="1"/>
              <a:t>Omkar</a:t>
            </a:r>
            <a:r>
              <a:rPr lang="en-US" dirty="0"/>
              <a:t> - Company At A Glance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158" y="2351842"/>
            <a:ext cx="9249092" cy="4327049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Develops and manufactures complex chemical molecules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R&amp;D driven   (15 DMFs and 18 process patents filed and 3 granted)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80+ products.   Export to 40+ countries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40% sales from repeat customers. Top 30% customers contribute &lt; 30% sales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Capacity of 5400 MT operational &amp; 5300 MT capacity coming up this year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8 production facilities. 25 member DSIR approved R&amp;D Lab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Recent rating upgrade – From BB+ to BBB</a:t>
            </a: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8547" y="0"/>
            <a:ext cx="2963453" cy="170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504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2474843" y="417443"/>
            <a:ext cx="8408505" cy="6440557"/>
            <a:chOff x="0" y="0"/>
            <a:chExt cx="9144000" cy="6858000"/>
          </a:xfrm>
        </p:grpSpPr>
        <p:pic>
          <p:nvPicPr>
            <p:cNvPr id="75" name="Picture 74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76" name="Picture 75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55448" y="1031748"/>
              <a:ext cx="2554224" cy="109728"/>
            </a:xfrm>
            <a:prstGeom prst="rect">
              <a:avLst/>
            </a:prstGeom>
          </p:spPr>
        </p:pic>
        <p:sp>
          <p:nvSpPr>
            <p:cNvPr id="77" name="Shape 2088"/>
            <p:cNvSpPr/>
            <p:nvPr/>
          </p:nvSpPr>
          <p:spPr>
            <a:xfrm>
              <a:off x="198120" y="1066800"/>
              <a:ext cx="2468880" cy="0"/>
            </a:xfrm>
            <a:custGeom>
              <a:avLst/>
              <a:gdLst/>
              <a:ahLst/>
              <a:cxnLst/>
              <a:rect l="0" t="0" r="0" b="0"/>
              <a:pathLst>
                <a:path w="2468880">
                  <a:moveTo>
                    <a:pt x="0" y="0"/>
                  </a:moveTo>
                  <a:lnTo>
                    <a:pt x="2468880" y="0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EE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pic>
          <p:nvPicPr>
            <p:cNvPr id="78" name="Picture 77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5291328" y="1031748"/>
              <a:ext cx="2554224" cy="109728"/>
            </a:xfrm>
            <a:prstGeom prst="rect">
              <a:avLst/>
            </a:prstGeom>
          </p:spPr>
        </p:pic>
        <p:sp>
          <p:nvSpPr>
            <p:cNvPr id="79" name="Shape 2091"/>
            <p:cNvSpPr/>
            <p:nvPr/>
          </p:nvSpPr>
          <p:spPr>
            <a:xfrm>
              <a:off x="5334000" y="1066800"/>
              <a:ext cx="2468880" cy="0"/>
            </a:xfrm>
            <a:custGeom>
              <a:avLst/>
              <a:gdLst/>
              <a:ahLst/>
              <a:cxnLst/>
              <a:rect l="0" t="0" r="0" b="0"/>
              <a:pathLst>
                <a:path w="2468880">
                  <a:moveTo>
                    <a:pt x="0" y="0"/>
                  </a:moveTo>
                  <a:lnTo>
                    <a:pt x="2468880" y="0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007E3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pic>
          <p:nvPicPr>
            <p:cNvPr id="80" name="Picture 79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723388" y="1031748"/>
              <a:ext cx="2554224" cy="109728"/>
            </a:xfrm>
            <a:prstGeom prst="rect">
              <a:avLst/>
            </a:prstGeom>
          </p:spPr>
        </p:pic>
        <p:sp>
          <p:nvSpPr>
            <p:cNvPr id="81" name="Shape 2094"/>
            <p:cNvSpPr/>
            <p:nvPr/>
          </p:nvSpPr>
          <p:spPr>
            <a:xfrm>
              <a:off x="2766060" y="1066800"/>
              <a:ext cx="2468880" cy="0"/>
            </a:xfrm>
            <a:custGeom>
              <a:avLst/>
              <a:gdLst/>
              <a:ahLst/>
              <a:cxnLst/>
              <a:rect l="0" t="0" r="0" b="0"/>
              <a:pathLst>
                <a:path w="2468880">
                  <a:moveTo>
                    <a:pt x="0" y="0"/>
                  </a:moveTo>
                  <a:lnTo>
                    <a:pt x="2468880" y="0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EBE6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pic>
          <p:nvPicPr>
            <p:cNvPr id="82" name="Picture 81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7694676" y="0"/>
              <a:ext cx="1449324" cy="1220724"/>
            </a:xfrm>
            <a:prstGeom prst="rect">
              <a:avLst/>
            </a:prstGeom>
          </p:spPr>
        </p:pic>
        <p:sp>
          <p:nvSpPr>
            <p:cNvPr id="83" name="Rectangle 82"/>
            <p:cNvSpPr/>
            <p:nvPr/>
          </p:nvSpPr>
          <p:spPr>
            <a:xfrm>
              <a:off x="320040" y="635533"/>
              <a:ext cx="6629382" cy="41331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b="1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Segment &amp; Geographical Revenue Split </a:t>
              </a:r>
              <a:endPara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712017" y="646934"/>
              <a:ext cx="202084" cy="41331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b="1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–</a:t>
              </a:r>
              <a:endPara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998075" y="660030"/>
              <a:ext cx="1291222" cy="41331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b="1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Q1FY17</a:t>
              </a:r>
              <a:endPara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6" name="Shape 24371"/>
            <p:cNvSpPr/>
            <p:nvPr/>
          </p:nvSpPr>
          <p:spPr>
            <a:xfrm>
              <a:off x="3290951" y="1143064"/>
              <a:ext cx="2362200" cy="376238"/>
            </a:xfrm>
            <a:custGeom>
              <a:avLst/>
              <a:gdLst/>
              <a:ahLst/>
              <a:cxnLst/>
              <a:rect l="0" t="0" r="0" b="0"/>
              <a:pathLst>
                <a:path w="2362200" h="376238">
                  <a:moveTo>
                    <a:pt x="0" y="0"/>
                  </a:moveTo>
                  <a:lnTo>
                    <a:pt x="2362200" y="0"/>
                  </a:lnTo>
                  <a:lnTo>
                    <a:pt x="2362200" y="376238"/>
                  </a:lnTo>
                  <a:lnTo>
                    <a:pt x="0" y="376238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3B3A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702050" y="1247902"/>
              <a:ext cx="1677599" cy="2745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Segment break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963922" y="1247902"/>
              <a:ext cx="82492" cy="2745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-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026787" y="1247902"/>
              <a:ext cx="288676" cy="2745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up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0" name="Shape 24372"/>
            <p:cNvSpPr/>
            <p:nvPr/>
          </p:nvSpPr>
          <p:spPr>
            <a:xfrm>
              <a:off x="3305175" y="3886137"/>
              <a:ext cx="2286000" cy="376238"/>
            </a:xfrm>
            <a:custGeom>
              <a:avLst/>
              <a:gdLst/>
              <a:ahLst/>
              <a:cxnLst/>
              <a:rect l="0" t="0" r="0" b="0"/>
              <a:pathLst>
                <a:path w="2286000" h="376238">
                  <a:moveTo>
                    <a:pt x="0" y="0"/>
                  </a:moveTo>
                  <a:lnTo>
                    <a:pt x="2286000" y="0"/>
                  </a:lnTo>
                  <a:lnTo>
                    <a:pt x="2286000" y="376238"/>
                  </a:lnTo>
                  <a:lnTo>
                    <a:pt x="0" y="376238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3B3A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492373" y="3991763"/>
              <a:ext cx="2169606" cy="27499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Geographical break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124577" y="3991763"/>
              <a:ext cx="82616" cy="27499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-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187061" y="3991763"/>
              <a:ext cx="288894" cy="27499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up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4" name="Shape 2108"/>
            <p:cNvSpPr/>
            <p:nvPr/>
          </p:nvSpPr>
          <p:spPr>
            <a:xfrm>
              <a:off x="700088" y="4068699"/>
              <a:ext cx="2519363" cy="0"/>
            </a:xfrm>
            <a:custGeom>
              <a:avLst/>
              <a:gdLst/>
              <a:ahLst/>
              <a:cxnLst/>
              <a:rect l="0" t="0" r="0" b="0"/>
              <a:pathLst>
                <a:path w="2519363">
                  <a:moveTo>
                    <a:pt x="2519363" y="0"/>
                  </a:moveTo>
                  <a:lnTo>
                    <a:pt x="0" y="0"/>
                  </a:lnTo>
                </a:path>
              </a:pathLst>
            </a:custGeom>
            <a:ln w="28575" cap="flat">
              <a:custDash>
                <a:ds d="675000" sp="225000"/>
              </a:custDash>
              <a:round/>
            </a:ln>
          </p:spPr>
          <p:style>
            <a:lnRef idx="1">
              <a:srgbClr val="FF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8744458" y="6606540"/>
              <a:ext cx="206137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11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6" name="Shape 2110"/>
            <p:cNvSpPr/>
            <p:nvPr/>
          </p:nvSpPr>
          <p:spPr>
            <a:xfrm>
              <a:off x="750028" y="4147207"/>
              <a:ext cx="2646487" cy="2485025"/>
            </a:xfrm>
            <a:custGeom>
              <a:avLst/>
              <a:gdLst/>
              <a:ahLst/>
              <a:cxnLst/>
              <a:rect l="0" t="0" r="0" b="0"/>
              <a:pathLst>
                <a:path w="2646487" h="2485025">
                  <a:moveTo>
                    <a:pt x="1323206" y="0"/>
                  </a:moveTo>
                  <a:cubicBezTo>
                    <a:pt x="1697650" y="0"/>
                    <a:pt x="2049290" y="179255"/>
                    <a:pt x="2268641" y="481843"/>
                  </a:cubicBezTo>
                  <a:cubicBezTo>
                    <a:pt x="2646487" y="1002945"/>
                    <a:pt x="2529567" y="1730960"/>
                    <a:pt x="2007336" y="2107989"/>
                  </a:cubicBezTo>
                  <a:cubicBezTo>
                    <a:pt x="1485230" y="2485025"/>
                    <a:pt x="755667" y="2368277"/>
                    <a:pt x="377834" y="1847236"/>
                  </a:cubicBezTo>
                  <a:cubicBezTo>
                    <a:pt x="0" y="1326184"/>
                    <a:pt x="116995" y="598106"/>
                    <a:pt x="639151" y="221165"/>
                  </a:cubicBezTo>
                  <a:lnTo>
                    <a:pt x="982123" y="694045"/>
                  </a:lnTo>
                  <a:cubicBezTo>
                    <a:pt x="829952" y="803113"/>
                    <a:pt x="739780" y="978202"/>
                    <a:pt x="739780" y="1164527"/>
                  </a:cubicBezTo>
                  <a:cubicBezTo>
                    <a:pt x="739780" y="1484825"/>
                    <a:pt x="1001047" y="1744454"/>
                    <a:pt x="1323332" y="1744454"/>
                  </a:cubicBezTo>
                  <a:cubicBezTo>
                    <a:pt x="1645490" y="1744454"/>
                    <a:pt x="1906795" y="1484825"/>
                    <a:pt x="1906795" y="1164527"/>
                  </a:cubicBezTo>
                  <a:cubicBezTo>
                    <a:pt x="1906795" y="844266"/>
                    <a:pt x="1645490" y="584598"/>
                    <a:pt x="1323206" y="584598"/>
                  </a:cubicBezTo>
                  <a:lnTo>
                    <a:pt x="1323206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98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97" name="Shape 2111"/>
            <p:cNvSpPr/>
            <p:nvPr/>
          </p:nvSpPr>
          <p:spPr>
            <a:xfrm>
              <a:off x="1389179" y="4147207"/>
              <a:ext cx="684055" cy="694045"/>
            </a:xfrm>
            <a:custGeom>
              <a:avLst/>
              <a:gdLst/>
              <a:ahLst/>
              <a:cxnLst/>
              <a:rect l="0" t="0" r="0" b="0"/>
              <a:pathLst>
                <a:path w="684055" h="694045">
                  <a:moveTo>
                    <a:pt x="684055" y="0"/>
                  </a:moveTo>
                  <a:lnTo>
                    <a:pt x="684055" y="584598"/>
                  </a:lnTo>
                  <a:cubicBezTo>
                    <a:pt x="561717" y="584598"/>
                    <a:pt x="442278" y="622974"/>
                    <a:pt x="342972" y="694045"/>
                  </a:cubicBezTo>
                  <a:lnTo>
                    <a:pt x="0" y="221165"/>
                  </a:lnTo>
                  <a:cubicBezTo>
                    <a:pt x="199028" y="77382"/>
                    <a:pt x="438498" y="0"/>
                    <a:pt x="684055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3B3A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111409" y="6033277"/>
              <a:ext cx="655191" cy="16801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Domestic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368437" y="6186022"/>
              <a:ext cx="120019" cy="16801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%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234880" y="6186022"/>
              <a:ext cx="172286" cy="16801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90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616895" y="4359426"/>
              <a:ext cx="524032" cy="16801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Exports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825715" y="4512029"/>
              <a:ext cx="119714" cy="16758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5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%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692804" y="4512029"/>
              <a:ext cx="171643" cy="16758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5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10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4" name="Shape 2116"/>
            <p:cNvSpPr/>
            <p:nvPr/>
          </p:nvSpPr>
          <p:spPr>
            <a:xfrm>
              <a:off x="1695450" y="1219200"/>
              <a:ext cx="914400" cy="228600"/>
            </a:xfrm>
            <a:custGeom>
              <a:avLst/>
              <a:gdLst/>
              <a:ahLst/>
              <a:cxnLst/>
              <a:rect l="0" t="0" r="0" b="0"/>
              <a:pathLst>
                <a:path w="914400" h="228600">
                  <a:moveTo>
                    <a:pt x="0" y="228600"/>
                  </a:moveTo>
                  <a:lnTo>
                    <a:pt x="914400" y="228600"/>
                  </a:lnTo>
                  <a:lnTo>
                    <a:pt x="914400" y="0"/>
                  </a:lnTo>
                  <a:lnTo>
                    <a:pt x="0" y="0"/>
                  </a:lnTo>
                  <a:close/>
                </a:path>
              </a:pathLst>
            </a:custGeom>
            <a:ln w="9525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763775" y="1203197"/>
              <a:ext cx="859908" cy="32415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Q1 FY17</a:t>
              </a:r>
              <a:endPara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6" name="Shape 2118"/>
            <p:cNvSpPr/>
            <p:nvPr/>
          </p:nvSpPr>
          <p:spPr>
            <a:xfrm>
              <a:off x="6096000" y="1219200"/>
              <a:ext cx="914400" cy="228600"/>
            </a:xfrm>
            <a:custGeom>
              <a:avLst/>
              <a:gdLst/>
              <a:ahLst/>
              <a:cxnLst/>
              <a:rect l="0" t="0" r="0" b="0"/>
              <a:pathLst>
                <a:path w="914400" h="228600">
                  <a:moveTo>
                    <a:pt x="0" y="228600"/>
                  </a:moveTo>
                  <a:lnTo>
                    <a:pt x="914400" y="228600"/>
                  </a:lnTo>
                  <a:lnTo>
                    <a:pt x="914400" y="0"/>
                  </a:lnTo>
                  <a:lnTo>
                    <a:pt x="0" y="0"/>
                  </a:lnTo>
                  <a:close/>
                </a:path>
              </a:pathLst>
            </a:custGeom>
            <a:ln w="9525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6331763" y="1217550"/>
              <a:ext cx="473351" cy="2415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FY16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108" name="Picture 107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5159375" y="1371473"/>
              <a:ext cx="2968625" cy="2722626"/>
            </a:xfrm>
            <a:prstGeom prst="rect">
              <a:avLst/>
            </a:prstGeom>
          </p:spPr>
        </p:pic>
        <p:pic>
          <p:nvPicPr>
            <p:cNvPr id="109" name="Picture 108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5068951" y="4033901"/>
              <a:ext cx="3127375" cy="2595499"/>
            </a:xfrm>
            <a:prstGeom prst="rect">
              <a:avLst/>
            </a:prstGeom>
          </p:spPr>
        </p:pic>
        <p:sp>
          <p:nvSpPr>
            <p:cNvPr id="110" name="Shape 2124"/>
            <p:cNvSpPr/>
            <p:nvPr/>
          </p:nvSpPr>
          <p:spPr>
            <a:xfrm>
              <a:off x="5653151" y="4038600"/>
              <a:ext cx="2590800" cy="15875"/>
            </a:xfrm>
            <a:custGeom>
              <a:avLst/>
              <a:gdLst/>
              <a:ahLst/>
              <a:cxnLst/>
              <a:rect l="0" t="0" r="0" b="0"/>
              <a:pathLst>
                <a:path w="2590800" h="15875">
                  <a:moveTo>
                    <a:pt x="2590800" y="0"/>
                  </a:moveTo>
                  <a:lnTo>
                    <a:pt x="0" y="15875"/>
                  </a:lnTo>
                </a:path>
              </a:pathLst>
            </a:custGeom>
            <a:ln w="28575" cap="flat">
              <a:custDash>
                <a:ds d="675000" sp="225000"/>
              </a:custDash>
              <a:round/>
            </a:ln>
          </p:spPr>
          <p:style>
            <a:lnRef idx="1">
              <a:srgbClr val="FF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4530598" y="1975358"/>
              <a:ext cx="1429320" cy="1713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Selenium Derivatives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055108" y="2127758"/>
              <a:ext cx="120288" cy="1713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%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4991100" y="2127758"/>
              <a:ext cx="85295" cy="1713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6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7373366" y="1670177"/>
              <a:ext cx="961123" cy="1713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Intermediates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754366" y="1822730"/>
              <a:ext cx="120577" cy="17176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%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7626350" y="1822730"/>
              <a:ext cx="170631" cy="17176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38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7649210" y="3347212"/>
              <a:ext cx="226780" cy="1713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API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7754366" y="3499612"/>
              <a:ext cx="120288" cy="1713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%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626350" y="3499612"/>
              <a:ext cx="170426" cy="1713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31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5852160" y="3556635"/>
              <a:ext cx="1157452" cy="1713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Resolving Agents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6210300" y="3709289"/>
              <a:ext cx="85295" cy="17135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2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6274308" y="3709289"/>
              <a:ext cx="120288" cy="17135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%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4607052" y="3042183"/>
              <a:ext cx="1224999" cy="17176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Iodine Derivatives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5087112" y="3194812"/>
              <a:ext cx="120288" cy="1713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%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959096" y="3194812"/>
              <a:ext cx="170426" cy="1713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23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6" name="Shape 2135"/>
            <p:cNvSpPr/>
            <p:nvPr/>
          </p:nvSpPr>
          <p:spPr>
            <a:xfrm>
              <a:off x="4267200" y="1676400"/>
              <a:ext cx="15875" cy="2011680"/>
            </a:xfrm>
            <a:custGeom>
              <a:avLst/>
              <a:gdLst/>
              <a:ahLst/>
              <a:cxnLst/>
              <a:rect l="0" t="0" r="0" b="0"/>
              <a:pathLst>
                <a:path w="15875" h="2011680">
                  <a:moveTo>
                    <a:pt x="0" y="0"/>
                  </a:moveTo>
                  <a:lnTo>
                    <a:pt x="15875" y="2011680"/>
                  </a:lnTo>
                </a:path>
              </a:pathLst>
            </a:custGeom>
            <a:ln w="28575" cap="flat">
              <a:custDash>
                <a:ds d="675000" sp="225000"/>
              </a:custDash>
              <a:round/>
            </a:ln>
          </p:spPr>
          <p:style>
            <a:lnRef idx="1">
              <a:srgbClr val="FF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27" name="Shape 2136"/>
            <p:cNvSpPr/>
            <p:nvPr/>
          </p:nvSpPr>
          <p:spPr>
            <a:xfrm>
              <a:off x="4251325" y="4404360"/>
              <a:ext cx="15875" cy="2011680"/>
            </a:xfrm>
            <a:custGeom>
              <a:avLst/>
              <a:gdLst/>
              <a:ahLst/>
              <a:cxnLst/>
              <a:rect l="0" t="0" r="0" b="0"/>
              <a:pathLst>
                <a:path w="15875" h="2011680">
                  <a:moveTo>
                    <a:pt x="0" y="0"/>
                  </a:moveTo>
                  <a:lnTo>
                    <a:pt x="15875" y="2011680"/>
                  </a:lnTo>
                </a:path>
              </a:pathLst>
            </a:custGeom>
            <a:ln w="28575" cap="flat">
              <a:custDash>
                <a:ds d="675000" sp="225000"/>
              </a:custDash>
              <a:round/>
            </a:ln>
          </p:spPr>
          <p:style>
            <a:lnRef idx="1">
              <a:srgbClr val="FF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pic>
          <p:nvPicPr>
            <p:cNvPr id="128" name="Picture 127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663575" y="1371473"/>
              <a:ext cx="2968625" cy="2722626"/>
            </a:xfrm>
            <a:prstGeom prst="rect">
              <a:avLst/>
            </a:prstGeom>
          </p:spPr>
        </p:pic>
        <p:sp>
          <p:nvSpPr>
            <p:cNvPr id="129" name="Rectangle 128"/>
            <p:cNvSpPr/>
            <p:nvPr/>
          </p:nvSpPr>
          <p:spPr>
            <a:xfrm>
              <a:off x="34138" y="1975358"/>
              <a:ext cx="1429319" cy="1713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Selenium Derivatives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494386" y="2127758"/>
              <a:ext cx="85295" cy="1713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3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558394" y="2127758"/>
              <a:ext cx="120288" cy="1713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%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877058" y="1670177"/>
              <a:ext cx="961123" cy="1713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Intermediates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3130042" y="1822730"/>
              <a:ext cx="170631" cy="17176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27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258058" y="1822730"/>
              <a:ext cx="120577" cy="17176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%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152902" y="3347212"/>
              <a:ext cx="226780" cy="1713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API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3258058" y="3499612"/>
              <a:ext cx="120288" cy="1713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%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130042" y="3499612"/>
              <a:ext cx="170425" cy="1713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35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45034" y="3804412"/>
              <a:ext cx="686564" cy="1713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Resolving 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861974" y="3804412"/>
              <a:ext cx="1129021" cy="1713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Agents &amp; Others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951890" y="3956812"/>
              <a:ext cx="85295" cy="1713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1015898" y="3956812"/>
              <a:ext cx="120288" cy="1713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%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10338" y="3042183"/>
              <a:ext cx="1224999" cy="17176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Iodine Derivatives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462382" y="3194812"/>
              <a:ext cx="170426" cy="1713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33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90398" y="3194812"/>
              <a:ext cx="120288" cy="1713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%</a:t>
              </a:r>
              <a:endParaRPr lang="en-US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5147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643" y="294121"/>
            <a:ext cx="8911687" cy="812804"/>
          </a:xfrm>
        </p:spPr>
        <p:txBody>
          <a:bodyPr/>
          <a:lstStyle/>
          <a:p>
            <a:r>
              <a:rPr lang="en-US" dirty="0"/>
              <a:t>Company (Consolidated) Financials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668021"/>
              </p:ext>
            </p:extLst>
          </p:nvPr>
        </p:nvGraphicFramePr>
        <p:xfrm>
          <a:off x="1595230" y="1923222"/>
          <a:ext cx="5555001" cy="3425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594">
                  <a:extLst>
                    <a:ext uri="{9D8B030D-6E8A-4147-A177-3AD203B41FA5}">
                      <a16:colId xmlns:a16="http://schemas.microsoft.com/office/drawing/2014/main" val="1919448901"/>
                    </a:ext>
                  </a:extLst>
                </a:gridCol>
                <a:gridCol w="878058">
                  <a:extLst>
                    <a:ext uri="{9D8B030D-6E8A-4147-A177-3AD203B41FA5}">
                      <a16:colId xmlns:a16="http://schemas.microsoft.com/office/drawing/2014/main" val="2722439261"/>
                    </a:ext>
                  </a:extLst>
                </a:gridCol>
                <a:gridCol w="1179607">
                  <a:extLst>
                    <a:ext uri="{9D8B030D-6E8A-4147-A177-3AD203B41FA5}">
                      <a16:colId xmlns:a16="http://schemas.microsoft.com/office/drawing/2014/main" val="4247145595"/>
                    </a:ext>
                  </a:extLst>
                </a:gridCol>
                <a:gridCol w="1275742">
                  <a:extLst>
                    <a:ext uri="{9D8B030D-6E8A-4147-A177-3AD203B41FA5}">
                      <a16:colId xmlns:a16="http://schemas.microsoft.com/office/drawing/2014/main" val="4093873060"/>
                    </a:ext>
                  </a:extLst>
                </a:gridCol>
              </a:tblGrid>
              <a:tr h="8299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FY16 </a:t>
                      </a:r>
                    </a:p>
                    <a:p>
                      <a:r>
                        <a:rPr lang="en-US" sz="1600" dirty="0"/>
                        <a:t>(Cr)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Q1 FY17 </a:t>
                      </a:r>
                      <a:r>
                        <a:rPr lang="en-US" sz="1600" dirty="0"/>
                        <a:t>(Cr)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Q1 FY16</a:t>
                      </a:r>
                    </a:p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(Cr)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933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81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Sales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24.5%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198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Ebidta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23.2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17.3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749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Ebidta</a:t>
                      </a:r>
                      <a:r>
                        <a:rPr lang="en-US" sz="1600" b="1" dirty="0"/>
                        <a:t> Margin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19.6%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20.6%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19.1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937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8.2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490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263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Cash from 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54082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57603" y="1450433"/>
            <a:ext cx="1423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P&amp;L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260579"/>
              </p:ext>
            </p:extLst>
          </p:nvPr>
        </p:nvGraphicFramePr>
        <p:xfrm>
          <a:off x="7960542" y="1937209"/>
          <a:ext cx="4064000" cy="2993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194489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22439261"/>
                    </a:ext>
                  </a:extLst>
                </a:gridCol>
              </a:tblGrid>
              <a:tr h="6469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FY16 </a:t>
                      </a:r>
                    </a:p>
                    <a:p>
                      <a:r>
                        <a:rPr lang="en-US" sz="1600" dirty="0"/>
                        <a:t>(Cr)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933576"/>
                  </a:ext>
                </a:extLst>
              </a:tr>
              <a:tr h="331854">
                <a:tc>
                  <a:txBody>
                    <a:bodyPr/>
                    <a:lstStyle/>
                    <a:p>
                      <a:r>
                        <a:rPr lang="en-US" sz="1600" dirty="0"/>
                        <a:t>Shareholder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81405"/>
                  </a:ext>
                </a:extLst>
              </a:tr>
              <a:tr h="331854">
                <a:tc>
                  <a:txBody>
                    <a:bodyPr/>
                    <a:lstStyle/>
                    <a:p>
                      <a:r>
                        <a:rPr lang="en-US" sz="1600" dirty="0"/>
                        <a:t>LT 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35699"/>
                  </a:ext>
                </a:extLst>
              </a:tr>
              <a:tr h="331854">
                <a:tc>
                  <a:txBody>
                    <a:bodyPr/>
                    <a:lstStyle/>
                    <a:p>
                      <a:r>
                        <a:rPr lang="en-US" sz="1600" dirty="0"/>
                        <a:t>ST 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749930"/>
                  </a:ext>
                </a:extLst>
              </a:tr>
              <a:tr h="331854">
                <a:tc>
                  <a:txBody>
                    <a:bodyPr/>
                    <a:lstStyle/>
                    <a:p>
                      <a:r>
                        <a:rPr lang="en-US" sz="1600" dirty="0"/>
                        <a:t>Current</a:t>
                      </a:r>
                      <a:r>
                        <a:rPr lang="en-US" sz="1600" baseline="0" dirty="0"/>
                        <a:t> Assets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002711"/>
                  </a:ext>
                </a:extLst>
              </a:tr>
              <a:tr h="331854">
                <a:tc>
                  <a:txBody>
                    <a:bodyPr/>
                    <a:lstStyle/>
                    <a:p>
                      <a:r>
                        <a:rPr lang="en-US" sz="1600" dirty="0"/>
                        <a:t>Current Liabilities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766418"/>
                  </a:ext>
                </a:extLst>
              </a:tr>
              <a:tr h="331854">
                <a:tc>
                  <a:txBody>
                    <a:bodyPr/>
                    <a:lstStyle/>
                    <a:p>
                      <a:r>
                        <a:rPr lang="en-US" sz="1600" dirty="0"/>
                        <a:t>Total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490242"/>
                  </a:ext>
                </a:extLst>
              </a:tr>
              <a:tr h="331854">
                <a:tc>
                  <a:txBody>
                    <a:bodyPr/>
                    <a:lstStyle/>
                    <a:p>
                      <a:r>
                        <a:rPr lang="en-US" sz="1600" dirty="0"/>
                        <a:t>WC</a:t>
                      </a:r>
                      <a:r>
                        <a:rPr lang="en-US" sz="1600" baseline="0" dirty="0"/>
                        <a:t> days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60184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596852" y="1450433"/>
            <a:ext cx="2340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Balance Sheet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799144"/>
              </p:ext>
            </p:extLst>
          </p:nvPr>
        </p:nvGraphicFramePr>
        <p:xfrm>
          <a:off x="7960542" y="5163452"/>
          <a:ext cx="3876812" cy="1507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1671">
                  <a:extLst>
                    <a:ext uri="{9D8B030D-6E8A-4147-A177-3AD203B41FA5}">
                      <a16:colId xmlns:a16="http://schemas.microsoft.com/office/drawing/2014/main" val="1104718768"/>
                    </a:ext>
                  </a:extLst>
                </a:gridCol>
                <a:gridCol w="1585141">
                  <a:extLst>
                    <a:ext uri="{9D8B030D-6E8A-4147-A177-3AD203B41FA5}">
                      <a16:colId xmlns:a16="http://schemas.microsoft.com/office/drawing/2014/main" val="1373942444"/>
                    </a:ext>
                  </a:extLst>
                </a:gridCol>
              </a:tblGrid>
              <a:tr h="394767">
                <a:tc>
                  <a:txBody>
                    <a:bodyPr/>
                    <a:lstStyle/>
                    <a:p>
                      <a:r>
                        <a:rPr lang="en-US" dirty="0"/>
                        <a:t>Debt Ratios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595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EBIDTA/Interest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120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Total Debt/EBIDTA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482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Net Debt/Equity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3425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323446"/>
              </p:ext>
            </p:extLst>
          </p:nvPr>
        </p:nvGraphicFramePr>
        <p:xfrm>
          <a:off x="4176389" y="5396948"/>
          <a:ext cx="2973842" cy="1401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6542">
                  <a:extLst>
                    <a:ext uri="{9D8B030D-6E8A-4147-A177-3AD203B41FA5}">
                      <a16:colId xmlns:a16="http://schemas.microsoft.com/office/drawing/2014/main" val="1737244155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764189623"/>
                    </a:ext>
                  </a:extLst>
                </a:gridCol>
              </a:tblGrid>
              <a:tr h="345210">
                <a:tc>
                  <a:txBody>
                    <a:bodyPr/>
                    <a:lstStyle/>
                    <a:p>
                      <a:r>
                        <a:rPr lang="en-US" dirty="0"/>
                        <a:t>Profitability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126562"/>
                  </a:ext>
                </a:extLst>
              </a:tr>
              <a:tr h="350004">
                <a:tc>
                  <a:txBody>
                    <a:bodyPr/>
                    <a:lstStyle/>
                    <a:p>
                      <a:r>
                        <a:rPr lang="en-US" sz="1600" dirty="0"/>
                        <a:t>ROIC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457089"/>
                  </a:ext>
                </a:extLst>
              </a:tr>
              <a:tr h="350004">
                <a:tc>
                  <a:txBody>
                    <a:bodyPr/>
                    <a:lstStyle/>
                    <a:p>
                      <a:r>
                        <a:rPr lang="en-US" sz="1600" dirty="0"/>
                        <a:t>ROCE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24.7%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524367"/>
                  </a:ext>
                </a:extLst>
              </a:tr>
              <a:tr h="316442">
                <a:tc>
                  <a:txBody>
                    <a:bodyPr/>
                    <a:lstStyle/>
                    <a:p>
                      <a:r>
                        <a:rPr lang="en-US" sz="1600" dirty="0"/>
                        <a:t>ROE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750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101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On Invested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                            EBIT</a:t>
            </a:r>
          </a:p>
          <a:p>
            <a:r>
              <a:rPr lang="en-US" dirty="0"/>
              <a:t> </a:t>
            </a:r>
            <a:r>
              <a:rPr lang="en-US" b="1" dirty="0"/>
              <a:t>ROIC</a:t>
            </a:r>
            <a:r>
              <a:rPr lang="en-US" dirty="0"/>
              <a:t> =     -------------------------------------------------------------------</a:t>
            </a:r>
          </a:p>
          <a:p>
            <a:r>
              <a:rPr lang="en-US" dirty="0"/>
              <a:t>                 (Beg. Invested Cap + Ending Invested Cap) / 2</a:t>
            </a:r>
          </a:p>
          <a:p>
            <a:endParaRPr lang="en-US" dirty="0"/>
          </a:p>
          <a:p>
            <a:r>
              <a:rPr lang="en-US" dirty="0"/>
              <a:t>Where, </a:t>
            </a:r>
          </a:p>
          <a:p>
            <a:r>
              <a:rPr lang="en-US" dirty="0"/>
              <a:t>             Invested Capital =  (Current Assets - Current Liabilities) + Fixed assets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8547" y="0"/>
            <a:ext cx="2963453" cy="170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165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8547" y="0"/>
            <a:ext cx="2963453" cy="17062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343" y="420464"/>
            <a:ext cx="7923187" cy="865324"/>
          </a:xfrm>
        </p:spPr>
        <p:txBody>
          <a:bodyPr/>
          <a:lstStyle/>
          <a:p>
            <a:r>
              <a:rPr lang="en-US" dirty="0"/>
              <a:t>Past Performance   (Consolidated)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9819250"/>
              </p:ext>
            </p:extLst>
          </p:nvPr>
        </p:nvGraphicFramePr>
        <p:xfrm>
          <a:off x="3432298" y="1554618"/>
          <a:ext cx="6085631" cy="2762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0573058"/>
              </p:ext>
            </p:extLst>
          </p:nvPr>
        </p:nvGraphicFramePr>
        <p:xfrm>
          <a:off x="3432298" y="4420559"/>
          <a:ext cx="6085631" cy="2367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3700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673" y="2891673"/>
            <a:ext cx="5090740" cy="869191"/>
          </a:xfrm>
        </p:spPr>
        <p:txBody>
          <a:bodyPr/>
          <a:lstStyle/>
          <a:p>
            <a:r>
              <a:rPr lang="en-US" dirty="0"/>
              <a:t>Lasa </a:t>
            </a:r>
            <a:r>
              <a:rPr lang="en-US" dirty="0" err="1"/>
              <a:t>Supergenerics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476" y="0"/>
            <a:ext cx="8737961" cy="20126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5828" y="3806070"/>
            <a:ext cx="5190733" cy="13268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101" y="0"/>
            <a:ext cx="2619375" cy="201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72118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20499</TotalTime>
  <Words>1591</Words>
  <Application>Microsoft Office PowerPoint</Application>
  <PresentationFormat>Widescreen</PresentationFormat>
  <Paragraphs>491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Century Gothic</vt:lpstr>
      <vt:lpstr>Wingdings</vt:lpstr>
      <vt:lpstr>Wingdings 3</vt:lpstr>
      <vt:lpstr>Wisp</vt:lpstr>
      <vt:lpstr>Omkar Specialty Chemicals</vt:lpstr>
      <vt:lpstr>Disclaimer</vt:lpstr>
      <vt:lpstr>Investment Thesis in Nutshell</vt:lpstr>
      <vt:lpstr>Omkar - Company At A Glance</vt:lpstr>
      <vt:lpstr>PowerPoint Presentation</vt:lpstr>
      <vt:lpstr>Company (Consolidated) Financials</vt:lpstr>
      <vt:lpstr>Return On Invested Capital</vt:lpstr>
      <vt:lpstr>Past Performance   (Consolidated)</vt:lpstr>
      <vt:lpstr>Lasa Supergenerics</vt:lpstr>
      <vt:lpstr>Lasa Business Model</vt:lpstr>
      <vt:lpstr>Lasa – Key Financials</vt:lpstr>
      <vt:lpstr>Competitive Situation of Lasa</vt:lpstr>
      <vt:lpstr>Vet API - Peer Comparison</vt:lpstr>
      <vt:lpstr>Strategic Plans For Lasa</vt:lpstr>
      <vt:lpstr>Specialty Chemicals Business</vt:lpstr>
      <vt:lpstr>Specialty Chemicals Business Model</vt:lpstr>
      <vt:lpstr>PowerPoint Presentation</vt:lpstr>
      <vt:lpstr>Sp. Chemical – Key Financials</vt:lpstr>
      <vt:lpstr>Competitive Situation of Sp. Chemicals</vt:lpstr>
      <vt:lpstr>Strategic Plans for Specialty Chemicals</vt:lpstr>
      <vt:lpstr>Sp. Chemicals - Peer Comparison</vt:lpstr>
      <vt:lpstr>Key Risks to investment thesis</vt:lpstr>
      <vt:lpstr>Key Management Personnel</vt:lpstr>
      <vt:lpstr>So In Nutshell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Omkar Specialty Chemicals</dc:title>
  <dc:creator>Girish DeshpNDE</dc:creator>
  <cp:lastModifiedBy>Girish DeshpNDE</cp:lastModifiedBy>
  <cp:revision>246</cp:revision>
  <dcterms:created xsi:type="dcterms:W3CDTF">2016-09-09T05:14:48Z</dcterms:created>
  <dcterms:modified xsi:type="dcterms:W3CDTF">2016-09-24T01:59:12Z</dcterms:modified>
</cp:coreProperties>
</file>