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ACB5B-9D01-4360-8E71-F24A69D5FD97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66A24-464E-4F8B-933F-E810608064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541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6A24-464E-4F8B-933F-E8106080643F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79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560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946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24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9224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50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0372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7274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489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05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85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973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33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173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26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84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387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CDEC-4359-4378-8036-5BBB5B0BA73C}" type="datetimeFigureOut">
              <a:rPr lang="en-IN" smtClean="0"/>
              <a:t>26-06-2017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105827-875A-4ADC-9096-9542DC02B3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00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400" b="1" i="1" dirty="0" smtClean="0"/>
              <a:t>Looking beyond P/E Multiple</a:t>
            </a:r>
            <a:endParaRPr lang="en-IN" sz="4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Evolution of my views on valuation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508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Thinking on Valuation- has changed/evolved over time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17075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Started as deep value guy- </a:t>
            </a:r>
            <a:r>
              <a:rPr lang="en-IN" b="1" dirty="0" smtClean="0"/>
              <a:t>2010-12-</a:t>
            </a:r>
            <a:r>
              <a:rPr lang="en-IN" dirty="0" smtClean="0"/>
              <a:t> leaning towards Graham style – It worked well as there were such bargains available in market- at the same time realized that in Indian market, there are more value traps than bargains </a:t>
            </a:r>
          </a:p>
          <a:p>
            <a:r>
              <a:rPr lang="en-IN" dirty="0" smtClean="0"/>
              <a:t>Started appreciating growth and business quality- however was very reluctant to pay- price anchoring bias- Growth at reasonable price was the flavour during 2011-2014 – </a:t>
            </a:r>
            <a:r>
              <a:rPr lang="en-IN" dirty="0" err="1" smtClean="0"/>
              <a:t>Cera</a:t>
            </a:r>
            <a:r>
              <a:rPr lang="en-IN" dirty="0" smtClean="0"/>
              <a:t>/Amara Raja/</a:t>
            </a:r>
            <a:r>
              <a:rPr lang="en-IN" dirty="0" err="1" smtClean="0"/>
              <a:t>Atul</a:t>
            </a:r>
            <a:r>
              <a:rPr lang="en-IN" dirty="0" smtClean="0"/>
              <a:t> Auto/</a:t>
            </a:r>
            <a:r>
              <a:rPr lang="en-IN" dirty="0" err="1" smtClean="0"/>
              <a:t>Fluidomat</a:t>
            </a:r>
            <a:r>
              <a:rPr lang="en-IN" dirty="0" smtClean="0"/>
              <a:t> – stuck to buying decent quality businesses at  reasonable price- P/E multiples of 15 was the upper limit </a:t>
            </a:r>
            <a:endParaRPr lang="en-IN" dirty="0"/>
          </a:p>
          <a:p>
            <a:r>
              <a:rPr lang="en-IN" dirty="0" smtClean="0"/>
              <a:t>As I spent more time in market, read and understood about how great businesses create wealth over time- started appreciating importance of buying great businesses – AND pay fair price for the same- ENIL/MCX/Ajanta-  still stuck in thinking ONLY through P/E multiple- though was willing to pay P/E of 20-25 times for high quality business</a:t>
            </a:r>
          </a:p>
          <a:p>
            <a:r>
              <a:rPr lang="en-IN" dirty="0" smtClean="0"/>
              <a:t>However, over last year, the realization has dawned that it is important to look beyond P/E multiples- not to miss out on some great opportunities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19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Why should we look beyond P/E multiples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35188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One of the key </a:t>
            </a:r>
            <a:r>
              <a:rPr lang="en-IN" dirty="0" smtClean="0"/>
              <a:t>reason </a:t>
            </a:r>
            <a:r>
              <a:rPr lang="en-IN" dirty="0" smtClean="0"/>
              <a:t>why P/E becomes less relevant is because “E” does not represent the true “earning power” over time</a:t>
            </a:r>
          </a:p>
          <a:p>
            <a:r>
              <a:rPr lang="en-IN" dirty="0" smtClean="0"/>
              <a:t>Why would “E” may not represent  true earning power</a:t>
            </a:r>
          </a:p>
          <a:p>
            <a:pPr lvl="1"/>
            <a:r>
              <a:rPr lang="en-IN" dirty="0" smtClean="0"/>
              <a:t>During business lifecycles…businesses do go through years where margins fluctuate</a:t>
            </a:r>
            <a:endParaRPr lang="en-IN" dirty="0"/>
          </a:p>
          <a:p>
            <a:pPr lvl="1"/>
            <a:r>
              <a:rPr lang="en-IN" dirty="0" smtClean="0"/>
              <a:t>Businesses need to invest in single shot. While benefits from the investment accrue over period of time</a:t>
            </a:r>
          </a:p>
          <a:p>
            <a:pPr lvl="1"/>
            <a:r>
              <a:rPr lang="en-IN" dirty="0" smtClean="0"/>
              <a:t>The business model- is fixed cost heavy- while the demand/top-line may fluctuate based on external environment</a:t>
            </a:r>
          </a:p>
          <a:p>
            <a:pPr lvl="1"/>
            <a:r>
              <a:rPr lang="en-IN" dirty="0" smtClean="0"/>
              <a:t>In few </a:t>
            </a:r>
            <a:r>
              <a:rPr lang="en-IN" dirty="0" smtClean="0"/>
              <a:t>cases</a:t>
            </a:r>
            <a:r>
              <a:rPr lang="en-IN" dirty="0" smtClean="0"/>
              <a:t>, future</a:t>
            </a:r>
            <a:r>
              <a:rPr lang="en-IN" dirty="0" smtClean="0"/>
              <a:t> </a:t>
            </a:r>
            <a:r>
              <a:rPr lang="en-IN" dirty="0" smtClean="0"/>
              <a:t>business earnings can grow </a:t>
            </a:r>
            <a:r>
              <a:rPr lang="en-IN" dirty="0" smtClean="0"/>
              <a:t>exponentially because </a:t>
            </a:r>
            <a:r>
              <a:rPr lang="en-IN" dirty="0" smtClean="0"/>
              <a:t>of the small base with respect to extremely large opportunity size </a:t>
            </a:r>
          </a:p>
          <a:p>
            <a:pPr lvl="1"/>
            <a:r>
              <a:rPr lang="en-IN" dirty="0" smtClean="0"/>
              <a:t>When business models are in transition. Where past may not mirror the future</a:t>
            </a:r>
          </a:p>
          <a:p>
            <a:pPr lvl="1"/>
            <a:r>
              <a:rPr lang="en-IN" dirty="0" smtClean="0"/>
              <a:t>When earnings are not present or too little to be meaningful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81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358" y="624110"/>
            <a:ext cx="9502253" cy="128089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Example- Margin fluctuation- current margins may not reflect normalized marg</a:t>
            </a:r>
            <a:r>
              <a:rPr lang="en-IN" sz="2400" dirty="0"/>
              <a:t>i</a:t>
            </a:r>
            <a:r>
              <a:rPr lang="en-IN" sz="2400" dirty="0" smtClean="0"/>
              <a:t>ns – Jubilant food-works</a:t>
            </a:r>
            <a:endParaRPr lang="en-IN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002358" y="2138149"/>
            <a:ext cx="4313864" cy="3777622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Key thing to figure out is – what is the normalized margin- on steady state basis – peer set analysis/similar business model- margin profile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Why/How the margin trajectory may change?  And which are the key variables that will trigger the change?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On normalized margin basis- how does the valuation look? </a:t>
            </a:r>
          </a:p>
          <a:p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0864370"/>
              </p:ext>
            </p:extLst>
          </p:nvPr>
        </p:nvGraphicFramePr>
        <p:xfrm>
          <a:off x="7191371" y="1758210"/>
          <a:ext cx="4313238" cy="142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873"/>
                <a:gridCol w="718873"/>
                <a:gridCol w="718873"/>
                <a:gridCol w="718873"/>
                <a:gridCol w="718873"/>
                <a:gridCol w="718873"/>
              </a:tblGrid>
              <a:tr h="0">
                <a:tc>
                  <a:txBody>
                    <a:bodyPr/>
                    <a:lstStyle/>
                    <a:p>
                      <a:endParaRPr lang="en-I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2012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2013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2014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2015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2016</a:t>
                      </a:r>
                      <a:endParaRPr lang="en-IN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SSG(%)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30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16.2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1.6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0.05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3.2</a:t>
                      </a:r>
                      <a:endParaRPr lang="en-IN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GM(%)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74.32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73.84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73.89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74.78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76.21</a:t>
                      </a:r>
                      <a:endParaRPr lang="en-IN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EBIDTA(%)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18.07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17.09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14.37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12.19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11.37</a:t>
                      </a:r>
                      <a:endParaRPr lang="en-IN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463771"/>
              </p:ext>
            </p:extLst>
          </p:nvPr>
        </p:nvGraphicFramePr>
        <p:xfrm>
          <a:off x="7191371" y="3608810"/>
          <a:ext cx="431323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873"/>
                <a:gridCol w="718873"/>
                <a:gridCol w="718873"/>
                <a:gridCol w="718873"/>
                <a:gridCol w="718873"/>
                <a:gridCol w="718873"/>
              </a:tblGrid>
              <a:tr h="0">
                <a:tc>
                  <a:txBody>
                    <a:bodyPr/>
                    <a:lstStyle/>
                    <a:p>
                      <a:endParaRPr lang="en-I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2012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2013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2014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2015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2016</a:t>
                      </a:r>
                      <a:endParaRPr lang="en-IN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SSG(%)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3.1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5.4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7.5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12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10.5</a:t>
                      </a:r>
                      <a:endParaRPr lang="en-IN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EBIDTA(%)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16.8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17.4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17.3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18.3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18.4</a:t>
                      </a:r>
                      <a:endParaRPr lang="en-IN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427983"/>
              </p:ext>
            </p:extLst>
          </p:nvPr>
        </p:nvGraphicFramePr>
        <p:xfrm>
          <a:off x="7191371" y="5197522"/>
          <a:ext cx="4313238" cy="100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873"/>
                <a:gridCol w="718873"/>
                <a:gridCol w="718873"/>
                <a:gridCol w="718873"/>
                <a:gridCol w="718873"/>
                <a:gridCol w="718873"/>
              </a:tblGrid>
              <a:tr h="0">
                <a:tc>
                  <a:txBody>
                    <a:bodyPr/>
                    <a:lstStyle/>
                    <a:p>
                      <a:endParaRPr lang="en-I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2012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2013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2014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2015</a:t>
                      </a:r>
                      <a:endParaRPr lang="en-IN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2016</a:t>
                      </a:r>
                      <a:endParaRPr lang="en-IN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SSG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6.3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11.3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14.8</a:t>
                      </a:r>
                      <a:endParaRPr lang="en-IN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EBIDTA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18.2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19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16.2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18.2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19.3</a:t>
                      </a:r>
                      <a:endParaRPr lang="en-IN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95837" y="1462876"/>
            <a:ext cx="364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solidFill>
                  <a:srgbClr val="C00000"/>
                </a:solidFill>
              </a:rPr>
              <a:t>Jubilant </a:t>
            </a:r>
            <a:r>
              <a:rPr lang="en-IN" sz="1200" b="1" dirty="0" err="1" smtClean="0">
                <a:solidFill>
                  <a:srgbClr val="C00000"/>
                </a:solidFill>
              </a:rPr>
              <a:t>Foodowrks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5837" y="3313226"/>
            <a:ext cx="364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solidFill>
                  <a:srgbClr val="C00000"/>
                </a:solidFill>
              </a:rPr>
              <a:t>Dominos USA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104" y="4859951"/>
            <a:ext cx="364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solidFill>
                  <a:srgbClr val="C00000"/>
                </a:solidFill>
              </a:rPr>
              <a:t>Dominos Australia</a:t>
            </a:r>
            <a:endParaRPr lang="en-IN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Disproportionate upfront investment is done..cost of which passes through P&amp;L  while the revenue is yet to be realized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806054"/>
            <a:ext cx="4313864" cy="3777622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This happens in business models where capacities have to be created ahead of demand…which requires large upfront investment</a:t>
            </a:r>
          </a:p>
          <a:p>
            <a:r>
              <a:rPr lang="en-IN" dirty="0" smtClean="0"/>
              <a:t>Not only such business models incur large capex, but also it incurs substantial operating cost which is disproportionate to incremental revenue generation</a:t>
            </a:r>
          </a:p>
          <a:p>
            <a:r>
              <a:rPr lang="en-IN" dirty="0" smtClean="0"/>
              <a:t>Moreover, if significant part of capex is funded through debt, </a:t>
            </a:r>
            <a:r>
              <a:rPr lang="en-IN" dirty="0"/>
              <a:t>e</a:t>
            </a:r>
            <a:r>
              <a:rPr lang="en-IN" dirty="0" smtClean="0"/>
              <a:t>ven interest cost will dampen the bottom line 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5893" y="1806054"/>
            <a:ext cx="4313864" cy="3777622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Example of ENIL – P/E of 83 on TTM basis</a:t>
            </a:r>
          </a:p>
          <a:p>
            <a:pPr lvl="1"/>
            <a:r>
              <a:rPr lang="en-IN" dirty="0" smtClean="0"/>
              <a:t>In 2015- had more than 550 Crore of cash on balance sheet- earning 35-40 crore of interest income</a:t>
            </a:r>
          </a:p>
          <a:p>
            <a:pPr lvl="1"/>
            <a:r>
              <a:rPr lang="en-IN" dirty="0" smtClean="0"/>
              <a:t>Phase III bidding and renewal of existing license meant incurring cape of 700+ crore on gross block of 53 crore </a:t>
            </a:r>
            <a:endParaRPr lang="en-IN" dirty="0"/>
          </a:p>
          <a:p>
            <a:pPr marL="457200" lvl="1" indent="0">
              <a:buNone/>
            </a:pPr>
            <a:endParaRPr lang="en-IN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35907"/>
              </p:ext>
            </p:extLst>
          </p:nvPr>
        </p:nvGraphicFramePr>
        <p:xfrm>
          <a:off x="7368967" y="4323586"/>
          <a:ext cx="4436497" cy="2442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235"/>
                <a:gridCol w="752016"/>
                <a:gridCol w="747886"/>
                <a:gridCol w="736980"/>
                <a:gridCol w="1037380"/>
              </a:tblGrid>
              <a:tr h="355066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2015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% Change</a:t>
                      </a:r>
                      <a:endParaRPr lang="en-IN" sz="1200" dirty="0"/>
                    </a:p>
                  </a:txBody>
                  <a:tcPr/>
                </a:tc>
              </a:tr>
              <a:tr h="35506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Revenue from Operations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439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509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557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27%</a:t>
                      </a:r>
                      <a:endParaRPr lang="en-IN" sz="1200" dirty="0"/>
                    </a:p>
                  </a:txBody>
                  <a:tcPr/>
                </a:tc>
              </a:tr>
              <a:tr h="381690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Depreciation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33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36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smtClean="0"/>
                        <a:t>54</a:t>
                      </a:r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63%</a:t>
                      </a:r>
                      <a:endParaRPr lang="en-IN" sz="1200" dirty="0"/>
                    </a:p>
                  </a:txBody>
                  <a:tcPr/>
                </a:tc>
              </a:tr>
              <a:tr h="355066">
                <a:tc>
                  <a:txBody>
                    <a:bodyPr/>
                    <a:lstStyle/>
                    <a:p>
                      <a:r>
                        <a:rPr lang="en-IN" sz="1200" dirty="0" err="1" smtClean="0"/>
                        <a:t>Advt</a:t>
                      </a:r>
                      <a:r>
                        <a:rPr lang="en-IN" sz="1200" dirty="0" smtClean="0"/>
                        <a:t>/</a:t>
                      </a:r>
                      <a:r>
                        <a:rPr lang="en-IN" sz="1200" dirty="0" err="1" smtClean="0"/>
                        <a:t>Mktg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76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100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130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71%</a:t>
                      </a:r>
                      <a:endParaRPr lang="en-IN" sz="1200" dirty="0"/>
                    </a:p>
                  </a:txBody>
                  <a:tcPr/>
                </a:tc>
              </a:tr>
              <a:tr h="35506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Employee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83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94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105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27%</a:t>
                      </a:r>
                      <a:endParaRPr lang="en-IN" sz="1200" dirty="0"/>
                    </a:p>
                  </a:txBody>
                  <a:tcPr/>
                </a:tc>
              </a:tr>
              <a:tr h="35506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Interest (Net)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-32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-25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-6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81%</a:t>
                      </a:r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4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03945"/>
            <a:ext cx="8911687" cy="726176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Fixed cost heavy business model- combined with soft demand leads to negative operating leverage</a:t>
            </a:r>
            <a:endParaRPr lang="en-IN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2925" y="1237475"/>
            <a:ext cx="8915400" cy="2497541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There are many business models where inherently majority of operating expenses are fixed cost</a:t>
            </a:r>
          </a:p>
          <a:p>
            <a:pPr lvl="1"/>
            <a:r>
              <a:rPr lang="en-IN" dirty="0" smtClean="0"/>
              <a:t>Higher the fixed cost in the operating expense, higher the operating leverage</a:t>
            </a:r>
          </a:p>
          <a:p>
            <a:pPr lvl="1"/>
            <a:r>
              <a:rPr lang="en-IN" dirty="0" smtClean="0"/>
              <a:t>Operating leverage is a double edged sword- it cut both ways</a:t>
            </a:r>
          </a:p>
          <a:p>
            <a:pPr lvl="1"/>
            <a:r>
              <a:rPr lang="en-IN" dirty="0" smtClean="0"/>
              <a:t>Any reduction in top line will have magnified impact on bottom line – however the assessment is to be made, whether the demand drop is transient or not</a:t>
            </a:r>
          </a:p>
          <a:p>
            <a:pPr lvl="1"/>
            <a:r>
              <a:rPr lang="en-IN" dirty="0" smtClean="0"/>
              <a:t>Examples: Typically most of high gross margin businesses fall into this category ENIL, MCX, Wonderla Holidays</a:t>
            </a:r>
          </a:p>
          <a:p>
            <a:pPr lvl="1"/>
            <a:endParaRPr lang="en-IN" dirty="0" smtClean="0"/>
          </a:p>
          <a:p>
            <a:pPr marL="457200" lvl="1" indent="0">
              <a:buNone/>
            </a:pP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922374"/>
              </p:ext>
            </p:extLst>
          </p:nvPr>
        </p:nvGraphicFramePr>
        <p:xfrm>
          <a:off x="1554330" y="4104694"/>
          <a:ext cx="423232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002"/>
                <a:gridCol w="914584"/>
                <a:gridCol w="1083906"/>
                <a:gridCol w="1054829"/>
              </a:tblGrid>
              <a:tr h="675923"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Base Case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10%</a:t>
                      </a:r>
                      <a:r>
                        <a:rPr lang="en-IN" sz="1400" baseline="0" dirty="0" smtClean="0"/>
                        <a:t> drop in </a:t>
                      </a:r>
                      <a:r>
                        <a:rPr lang="en-IN" sz="1400" baseline="0" dirty="0" err="1" smtClean="0"/>
                        <a:t>topline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/>
                        <a:t>20%</a:t>
                      </a:r>
                      <a:r>
                        <a:rPr lang="en-IN" sz="1400" baseline="0" dirty="0" smtClean="0"/>
                        <a:t> drop in </a:t>
                      </a:r>
                      <a:r>
                        <a:rPr lang="en-IN" sz="1400" baseline="0" dirty="0" err="1" smtClean="0"/>
                        <a:t>topline</a:t>
                      </a:r>
                      <a:endParaRPr lang="en-IN" sz="1400" dirty="0" smtClean="0"/>
                    </a:p>
                    <a:p>
                      <a:endParaRPr lang="en-IN" sz="1400" dirty="0"/>
                    </a:p>
                  </a:txBody>
                  <a:tcPr/>
                </a:tc>
              </a:tr>
              <a:tr h="281635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Revenue 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100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90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80</a:t>
                      </a:r>
                      <a:endParaRPr lang="en-IN" sz="1400" dirty="0"/>
                    </a:p>
                  </a:txBody>
                  <a:tcPr/>
                </a:tc>
              </a:tr>
              <a:tr h="591433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Operating expense-</a:t>
                      </a:r>
                      <a:r>
                        <a:rPr lang="en-IN" sz="1200" baseline="0" dirty="0" smtClean="0"/>
                        <a:t> variable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30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27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24</a:t>
                      </a:r>
                      <a:endParaRPr lang="en-IN" sz="1400" dirty="0"/>
                    </a:p>
                  </a:txBody>
                  <a:tcPr/>
                </a:tc>
              </a:tr>
              <a:tr h="591433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Operating expense- fixed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45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45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45</a:t>
                      </a:r>
                      <a:endParaRPr lang="en-IN" sz="1400" dirty="0"/>
                    </a:p>
                  </a:txBody>
                  <a:tcPr/>
                </a:tc>
              </a:tr>
              <a:tr h="281635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EBIDTA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18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11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54330" y="3815729"/>
            <a:ext cx="3440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/>
              <a:t>Case 1: 60% operating expense is fixed</a:t>
            </a:r>
            <a:endParaRPr lang="en-IN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13494" y="3815729"/>
            <a:ext cx="3440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/>
              <a:t>Case 2: 70% operating expense is fixed</a:t>
            </a:r>
            <a:endParaRPr lang="en-IN" sz="12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5046"/>
              </p:ext>
            </p:extLst>
          </p:nvPr>
        </p:nvGraphicFramePr>
        <p:xfrm>
          <a:off x="7497046" y="4077690"/>
          <a:ext cx="423232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002"/>
                <a:gridCol w="914584"/>
                <a:gridCol w="1083906"/>
                <a:gridCol w="1054829"/>
              </a:tblGrid>
              <a:tr h="675923"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Base Case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10%</a:t>
                      </a:r>
                      <a:r>
                        <a:rPr lang="en-IN" sz="1400" baseline="0" dirty="0" smtClean="0"/>
                        <a:t> drop in </a:t>
                      </a:r>
                      <a:r>
                        <a:rPr lang="en-IN" sz="1400" baseline="0" dirty="0" err="1" smtClean="0"/>
                        <a:t>topline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/>
                        <a:t>20%</a:t>
                      </a:r>
                      <a:r>
                        <a:rPr lang="en-IN" sz="1400" baseline="0" dirty="0" smtClean="0"/>
                        <a:t> drop in </a:t>
                      </a:r>
                      <a:r>
                        <a:rPr lang="en-IN" sz="1400" baseline="0" dirty="0" err="1" smtClean="0"/>
                        <a:t>topline</a:t>
                      </a:r>
                      <a:endParaRPr lang="en-IN" sz="1400" dirty="0" smtClean="0"/>
                    </a:p>
                    <a:p>
                      <a:endParaRPr lang="en-IN" sz="1400" dirty="0"/>
                    </a:p>
                  </a:txBody>
                  <a:tcPr/>
                </a:tc>
              </a:tr>
              <a:tr h="281635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Revenue 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100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90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80</a:t>
                      </a:r>
                      <a:endParaRPr lang="en-IN" sz="1400" dirty="0"/>
                    </a:p>
                  </a:txBody>
                  <a:tcPr/>
                </a:tc>
              </a:tr>
              <a:tr h="591433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Operating expense-</a:t>
                      </a:r>
                      <a:r>
                        <a:rPr lang="en-IN" sz="1200" baseline="0" dirty="0" smtClean="0"/>
                        <a:t> variable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22.5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20.25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18</a:t>
                      </a:r>
                      <a:endParaRPr lang="en-IN" sz="1400" dirty="0"/>
                    </a:p>
                  </a:txBody>
                  <a:tcPr/>
                </a:tc>
              </a:tr>
              <a:tr h="591433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Operating expense- fixed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52.5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52.5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52.5</a:t>
                      </a:r>
                      <a:endParaRPr lang="en-IN" sz="1400" dirty="0"/>
                    </a:p>
                  </a:txBody>
                  <a:tcPr/>
                </a:tc>
              </a:tr>
              <a:tr h="281635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EBIDTA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17.25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9.5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099722" y="6613183"/>
            <a:ext cx="68238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39912" y="6581764"/>
            <a:ext cx="68238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99722" y="6341246"/>
            <a:ext cx="570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/>
              <a:t>-28%</a:t>
            </a:r>
            <a:endParaRPr lang="en-IN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95722" y="6292158"/>
            <a:ext cx="570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/>
              <a:t>-39%</a:t>
            </a:r>
            <a:endParaRPr lang="en-IN" sz="1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019455" y="6544943"/>
            <a:ext cx="68238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158210" y="6535877"/>
            <a:ext cx="68238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19455" y="6262360"/>
            <a:ext cx="570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/>
              <a:t>-31%</a:t>
            </a:r>
            <a:endParaRPr lang="en-IN" sz="1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063856" y="6262360"/>
            <a:ext cx="682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/>
              <a:t>-46.5%</a:t>
            </a:r>
            <a:endParaRPr lang="en-IN" sz="1000" b="1" dirty="0"/>
          </a:p>
        </p:txBody>
      </p:sp>
    </p:spTree>
    <p:extLst>
      <p:ext uri="{BB962C8B-B14F-4D97-AF65-F5344CB8AC3E}">
        <p14:creationId xmlns:p14="http://schemas.microsoft.com/office/powerpoint/2010/main" val="36404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When revenue base is too small compared to opportunity size </a:t>
            </a:r>
            <a:r>
              <a:rPr lang="en-IN" sz="2400" b="1" dirty="0" smtClean="0"/>
              <a:t>AND</a:t>
            </a:r>
            <a:r>
              <a:rPr lang="en-IN" sz="2400" dirty="0" smtClean="0"/>
              <a:t> the business model has lot of entry barriers and limited competition 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1916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First of all, not all situations where revenue base is small and opportunity size is large, P/E is irrelevant. </a:t>
            </a:r>
          </a:p>
          <a:p>
            <a:r>
              <a:rPr lang="en-IN" dirty="0" smtClean="0"/>
              <a:t>Two critical ingredient for P/E to be less relevant are  </a:t>
            </a:r>
          </a:p>
          <a:p>
            <a:pPr lvl="1"/>
            <a:r>
              <a:rPr lang="en-IN" dirty="0" smtClean="0"/>
              <a:t>High entry barrier to the business </a:t>
            </a:r>
          </a:p>
          <a:p>
            <a:pPr lvl="1"/>
            <a:r>
              <a:rPr lang="en-IN" dirty="0" smtClean="0"/>
              <a:t>Limited competition </a:t>
            </a:r>
          </a:p>
          <a:p>
            <a:r>
              <a:rPr lang="en-IN" dirty="0" smtClean="0"/>
              <a:t>Can we find such examples in Indian context? </a:t>
            </a:r>
          </a:p>
          <a:p>
            <a:pPr lvl="1"/>
            <a:r>
              <a:rPr lang="en-IN" dirty="0" smtClean="0"/>
              <a:t>Repro-Ingram tie up – Ingram is the largest aggregator of books in the world with 14 million titles – all these titles will be available for Repro for putting up on market place model</a:t>
            </a:r>
          </a:p>
          <a:p>
            <a:pPr lvl="1"/>
            <a:r>
              <a:rPr lang="en-IN" dirty="0" smtClean="0"/>
              <a:t>Total size of online book market is 800-1000 Crore- 2.5-3% of physical book market and can reach 10% of total book market size- while the book market itself in India is growing at 20% CAGR- Total potential opportunity can expand to 10-15 times from here on.</a:t>
            </a:r>
          </a:p>
          <a:p>
            <a:pPr lvl="1"/>
            <a:r>
              <a:rPr lang="en-IN" dirty="0" smtClean="0"/>
              <a:t>Repro- the largest book printer in India- has perfected one book model where they print- one book at a time and deliver to end customer within 48 hrs</a:t>
            </a:r>
          </a:p>
          <a:p>
            <a:pPr lvl="1"/>
            <a:r>
              <a:rPr lang="en-IN" dirty="0" smtClean="0"/>
              <a:t>With access to large set of title and one-book model- there is virtually no competition</a:t>
            </a:r>
          </a:p>
          <a:p>
            <a:pPr lvl="1"/>
            <a:r>
              <a:rPr lang="en-IN" dirty="0" smtClean="0"/>
              <a:t>It has disrupted existing book distribution model by eliminating inventory/stock-out cost while zero returns for publishers</a:t>
            </a:r>
          </a:p>
          <a:p>
            <a:pPr lvl="1"/>
            <a:r>
              <a:rPr lang="en-IN" dirty="0" smtClean="0"/>
              <a:t>Works on negative working capital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87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528" y="3207224"/>
            <a:ext cx="5095875" cy="13025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64024"/>
            <a:ext cx="8911687" cy="1440976"/>
          </a:xfrm>
        </p:spPr>
        <p:txBody>
          <a:bodyPr>
            <a:normAutofit/>
          </a:bodyPr>
          <a:lstStyle/>
          <a:p>
            <a:r>
              <a:rPr lang="en-IN" sz="2400" dirty="0" smtClean="0"/>
              <a:t>When business models are in transition- both quality and quantum of earning may change dramatically 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7638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There are many variants of business model transition that can lead to disproportionate earning growth and improve the quality of earning </a:t>
            </a:r>
          </a:p>
          <a:p>
            <a:pPr lvl="1"/>
            <a:r>
              <a:rPr lang="en-IN" dirty="0" smtClean="0"/>
              <a:t>Symphony: transition to asset light- single product model</a:t>
            </a:r>
          </a:p>
          <a:p>
            <a:pPr marL="914400" lvl="2" indent="0">
              <a:buNone/>
            </a:pPr>
            <a:endParaRPr lang="en-IN" dirty="0" smtClean="0"/>
          </a:p>
          <a:p>
            <a:pPr marL="457200" lvl="1" indent="0">
              <a:buNone/>
            </a:pPr>
            <a:endParaRPr lang="en-IN" dirty="0" smtClean="0"/>
          </a:p>
          <a:p>
            <a:pPr lvl="1"/>
            <a:endParaRPr lang="en-IN" dirty="0"/>
          </a:p>
          <a:p>
            <a:pPr marL="457200" lvl="1" indent="0">
              <a:buNone/>
            </a:pPr>
            <a:endParaRPr lang="en-IN" dirty="0" smtClean="0"/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Moving towards value added products</a:t>
            </a:r>
          </a:p>
          <a:p>
            <a:pPr lvl="2"/>
            <a:r>
              <a:rPr lang="en-IN" dirty="0" err="1" smtClean="0"/>
              <a:t>Garware</a:t>
            </a:r>
            <a:r>
              <a:rPr lang="en-IN" dirty="0" smtClean="0"/>
              <a:t> Wallropes: Margin improved from 8% to 15% from 2014-2017</a:t>
            </a:r>
          </a:p>
          <a:p>
            <a:pPr lvl="2"/>
            <a:r>
              <a:rPr lang="en-IN" dirty="0" smtClean="0"/>
              <a:t>Navin fluorine: margins improved from 12% range to 25% from 2008 to 2011 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In all the above cases and many more…Had one understood the transition right and had even paid up significantly above historical average valuation, one would have made disproportionate money</a:t>
            </a:r>
          </a:p>
        </p:txBody>
      </p:sp>
      <p:sp>
        <p:nvSpPr>
          <p:cNvPr id="5" name="Oval 4"/>
          <p:cNvSpPr/>
          <p:nvPr/>
        </p:nvSpPr>
        <p:spPr>
          <a:xfrm>
            <a:off x="4763069" y="4244454"/>
            <a:ext cx="3785334" cy="38213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2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400" dirty="0" smtClean="0"/>
              <a:t>When businesses go through troubled times, especially due to industry/economic headwinds, In many cases the there is no earning present. However, that may not represent the earning power of the company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This is valid for peculiar situations and is not true for all the businesses going through down cycles</a:t>
            </a:r>
            <a:endParaRPr lang="en-IN" dirty="0"/>
          </a:p>
          <a:p>
            <a:r>
              <a:rPr lang="en-IN" dirty="0" smtClean="0"/>
              <a:t>At first it is important to choose quality business that has the capacity (technological/product/know how/industry standing </a:t>
            </a:r>
            <a:r>
              <a:rPr lang="en-IN" dirty="0" err="1" smtClean="0"/>
              <a:t>etc</a:t>
            </a:r>
            <a:r>
              <a:rPr lang="en-IN" dirty="0" smtClean="0"/>
              <a:t>)to bounce back when cycle turns and has the tenacity (low debt, unutilized capacity, strong cash flows) and management has run a tight ship during the troubled times</a:t>
            </a:r>
          </a:p>
          <a:p>
            <a:r>
              <a:rPr lang="en-IN" dirty="0" smtClean="0"/>
              <a:t>Key questions to ask</a:t>
            </a:r>
          </a:p>
          <a:p>
            <a:pPr lvl="1"/>
            <a:r>
              <a:rPr lang="en-IN" dirty="0" smtClean="0"/>
              <a:t>what was the earning power when the business was not facing down cycle? </a:t>
            </a:r>
          </a:p>
          <a:p>
            <a:pPr lvl="1"/>
            <a:r>
              <a:rPr lang="en-IN" dirty="0" smtClean="0"/>
              <a:t>When the cycle turns, will the earning power revert to earlier normalized level and why?</a:t>
            </a:r>
          </a:p>
          <a:p>
            <a:pPr lvl="1"/>
            <a:r>
              <a:rPr lang="en-IN" dirty="0" smtClean="0"/>
              <a:t>Will they fall prey to same cycle again or are they doing something different to come out better next time?</a:t>
            </a:r>
          </a:p>
          <a:p>
            <a:r>
              <a:rPr lang="en-IN" dirty="0" smtClean="0"/>
              <a:t>TD Power Systems-?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69930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380</TotalTime>
  <Words>1310</Words>
  <Application>Microsoft Office PowerPoint</Application>
  <PresentationFormat>Widescreen</PresentationFormat>
  <Paragraphs>199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Looking beyond P/E Multiple</vt:lpstr>
      <vt:lpstr>Thinking on Valuation- has changed/evolved over time</vt:lpstr>
      <vt:lpstr>Why should we look beyond P/E multiples </vt:lpstr>
      <vt:lpstr>Example- Margin fluctuation- current margins may not reflect normalized margins – Jubilant food-works</vt:lpstr>
      <vt:lpstr>Disproportionate upfront investment is done..cost of which passes through P&amp;L  while the revenue is yet to be realized</vt:lpstr>
      <vt:lpstr>Fixed cost heavy business model- combined with soft demand leads to negative operating leverage</vt:lpstr>
      <vt:lpstr>When revenue base is too small compared to opportunity size AND the business model has lot of entry barriers and limited competition </vt:lpstr>
      <vt:lpstr>When business models are in transition- both quality and quantum of earning may change dramatically </vt:lpstr>
      <vt:lpstr>When businesses go through troubled times, especially due to industry/economic headwinds, In many cases the there is no earning present. However, that may not represent the earning power of the company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beyond P/E Multiple</dc:title>
  <dc:creator>dhwanil desai</dc:creator>
  <cp:lastModifiedBy>dhwanil desai</cp:lastModifiedBy>
  <cp:revision>31</cp:revision>
  <dcterms:created xsi:type="dcterms:W3CDTF">2017-06-20T11:27:49Z</dcterms:created>
  <dcterms:modified xsi:type="dcterms:W3CDTF">2017-06-26T13:33:13Z</dcterms:modified>
</cp:coreProperties>
</file>