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59" r:id="rId6"/>
    <p:sldId id="262" r:id="rId7"/>
    <p:sldId id="261" r:id="rId8"/>
    <p:sldId id="260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9466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44D0C-2593-4427-8B77-FB4493FF2C97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7095A-BDF2-43A1-ACD9-DAC9F6FC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7095A-BDF2-43A1-ACD9-DAC9F6FC13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8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Investment Journey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Rohit</a:t>
            </a:r>
            <a:r>
              <a:rPr lang="en-US" dirty="0" smtClean="0"/>
              <a:t> </a:t>
            </a:r>
            <a:r>
              <a:rPr lang="en-US" dirty="0" err="1" smtClean="0"/>
              <a:t>Ojha</a:t>
            </a:r>
            <a:endParaRPr lang="en-US" dirty="0" smtClean="0"/>
          </a:p>
          <a:p>
            <a:r>
              <a:rPr lang="en-US" dirty="0" smtClean="0"/>
              <a:t>VP </a:t>
            </a:r>
            <a:r>
              <a:rPr lang="en-US" dirty="0" err="1" smtClean="0"/>
              <a:t>Chintan</a:t>
            </a:r>
            <a:r>
              <a:rPr lang="en-US" dirty="0" smtClean="0"/>
              <a:t> </a:t>
            </a:r>
            <a:r>
              <a:rPr lang="en-US" dirty="0" err="1" smtClean="0"/>
              <a:t>Baithak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</a:t>
            </a:r>
            <a:r>
              <a:rPr lang="en-US" sz="2400" dirty="0" smtClean="0">
                <a:solidFill>
                  <a:schemeClr val="tx2"/>
                </a:solidFill>
              </a:rPr>
              <a:t>ead </a:t>
            </a:r>
            <a:r>
              <a:rPr lang="en-US" sz="2400" dirty="0" err="1" smtClean="0">
                <a:solidFill>
                  <a:schemeClr val="tx2"/>
                </a:solidFill>
              </a:rPr>
              <a:t>concalls</a:t>
            </a:r>
            <a:r>
              <a:rPr lang="en-US" sz="2400" dirty="0" smtClean="0">
                <a:solidFill>
                  <a:schemeClr val="tx2"/>
                </a:solidFill>
              </a:rPr>
              <a:t>, whenever available. </a:t>
            </a:r>
            <a:r>
              <a:rPr lang="en-US" sz="2400" dirty="0">
                <a:solidFill>
                  <a:schemeClr val="tx2"/>
                </a:solidFill>
              </a:rPr>
              <a:t>More importance than annual </a:t>
            </a:r>
            <a:r>
              <a:rPr lang="en-US" sz="2400" dirty="0" smtClean="0">
                <a:solidFill>
                  <a:schemeClr val="tx2"/>
                </a:solidFill>
              </a:rPr>
              <a:t>reports. Try to attend </a:t>
            </a:r>
            <a:r>
              <a:rPr lang="en-US" sz="2400" dirty="0" err="1" smtClean="0">
                <a:solidFill>
                  <a:schemeClr val="tx2"/>
                </a:solidFill>
              </a:rPr>
              <a:t>concalls</a:t>
            </a:r>
            <a:r>
              <a:rPr lang="en-US" sz="2400" dirty="0" smtClean="0">
                <a:solidFill>
                  <a:schemeClr val="tx2"/>
                </a:solidFill>
              </a:rPr>
              <a:t> of all holdings. Find it difficult to get a high confidence without </a:t>
            </a:r>
            <a:r>
              <a:rPr lang="en-US" sz="2400" dirty="0" err="1" smtClean="0">
                <a:solidFill>
                  <a:schemeClr val="tx2"/>
                </a:solidFill>
              </a:rPr>
              <a:t>concalls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Less number driven. Understand how management has strategically built a strong business over last 3-5 years</a:t>
            </a:r>
            <a:endParaRPr lang="en-US" sz="2400" dirty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Studying competition gives good insights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Read research reports to understand consensus views/estimates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Maintain decision log with reasons to buy/sell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30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Excited by understanding </a:t>
            </a:r>
            <a:r>
              <a:rPr lang="en-IN" sz="2400" dirty="0"/>
              <a:t>the Industry/Business </a:t>
            </a:r>
            <a:r>
              <a:rPr lang="en-IN" sz="2400" dirty="0" smtClean="0"/>
              <a:t>issues/challenges and competition mapping</a:t>
            </a:r>
          </a:p>
          <a:p>
            <a:endParaRPr lang="en-IN" sz="2400" dirty="0" smtClean="0"/>
          </a:p>
          <a:p>
            <a:r>
              <a:rPr lang="en-IN" sz="2400" dirty="0" smtClean="0"/>
              <a:t>Never done a Management </a:t>
            </a:r>
            <a:r>
              <a:rPr lang="en-IN" sz="2400" dirty="0"/>
              <a:t>Q&amp;A </a:t>
            </a:r>
            <a:r>
              <a:rPr lang="en-IN" sz="2400" dirty="0" smtClean="0"/>
              <a:t>but very interested in starting with </a:t>
            </a:r>
            <a:r>
              <a:rPr lang="en-IN" sz="2400" dirty="0" err="1" smtClean="0"/>
              <a:t>Syngene</a:t>
            </a:r>
            <a:r>
              <a:rPr lang="en-IN" sz="2400" dirty="0" smtClean="0"/>
              <a:t>.</a:t>
            </a:r>
          </a:p>
          <a:p>
            <a:endParaRPr lang="en-IN" dirty="0"/>
          </a:p>
          <a:p>
            <a:r>
              <a:rPr lang="en-IN" dirty="0"/>
              <a:t>Bad at balance sheet analysis</a:t>
            </a:r>
          </a:p>
          <a:p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1542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Heard about stocks from my father in 2008 when I was in college. Heard discussions with cousins who said “Maine bola </a:t>
            </a:r>
            <a:r>
              <a:rPr lang="en-US" sz="2400" dirty="0" err="1" smtClean="0"/>
              <a:t>tha</a:t>
            </a:r>
            <a:r>
              <a:rPr lang="en-US" sz="2400" dirty="0" smtClean="0"/>
              <a:t> </a:t>
            </a:r>
            <a:r>
              <a:rPr lang="en-US" sz="2400" dirty="0" err="1" smtClean="0"/>
              <a:t>bech</a:t>
            </a:r>
            <a:r>
              <a:rPr lang="en-US" sz="2400" dirty="0" smtClean="0"/>
              <a:t> do”. Father held L&amp;T, </a:t>
            </a:r>
            <a:r>
              <a:rPr lang="en-US" sz="2400" dirty="0" err="1" smtClean="0"/>
              <a:t>UltraTech</a:t>
            </a:r>
            <a:r>
              <a:rPr lang="en-US" sz="2400" dirty="0" smtClean="0"/>
              <a:t>, Reliance, </a:t>
            </a:r>
            <a:r>
              <a:rPr lang="en-US" sz="2400" dirty="0" err="1" smtClean="0"/>
              <a:t>tata</a:t>
            </a:r>
            <a:r>
              <a:rPr lang="en-US" sz="2400" dirty="0" smtClean="0"/>
              <a:t> steel </a:t>
            </a:r>
            <a:r>
              <a:rPr lang="en-US" sz="2400" dirty="0" err="1" smtClean="0"/>
              <a:t>etc</a:t>
            </a:r>
            <a:r>
              <a:rPr lang="en-US" sz="2400" dirty="0" smtClean="0"/>
              <a:t> since 90s. </a:t>
            </a:r>
          </a:p>
          <a:p>
            <a:endParaRPr lang="en-US" sz="2400" dirty="0" smtClean="0"/>
          </a:p>
          <a:p>
            <a:r>
              <a:rPr lang="en-US" sz="2400" dirty="0" smtClean="0"/>
              <a:t>Started seriously reading in 2010. Stumbled upon TED and read all the </a:t>
            </a:r>
            <a:r>
              <a:rPr lang="en-US" sz="2400" dirty="0" err="1" smtClean="0"/>
              <a:t>funda</a:t>
            </a:r>
            <a:r>
              <a:rPr lang="en-US" sz="2400" dirty="0" smtClean="0"/>
              <a:t> threads.</a:t>
            </a:r>
          </a:p>
          <a:p>
            <a:endParaRPr lang="en-US" sz="2400" dirty="0" smtClean="0"/>
          </a:p>
          <a:p>
            <a:r>
              <a:rPr lang="en-US" sz="2400" dirty="0" smtClean="0"/>
              <a:t>Started investing only in 2012 after getting a good understanding about basic aspects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3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Phase 1:  2012-2014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Invested in midcaps based on return ratios. Avoided big mistakes. Lucky start !</a:t>
            </a:r>
          </a:p>
          <a:p>
            <a:endParaRPr lang="en-US" dirty="0" smtClean="0"/>
          </a:p>
          <a:p>
            <a:r>
              <a:rPr lang="en-US" dirty="0" smtClean="0"/>
              <a:t>Found VP and cloned seniors. </a:t>
            </a:r>
            <a:r>
              <a:rPr lang="en-US" dirty="0"/>
              <a:t>At the same time subscribed to an advisory </a:t>
            </a:r>
            <a:r>
              <a:rPr lang="en-US" dirty="0" smtClean="0"/>
              <a:t>service. But was learning all the time.</a:t>
            </a:r>
          </a:p>
          <a:p>
            <a:pPr lvl="1"/>
            <a:r>
              <a:rPr lang="en-US" dirty="0" smtClean="0"/>
              <a:t>Got success in </a:t>
            </a:r>
            <a:r>
              <a:rPr lang="en-US" dirty="0" err="1" smtClean="0"/>
              <a:t>Mayur</a:t>
            </a:r>
            <a:r>
              <a:rPr lang="en-US" dirty="0" smtClean="0"/>
              <a:t>, </a:t>
            </a:r>
            <a:r>
              <a:rPr lang="en-US" dirty="0" err="1" smtClean="0"/>
              <a:t>Dhanuka</a:t>
            </a:r>
            <a:r>
              <a:rPr lang="en-US" dirty="0" smtClean="0"/>
              <a:t>, Poly </a:t>
            </a:r>
            <a:r>
              <a:rPr lang="en-US" dirty="0" err="1" smtClean="0"/>
              <a:t>Medicure</a:t>
            </a:r>
            <a:r>
              <a:rPr lang="en-US" dirty="0" smtClean="0"/>
              <a:t>, </a:t>
            </a:r>
            <a:r>
              <a:rPr lang="en-US" dirty="0" err="1" smtClean="0"/>
              <a:t>Kaveri</a:t>
            </a:r>
            <a:r>
              <a:rPr lang="en-US" dirty="0" smtClean="0"/>
              <a:t>, PI, Alembic, </a:t>
            </a:r>
            <a:r>
              <a:rPr lang="en-US" dirty="0" err="1" smtClean="0"/>
              <a:t>Shilpa</a:t>
            </a:r>
            <a:r>
              <a:rPr lang="en-US" dirty="0" smtClean="0"/>
              <a:t>. Big winners- Ajanta, Avanti, </a:t>
            </a:r>
            <a:r>
              <a:rPr lang="en-US" dirty="0"/>
              <a:t>Page</a:t>
            </a:r>
            <a:r>
              <a:rPr lang="en-US" dirty="0" smtClean="0"/>
              <a:t>, </a:t>
            </a:r>
            <a:r>
              <a:rPr lang="en-US" dirty="0" err="1"/>
              <a:t>Repco</a:t>
            </a:r>
            <a:r>
              <a:rPr lang="en-US" dirty="0"/>
              <a:t>, </a:t>
            </a:r>
            <a:r>
              <a:rPr lang="en-US" dirty="0" err="1" smtClean="0"/>
              <a:t>Gruh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Big </a:t>
            </a:r>
            <a:r>
              <a:rPr lang="en-US" dirty="0" err="1" smtClean="0"/>
              <a:t>learnings</a:t>
            </a:r>
            <a:endParaRPr lang="en-US" dirty="0" smtClean="0"/>
          </a:p>
          <a:p>
            <a:pPr lvl="1"/>
            <a:r>
              <a:rPr lang="en-US" dirty="0" smtClean="0"/>
              <a:t>Need to work with smaller companies to make big money. PE re-rating </a:t>
            </a:r>
          </a:p>
          <a:p>
            <a:pPr lvl="1"/>
            <a:r>
              <a:rPr lang="en-US" dirty="0" smtClean="0"/>
              <a:t>Need to bet big. Increased equity allocation in 2014</a:t>
            </a:r>
          </a:p>
          <a:p>
            <a:pPr lvl="1"/>
            <a:r>
              <a:rPr lang="en-US" dirty="0"/>
              <a:t>Portfolio </a:t>
            </a: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Pay </a:t>
            </a:r>
            <a:r>
              <a:rPr lang="en-US" dirty="0"/>
              <a:t>for </a:t>
            </a:r>
            <a:r>
              <a:rPr lang="en-US" dirty="0" smtClean="0"/>
              <a:t>quality and average up</a:t>
            </a:r>
          </a:p>
        </p:txBody>
      </p:sp>
    </p:spTree>
    <p:extLst>
      <p:ext uri="{BB962C8B-B14F-4D97-AF65-F5344CB8AC3E}">
        <p14:creationId xmlns:p14="http://schemas.microsoft.com/office/powerpoint/2010/main" val="40464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2015-16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Realized that I had luckily made money earlier </a:t>
            </a:r>
            <a:r>
              <a:rPr lang="en-US" sz="2400" dirty="0"/>
              <a:t>but didn’t appreciate how good </a:t>
            </a:r>
            <a:r>
              <a:rPr lang="en-US" sz="2400" dirty="0" smtClean="0"/>
              <a:t>some of these businesses were, </a:t>
            </a:r>
            <a:r>
              <a:rPr lang="en-US" sz="2400" dirty="0"/>
              <a:t>even though they were so well discussed…PI Industries, </a:t>
            </a:r>
            <a:r>
              <a:rPr lang="en-US" sz="2400" dirty="0" err="1"/>
              <a:t>Shilpa</a:t>
            </a:r>
            <a:r>
              <a:rPr lang="en-US" sz="2400" dirty="0"/>
              <a:t>, Alembic </a:t>
            </a:r>
            <a:r>
              <a:rPr lang="en-US" sz="2400" dirty="0" err="1"/>
              <a:t>Pharma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Blown away by </a:t>
            </a:r>
            <a:r>
              <a:rPr lang="en-US" sz="2400" dirty="0" err="1" smtClean="0"/>
              <a:t>Pharma</a:t>
            </a:r>
            <a:r>
              <a:rPr lang="en-US" sz="2400" dirty="0" smtClean="0"/>
              <a:t> Basics presentation by </a:t>
            </a:r>
            <a:r>
              <a:rPr lang="en-US" sz="2400" dirty="0" err="1" smtClean="0"/>
              <a:t>Ananth</a:t>
            </a:r>
            <a:r>
              <a:rPr lang="en-US" sz="2400" dirty="0" smtClean="0"/>
              <a:t> </a:t>
            </a:r>
            <a:r>
              <a:rPr lang="en-US" sz="2400" dirty="0" err="1" smtClean="0"/>
              <a:t>Shenoy</a:t>
            </a:r>
            <a:r>
              <a:rPr lang="en-US" sz="2400" dirty="0" smtClean="0"/>
              <a:t> and by discussion on Alembic and </a:t>
            </a:r>
            <a:r>
              <a:rPr lang="en-US" sz="2400" dirty="0" err="1" smtClean="0"/>
              <a:t>Shilpa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Started </a:t>
            </a:r>
            <a:r>
              <a:rPr lang="en-US" sz="2400" dirty="0"/>
              <a:t>to understand more about </a:t>
            </a:r>
            <a:r>
              <a:rPr lang="en-US" sz="2400" dirty="0" smtClean="0"/>
              <a:t>great </a:t>
            </a:r>
            <a:r>
              <a:rPr lang="en-US" sz="2400" dirty="0"/>
              <a:t>businesses and management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14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sz="2400" dirty="0" smtClean="0"/>
              <a:t>nderstand a range of businesses across sectors. </a:t>
            </a:r>
          </a:p>
          <a:p>
            <a:endParaRPr lang="en-US" sz="2400" dirty="0" smtClean="0"/>
          </a:p>
          <a:p>
            <a:r>
              <a:rPr lang="en-US" sz="2400" dirty="0" smtClean="0"/>
              <a:t>Less </a:t>
            </a:r>
            <a:r>
              <a:rPr lang="en-US" sz="2400" dirty="0"/>
              <a:t>reliance on fellow investors- Independent thinking.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different styles of investing- Arbitrage, contra.</a:t>
            </a:r>
          </a:p>
          <a:p>
            <a:endParaRPr lang="en-US" sz="2400" dirty="0" smtClean="0"/>
          </a:p>
          <a:p>
            <a:r>
              <a:rPr lang="en-US" sz="2400" dirty="0" smtClean="0"/>
              <a:t>Compound </a:t>
            </a:r>
            <a:r>
              <a:rPr lang="en-US" sz="2400" dirty="0"/>
              <a:t>at more than 30% </a:t>
            </a:r>
            <a:r>
              <a:rPr lang="en-US" sz="2400" dirty="0" smtClean="0"/>
              <a:t>CAGR.</a:t>
            </a:r>
          </a:p>
          <a:p>
            <a:endParaRPr lang="en-US" dirty="0" smtClean="0"/>
          </a:p>
          <a:p>
            <a:r>
              <a:rPr lang="en-US" dirty="0" smtClean="0"/>
              <a:t>Plan to go full time but still far away from ready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84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Risk </a:t>
            </a:r>
            <a:r>
              <a:rPr lang="en-US" sz="2400" dirty="0" err="1" smtClean="0"/>
              <a:t>mitigator</a:t>
            </a:r>
            <a:endParaRPr lang="en-US" sz="2400" dirty="0" smtClean="0"/>
          </a:p>
          <a:p>
            <a:pPr lvl="1"/>
            <a:r>
              <a:rPr lang="en-US" sz="2000" dirty="0" smtClean="0"/>
              <a:t>Invested most of the savings from salary so risk aversion was high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lways invested in quality businesses and managed to avoid big losses except once in Hawkins. </a:t>
            </a:r>
          </a:p>
          <a:p>
            <a:pPr lvl="1"/>
            <a:r>
              <a:rPr lang="en-US" dirty="0"/>
              <a:t>Exit on first signs of red </a:t>
            </a:r>
            <a:r>
              <a:rPr lang="en-US" dirty="0" smtClean="0"/>
              <a:t>flags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Kaveri</a:t>
            </a:r>
            <a:endParaRPr lang="en-US" sz="2000" dirty="0" smtClean="0"/>
          </a:p>
          <a:p>
            <a:pPr lvl="1"/>
            <a:r>
              <a:rPr lang="en-US" sz="2000" dirty="0" smtClean="0"/>
              <a:t>Avoid companies giving aggressive guidance </a:t>
            </a:r>
            <a:r>
              <a:rPr lang="en-US" sz="2000" dirty="0" err="1" smtClean="0"/>
              <a:t>eg</a:t>
            </a:r>
            <a:r>
              <a:rPr lang="en-US" sz="2000" dirty="0" smtClean="0"/>
              <a:t> </a:t>
            </a:r>
            <a:r>
              <a:rPr lang="en-US" sz="2000" dirty="0" err="1" smtClean="0"/>
              <a:t>Kellton</a:t>
            </a:r>
            <a:r>
              <a:rPr lang="en-US" sz="2000" dirty="0" smtClean="0"/>
              <a:t> Tech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Comfort zone</a:t>
            </a:r>
          </a:p>
          <a:p>
            <a:pPr lvl="1"/>
            <a:r>
              <a:rPr lang="en-US" sz="2000" dirty="0" smtClean="0"/>
              <a:t>Had been a cloner in well discussed businesses. Always followed the lead to build my conviction. Not done a PhD in any business yet, but slowly improving. </a:t>
            </a:r>
          </a:p>
          <a:p>
            <a:pPr lvl="1"/>
            <a:r>
              <a:rPr lang="en-US" sz="2000" dirty="0" smtClean="0"/>
              <a:t>Have </a:t>
            </a:r>
            <a:r>
              <a:rPr lang="en-US" sz="2000" dirty="0"/>
              <a:t>invested in consumer and </a:t>
            </a:r>
            <a:r>
              <a:rPr lang="en-US" sz="2000" dirty="0" err="1"/>
              <a:t>pharma</a:t>
            </a:r>
            <a:r>
              <a:rPr lang="en-US" sz="2000" dirty="0"/>
              <a:t> </a:t>
            </a:r>
            <a:r>
              <a:rPr lang="en-US" sz="2000" dirty="0" smtClean="0"/>
              <a:t>businesses only</a:t>
            </a:r>
          </a:p>
          <a:p>
            <a:pPr lvl="1"/>
            <a:r>
              <a:rPr lang="en-US" sz="2000" dirty="0" smtClean="0"/>
              <a:t>No contra bets… yet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226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Portfolio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Earlier 8-10 stock portfolio with minimum 5% allocation. Recently pushed to 12 for few small caps with very small allocation.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Long term (5 year view): </a:t>
            </a:r>
            <a:r>
              <a:rPr lang="en-US" dirty="0"/>
              <a:t>70%</a:t>
            </a:r>
            <a:r>
              <a:rPr lang="en-US" sz="2000" dirty="0" smtClean="0"/>
              <a:t> in 5-6 businesses</a:t>
            </a:r>
          </a:p>
          <a:p>
            <a:pPr lvl="1"/>
            <a:r>
              <a:rPr lang="en-US" sz="2000" dirty="0" smtClean="0"/>
              <a:t>Opportunistic bets (1-2 year view): </a:t>
            </a:r>
            <a:r>
              <a:rPr lang="en-US" dirty="0"/>
              <a:t>20% </a:t>
            </a:r>
            <a:r>
              <a:rPr lang="en-US" dirty="0" smtClean="0"/>
              <a:t>in 3-4 businesses</a:t>
            </a:r>
            <a:endParaRPr lang="en-US" sz="2000" dirty="0" smtClean="0"/>
          </a:p>
          <a:p>
            <a:pPr lvl="1"/>
            <a:r>
              <a:rPr lang="en-US" sz="2000" dirty="0" smtClean="0"/>
              <a:t>Experimenting with </a:t>
            </a:r>
            <a:r>
              <a:rPr lang="en-US" dirty="0" err="1"/>
              <a:t>s</a:t>
            </a:r>
            <a:r>
              <a:rPr lang="en-US" sz="2000" dirty="0" err="1" smtClean="0"/>
              <a:t>mallcaps</a:t>
            </a:r>
            <a:r>
              <a:rPr lang="en-US" sz="2000" dirty="0" smtClean="0"/>
              <a:t>: 10%  </a:t>
            </a:r>
          </a:p>
          <a:p>
            <a:pPr lvl="1"/>
            <a:r>
              <a:rPr lang="en-US" sz="2000" dirty="0" smtClean="0"/>
              <a:t>Never </a:t>
            </a:r>
            <a:r>
              <a:rPr lang="en-US" sz="2000" dirty="0"/>
              <a:t>able to hold </a:t>
            </a:r>
            <a:r>
              <a:rPr lang="en-US" sz="2000" dirty="0" smtClean="0"/>
              <a:t>cash. Need to work on this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10% of portfolio is leveraged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54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by/Must haves/</a:t>
            </a:r>
            <a:r>
              <a:rPr lang="en-US" dirty="0" err="1" smtClean="0"/>
              <a:t>Ignorables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Excited by</a:t>
            </a:r>
          </a:p>
          <a:p>
            <a:pPr lvl="1"/>
            <a:r>
              <a:rPr lang="en-US" sz="2000" dirty="0" smtClean="0"/>
              <a:t>Businesses moving up in value chain</a:t>
            </a:r>
          </a:p>
          <a:p>
            <a:pPr lvl="1"/>
            <a:r>
              <a:rPr lang="en-US" sz="2000" dirty="0" smtClean="0"/>
              <a:t>Large </a:t>
            </a:r>
            <a:r>
              <a:rPr lang="en-US" sz="2000" dirty="0" err="1" smtClean="0"/>
              <a:t>capex</a:t>
            </a:r>
            <a:r>
              <a:rPr lang="en-US" sz="2000" dirty="0" smtClean="0"/>
              <a:t> completed/planned</a:t>
            </a:r>
          </a:p>
          <a:p>
            <a:pPr lvl="1"/>
            <a:r>
              <a:rPr lang="en-US" sz="2000" dirty="0" smtClean="0"/>
              <a:t>Management that constantly strives to make the moat stronger. Capital allocation skills of management </a:t>
            </a:r>
            <a:r>
              <a:rPr lang="en-US" sz="2000" dirty="0" err="1" smtClean="0"/>
              <a:t>eg</a:t>
            </a:r>
            <a:r>
              <a:rPr lang="en-US" sz="2000" dirty="0" smtClean="0"/>
              <a:t>. Ajay </a:t>
            </a:r>
            <a:r>
              <a:rPr lang="en-US" sz="2000" dirty="0" err="1" smtClean="0"/>
              <a:t>Piramal</a:t>
            </a:r>
            <a:endParaRPr lang="en-US" sz="2000" dirty="0" smtClean="0"/>
          </a:p>
          <a:p>
            <a:pPr lvl="1"/>
            <a:r>
              <a:rPr lang="en-US" sz="2000" dirty="0" smtClean="0"/>
              <a:t>IP driven businesses- </a:t>
            </a:r>
            <a:r>
              <a:rPr lang="en-US" sz="2000" dirty="0" err="1" smtClean="0"/>
              <a:t>Pharma</a:t>
            </a:r>
            <a:r>
              <a:rPr lang="en-US" sz="2000" dirty="0" smtClean="0"/>
              <a:t>, some niche manufacturers</a:t>
            </a:r>
          </a:p>
          <a:p>
            <a:r>
              <a:rPr lang="en-US" sz="2400" dirty="0" smtClean="0"/>
              <a:t>Must haves</a:t>
            </a:r>
          </a:p>
          <a:p>
            <a:pPr lvl="1"/>
            <a:r>
              <a:rPr lang="en-US" sz="2000" dirty="0" smtClean="0"/>
              <a:t>Growing Mid/small caps with large </a:t>
            </a:r>
            <a:r>
              <a:rPr lang="en-US" sz="2000" dirty="0"/>
              <a:t>and growing opportunity </a:t>
            </a:r>
            <a:r>
              <a:rPr lang="en-US" sz="2000" dirty="0" smtClean="0"/>
              <a:t>size</a:t>
            </a:r>
          </a:p>
          <a:p>
            <a:pPr lvl="1"/>
            <a:r>
              <a:rPr lang="en-US" sz="2000" dirty="0" smtClean="0"/>
              <a:t>Low debt or strong trend of debt reduction, High </a:t>
            </a:r>
            <a:r>
              <a:rPr lang="en-US" sz="2000" dirty="0" err="1" smtClean="0"/>
              <a:t>RoE</a:t>
            </a:r>
            <a:r>
              <a:rPr lang="en-US" sz="2000" dirty="0" smtClean="0"/>
              <a:t>, ROCE</a:t>
            </a:r>
          </a:p>
          <a:p>
            <a:pPr lvl="1"/>
            <a:r>
              <a:rPr lang="en-US" sz="2000" dirty="0" smtClean="0"/>
              <a:t>At least 15% growth in </a:t>
            </a:r>
            <a:r>
              <a:rPr lang="en-US" sz="2000" dirty="0"/>
              <a:t>worst case scenario. </a:t>
            </a:r>
            <a:endParaRPr lang="en-US" sz="2000" dirty="0" smtClean="0"/>
          </a:p>
          <a:p>
            <a:r>
              <a:rPr lang="en-US" sz="2400" dirty="0" err="1" smtClean="0"/>
              <a:t>Ignorables</a:t>
            </a:r>
            <a:endParaRPr lang="en-US" sz="2400" dirty="0" smtClean="0"/>
          </a:p>
          <a:p>
            <a:pPr lvl="1"/>
            <a:r>
              <a:rPr lang="en-US" sz="2000" dirty="0" smtClean="0"/>
              <a:t>Promoter selling/pledging in small amounts as long as business is delivering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Buy/Sell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Buy decision</a:t>
            </a:r>
          </a:p>
          <a:p>
            <a:pPr lvl="1"/>
            <a:r>
              <a:rPr lang="en-US" dirty="0" smtClean="0"/>
              <a:t>Long term bets- Visibility of &gt;20% CAGR in 2-3 </a:t>
            </a:r>
            <a:r>
              <a:rPr lang="en-US" dirty="0" err="1" smtClean="0"/>
              <a:t>yrs</a:t>
            </a:r>
            <a:r>
              <a:rPr lang="en-US" dirty="0" smtClean="0"/>
              <a:t> or a hockey stick moment within next 5 yrs. New idea has to be better than existing ones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pportunistic bets- Combination of techno </a:t>
            </a:r>
            <a:r>
              <a:rPr lang="en-US" dirty="0" err="1" smtClean="0"/>
              <a:t>funda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Average up if company keeps delivering and valuations sane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Now </a:t>
            </a:r>
            <a:r>
              <a:rPr lang="en-US" dirty="0"/>
              <a:t>sell when </a:t>
            </a:r>
          </a:p>
          <a:p>
            <a:pPr lvl="1"/>
            <a:r>
              <a:rPr lang="en-US" dirty="0"/>
              <a:t>valuations are very high and growth starts to slow down. </a:t>
            </a:r>
            <a:r>
              <a:rPr lang="en-US" dirty="0" err="1"/>
              <a:t>Eg</a:t>
            </a:r>
            <a:r>
              <a:rPr lang="en-US" dirty="0"/>
              <a:t> Page at 14000, Hawkins at 2500 (in this case growth never happened), </a:t>
            </a:r>
            <a:r>
              <a:rPr lang="en-US" dirty="0" err="1"/>
              <a:t>Gruh</a:t>
            </a:r>
            <a:r>
              <a:rPr lang="en-US" dirty="0"/>
              <a:t> </a:t>
            </a:r>
            <a:r>
              <a:rPr lang="en-US" dirty="0" smtClean="0"/>
              <a:t>at 260</a:t>
            </a:r>
            <a:endParaRPr lang="en-US" dirty="0"/>
          </a:p>
          <a:p>
            <a:pPr lvl="1"/>
            <a:r>
              <a:rPr lang="en-US" dirty="0"/>
              <a:t>there is a better opportunity at that price </a:t>
            </a:r>
            <a:r>
              <a:rPr lang="en-US" dirty="0" err="1"/>
              <a:t>eg</a:t>
            </a:r>
            <a:r>
              <a:rPr lang="en-US" dirty="0"/>
              <a:t> shift from Ajanta at 1400 to Alembic at 600, Page to </a:t>
            </a:r>
            <a:r>
              <a:rPr lang="en-US" dirty="0" err="1"/>
              <a:t>Syngene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Management </a:t>
            </a:r>
            <a:r>
              <a:rPr lang="en-US" dirty="0" smtClean="0"/>
              <a:t>makes a bad move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Kaveri</a:t>
            </a:r>
            <a:r>
              <a:rPr lang="en-US" dirty="0"/>
              <a:t> </a:t>
            </a:r>
            <a:r>
              <a:rPr lang="en-US" dirty="0" err="1" smtClean="0"/>
              <a:t>diworseification</a:t>
            </a:r>
            <a:endParaRPr lang="en-US" dirty="0" smtClean="0"/>
          </a:p>
          <a:p>
            <a:pPr lvl="1"/>
            <a:r>
              <a:rPr lang="en-US" dirty="0" smtClean="0"/>
              <a:t>Don’t look too much into nifty levels</a:t>
            </a:r>
          </a:p>
        </p:txBody>
      </p:sp>
    </p:spTree>
    <p:extLst>
      <p:ext uri="{BB962C8B-B14F-4D97-AF65-F5344CB8AC3E}">
        <p14:creationId xmlns:p14="http://schemas.microsoft.com/office/powerpoint/2010/main" val="15366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1271</TotalTime>
  <Words>764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Investment Journey</vt:lpstr>
      <vt:lpstr>How it started</vt:lpstr>
      <vt:lpstr>Phase 1:  2012-2014</vt:lpstr>
      <vt:lpstr>Phase 2: 2015-16</vt:lpstr>
      <vt:lpstr>Aspiration</vt:lpstr>
      <vt:lpstr>Personality traits</vt:lpstr>
      <vt:lpstr>Portfolio setup</vt:lpstr>
      <vt:lpstr>Excited by/Must haves/Ignorables</vt:lpstr>
      <vt:lpstr>Buy/Sell decision</vt:lpstr>
      <vt:lpstr>Process</vt:lpstr>
      <vt:lpstr>Natural Skills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Ojha</dc:creator>
  <cp:lastModifiedBy>Rohit Ojha</cp:lastModifiedBy>
  <cp:revision>46</cp:revision>
  <dcterms:created xsi:type="dcterms:W3CDTF">2006-08-16T00:00:00Z</dcterms:created>
  <dcterms:modified xsi:type="dcterms:W3CDTF">2016-07-17T11:08:39Z</dcterms:modified>
</cp:coreProperties>
</file>