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8" r:id="rId4"/>
    <p:sldId id="267" r:id="rId5"/>
    <p:sldId id="260" r:id="rId6"/>
    <p:sldId id="292" r:id="rId7"/>
    <p:sldId id="257" r:id="rId8"/>
    <p:sldId id="259" r:id="rId9"/>
    <p:sldId id="261" r:id="rId10"/>
    <p:sldId id="262" r:id="rId11"/>
    <p:sldId id="263" r:id="rId12"/>
    <p:sldId id="264" r:id="rId13"/>
    <p:sldId id="269" r:id="rId14"/>
    <p:sldId id="265" r:id="rId15"/>
    <p:sldId id="266" r:id="rId16"/>
    <p:sldId id="270" r:id="rId17"/>
    <p:sldId id="271" r:id="rId18"/>
    <p:sldId id="272" r:id="rId19"/>
    <p:sldId id="276" r:id="rId20"/>
    <p:sldId id="277" r:id="rId21"/>
    <p:sldId id="278" r:id="rId22"/>
    <p:sldId id="279" r:id="rId23"/>
    <p:sldId id="280" r:id="rId24"/>
    <p:sldId id="273" r:id="rId25"/>
    <p:sldId id="281" r:id="rId26"/>
    <p:sldId id="282" r:id="rId27"/>
    <p:sldId id="283" r:id="rId28"/>
    <p:sldId id="284" r:id="rId29"/>
    <p:sldId id="274" r:id="rId30"/>
    <p:sldId id="285" r:id="rId31"/>
    <p:sldId id="286" r:id="rId32"/>
    <p:sldId id="287" r:id="rId33"/>
    <p:sldId id="275" r:id="rId34"/>
    <p:sldId id="288" r:id="rId35"/>
    <p:sldId id="289" r:id="rId36"/>
    <p:sldId id="290" r:id="rId37"/>
    <p:sldId id="291" r:id="rId38"/>
    <p:sldId id="293" r:id="rId39"/>
    <p:sldId id="295" r:id="rId40"/>
    <p:sldId id="294"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A8ACE4-F99F-4A3C-8B3E-E36FDF18BCE0}">
          <p14:sldIdLst>
            <p14:sldId id="256"/>
            <p14:sldId id="258"/>
            <p14:sldId id="268"/>
            <p14:sldId id="267"/>
            <p14:sldId id="260"/>
            <p14:sldId id="292"/>
            <p14:sldId id="257"/>
            <p14:sldId id="259"/>
            <p14:sldId id="261"/>
            <p14:sldId id="262"/>
            <p14:sldId id="263"/>
            <p14:sldId id="264"/>
            <p14:sldId id="269"/>
            <p14:sldId id="265"/>
            <p14:sldId id="266"/>
            <p14:sldId id="270"/>
            <p14:sldId id="271"/>
            <p14:sldId id="272"/>
            <p14:sldId id="276"/>
            <p14:sldId id="277"/>
            <p14:sldId id="278"/>
            <p14:sldId id="279"/>
            <p14:sldId id="280"/>
            <p14:sldId id="273"/>
            <p14:sldId id="281"/>
            <p14:sldId id="282"/>
            <p14:sldId id="283"/>
            <p14:sldId id="284"/>
            <p14:sldId id="274"/>
            <p14:sldId id="285"/>
            <p14:sldId id="286"/>
            <p14:sldId id="287"/>
            <p14:sldId id="275"/>
            <p14:sldId id="288"/>
            <p14:sldId id="289"/>
            <p14:sldId id="290"/>
            <p14:sldId id="291"/>
            <p14:sldId id="293"/>
            <p14:sldId id="295"/>
            <p14:sldId id="294"/>
            <p14:sldId id="296"/>
            <p14:sldId id="297"/>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haripradyumn@gmail.com" initials="k" lastIdx="2" clrIdx="0">
    <p:extLst>
      <p:ext uri="{19B8F6BF-5375-455C-9EA6-DF929625EA0E}">
        <p15:presenceInfo xmlns:p15="http://schemas.microsoft.com/office/powerpoint/2012/main" userId="442a1525466504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1256" y="4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naindia.com/money/report-exide-plans-rs-800-crore-capex-to-cash-in-on-auto-boom-and-stay-relevant-208291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economictimes.indiatimes.com/industry/indl-goods/svs/engineering/exide-to-pump-in-rs-1400-crore-haldia-expansion-capex-at-rs-700-crore/articleshow/53286727.cm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livemint.com/Industry/YBZh0HJOE5XCx0Ym3pWc6J/Exide-to-invest-Rs300-crore-to-expand-capacity-in-West-Benga.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15.bin"/><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9.bin"/><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N" b="1" u="sng" dirty="0">
                <a:solidFill>
                  <a:srgbClr val="FF0000"/>
                </a:solidFill>
              </a:rPr>
              <a:t>BATTERY INDUSTRY IN INDIA</a:t>
            </a:r>
          </a:p>
        </p:txBody>
      </p:sp>
    </p:spTree>
    <p:extLst>
      <p:ext uri="{BB962C8B-B14F-4D97-AF65-F5344CB8AC3E}">
        <p14:creationId xmlns:p14="http://schemas.microsoft.com/office/powerpoint/2010/main" val="298800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862" y="117693"/>
            <a:ext cx="8616099" cy="7017306"/>
          </a:xfrm>
          <a:prstGeom prst="rect">
            <a:avLst/>
          </a:prstGeom>
          <a:noFill/>
        </p:spPr>
        <p:txBody>
          <a:bodyPr wrap="square" rtlCol="0">
            <a:spAutoFit/>
          </a:bodyPr>
          <a:lstStyle/>
          <a:p>
            <a:r>
              <a:rPr lang="en-IN" dirty="0"/>
              <a:t>In 2015, with a change of Management, the company increased its CAPEX plan from </a:t>
            </a:r>
            <a:r>
              <a:rPr lang="en-IN" dirty="0" err="1"/>
              <a:t>Rs</a:t>
            </a:r>
            <a:r>
              <a:rPr lang="en-IN" dirty="0"/>
              <a:t>. 350-400 crores for the last several years to 800 crores. </a:t>
            </a:r>
          </a:p>
          <a:p>
            <a:endParaRPr lang="en-IN" dirty="0"/>
          </a:p>
          <a:p>
            <a:r>
              <a:rPr lang="en-IN" dirty="0"/>
              <a:t>In the fourth quarter itself, Exide suffered fall of 34% in automotive inverters as demand shifted to tubular batteries, he told analysts. On the capacity front, Exide would raise production capabilities in the automotive segment from present </a:t>
            </a:r>
            <a:r>
              <a:rPr lang="en-IN" b="1" dirty="0">
                <a:solidFill>
                  <a:srgbClr val="FF0000"/>
                </a:solidFill>
              </a:rPr>
              <a:t>12.2 million units to 13.8 million </a:t>
            </a:r>
            <a:r>
              <a:rPr lang="en-IN" dirty="0"/>
              <a:t>by the end of this year.</a:t>
            </a:r>
          </a:p>
          <a:p>
            <a:r>
              <a:rPr lang="en-IN" dirty="0"/>
              <a:t>In industrial segment current capacity is 2.8 billion ampere hour, which will </a:t>
            </a:r>
            <a:r>
              <a:rPr lang="en-IN" b="1" dirty="0">
                <a:solidFill>
                  <a:srgbClr val="FF0000"/>
                </a:solidFill>
              </a:rPr>
              <a:t>increase to 3.2 billion ampere hour </a:t>
            </a:r>
            <a:r>
              <a:rPr lang="en-IN" dirty="0"/>
              <a:t>from the capex infusion. The move is necessitated by the fact that revival in demand for automobile batteries is pushing up capacity utilisation and soon, if new capacity is not added, Exide would not be able to exploit demand triggered by revival in consumer spending.</a:t>
            </a:r>
          </a:p>
          <a:p>
            <a:r>
              <a:rPr lang="en-IN" dirty="0"/>
              <a:t>Capacity utilisation in the automotive segment has grown substantially to 79% from 72% year ago. In the motor cycle batteries, utilisation touched 82%, up from 77%. Industrial utilisation improved from 68% to 81%.</a:t>
            </a:r>
          </a:p>
          <a:p>
            <a:r>
              <a:rPr lang="en-IN" dirty="0"/>
              <a:t>Apart from automobile segment, Exide plans to cash in on expansion in telecom sector where batteries are needed to run cell towers. "Under the industrial battery segment, big growth during the March quarter came from telecom segment at 134%.“</a:t>
            </a:r>
          </a:p>
          <a:p>
            <a:endParaRPr lang="en-IN" dirty="0"/>
          </a:p>
          <a:p>
            <a:r>
              <a:rPr lang="en-IN" dirty="0">
                <a:hlinkClick r:id="rId2"/>
              </a:rPr>
              <a:t>http://www.dnaindia.com/money/report-exide-plans-rs-800-crore-capex-to-cash-in-on-auto-boom-and-stay-relevant-2082916</a:t>
            </a:r>
            <a:endParaRPr lang="en-IN" dirty="0"/>
          </a:p>
          <a:p>
            <a:endParaRPr lang="en-IN" dirty="0"/>
          </a:p>
          <a:p>
            <a:endParaRPr lang="en-IN" dirty="0"/>
          </a:p>
        </p:txBody>
      </p:sp>
    </p:spTree>
    <p:extLst>
      <p:ext uri="{BB962C8B-B14F-4D97-AF65-F5344CB8AC3E}">
        <p14:creationId xmlns:p14="http://schemas.microsoft.com/office/powerpoint/2010/main" val="399905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8606" y="659876"/>
            <a:ext cx="9021452" cy="3416320"/>
          </a:xfrm>
          <a:prstGeom prst="rect">
            <a:avLst/>
          </a:prstGeom>
          <a:noFill/>
        </p:spPr>
        <p:txBody>
          <a:bodyPr wrap="square" rtlCol="0">
            <a:spAutoFit/>
          </a:bodyPr>
          <a:lstStyle/>
          <a:p>
            <a:r>
              <a:rPr lang="en-IN" dirty="0"/>
              <a:t>In 2016, EXIDE came up with a proposal of making CAPEX of </a:t>
            </a:r>
            <a:r>
              <a:rPr lang="en-IN" dirty="0" err="1"/>
              <a:t>Rs</a:t>
            </a:r>
            <a:r>
              <a:rPr lang="en-IN" dirty="0"/>
              <a:t>. 1,400 crores over two years for technology upgradation and expansion of capacity. </a:t>
            </a:r>
          </a:p>
          <a:p>
            <a:endParaRPr lang="en-IN" dirty="0"/>
          </a:p>
          <a:p>
            <a:r>
              <a:rPr lang="en-IN" dirty="0"/>
              <a:t>The new batteries were expected to have a life greater than 15-20%, and were exclusively meant for the replacement market and NOT for OEMs.	</a:t>
            </a:r>
          </a:p>
          <a:p>
            <a:endParaRPr lang="en-IN" dirty="0"/>
          </a:p>
          <a:p>
            <a:endParaRPr lang="en-IN" dirty="0"/>
          </a:p>
          <a:p>
            <a:r>
              <a:rPr lang="en-IN" dirty="0">
                <a:hlinkClick r:id="rId2"/>
              </a:rPr>
              <a:t>http://economictimes.indiatimes.com/industry/indl-goods/svs/engineering/exide-to-pump-in-rs-1400-crore-haldia-expansion-capex-at-rs-700-crore/articleshow/53286727.cms</a:t>
            </a:r>
            <a:endParaRPr lang="en-IN" dirty="0"/>
          </a:p>
          <a:p>
            <a:endParaRPr lang="en-IN" dirty="0"/>
          </a:p>
          <a:p>
            <a:endParaRPr lang="en-IN" dirty="0"/>
          </a:p>
        </p:txBody>
      </p:sp>
    </p:spTree>
    <p:extLst>
      <p:ext uri="{BB962C8B-B14F-4D97-AF65-F5344CB8AC3E}">
        <p14:creationId xmlns:p14="http://schemas.microsoft.com/office/powerpoint/2010/main" val="302486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497" y="1150070"/>
            <a:ext cx="9266548" cy="5632311"/>
          </a:xfrm>
          <a:prstGeom prst="rect">
            <a:avLst/>
          </a:prstGeom>
          <a:noFill/>
        </p:spPr>
        <p:txBody>
          <a:bodyPr wrap="square" rtlCol="0">
            <a:spAutoFit/>
          </a:bodyPr>
          <a:lstStyle/>
          <a:p>
            <a:r>
              <a:rPr lang="en-IN" dirty="0"/>
              <a:t>In 2017, Exide announced an investment of </a:t>
            </a:r>
            <a:r>
              <a:rPr lang="en-IN" b="1" dirty="0" err="1">
                <a:solidFill>
                  <a:srgbClr val="FF0000"/>
                </a:solidFill>
              </a:rPr>
              <a:t>Rs</a:t>
            </a:r>
            <a:r>
              <a:rPr lang="en-IN" b="1" dirty="0">
                <a:solidFill>
                  <a:srgbClr val="FF0000"/>
                </a:solidFill>
              </a:rPr>
              <a:t>. 300 crore </a:t>
            </a:r>
            <a:r>
              <a:rPr lang="en-IN" dirty="0"/>
              <a:t>for motorcycle batteries under the “punched-grid” technology introduced for the first time in India.</a:t>
            </a:r>
          </a:p>
          <a:p>
            <a:endParaRPr lang="en-IN" dirty="0"/>
          </a:p>
          <a:p>
            <a:r>
              <a:rPr lang="en-IN" dirty="0"/>
              <a:t>Exide has increased its annual production capacity by 1.2 million to 15 million batteries.</a:t>
            </a:r>
          </a:p>
          <a:p>
            <a:endParaRPr lang="en-IN" dirty="0"/>
          </a:p>
          <a:p>
            <a:r>
              <a:rPr lang="en-IN" dirty="0"/>
              <a:t>Exide’s </a:t>
            </a:r>
            <a:r>
              <a:rPr lang="en-IN" dirty="0" err="1"/>
              <a:t>Haldia</a:t>
            </a:r>
            <a:r>
              <a:rPr lang="en-IN" dirty="0"/>
              <a:t> factory, set up in 1981, will be further expanded at an investment of Rs120 crore,</a:t>
            </a:r>
            <a:r>
              <a:rPr lang="en-IN" b="1" dirty="0"/>
              <a:t> </a:t>
            </a:r>
            <a:r>
              <a:rPr lang="en-IN" dirty="0"/>
              <a:t>Chatterjee said, adding the company was going to set up a smelting unit for which the state government had agreed to provide 25 acres.</a:t>
            </a:r>
          </a:p>
          <a:p>
            <a:endParaRPr lang="en-IN" dirty="0"/>
          </a:p>
          <a:p>
            <a:r>
              <a:rPr lang="en-IN" dirty="0"/>
              <a:t>Exide </a:t>
            </a:r>
            <a:r>
              <a:rPr lang="en-IN" b="1" dirty="0">
                <a:solidFill>
                  <a:srgbClr val="FF0000"/>
                </a:solidFill>
              </a:rPr>
              <a:t>increased lead prices by 7%</a:t>
            </a:r>
            <a:r>
              <a:rPr lang="en-IN" dirty="0"/>
              <a:t> due to increase in lead prices by 10% over the last few months. </a:t>
            </a:r>
          </a:p>
          <a:p>
            <a:endParaRPr lang="en-IN" dirty="0"/>
          </a:p>
          <a:p>
            <a:r>
              <a:rPr lang="en-IN" dirty="0"/>
              <a:t>Demonetization had hit motorcycle battery demand by 30%.</a:t>
            </a:r>
          </a:p>
          <a:p>
            <a:endParaRPr lang="en-IN" dirty="0"/>
          </a:p>
          <a:p>
            <a:r>
              <a:rPr lang="en-IN" dirty="0"/>
              <a:t>The share of the unorganized sector in the replacement market is around </a:t>
            </a:r>
            <a:r>
              <a:rPr lang="en-IN" b="1" dirty="0">
                <a:solidFill>
                  <a:srgbClr val="FF0000"/>
                </a:solidFill>
              </a:rPr>
              <a:t>37%.</a:t>
            </a:r>
          </a:p>
          <a:p>
            <a:endParaRPr lang="en-IN" b="1" dirty="0">
              <a:solidFill>
                <a:srgbClr val="FF0000"/>
              </a:solidFill>
            </a:endParaRPr>
          </a:p>
          <a:p>
            <a:r>
              <a:rPr lang="en-IN" b="1" dirty="0">
                <a:solidFill>
                  <a:srgbClr val="FF0000"/>
                </a:solidFill>
                <a:hlinkClick r:id="rId2"/>
              </a:rPr>
              <a:t>http://www.livemint.com/Industry/YBZh0HJOE5XCx0Ym3pWc6J/Exide-to-invest-Rs300-crore-to-expand-capacity-in-West-Benga.html</a:t>
            </a:r>
            <a:endParaRPr lang="en-IN" b="1" dirty="0">
              <a:solidFill>
                <a:srgbClr val="FF0000"/>
              </a:solidFill>
            </a:endParaRPr>
          </a:p>
          <a:p>
            <a:endParaRPr lang="en-IN" b="1" dirty="0">
              <a:solidFill>
                <a:srgbClr val="FF0000"/>
              </a:solidFill>
            </a:endParaRPr>
          </a:p>
        </p:txBody>
      </p:sp>
    </p:spTree>
    <p:extLst>
      <p:ext uri="{BB962C8B-B14F-4D97-AF65-F5344CB8AC3E}">
        <p14:creationId xmlns:p14="http://schemas.microsoft.com/office/powerpoint/2010/main" val="407788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812" y="1508289"/>
            <a:ext cx="8389856" cy="1477328"/>
          </a:xfrm>
          <a:prstGeom prst="rect">
            <a:avLst/>
          </a:prstGeom>
          <a:noFill/>
        </p:spPr>
        <p:txBody>
          <a:bodyPr wrap="square" rtlCol="0">
            <a:spAutoFit/>
          </a:bodyPr>
          <a:lstStyle/>
          <a:p>
            <a:r>
              <a:rPr lang="en-IN" dirty="0"/>
              <a:t>As of 2016, EXIDE had a capacity of </a:t>
            </a:r>
            <a:r>
              <a:rPr lang="en-IN" b="1" dirty="0">
                <a:solidFill>
                  <a:srgbClr val="FF0000"/>
                </a:solidFill>
              </a:rPr>
              <a:t>34.2 million units </a:t>
            </a:r>
            <a:r>
              <a:rPr lang="en-IN" dirty="0"/>
              <a:t>of automobile batteries (including batteries for motorcycles – </a:t>
            </a:r>
            <a:r>
              <a:rPr lang="en-IN" dirty="0">
                <a:solidFill>
                  <a:srgbClr val="FF0000"/>
                </a:solidFill>
              </a:rPr>
              <a:t>22 million units</a:t>
            </a:r>
            <a:r>
              <a:rPr lang="en-IN" dirty="0"/>
              <a:t>) annually, and over </a:t>
            </a:r>
            <a:r>
              <a:rPr lang="en-IN" b="1" dirty="0">
                <a:solidFill>
                  <a:srgbClr val="FF0000"/>
                </a:solidFill>
              </a:rPr>
              <a:t>2,824 million ampere-hours </a:t>
            </a:r>
            <a:r>
              <a:rPr lang="en-IN" dirty="0"/>
              <a:t>of industrial power every year. </a:t>
            </a:r>
          </a:p>
          <a:p>
            <a:endParaRPr lang="en-IN" dirty="0"/>
          </a:p>
          <a:p>
            <a:r>
              <a:rPr lang="en-IN" dirty="0"/>
              <a:t>EXIDE has 9 factories across India. </a:t>
            </a:r>
            <a:endParaRPr lang="en-IN" dirty="0"/>
          </a:p>
        </p:txBody>
      </p:sp>
    </p:spTree>
    <p:extLst>
      <p:ext uri="{BB962C8B-B14F-4D97-AF65-F5344CB8AC3E}">
        <p14:creationId xmlns:p14="http://schemas.microsoft.com/office/powerpoint/2010/main" val="324872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911" y="1206631"/>
            <a:ext cx="9144000" cy="2585323"/>
          </a:xfrm>
          <a:prstGeom prst="rect">
            <a:avLst/>
          </a:prstGeom>
          <a:noFill/>
        </p:spPr>
        <p:txBody>
          <a:bodyPr wrap="square" rtlCol="0">
            <a:spAutoFit/>
          </a:bodyPr>
          <a:lstStyle/>
          <a:p>
            <a:r>
              <a:rPr lang="en-IN" dirty="0"/>
              <a:t>EXIDE has sound </a:t>
            </a:r>
            <a:r>
              <a:rPr lang="en-IN" b="1" dirty="0">
                <a:solidFill>
                  <a:srgbClr val="FF0000"/>
                </a:solidFill>
              </a:rPr>
              <a:t>financial management </a:t>
            </a:r>
            <a:r>
              <a:rPr lang="en-IN" dirty="0"/>
              <a:t>which is evident by the </a:t>
            </a:r>
          </a:p>
          <a:p>
            <a:pPr marL="285750" indent="-285750">
              <a:buFont typeface="Arial" panose="020B0604020202020204" pitchFamily="34" charset="0"/>
              <a:buChar char="•"/>
            </a:pPr>
            <a:r>
              <a:rPr lang="en-IN" dirty="0"/>
              <a:t>Steady and High Dividend </a:t>
            </a:r>
            <a:r>
              <a:rPr lang="en-IN" dirty="0" err="1"/>
              <a:t>Payout</a:t>
            </a:r>
            <a:r>
              <a:rPr lang="en-IN" dirty="0"/>
              <a:t> Ratio</a:t>
            </a:r>
          </a:p>
          <a:p>
            <a:pPr marL="285750" indent="-285750">
              <a:buFont typeface="Arial" panose="020B0604020202020204" pitchFamily="34" charset="0"/>
              <a:buChar char="•"/>
            </a:pPr>
            <a:r>
              <a:rPr lang="en-IN" dirty="0"/>
              <a:t>The Working Capital Cycle</a:t>
            </a:r>
          </a:p>
          <a:p>
            <a:pPr marL="285750" indent="-285750">
              <a:buFont typeface="Arial" panose="020B0604020202020204" pitchFamily="34" charset="0"/>
              <a:buChar char="•"/>
            </a:pPr>
            <a:r>
              <a:rPr lang="en-IN" dirty="0"/>
              <a:t>The salary structure of the Top Management (Compare with Amara Raja)</a:t>
            </a:r>
          </a:p>
          <a:p>
            <a:pPr marL="285750" indent="-285750">
              <a:buFont typeface="Arial" panose="020B0604020202020204" pitchFamily="34" charset="0"/>
              <a:buChar char="•"/>
            </a:pPr>
            <a:endParaRPr lang="en-IN" dirty="0"/>
          </a:p>
          <a:p>
            <a:endParaRPr lang="en-IN" dirty="0"/>
          </a:p>
          <a:p>
            <a:r>
              <a:rPr lang="en-IN" dirty="0"/>
              <a:t>However, the idea of buying out the ING Insurance business in 2013, could be though of as a case of poor Capital Allocation or “</a:t>
            </a:r>
            <a:r>
              <a:rPr lang="en-IN" dirty="0" err="1"/>
              <a:t>diworsification</a:t>
            </a:r>
            <a:r>
              <a:rPr lang="en-IN" dirty="0"/>
              <a:t>”, although the business has grown since then.</a:t>
            </a:r>
          </a:p>
        </p:txBody>
      </p:sp>
    </p:spTree>
    <p:extLst>
      <p:ext uri="{BB962C8B-B14F-4D97-AF65-F5344CB8AC3E}">
        <p14:creationId xmlns:p14="http://schemas.microsoft.com/office/powerpoint/2010/main" val="231858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874" y="1018095"/>
            <a:ext cx="8889477" cy="5279010"/>
          </a:xfrm>
          <a:prstGeom prst="rect">
            <a:avLst/>
          </a:prstGeom>
          <a:noFill/>
        </p:spPr>
        <p:txBody>
          <a:bodyPr wrap="square" rtlCol="0">
            <a:spAutoFit/>
          </a:bodyPr>
          <a:lstStyle/>
          <a:p>
            <a:endParaRPr lang="en-IN" dirty="0"/>
          </a:p>
        </p:txBody>
      </p:sp>
      <p:sp>
        <p:nvSpPr>
          <p:cNvPr id="3" name="TextBox 2"/>
          <p:cNvSpPr txBox="1"/>
          <p:nvPr/>
        </p:nvSpPr>
        <p:spPr>
          <a:xfrm>
            <a:off x="1626123" y="1470582"/>
            <a:ext cx="8502978" cy="5016758"/>
          </a:xfrm>
          <a:prstGeom prst="rect">
            <a:avLst/>
          </a:prstGeom>
          <a:noFill/>
        </p:spPr>
        <p:txBody>
          <a:bodyPr wrap="square" rtlCol="0">
            <a:spAutoFit/>
          </a:bodyPr>
          <a:lstStyle/>
          <a:p>
            <a:pPr algn="ctr"/>
            <a:r>
              <a:rPr lang="en-IN" sz="3200" b="1" u="sng" dirty="0">
                <a:solidFill>
                  <a:srgbClr val="FF0000"/>
                </a:solidFill>
              </a:rPr>
              <a:t>EXIDE’s business Divisions</a:t>
            </a:r>
            <a:endParaRPr lang="en-IN" sz="3200" b="1" dirty="0">
              <a:solidFill>
                <a:srgbClr val="FF0000"/>
              </a:solidFill>
            </a:endParaRPr>
          </a:p>
          <a:p>
            <a:endParaRPr lang="en-IN" b="1" u="sng" dirty="0"/>
          </a:p>
          <a:p>
            <a:pPr marL="342900" indent="-342900">
              <a:buFont typeface="+mj-lt"/>
              <a:buAutoNum type="arabicPeriod"/>
            </a:pPr>
            <a:r>
              <a:rPr lang="en-IN" dirty="0"/>
              <a:t>Battery division</a:t>
            </a:r>
          </a:p>
          <a:p>
            <a:pPr marL="342900" indent="-342900">
              <a:buFont typeface="+mj-lt"/>
              <a:buAutoNum type="arabicPeriod"/>
            </a:pPr>
            <a:endParaRPr lang="en-IN" dirty="0"/>
          </a:p>
          <a:p>
            <a:pPr marL="342900" indent="-342900">
              <a:buFont typeface="+mj-lt"/>
              <a:buAutoNum type="arabicPeriod"/>
            </a:pPr>
            <a:r>
              <a:rPr lang="en-IN" dirty="0"/>
              <a:t>Life Insurance </a:t>
            </a:r>
          </a:p>
          <a:p>
            <a:r>
              <a:rPr lang="en-IN" dirty="0"/>
              <a:t>		</a:t>
            </a:r>
          </a:p>
          <a:p>
            <a:r>
              <a:rPr lang="en-IN" dirty="0"/>
              <a:t>		In 2016, </a:t>
            </a:r>
            <a:r>
              <a:rPr lang="en-IN" dirty="0"/>
              <a:t>Exide Life Insurance Company Limited, which is a 100% subsidiary, is engaged in the business of life insurance and providing financial investment products. The total premium collected during the year ended March 31, 2016 was </a:t>
            </a:r>
            <a:r>
              <a:rPr lang="en-IN" dirty="0" err="1"/>
              <a:t>Rs</a:t>
            </a:r>
            <a:r>
              <a:rPr lang="en-IN" dirty="0"/>
              <a:t>. </a:t>
            </a:r>
            <a:r>
              <a:rPr lang="en-IN" b="1" dirty="0">
                <a:solidFill>
                  <a:srgbClr val="FF0000"/>
                </a:solidFill>
              </a:rPr>
              <a:t>2,016.24 crores</a:t>
            </a:r>
            <a:r>
              <a:rPr lang="en-IN" dirty="0"/>
              <a:t>. The Company recorded a </a:t>
            </a:r>
            <a:r>
              <a:rPr lang="en-IN" b="1" dirty="0">
                <a:solidFill>
                  <a:srgbClr val="FF0000"/>
                </a:solidFill>
              </a:rPr>
              <a:t>profit of </a:t>
            </a:r>
            <a:r>
              <a:rPr lang="en-IN" b="1" dirty="0" err="1">
                <a:solidFill>
                  <a:srgbClr val="FF0000"/>
                </a:solidFill>
              </a:rPr>
              <a:t>Rs</a:t>
            </a:r>
            <a:r>
              <a:rPr lang="en-IN" b="1" dirty="0">
                <a:solidFill>
                  <a:srgbClr val="FF0000"/>
                </a:solidFill>
              </a:rPr>
              <a:t>. 88.76 crores</a:t>
            </a:r>
            <a:r>
              <a:rPr lang="en-IN" dirty="0"/>
              <a:t> against a profit of </a:t>
            </a:r>
            <a:r>
              <a:rPr lang="en-IN" dirty="0" err="1"/>
              <a:t>Rs</a:t>
            </a:r>
            <a:r>
              <a:rPr lang="en-IN" dirty="0"/>
              <a:t>. 65.26 crores in the previous year. </a:t>
            </a:r>
            <a:endParaRPr lang="en-IN" dirty="0"/>
          </a:p>
          <a:p>
            <a:pPr marL="342900" indent="-342900">
              <a:buFont typeface="+mj-lt"/>
              <a:buAutoNum type="arabicPeriod"/>
            </a:pPr>
            <a:endParaRPr lang="en-IN" dirty="0"/>
          </a:p>
          <a:p>
            <a:pPr marL="342900" indent="-342900">
              <a:buAutoNum type="arabicPeriod" startAt="3"/>
            </a:pPr>
            <a:r>
              <a:rPr lang="en-IN" dirty="0"/>
              <a:t>Lead Smelters</a:t>
            </a:r>
          </a:p>
          <a:p>
            <a:endParaRPr lang="en-IN" dirty="0"/>
          </a:p>
          <a:p>
            <a:r>
              <a:rPr lang="en-IN" dirty="0"/>
              <a:t>	</a:t>
            </a:r>
            <a:r>
              <a:rPr lang="en-IN" dirty="0"/>
              <a:t>The consolidated net sale of Chloride Metals Limited was Rs.</a:t>
            </a:r>
            <a:r>
              <a:rPr lang="en-IN" b="1" dirty="0">
                <a:solidFill>
                  <a:srgbClr val="FF0000"/>
                </a:solidFill>
              </a:rPr>
              <a:t>1,007.68 crores</a:t>
            </a:r>
            <a:r>
              <a:rPr lang="en-IN" dirty="0"/>
              <a:t> and the </a:t>
            </a:r>
            <a:r>
              <a:rPr lang="en-IN" b="1" dirty="0">
                <a:solidFill>
                  <a:srgbClr val="FF0000"/>
                </a:solidFill>
              </a:rPr>
              <a:t>profit before tax was </a:t>
            </a:r>
            <a:r>
              <a:rPr lang="en-IN" b="1" dirty="0" err="1">
                <a:solidFill>
                  <a:srgbClr val="FF0000"/>
                </a:solidFill>
              </a:rPr>
              <a:t>Rs</a:t>
            </a:r>
            <a:r>
              <a:rPr lang="en-IN" b="1" dirty="0">
                <a:solidFill>
                  <a:srgbClr val="FF0000"/>
                </a:solidFill>
              </a:rPr>
              <a:t>. 24.15 crores.</a:t>
            </a:r>
            <a:endParaRPr lang="en-IN" b="1" dirty="0">
              <a:solidFill>
                <a:srgbClr val="FF0000"/>
              </a:solidFill>
            </a:endParaRPr>
          </a:p>
        </p:txBody>
      </p:sp>
    </p:spTree>
    <p:extLst>
      <p:ext uri="{BB962C8B-B14F-4D97-AF65-F5344CB8AC3E}">
        <p14:creationId xmlns:p14="http://schemas.microsoft.com/office/powerpoint/2010/main" val="320430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959" y="1838227"/>
            <a:ext cx="8644379" cy="1754326"/>
          </a:xfrm>
          <a:prstGeom prst="rect">
            <a:avLst/>
          </a:prstGeom>
          <a:noFill/>
        </p:spPr>
        <p:txBody>
          <a:bodyPr wrap="square" rtlCol="0">
            <a:spAutoFit/>
          </a:bodyPr>
          <a:lstStyle/>
          <a:p>
            <a:r>
              <a:rPr lang="en-IN" dirty="0"/>
              <a:t>The lead smelters allow EXIDE to have some respite from rising Lead costs when Lead prices increase. However, as can be seen from the numbers, they are a drag on the consolidated margins.</a:t>
            </a:r>
          </a:p>
          <a:p>
            <a:endParaRPr lang="en-IN" dirty="0"/>
          </a:p>
          <a:p>
            <a:r>
              <a:rPr lang="en-IN" dirty="0"/>
              <a:t>Exide has decided to expand the Lead Smelting Capacity in its West Bengal Plant by making an investment of </a:t>
            </a:r>
            <a:r>
              <a:rPr lang="en-IN" dirty="0" err="1"/>
              <a:t>Rs</a:t>
            </a:r>
            <a:r>
              <a:rPr lang="en-IN" dirty="0"/>
              <a:t>. 120 crores.</a:t>
            </a:r>
          </a:p>
        </p:txBody>
      </p:sp>
    </p:spTree>
    <p:extLst>
      <p:ext uri="{BB962C8B-B14F-4D97-AF65-F5344CB8AC3E}">
        <p14:creationId xmlns:p14="http://schemas.microsoft.com/office/powerpoint/2010/main" val="128902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642" y="1800520"/>
            <a:ext cx="8342722" cy="1446550"/>
          </a:xfrm>
          <a:prstGeom prst="rect">
            <a:avLst/>
          </a:prstGeom>
          <a:noFill/>
        </p:spPr>
        <p:txBody>
          <a:bodyPr wrap="square" rtlCol="0">
            <a:spAutoFit/>
          </a:bodyPr>
          <a:lstStyle/>
          <a:p>
            <a:pPr algn="ctr"/>
            <a:r>
              <a:rPr lang="en-IN" sz="4400" b="1" u="sng" dirty="0"/>
              <a:t>IMPORTANT EXTRACTS FROM EXIDE’S ANNUAL REPORTS</a:t>
            </a:r>
          </a:p>
        </p:txBody>
      </p:sp>
    </p:spTree>
    <p:extLst>
      <p:ext uri="{BB962C8B-B14F-4D97-AF65-F5344CB8AC3E}">
        <p14:creationId xmlns:p14="http://schemas.microsoft.com/office/powerpoint/2010/main" val="561905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00" y="2215531"/>
            <a:ext cx="9404723" cy="1400530"/>
          </a:xfrm>
        </p:spPr>
        <p:txBody>
          <a:bodyPr/>
          <a:lstStyle/>
          <a:p>
            <a:pPr algn="ctr"/>
            <a:r>
              <a:rPr lang="en-IN" sz="8000" b="1" u="sng" dirty="0">
                <a:solidFill>
                  <a:srgbClr val="FF0000"/>
                </a:solidFill>
              </a:rPr>
              <a:t>2013</a:t>
            </a:r>
          </a:p>
        </p:txBody>
      </p:sp>
    </p:spTree>
    <p:extLst>
      <p:ext uri="{BB962C8B-B14F-4D97-AF65-F5344CB8AC3E}">
        <p14:creationId xmlns:p14="http://schemas.microsoft.com/office/powerpoint/2010/main" val="246732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112531299"/>
              </p:ext>
            </p:extLst>
          </p:nvPr>
        </p:nvGraphicFramePr>
        <p:xfrm>
          <a:off x="2394408" y="1534918"/>
          <a:ext cx="7950090" cy="4064604"/>
        </p:xfrm>
        <a:graphic>
          <a:graphicData uri="http://schemas.openxmlformats.org/presentationml/2006/ole">
            <mc:AlternateContent xmlns:mc="http://schemas.openxmlformats.org/markup-compatibility/2006">
              <mc:Choice xmlns:v="urn:schemas-microsoft-com:vml" Requires="v">
                <p:oleObj spid="_x0000_s1032" name="Worksheet" r:id="rId3" imgW="3663820" imgH="1873273" progId="Excel.Sheet.12">
                  <p:embed/>
                </p:oleObj>
              </mc:Choice>
              <mc:Fallback>
                <p:oleObj name="Worksheet" r:id="rId3" imgW="3663820" imgH="1873273" progId="Excel.Sheet.12">
                  <p:embed/>
                  <p:pic>
                    <p:nvPicPr>
                      <p:cNvPr id="0" name=""/>
                      <p:cNvPicPr/>
                      <p:nvPr/>
                    </p:nvPicPr>
                    <p:blipFill>
                      <a:blip r:embed="rId4"/>
                      <a:stretch>
                        <a:fillRect/>
                      </a:stretch>
                    </p:blipFill>
                    <p:spPr>
                      <a:xfrm>
                        <a:off x="2394408" y="1534918"/>
                        <a:ext cx="7950090" cy="4064604"/>
                      </a:xfrm>
                      <a:prstGeom prst="rect">
                        <a:avLst/>
                      </a:prstGeom>
                    </p:spPr>
                  </p:pic>
                </p:oleObj>
              </mc:Fallback>
            </mc:AlternateContent>
          </a:graphicData>
        </a:graphic>
      </p:graphicFrame>
    </p:spTree>
    <p:extLst>
      <p:ext uri="{BB962C8B-B14F-4D97-AF65-F5344CB8AC3E}">
        <p14:creationId xmlns:p14="http://schemas.microsoft.com/office/powerpoint/2010/main" val="40089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IN" sz="3200" dirty="0"/>
              <a:t>Automotive – 	a)OEM                        b) Replacement</a:t>
            </a:r>
          </a:p>
        </p:txBody>
      </p:sp>
      <p:sp>
        <p:nvSpPr>
          <p:cNvPr id="5" name="Content Placeholder 4"/>
          <p:cNvSpPr>
            <a:spLocks noGrp="1"/>
          </p:cNvSpPr>
          <p:nvPr>
            <p:ph sz="half" idx="2"/>
          </p:nvPr>
        </p:nvSpPr>
        <p:spPr/>
        <p:txBody>
          <a:bodyPr>
            <a:normAutofit/>
          </a:bodyPr>
          <a:lstStyle/>
          <a:p>
            <a:r>
              <a:rPr lang="en-IN" sz="3200" dirty="0"/>
              <a:t>Industrial  - 	a) UPS	b) Inverter				c) Telecom				d) Solar					e) Submarine	           	f) Railways, 			g) IT/ITEs, </a:t>
            </a:r>
            <a:r>
              <a:rPr lang="en-IN" sz="3200" dirty="0" err="1"/>
              <a:t>etc</a:t>
            </a:r>
            <a:endParaRPr lang="en-IN" sz="3200" dirty="0"/>
          </a:p>
        </p:txBody>
      </p:sp>
    </p:spTree>
    <p:extLst>
      <p:ext uri="{BB962C8B-B14F-4D97-AF65-F5344CB8AC3E}">
        <p14:creationId xmlns:p14="http://schemas.microsoft.com/office/powerpoint/2010/main" val="422758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0485356"/>
              </p:ext>
            </p:extLst>
          </p:nvPr>
        </p:nvGraphicFramePr>
        <p:xfrm>
          <a:off x="1269550" y="1527143"/>
          <a:ext cx="8976167" cy="3956984"/>
        </p:xfrm>
        <a:graphic>
          <a:graphicData uri="http://schemas.openxmlformats.org/presentationml/2006/ole">
            <mc:AlternateContent xmlns:mc="http://schemas.openxmlformats.org/markup-compatibility/2006">
              <mc:Choice xmlns:v="urn:schemas-microsoft-com:vml" Requires="v">
                <p:oleObj spid="_x0000_s2056" name="Worksheet" r:id="rId3" imgW="4883020" imgH="2152581" progId="Excel.Sheet.12">
                  <p:embed/>
                </p:oleObj>
              </mc:Choice>
              <mc:Fallback>
                <p:oleObj name="Worksheet" r:id="rId3" imgW="4883020" imgH="2152581" progId="Excel.Sheet.12">
                  <p:embed/>
                  <p:pic>
                    <p:nvPicPr>
                      <p:cNvPr id="0" name=""/>
                      <p:cNvPicPr/>
                      <p:nvPr/>
                    </p:nvPicPr>
                    <p:blipFill>
                      <a:blip r:embed="rId4"/>
                      <a:stretch>
                        <a:fillRect/>
                      </a:stretch>
                    </p:blipFill>
                    <p:spPr>
                      <a:xfrm>
                        <a:off x="1269550" y="1527143"/>
                        <a:ext cx="8976167" cy="3956984"/>
                      </a:xfrm>
                      <a:prstGeom prst="rect">
                        <a:avLst/>
                      </a:prstGeom>
                    </p:spPr>
                  </p:pic>
                </p:oleObj>
              </mc:Fallback>
            </mc:AlternateContent>
          </a:graphicData>
        </a:graphic>
      </p:graphicFrame>
    </p:spTree>
    <p:extLst>
      <p:ext uri="{BB962C8B-B14F-4D97-AF65-F5344CB8AC3E}">
        <p14:creationId xmlns:p14="http://schemas.microsoft.com/office/powerpoint/2010/main" val="2031910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97043350"/>
              </p:ext>
            </p:extLst>
          </p:nvPr>
        </p:nvGraphicFramePr>
        <p:xfrm>
          <a:off x="1600376" y="1480009"/>
          <a:ext cx="8467451" cy="3233393"/>
        </p:xfrm>
        <a:graphic>
          <a:graphicData uri="http://schemas.openxmlformats.org/presentationml/2006/ole">
            <mc:AlternateContent xmlns:mc="http://schemas.openxmlformats.org/markup-compatibility/2006">
              <mc:Choice xmlns:v="urn:schemas-microsoft-com:vml" Requires="v">
                <p:oleObj spid="_x0000_s3080" name="Worksheet" r:id="rId3" imgW="4883020" imgH="1663792" progId="Excel.Sheet.12">
                  <p:embed/>
                </p:oleObj>
              </mc:Choice>
              <mc:Fallback>
                <p:oleObj name="Worksheet" r:id="rId3" imgW="4883020" imgH="1663792" progId="Excel.Sheet.12">
                  <p:embed/>
                  <p:pic>
                    <p:nvPicPr>
                      <p:cNvPr id="0" name=""/>
                      <p:cNvPicPr/>
                      <p:nvPr/>
                    </p:nvPicPr>
                    <p:blipFill>
                      <a:blip r:embed="rId4"/>
                      <a:stretch>
                        <a:fillRect/>
                      </a:stretch>
                    </p:blipFill>
                    <p:spPr>
                      <a:xfrm>
                        <a:off x="1600376" y="1480009"/>
                        <a:ext cx="8467451" cy="3233393"/>
                      </a:xfrm>
                      <a:prstGeom prst="rect">
                        <a:avLst/>
                      </a:prstGeom>
                    </p:spPr>
                  </p:pic>
                </p:oleObj>
              </mc:Fallback>
            </mc:AlternateContent>
          </a:graphicData>
        </a:graphic>
      </p:graphicFrame>
    </p:spTree>
    <p:extLst>
      <p:ext uri="{BB962C8B-B14F-4D97-AF65-F5344CB8AC3E}">
        <p14:creationId xmlns:p14="http://schemas.microsoft.com/office/powerpoint/2010/main" val="255480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41189665"/>
              </p:ext>
            </p:extLst>
          </p:nvPr>
        </p:nvGraphicFramePr>
        <p:xfrm>
          <a:off x="1791250" y="1960774"/>
          <a:ext cx="9103019" cy="3101419"/>
        </p:xfrm>
        <a:graphic>
          <a:graphicData uri="http://schemas.openxmlformats.org/presentationml/2006/ole">
            <mc:AlternateContent xmlns:mc="http://schemas.openxmlformats.org/markup-compatibility/2006">
              <mc:Choice xmlns:v="urn:schemas-microsoft-com:vml" Requires="v">
                <p:oleObj spid="_x0000_s4104" name="Worksheet" r:id="rId3" imgW="4883020" imgH="1663792" progId="Excel.Sheet.12">
                  <p:embed/>
                </p:oleObj>
              </mc:Choice>
              <mc:Fallback>
                <p:oleObj name="Worksheet" r:id="rId3" imgW="4883020" imgH="1663792" progId="Excel.Sheet.12">
                  <p:embed/>
                  <p:pic>
                    <p:nvPicPr>
                      <p:cNvPr id="0" name=""/>
                      <p:cNvPicPr/>
                      <p:nvPr/>
                    </p:nvPicPr>
                    <p:blipFill>
                      <a:blip r:embed="rId4"/>
                      <a:stretch>
                        <a:fillRect/>
                      </a:stretch>
                    </p:blipFill>
                    <p:spPr>
                      <a:xfrm>
                        <a:off x="1791250" y="1960774"/>
                        <a:ext cx="9103019" cy="3101419"/>
                      </a:xfrm>
                      <a:prstGeom prst="rect">
                        <a:avLst/>
                      </a:prstGeom>
                    </p:spPr>
                  </p:pic>
                </p:oleObj>
              </mc:Fallback>
            </mc:AlternateContent>
          </a:graphicData>
        </a:graphic>
      </p:graphicFrame>
    </p:spTree>
    <p:extLst>
      <p:ext uri="{BB962C8B-B14F-4D97-AF65-F5344CB8AC3E}">
        <p14:creationId xmlns:p14="http://schemas.microsoft.com/office/powerpoint/2010/main" val="71349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55043140"/>
              </p:ext>
            </p:extLst>
          </p:nvPr>
        </p:nvGraphicFramePr>
        <p:xfrm>
          <a:off x="2012727" y="876694"/>
          <a:ext cx="7847710" cy="2912882"/>
        </p:xfrm>
        <a:graphic>
          <a:graphicData uri="http://schemas.openxmlformats.org/presentationml/2006/ole">
            <mc:AlternateContent xmlns:mc="http://schemas.openxmlformats.org/markup-compatibility/2006">
              <mc:Choice xmlns:v="urn:schemas-microsoft-com:vml" Requires="v">
                <p:oleObj spid="_x0000_s5135" name="Worksheet" r:id="rId3" imgW="4883020" imgH="2216173" progId="Excel.Sheet.12">
                  <p:embed/>
                </p:oleObj>
              </mc:Choice>
              <mc:Fallback>
                <p:oleObj name="Worksheet" r:id="rId3" imgW="4883020" imgH="2216173" progId="Excel.Sheet.12">
                  <p:embed/>
                  <p:pic>
                    <p:nvPicPr>
                      <p:cNvPr id="0" name=""/>
                      <p:cNvPicPr/>
                      <p:nvPr/>
                    </p:nvPicPr>
                    <p:blipFill>
                      <a:blip r:embed="rId4"/>
                      <a:stretch>
                        <a:fillRect/>
                      </a:stretch>
                    </p:blipFill>
                    <p:spPr>
                      <a:xfrm>
                        <a:off x="2012727" y="876694"/>
                        <a:ext cx="7847710" cy="291288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26439786"/>
              </p:ext>
            </p:extLst>
          </p:nvPr>
        </p:nvGraphicFramePr>
        <p:xfrm>
          <a:off x="2012727" y="3969028"/>
          <a:ext cx="7847710" cy="2888972"/>
        </p:xfrm>
        <a:graphic>
          <a:graphicData uri="http://schemas.openxmlformats.org/presentationml/2006/ole">
            <mc:AlternateContent xmlns:mc="http://schemas.openxmlformats.org/markup-compatibility/2006">
              <mc:Choice xmlns:v="urn:schemas-microsoft-com:vml" Requires="v">
                <p:oleObj spid="_x0000_s5136" name="Worksheet" r:id="rId5" imgW="4883020" imgH="2216173" progId="Excel.Sheet.12">
                  <p:embed/>
                </p:oleObj>
              </mc:Choice>
              <mc:Fallback>
                <p:oleObj name="Worksheet" r:id="rId5" imgW="4883020" imgH="2216173" progId="Excel.Sheet.12">
                  <p:embed/>
                  <p:pic>
                    <p:nvPicPr>
                      <p:cNvPr id="0" name=""/>
                      <p:cNvPicPr/>
                      <p:nvPr/>
                    </p:nvPicPr>
                    <p:blipFill>
                      <a:blip r:embed="rId6"/>
                      <a:stretch>
                        <a:fillRect/>
                      </a:stretch>
                    </p:blipFill>
                    <p:spPr>
                      <a:xfrm>
                        <a:off x="2012727" y="3969028"/>
                        <a:ext cx="7847710" cy="2888972"/>
                      </a:xfrm>
                      <a:prstGeom prst="rect">
                        <a:avLst/>
                      </a:prstGeom>
                    </p:spPr>
                  </p:pic>
                </p:oleObj>
              </mc:Fallback>
            </mc:AlternateContent>
          </a:graphicData>
        </a:graphic>
      </p:graphicFrame>
    </p:spTree>
    <p:extLst>
      <p:ext uri="{BB962C8B-B14F-4D97-AF65-F5344CB8AC3E}">
        <p14:creationId xmlns:p14="http://schemas.microsoft.com/office/powerpoint/2010/main" val="181437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00" y="2215531"/>
            <a:ext cx="9404723" cy="1400530"/>
          </a:xfrm>
        </p:spPr>
        <p:txBody>
          <a:bodyPr/>
          <a:lstStyle/>
          <a:p>
            <a:pPr algn="ctr"/>
            <a:r>
              <a:rPr lang="en-IN" sz="8000" b="1" u="sng" dirty="0">
                <a:solidFill>
                  <a:srgbClr val="FF0000"/>
                </a:solidFill>
              </a:rPr>
              <a:t>2014</a:t>
            </a:r>
          </a:p>
        </p:txBody>
      </p:sp>
    </p:spTree>
    <p:extLst>
      <p:ext uri="{BB962C8B-B14F-4D97-AF65-F5344CB8AC3E}">
        <p14:creationId xmlns:p14="http://schemas.microsoft.com/office/powerpoint/2010/main" val="278031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31276627"/>
              </p:ext>
            </p:extLst>
          </p:nvPr>
        </p:nvGraphicFramePr>
        <p:xfrm>
          <a:off x="865851" y="1578279"/>
          <a:ext cx="9636692" cy="3407080"/>
        </p:xfrm>
        <a:graphic>
          <a:graphicData uri="http://schemas.openxmlformats.org/presentationml/2006/ole">
            <mc:AlternateContent xmlns:mc="http://schemas.openxmlformats.org/markup-compatibility/2006">
              <mc:Choice xmlns:v="urn:schemas-microsoft-com:vml" Requires="v">
                <p:oleObj spid="_x0000_s6152" name="Worksheet" r:id="rId3" imgW="3663820" imgH="1295539" progId="Excel.Sheet.12">
                  <p:embed/>
                </p:oleObj>
              </mc:Choice>
              <mc:Fallback>
                <p:oleObj name="Worksheet" r:id="rId3" imgW="3663820" imgH="1295539" progId="Excel.Sheet.12">
                  <p:embed/>
                  <p:pic>
                    <p:nvPicPr>
                      <p:cNvPr id="0" name=""/>
                      <p:cNvPicPr/>
                      <p:nvPr/>
                    </p:nvPicPr>
                    <p:blipFill>
                      <a:blip r:embed="rId4"/>
                      <a:stretch>
                        <a:fillRect/>
                      </a:stretch>
                    </p:blipFill>
                    <p:spPr>
                      <a:xfrm>
                        <a:off x="865851" y="1578279"/>
                        <a:ext cx="9636692" cy="3407080"/>
                      </a:xfrm>
                      <a:prstGeom prst="rect">
                        <a:avLst/>
                      </a:prstGeom>
                    </p:spPr>
                  </p:pic>
                </p:oleObj>
              </mc:Fallback>
            </mc:AlternateContent>
          </a:graphicData>
        </a:graphic>
      </p:graphicFrame>
    </p:spTree>
    <p:extLst>
      <p:ext uri="{BB962C8B-B14F-4D97-AF65-F5344CB8AC3E}">
        <p14:creationId xmlns:p14="http://schemas.microsoft.com/office/powerpoint/2010/main" val="60461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7523311"/>
              </p:ext>
            </p:extLst>
          </p:nvPr>
        </p:nvGraphicFramePr>
        <p:xfrm>
          <a:off x="1316452" y="2129425"/>
          <a:ext cx="8878734" cy="2692857"/>
        </p:xfrm>
        <a:graphic>
          <a:graphicData uri="http://schemas.openxmlformats.org/presentationml/2006/ole">
            <mc:AlternateContent xmlns:mc="http://schemas.openxmlformats.org/markup-compatibility/2006">
              <mc:Choice xmlns:v="urn:schemas-microsoft-com:vml" Requires="v">
                <p:oleObj spid="_x0000_s7176" name="Worksheet" r:id="rId3" imgW="3663820" imgH="1111412" progId="Excel.Sheet.12">
                  <p:embed/>
                </p:oleObj>
              </mc:Choice>
              <mc:Fallback>
                <p:oleObj name="Worksheet" r:id="rId3" imgW="3663820" imgH="1111412" progId="Excel.Sheet.12">
                  <p:embed/>
                  <p:pic>
                    <p:nvPicPr>
                      <p:cNvPr id="0" name=""/>
                      <p:cNvPicPr/>
                      <p:nvPr/>
                    </p:nvPicPr>
                    <p:blipFill>
                      <a:blip r:embed="rId4"/>
                      <a:stretch>
                        <a:fillRect/>
                      </a:stretch>
                    </p:blipFill>
                    <p:spPr>
                      <a:xfrm>
                        <a:off x="1316452" y="2129425"/>
                        <a:ext cx="8878734" cy="2692857"/>
                      </a:xfrm>
                      <a:prstGeom prst="rect">
                        <a:avLst/>
                      </a:prstGeom>
                    </p:spPr>
                  </p:pic>
                </p:oleObj>
              </mc:Fallback>
            </mc:AlternateContent>
          </a:graphicData>
        </a:graphic>
      </p:graphicFrame>
    </p:spTree>
    <p:extLst>
      <p:ext uri="{BB962C8B-B14F-4D97-AF65-F5344CB8AC3E}">
        <p14:creationId xmlns:p14="http://schemas.microsoft.com/office/powerpoint/2010/main" val="104531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26224670"/>
              </p:ext>
            </p:extLst>
          </p:nvPr>
        </p:nvGraphicFramePr>
        <p:xfrm>
          <a:off x="979030" y="1841326"/>
          <a:ext cx="10076276" cy="3498525"/>
        </p:xfrm>
        <a:graphic>
          <a:graphicData uri="http://schemas.openxmlformats.org/presentationml/2006/ole">
            <mc:AlternateContent xmlns:mc="http://schemas.openxmlformats.org/markup-compatibility/2006">
              <mc:Choice xmlns:v="urn:schemas-microsoft-com:vml" Requires="v">
                <p:oleObj spid="_x0000_s8200" name="Worksheet" r:id="rId3" imgW="4883020" imgH="1695381" progId="Excel.Sheet.12">
                  <p:embed/>
                </p:oleObj>
              </mc:Choice>
              <mc:Fallback>
                <p:oleObj name="Worksheet" r:id="rId3" imgW="4883020" imgH="1695381" progId="Excel.Sheet.12">
                  <p:embed/>
                  <p:pic>
                    <p:nvPicPr>
                      <p:cNvPr id="0" name=""/>
                      <p:cNvPicPr/>
                      <p:nvPr/>
                    </p:nvPicPr>
                    <p:blipFill>
                      <a:blip r:embed="rId4"/>
                      <a:stretch>
                        <a:fillRect/>
                      </a:stretch>
                    </p:blipFill>
                    <p:spPr>
                      <a:xfrm>
                        <a:off x="979030" y="1841326"/>
                        <a:ext cx="10076276" cy="3498525"/>
                      </a:xfrm>
                      <a:prstGeom prst="rect">
                        <a:avLst/>
                      </a:prstGeom>
                    </p:spPr>
                  </p:pic>
                </p:oleObj>
              </mc:Fallback>
            </mc:AlternateContent>
          </a:graphicData>
        </a:graphic>
      </p:graphicFrame>
    </p:spTree>
    <p:extLst>
      <p:ext uri="{BB962C8B-B14F-4D97-AF65-F5344CB8AC3E}">
        <p14:creationId xmlns:p14="http://schemas.microsoft.com/office/powerpoint/2010/main" val="104379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58087007"/>
              </p:ext>
            </p:extLst>
          </p:nvPr>
        </p:nvGraphicFramePr>
        <p:xfrm>
          <a:off x="701458" y="2567835"/>
          <a:ext cx="10566791" cy="1964956"/>
        </p:xfrm>
        <a:graphic>
          <a:graphicData uri="http://schemas.openxmlformats.org/presentationml/2006/ole">
            <mc:AlternateContent xmlns:mc="http://schemas.openxmlformats.org/markup-compatibility/2006">
              <mc:Choice xmlns:v="urn:schemas-microsoft-com:vml" Requires="v">
                <p:oleObj spid="_x0000_s9224" name="Worksheet" r:id="rId3" imgW="4883020" imgH="908165" progId="Excel.Sheet.12">
                  <p:embed/>
                </p:oleObj>
              </mc:Choice>
              <mc:Fallback>
                <p:oleObj name="Worksheet" r:id="rId3" imgW="4883020" imgH="908165" progId="Excel.Sheet.12">
                  <p:embed/>
                  <p:pic>
                    <p:nvPicPr>
                      <p:cNvPr id="0" name=""/>
                      <p:cNvPicPr/>
                      <p:nvPr/>
                    </p:nvPicPr>
                    <p:blipFill>
                      <a:blip r:embed="rId4"/>
                      <a:stretch>
                        <a:fillRect/>
                      </a:stretch>
                    </p:blipFill>
                    <p:spPr>
                      <a:xfrm>
                        <a:off x="701458" y="2567835"/>
                        <a:ext cx="10566791" cy="1964956"/>
                      </a:xfrm>
                      <a:prstGeom prst="rect">
                        <a:avLst/>
                      </a:prstGeom>
                    </p:spPr>
                  </p:pic>
                </p:oleObj>
              </mc:Fallback>
            </mc:AlternateContent>
          </a:graphicData>
        </a:graphic>
      </p:graphicFrame>
    </p:spTree>
    <p:extLst>
      <p:ext uri="{BB962C8B-B14F-4D97-AF65-F5344CB8AC3E}">
        <p14:creationId xmlns:p14="http://schemas.microsoft.com/office/powerpoint/2010/main" val="3905098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00" y="2215531"/>
            <a:ext cx="9404723" cy="1400530"/>
          </a:xfrm>
        </p:spPr>
        <p:txBody>
          <a:bodyPr/>
          <a:lstStyle/>
          <a:p>
            <a:pPr algn="ctr"/>
            <a:r>
              <a:rPr lang="en-IN" sz="8000" b="1" u="sng" dirty="0">
                <a:solidFill>
                  <a:srgbClr val="FF0000"/>
                </a:solidFill>
              </a:rPr>
              <a:t>2015</a:t>
            </a:r>
          </a:p>
        </p:txBody>
      </p:sp>
    </p:spTree>
    <p:extLst>
      <p:ext uri="{BB962C8B-B14F-4D97-AF65-F5344CB8AC3E}">
        <p14:creationId xmlns:p14="http://schemas.microsoft.com/office/powerpoint/2010/main" val="166179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86" y="2253238"/>
            <a:ext cx="9404723" cy="1400530"/>
          </a:xfrm>
        </p:spPr>
        <p:txBody>
          <a:bodyPr/>
          <a:lstStyle/>
          <a:p>
            <a:pPr algn="ctr"/>
            <a:r>
              <a:rPr lang="en-IN" b="1" u="sng" dirty="0">
                <a:solidFill>
                  <a:srgbClr val="FF0000"/>
                </a:solidFill>
              </a:rPr>
              <a:t>A Quick Look at EXIDE</a:t>
            </a:r>
          </a:p>
        </p:txBody>
      </p:sp>
    </p:spTree>
    <p:extLst>
      <p:ext uri="{BB962C8B-B14F-4D97-AF65-F5344CB8AC3E}">
        <p14:creationId xmlns:p14="http://schemas.microsoft.com/office/powerpoint/2010/main" val="3795501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3791192"/>
              </p:ext>
            </p:extLst>
          </p:nvPr>
        </p:nvGraphicFramePr>
        <p:xfrm>
          <a:off x="1456084" y="1766170"/>
          <a:ext cx="9014674" cy="3468384"/>
        </p:xfrm>
        <a:graphic>
          <a:graphicData uri="http://schemas.openxmlformats.org/presentationml/2006/ole">
            <mc:AlternateContent xmlns:mc="http://schemas.openxmlformats.org/markup-compatibility/2006">
              <mc:Choice xmlns:v="urn:schemas-microsoft-com:vml" Requires="v">
                <p:oleObj spid="_x0000_s10248" name="Worksheet" r:id="rId3" imgW="3663820" imgH="1409839" progId="Excel.Sheet.12">
                  <p:embed/>
                </p:oleObj>
              </mc:Choice>
              <mc:Fallback>
                <p:oleObj name="Worksheet" r:id="rId3" imgW="3663820" imgH="1409839" progId="Excel.Sheet.12">
                  <p:embed/>
                  <p:pic>
                    <p:nvPicPr>
                      <p:cNvPr id="0" name=""/>
                      <p:cNvPicPr/>
                      <p:nvPr/>
                    </p:nvPicPr>
                    <p:blipFill>
                      <a:blip r:embed="rId4"/>
                      <a:stretch>
                        <a:fillRect/>
                      </a:stretch>
                    </p:blipFill>
                    <p:spPr>
                      <a:xfrm>
                        <a:off x="1456084" y="1766170"/>
                        <a:ext cx="9014674" cy="3468384"/>
                      </a:xfrm>
                      <a:prstGeom prst="rect">
                        <a:avLst/>
                      </a:prstGeom>
                    </p:spPr>
                  </p:pic>
                </p:oleObj>
              </mc:Fallback>
            </mc:AlternateContent>
          </a:graphicData>
        </a:graphic>
      </p:graphicFrame>
    </p:spTree>
    <p:extLst>
      <p:ext uri="{BB962C8B-B14F-4D97-AF65-F5344CB8AC3E}">
        <p14:creationId xmlns:p14="http://schemas.microsoft.com/office/powerpoint/2010/main" val="436424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3181758"/>
              </p:ext>
            </p:extLst>
          </p:nvPr>
        </p:nvGraphicFramePr>
        <p:xfrm>
          <a:off x="1771285" y="2182855"/>
          <a:ext cx="8219309" cy="2990393"/>
        </p:xfrm>
        <a:graphic>
          <a:graphicData uri="http://schemas.openxmlformats.org/presentationml/2006/ole">
            <mc:AlternateContent xmlns:mc="http://schemas.openxmlformats.org/markup-compatibility/2006">
              <mc:Choice xmlns:v="urn:schemas-microsoft-com:vml" Requires="v">
                <p:oleObj spid="_x0000_s11272" name="Worksheet" r:id="rId3" imgW="3054220" imgH="1111412" progId="Excel.Sheet.12">
                  <p:embed/>
                </p:oleObj>
              </mc:Choice>
              <mc:Fallback>
                <p:oleObj name="Worksheet" r:id="rId3" imgW="3054220" imgH="1111412" progId="Excel.Sheet.12">
                  <p:embed/>
                  <p:pic>
                    <p:nvPicPr>
                      <p:cNvPr id="0" name=""/>
                      <p:cNvPicPr/>
                      <p:nvPr/>
                    </p:nvPicPr>
                    <p:blipFill>
                      <a:blip r:embed="rId4"/>
                      <a:stretch>
                        <a:fillRect/>
                      </a:stretch>
                    </p:blipFill>
                    <p:spPr>
                      <a:xfrm>
                        <a:off x="1771285" y="2182855"/>
                        <a:ext cx="8219309" cy="2990393"/>
                      </a:xfrm>
                      <a:prstGeom prst="rect">
                        <a:avLst/>
                      </a:prstGeom>
                    </p:spPr>
                  </p:pic>
                </p:oleObj>
              </mc:Fallback>
            </mc:AlternateContent>
          </a:graphicData>
        </a:graphic>
      </p:graphicFrame>
    </p:spTree>
    <p:extLst>
      <p:ext uri="{BB962C8B-B14F-4D97-AF65-F5344CB8AC3E}">
        <p14:creationId xmlns:p14="http://schemas.microsoft.com/office/powerpoint/2010/main" val="291257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00598130"/>
              </p:ext>
            </p:extLst>
          </p:nvPr>
        </p:nvGraphicFramePr>
        <p:xfrm>
          <a:off x="2404997" y="1311594"/>
          <a:ext cx="7252570" cy="5250849"/>
        </p:xfrm>
        <a:graphic>
          <a:graphicData uri="http://schemas.openxmlformats.org/presentationml/2006/ole">
            <mc:AlternateContent xmlns:mc="http://schemas.openxmlformats.org/markup-compatibility/2006">
              <mc:Choice xmlns:v="urn:schemas-microsoft-com:vml" Requires="v">
                <p:oleObj spid="_x0000_s12297" name="Worksheet" r:id="rId3" imgW="4273420" imgH="3714958" progId="Excel.Sheet.12">
                  <p:embed/>
                </p:oleObj>
              </mc:Choice>
              <mc:Fallback>
                <p:oleObj name="Worksheet" r:id="rId3" imgW="4273420" imgH="3714958" progId="Excel.Sheet.12">
                  <p:embed/>
                  <p:pic>
                    <p:nvPicPr>
                      <p:cNvPr id="0" name=""/>
                      <p:cNvPicPr/>
                      <p:nvPr/>
                    </p:nvPicPr>
                    <p:blipFill>
                      <a:blip r:embed="rId4"/>
                      <a:stretch>
                        <a:fillRect/>
                      </a:stretch>
                    </p:blipFill>
                    <p:spPr>
                      <a:xfrm>
                        <a:off x="2404997" y="1311594"/>
                        <a:ext cx="7252570" cy="5250849"/>
                      </a:xfrm>
                      <a:prstGeom prst="rect">
                        <a:avLst/>
                      </a:prstGeom>
                    </p:spPr>
                  </p:pic>
                </p:oleObj>
              </mc:Fallback>
            </mc:AlternateContent>
          </a:graphicData>
        </a:graphic>
      </p:graphicFrame>
      <p:sp>
        <p:nvSpPr>
          <p:cNvPr id="5" name="TextBox 4"/>
          <p:cNvSpPr txBox="1"/>
          <p:nvPr/>
        </p:nvSpPr>
        <p:spPr>
          <a:xfrm>
            <a:off x="3175348" y="400833"/>
            <a:ext cx="5711868" cy="646331"/>
          </a:xfrm>
          <a:prstGeom prst="rect">
            <a:avLst/>
          </a:prstGeom>
          <a:noFill/>
        </p:spPr>
        <p:txBody>
          <a:bodyPr wrap="square" rtlCol="0">
            <a:spAutoFit/>
          </a:bodyPr>
          <a:lstStyle/>
          <a:p>
            <a:r>
              <a:rPr lang="en-IN" sz="3600" b="1" u="sng" dirty="0">
                <a:solidFill>
                  <a:schemeClr val="bg1"/>
                </a:solidFill>
              </a:rPr>
              <a:t>GOOD EXPORTS MARKET</a:t>
            </a:r>
          </a:p>
        </p:txBody>
      </p:sp>
    </p:spTree>
    <p:extLst>
      <p:ext uri="{BB962C8B-B14F-4D97-AF65-F5344CB8AC3E}">
        <p14:creationId xmlns:p14="http://schemas.microsoft.com/office/powerpoint/2010/main" val="107234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00" y="2215531"/>
            <a:ext cx="9404723" cy="1400530"/>
          </a:xfrm>
        </p:spPr>
        <p:txBody>
          <a:bodyPr/>
          <a:lstStyle/>
          <a:p>
            <a:pPr algn="ctr"/>
            <a:r>
              <a:rPr lang="en-IN" sz="8000" b="1" u="sng" dirty="0">
                <a:solidFill>
                  <a:srgbClr val="FF0000"/>
                </a:solidFill>
              </a:rPr>
              <a:t>2016</a:t>
            </a:r>
          </a:p>
        </p:txBody>
      </p:sp>
    </p:spTree>
    <p:extLst>
      <p:ext uri="{BB962C8B-B14F-4D97-AF65-F5344CB8AC3E}">
        <p14:creationId xmlns:p14="http://schemas.microsoft.com/office/powerpoint/2010/main" val="143174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1376997"/>
              </p:ext>
            </p:extLst>
          </p:nvPr>
        </p:nvGraphicFramePr>
        <p:xfrm>
          <a:off x="931092" y="1227551"/>
          <a:ext cx="9055327" cy="2354654"/>
        </p:xfrm>
        <a:graphic>
          <a:graphicData uri="http://schemas.openxmlformats.org/presentationml/2006/ole">
            <mc:AlternateContent xmlns:mc="http://schemas.openxmlformats.org/markup-compatibility/2006">
              <mc:Choice xmlns:v="urn:schemas-microsoft-com:vml" Requires="v">
                <p:oleObj spid="_x0000_s13325" name="Worksheet" r:id="rId3" imgW="4273420" imgH="1111412" progId="Excel.Sheet.12">
                  <p:embed/>
                </p:oleObj>
              </mc:Choice>
              <mc:Fallback>
                <p:oleObj name="Worksheet" r:id="rId3" imgW="4273420" imgH="1111412" progId="Excel.Sheet.12">
                  <p:embed/>
                  <p:pic>
                    <p:nvPicPr>
                      <p:cNvPr id="0" name=""/>
                      <p:cNvPicPr/>
                      <p:nvPr/>
                    </p:nvPicPr>
                    <p:blipFill>
                      <a:blip r:embed="rId4"/>
                      <a:stretch>
                        <a:fillRect/>
                      </a:stretch>
                    </p:blipFill>
                    <p:spPr>
                      <a:xfrm>
                        <a:off x="931092" y="1227551"/>
                        <a:ext cx="9055327" cy="235465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87704536"/>
              </p:ext>
            </p:extLst>
          </p:nvPr>
        </p:nvGraphicFramePr>
        <p:xfrm>
          <a:off x="846277" y="4120651"/>
          <a:ext cx="9224955" cy="1603744"/>
        </p:xfrm>
        <a:graphic>
          <a:graphicData uri="http://schemas.openxmlformats.org/presentationml/2006/ole">
            <mc:AlternateContent xmlns:mc="http://schemas.openxmlformats.org/markup-compatibility/2006">
              <mc:Choice xmlns:v="urn:schemas-microsoft-com:vml" Requires="v">
                <p:oleObj spid="_x0000_s13326" name="Worksheet" r:id="rId5" imgW="4273420" imgH="743158" progId="Excel.Sheet.12">
                  <p:embed/>
                </p:oleObj>
              </mc:Choice>
              <mc:Fallback>
                <p:oleObj name="Worksheet" r:id="rId5" imgW="4273420" imgH="743158" progId="Excel.Sheet.12">
                  <p:embed/>
                  <p:pic>
                    <p:nvPicPr>
                      <p:cNvPr id="0" name=""/>
                      <p:cNvPicPr/>
                      <p:nvPr/>
                    </p:nvPicPr>
                    <p:blipFill>
                      <a:blip r:embed="rId6"/>
                      <a:stretch>
                        <a:fillRect/>
                      </a:stretch>
                    </p:blipFill>
                    <p:spPr>
                      <a:xfrm>
                        <a:off x="846277" y="4120651"/>
                        <a:ext cx="9224955" cy="1603744"/>
                      </a:xfrm>
                      <a:prstGeom prst="rect">
                        <a:avLst/>
                      </a:prstGeom>
                    </p:spPr>
                  </p:pic>
                </p:oleObj>
              </mc:Fallback>
            </mc:AlternateContent>
          </a:graphicData>
        </a:graphic>
      </p:graphicFrame>
    </p:spTree>
    <p:extLst>
      <p:ext uri="{BB962C8B-B14F-4D97-AF65-F5344CB8AC3E}">
        <p14:creationId xmlns:p14="http://schemas.microsoft.com/office/powerpoint/2010/main" val="259072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42987524"/>
              </p:ext>
            </p:extLst>
          </p:nvPr>
        </p:nvGraphicFramePr>
        <p:xfrm>
          <a:off x="827717" y="2045070"/>
          <a:ext cx="10825793" cy="2815028"/>
        </p:xfrm>
        <a:graphic>
          <a:graphicData uri="http://schemas.openxmlformats.org/presentationml/2006/ole">
            <mc:AlternateContent xmlns:mc="http://schemas.openxmlformats.org/markup-compatibility/2006">
              <mc:Choice xmlns:v="urn:schemas-microsoft-com:vml" Requires="v">
                <p:oleObj spid="_x0000_s14344" name="Worksheet" r:id="rId3" imgW="4273420" imgH="1111412" progId="Excel.Sheet.12">
                  <p:embed/>
                </p:oleObj>
              </mc:Choice>
              <mc:Fallback>
                <p:oleObj name="Worksheet" r:id="rId3" imgW="4273420" imgH="1111412" progId="Excel.Sheet.12">
                  <p:embed/>
                  <p:pic>
                    <p:nvPicPr>
                      <p:cNvPr id="0" name=""/>
                      <p:cNvPicPr/>
                      <p:nvPr/>
                    </p:nvPicPr>
                    <p:blipFill>
                      <a:blip r:embed="rId4"/>
                      <a:stretch>
                        <a:fillRect/>
                      </a:stretch>
                    </p:blipFill>
                    <p:spPr>
                      <a:xfrm>
                        <a:off x="827717" y="2045070"/>
                        <a:ext cx="10825793" cy="2815028"/>
                      </a:xfrm>
                      <a:prstGeom prst="rect">
                        <a:avLst/>
                      </a:prstGeom>
                    </p:spPr>
                  </p:pic>
                </p:oleObj>
              </mc:Fallback>
            </mc:AlternateContent>
          </a:graphicData>
        </a:graphic>
      </p:graphicFrame>
    </p:spTree>
    <p:extLst>
      <p:ext uri="{BB962C8B-B14F-4D97-AF65-F5344CB8AC3E}">
        <p14:creationId xmlns:p14="http://schemas.microsoft.com/office/powerpoint/2010/main" val="2887269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61471055"/>
              </p:ext>
            </p:extLst>
          </p:nvPr>
        </p:nvGraphicFramePr>
        <p:xfrm>
          <a:off x="226604" y="2057595"/>
          <a:ext cx="11747278" cy="2865134"/>
        </p:xfrm>
        <a:graphic>
          <a:graphicData uri="http://schemas.openxmlformats.org/presentationml/2006/ole">
            <mc:AlternateContent xmlns:mc="http://schemas.openxmlformats.org/markup-compatibility/2006">
              <mc:Choice xmlns:v="urn:schemas-microsoft-com:vml" Requires="v">
                <p:oleObj spid="_x0000_s15368" name="Worksheet" r:id="rId3" imgW="5492620" imgH="1111412" progId="Excel.Sheet.12">
                  <p:embed/>
                </p:oleObj>
              </mc:Choice>
              <mc:Fallback>
                <p:oleObj name="Worksheet" r:id="rId3" imgW="5492620" imgH="1111412" progId="Excel.Sheet.12">
                  <p:embed/>
                  <p:pic>
                    <p:nvPicPr>
                      <p:cNvPr id="0" name=""/>
                      <p:cNvPicPr/>
                      <p:nvPr/>
                    </p:nvPicPr>
                    <p:blipFill>
                      <a:blip r:embed="rId4"/>
                      <a:stretch>
                        <a:fillRect/>
                      </a:stretch>
                    </p:blipFill>
                    <p:spPr>
                      <a:xfrm>
                        <a:off x="226604" y="2057595"/>
                        <a:ext cx="11747278" cy="2865134"/>
                      </a:xfrm>
                      <a:prstGeom prst="rect">
                        <a:avLst/>
                      </a:prstGeom>
                    </p:spPr>
                  </p:pic>
                </p:oleObj>
              </mc:Fallback>
            </mc:AlternateContent>
          </a:graphicData>
        </a:graphic>
      </p:graphicFrame>
    </p:spTree>
    <p:extLst>
      <p:ext uri="{BB962C8B-B14F-4D97-AF65-F5344CB8AC3E}">
        <p14:creationId xmlns:p14="http://schemas.microsoft.com/office/powerpoint/2010/main" val="2311110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59503519"/>
              </p:ext>
            </p:extLst>
          </p:nvPr>
        </p:nvGraphicFramePr>
        <p:xfrm>
          <a:off x="544813" y="513567"/>
          <a:ext cx="9804860" cy="2156195"/>
        </p:xfrm>
        <a:graphic>
          <a:graphicData uri="http://schemas.openxmlformats.org/presentationml/2006/ole">
            <mc:AlternateContent xmlns:mc="http://schemas.openxmlformats.org/markup-compatibility/2006">
              <mc:Choice xmlns:v="urn:schemas-microsoft-com:vml" Requires="v">
                <p:oleObj spid="_x0000_s16398" name="Worksheet" r:id="rId3" imgW="4273420" imgH="939754" progId="Excel.Sheet.12">
                  <p:embed/>
                </p:oleObj>
              </mc:Choice>
              <mc:Fallback>
                <p:oleObj name="Worksheet" r:id="rId3" imgW="4273420" imgH="939754" progId="Excel.Sheet.12">
                  <p:embed/>
                  <p:pic>
                    <p:nvPicPr>
                      <p:cNvPr id="0" name=""/>
                      <p:cNvPicPr/>
                      <p:nvPr/>
                    </p:nvPicPr>
                    <p:blipFill>
                      <a:blip r:embed="rId4"/>
                      <a:stretch>
                        <a:fillRect/>
                      </a:stretch>
                    </p:blipFill>
                    <p:spPr>
                      <a:xfrm>
                        <a:off x="544813" y="513567"/>
                        <a:ext cx="9804860" cy="215619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67542820"/>
              </p:ext>
            </p:extLst>
          </p:nvPr>
        </p:nvGraphicFramePr>
        <p:xfrm>
          <a:off x="544813" y="2845126"/>
          <a:ext cx="9804860" cy="4012874"/>
        </p:xfrm>
        <a:graphic>
          <a:graphicData uri="http://schemas.openxmlformats.org/presentationml/2006/ole">
            <mc:AlternateContent xmlns:mc="http://schemas.openxmlformats.org/markup-compatibility/2006">
              <mc:Choice xmlns:v="urn:schemas-microsoft-com:vml" Requires="v">
                <p:oleObj spid="_x0000_s16399" name="Worksheet" r:id="rId5" imgW="4273420" imgH="1898627" progId="Excel.Sheet.12">
                  <p:embed/>
                </p:oleObj>
              </mc:Choice>
              <mc:Fallback>
                <p:oleObj name="Worksheet" r:id="rId5" imgW="4273420" imgH="1898627" progId="Excel.Sheet.12">
                  <p:embed/>
                  <p:pic>
                    <p:nvPicPr>
                      <p:cNvPr id="0" name=""/>
                      <p:cNvPicPr/>
                      <p:nvPr/>
                    </p:nvPicPr>
                    <p:blipFill>
                      <a:blip r:embed="rId6"/>
                      <a:stretch>
                        <a:fillRect/>
                      </a:stretch>
                    </p:blipFill>
                    <p:spPr>
                      <a:xfrm>
                        <a:off x="544813" y="2845126"/>
                        <a:ext cx="9804860" cy="4012874"/>
                      </a:xfrm>
                      <a:prstGeom prst="rect">
                        <a:avLst/>
                      </a:prstGeom>
                    </p:spPr>
                  </p:pic>
                </p:oleObj>
              </mc:Fallback>
            </mc:AlternateContent>
          </a:graphicData>
        </a:graphic>
      </p:graphicFrame>
    </p:spTree>
    <p:extLst>
      <p:ext uri="{BB962C8B-B14F-4D97-AF65-F5344CB8AC3E}">
        <p14:creationId xmlns:p14="http://schemas.microsoft.com/office/powerpoint/2010/main" val="3584520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342" y="2342365"/>
            <a:ext cx="10133555" cy="830997"/>
          </a:xfrm>
          <a:prstGeom prst="rect">
            <a:avLst/>
          </a:prstGeom>
          <a:noFill/>
        </p:spPr>
        <p:txBody>
          <a:bodyPr wrap="square" rtlCol="0">
            <a:spAutoFit/>
          </a:bodyPr>
          <a:lstStyle/>
          <a:p>
            <a:pPr algn="ctr"/>
            <a:r>
              <a:rPr lang="en-IN" sz="4800" b="1" u="sng" dirty="0">
                <a:solidFill>
                  <a:srgbClr val="FF0000"/>
                </a:solidFill>
              </a:rPr>
              <a:t>EXIDE’S SHAREHOLDING PATTERN</a:t>
            </a:r>
          </a:p>
        </p:txBody>
      </p:sp>
      <p:sp>
        <p:nvSpPr>
          <p:cNvPr id="3" name="TextBox 2"/>
          <p:cNvSpPr txBox="1"/>
          <p:nvPr/>
        </p:nvSpPr>
        <p:spPr>
          <a:xfrm>
            <a:off x="1991638" y="4033381"/>
            <a:ext cx="8567803" cy="1754326"/>
          </a:xfrm>
          <a:prstGeom prst="rect">
            <a:avLst/>
          </a:prstGeom>
          <a:noFill/>
        </p:spPr>
        <p:txBody>
          <a:bodyPr wrap="square" rtlCol="0">
            <a:spAutoFit/>
          </a:bodyPr>
          <a:lstStyle/>
          <a:p>
            <a:r>
              <a:rPr lang="en-IN" dirty="0"/>
              <a:t>The Promoters hold 45.99% shares.</a:t>
            </a:r>
          </a:p>
          <a:p>
            <a:endParaRPr lang="en-IN" dirty="0"/>
          </a:p>
          <a:p>
            <a:r>
              <a:rPr lang="en-IN" dirty="0"/>
              <a:t>One Major institutional change which occurred was the Sale of Nalanda Fund’s stake of 3.75% in the September 2016 quarter.</a:t>
            </a:r>
          </a:p>
          <a:p>
            <a:endParaRPr lang="en-IN" dirty="0"/>
          </a:p>
          <a:p>
            <a:r>
              <a:rPr lang="en-IN" dirty="0"/>
              <a:t>Individual Shareholding has also gone up from </a:t>
            </a:r>
            <a:r>
              <a:rPr lang="en-IN" b="1" dirty="0">
                <a:solidFill>
                  <a:srgbClr val="FF0000"/>
                </a:solidFill>
              </a:rPr>
              <a:t>10.28% – 12.18%</a:t>
            </a:r>
          </a:p>
        </p:txBody>
      </p:sp>
    </p:spTree>
    <p:extLst>
      <p:ext uri="{BB962C8B-B14F-4D97-AF65-F5344CB8AC3E}">
        <p14:creationId xmlns:p14="http://schemas.microsoft.com/office/powerpoint/2010/main" val="225103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8147" y="2567836"/>
            <a:ext cx="7427934" cy="923330"/>
          </a:xfrm>
          <a:prstGeom prst="rect">
            <a:avLst/>
          </a:prstGeom>
          <a:noFill/>
        </p:spPr>
        <p:txBody>
          <a:bodyPr wrap="square" rtlCol="0">
            <a:spAutoFit/>
          </a:bodyPr>
          <a:lstStyle/>
          <a:p>
            <a:r>
              <a:rPr lang="en-IN" sz="5400" b="1" u="sng" dirty="0">
                <a:solidFill>
                  <a:srgbClr val="FF0000"/>
                </a:solidFill>
              </a:rPr>
              <a:t>EXIDE’S PRICE CHART</a:t>
            </a:r>
          </a:p>
        </p:txBody>
      </p:sp>
    </p:spTree>
    <p:extLst>
      <p:ext uri="{BB962C8B-B14F-4D97-AF65-F5344CB8AC3E}">
        <p14:creationId xmlns:p14="http://schemas.microsoft.com/office/powerpoint/2010/main" val="6672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3335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6013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5205" y="2267211"/>
            <a:ext cx="8242127" cy="1631216"/>
          </a:xfrm>
          <a:prstGeom prst="rect">
            <a:avLst/>
          </a:prstGeom>
          <a:noFill/>
        </p:spPr>
        <p:txBody>
          <a:bodyPr wrap="square" rtlCol="0">
            <a:spAutoFit/>
          </a:bodyPr>
          <a:lstStyle/>
          <a:p>
            <a:r>
              <a:rPr lang="en-IN" sz="3200" b="1" u="sng" dirty="0">
                <a:solidFill>
                  <a:srgbClr val="FF0000"/>
                </a:solidFill>
              </a:rPr>
              <a:t>EXIDE’S FINANCIAL PERFORMANCE AND RATIO ANALYSIS OVER THE YEARS</a:t>
            </a:r>
          </a:p>
          <a:p>
            <a:endParaRPr lang="en-IN" b="1" u="sng" dirty="0"/>
          </a:p>
          <a:p>
            <a:r>
              <a:rPr lang="en-IN" dirty="0"/>
              <a:t>From Ace Equity</a:t>
            </a:r>
          </a:p>
        </p:txBody>
      </p:sp>
    </p:spTree>
    <p:extLst>
      <p:ext uri="{BB962C8B-B14F-4D97-AF65-F5344CB8AC3E}">
        <p14:creationId xmlns:p14="http://schemas.microsoft.com/office/powerpoint/2010/main" val="976195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326" y="1891430"/>
            <a:ext cx="7966553" cy="3724096"/>
          </a:xfrm>
          <a:prstGeom prst="rect">
            <a:avLst/>
          </a:prstGeom>
          <a:noFill/>
        </p:spPr>
        <p:txBody>
          <a:bodyPr wrap="square" rtlCol="0">
            <a:spAutoFit/>
          </a:bodyPr>
          <a:lstStyle/>
          <a:p>
            <a:pPr algn="ctr"/>
            <a:r>
              <a:rPr lang="en-IN" sz="2800" b="1" u="sng" dirty="0">
                <a:solidFill>
                  <a:srgbClr val="FF0000"/>
                </a:solidFill>
              </a:rPr>
              <a:t>SOME INFORMATION BASED ON MY INTERACTION WITH SOME DEALERS AND MANAGEMENT</a:t>
            </a:r>
          </a:p>
          <a:p>
            <a:pPr algn="ctr"/>
            <a:endParaRPr lang="en-IN" sz="2800" b="1" u="sng" dirty="0">
              <a:solidFill>
                <a:srgbClr val="FF0000"/>
              </a:solidFill>
            </a:endParaRPr>
          </a:p>
          <a:p>
            <a:pPr algn="ctr"/>
            <a:r>
              <a:rPr lang="en-IN" sz="2800" b="1" u="sng" dirty="0">
                <a:solidFill>
                  <a:srgbClr val="FF0000"/>
                </a:solidFill>
              </a:rPr>
              <a:t>&amp; </a:t>
            </a:r>
          </a:p>
          <a:p>
            <a:pPr algn="ctr"/>
            <a:endParaRPr lang="en-IN" sz="2800" b="1" u="sng" dirty="0">
              <a:solidFill>
                <a:srgbClr val="FF0000"/>
              </a:solidFill>
            </a:endParaRPr>
          </a:p>
          <a:p>
            <a:pPr algn="ctr"/>
            <a:endParaRPr lang="en-IN" sz="2800" b="1" u="sng" dirty="0">
              <a:solidFill>
                <a:srgbClr val="FF0000"/>
              </a:solidFill>
            </a:endParaRPr>
          </a:p>
          <a:p>
            <a:pPr algn="ctr"/>
            <a:r>
              <a:rPr lang="en-IN" sz="4000" b="1" u="sng" dirty="0">
                <a:solidFill>
                  <a:srgbClr val="FF0000"/>
                </a:solidFill>
              </a:rPr>
              <a:t>VALUATIONS</a:t>
            </a:r>
          </a:p>
        </p:txBody>
      </p:sp>
    </p:spTree>
    <p:extLst>
      <p:ext uri="{BB962C8B-B14F-4D97-AF65-F5344CB8AC3E}">
        <p14:creationId xmlns:p14="http://schemas.microsoft.com/office/powerpoint/2010/main" val="2340413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35" y="2356674"/>
            <a:ext cx="9404723" cy="1400530"/>
          </a:xfrm>
        </p:spPr>
        <p:txBody>
          <a:bodyPr/>
          <a:lstStyle/>
          <a:p>
            <a:pPr algn="ctr"/>
            <a:r>
              <a:rPr lang="en-IN" sz="6000" b="1" u="sng" dirty="0">
                <a:solidFill>
                  <a:srgbClr val="FF0000"/>
                </a:solidFill>
              </a:rPr>
              <a:t>THANK YOU!!</a:t>
            </a:r>
          </a:p>
        </p:txBody>
      </p:sp>
    </p:spTree>
    <p:extLst>
      <p:ext uri="{BB962C8B-B14F-4D97-AF65-F5344CB8AC3E}">
        <p14:creationId xmlns:p14="http://schemas.microsoft.com/office/powerpoint/2010/main" val="351249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0396" y="1376313"/>
            <a:ext cx="7588577" cy="3416320"/>
          </a:xfrm>
          <a:prstGeom prst="rect">
            <a:avLst/>
          </a:prstGeom>
          <a:noFill/>
        </p:spPr>
        <p:txBody>
          <a:bodyPr wrap="square" rtlCol="0">
            <a:spAutoFit/>
          </a:bodyPr>
          <a:lstStyle/>
          <a:p>
            <a:r>
              <a:rPr lang="en-IN" b="1" dirty="0">
                <a:solidFill>
                  <a:srgbClr val="FF0000"/>
                </a:solidFill>
              </a:rPr>
              <a:t>LEAD</a:t>
            </a:r>
            <a:r>
              <a:rPr lang="en-IN" dirty="0"/>
              <a:t> batteries are primarily used currently. In these batteries, Lead and Lead Alloys for nearly </a:t>
            </a:r>
            <a:r>
              <a:rPr lang="en-IN" b="1" dirty="0">
                <a:solidFill>
                  <a:srgbClr val="FF0000"/>
                </a:solidFill>
              </a:rPr>
              <a:t>80% </a:t>
            </a:r>
            <a:r>
              <a:rPr lang="en-IN" dirty="0"/>
              <a:t>of the Raw Material Costs (from Annual Reports of Exide and Amara Raja).</a:t>
            </a:r>
          </a:p>
          <a:p>
            <a:endParaRPr lang="en-IN" dirty="0"/>
          </a:p>
          <a:p>
            <a:endParaRPr lang="en-IN" dirty="0"/>
          </a:p>
          <a:p>
            <a:endParaRPr lang="en-IN" dirty="0"/>
          </a:p>
          <a:p>
            <a:r>
              <a:rPr lang="en-IN" dirty="0"/>
              <a:t>There are some other types of batteries such as Nickel-Cadmium and Lithium; however, lead batteries are the most frequently used ones.</a:t>
            </a:r>
          </a:p>
          <a:p>
            <a:endParaRPr lang="en-IN" dirty="0"/>
          </a:p>
          <a:p>
            <a:r>
              <a:rPr lang="en-IN" dirty="0"/>
              <a:t>Lithium batteries are a superior technology, but currently they are too expensive for automotive and industrial usage.</a:t>
            </a:r>
          </a:p>
        </p:txBody>
      </p:sp>
    </p:spTree>
    <p:extLst>
      <p:ext uri="{BB962C8B-B14F-4D97-AF65-F5344CB8AC3E}">
        <p14:creationId xmlns:p14="http://schemas.microsoft.com/office/powerpoint/2010/main" val="245428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752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796213" y="3025775"/>
            <a:ext cx="4395787" cy="1168400"/>
          </a:xfrm>
        </p:spPr>
        <p:txBody>
          <a:bodyPr>
            <a:normAutofit/>
          </a:bodyPr>
          <a:lstStyle/>
          <a:p>
            <a:r>
              <a:rPr lang="en-IN" sz="3600" b="1" u="sng" dirty="0"/>
              <a:t>AMARA RAJA</a:t>
            </a:r>
          </a:p>
        </p:txBody>
      </p:sp>
      <p:sp>
        <p:nvSpPr>
          <p:cNvPr id="3" name="Content Placeholder 2"/>
          <p:cNvSpPr>
            <a:spLocks noGrp="1"/>
          </p:cNvSpPr>
          <p:nvPr>
            <p:ph sz="half" idx="4294967295"/>
          </p:nvPr>
        </p:nvSpPr>
        <p:spPr>
          <a:xfrm>
            <a:off x="0" y="3025775"/>
            <a:ext cx="4395788" cy="1168400"/>
          </a:xfrm>
        </p:spPr>
        <p:txBody>
          <a:bodyPr>
            <a:normAutofit/>
          </a:bodyPr>
          <a:lstStyle/>
          <a:p>
            <a:pPr algn="ctr"/>
            <a:r>
              <a:rPr lang="en-IN" sz="3600" b="1" u="sng" dirty="0"/>
              <a:t>EXIDE</a:t>
            </a:r>
          </a:p>
        </p:txBody>
      </p:sp>
      <p:sp>
        <p:nvSpPr>
          <p:cNvPr id="2" name="Title 1"/>
          <p:cNvSpPr>
            <a:spLocks noGrp="1"/>
          </p:cNvSpPr>
          <p:nvPr>
            <p:ph type="title" idx="4294967295"/>
          </p:nvPr>
        </p:nvSpPr>
        <p:spPr>
          <a:xfrm>
            <a:off x="0" y="1168924"/>
            <a:ext cx="11783505" cy="1347264"/>
          </a:xfrm>
        </p:spPr>
        <p:txBody>
          <a:bodyPr/>
          <a:lstStyle/>
          <a:p>
            <a:pPr algn="ctr"/>
            <a:r>
              <a:rPr lang="en-IN" b="1" u="sng" dirty="0"/>
              <a:t>AUTOMOBILE BATTERIES IS PREDOMINANTLY A 2 – PLAYER MARKET</a:t>
            </a:r>
          </a:p>
        </p:txBody>
      </p:sp>
      <p:sp>
        <p:nvSpPr>
          <p:cNvPr id="9" name="TextBox 8"/>
          <p:cNvSpPr txBox="1"/>
          <p:nvPr/>
        </p:nvSpPr>
        <p:spPr>
          <a:xfrm>
            <a:off x="2495550" y="4267200"/>
            <a:ext cx="5800725" cy="2308324"/>
          </a:xfrm>
          <a:prstGeom prst="rect">
            <a:avLst/>
          </a:prstGeom>
          <a:noFill/>
        </p:spPr>
        <p:txBody>
          <a:bodyPr wrap="square" rtlCol="0">
            <a:spAutoFit/>
          </a:bodyPr>
          <a:lstStyle/>
          <a:p>
            <a:r>
              <a:rPr lang="en-IN" dirty="0"/>
              <a:t>Together they command </a:t>
            </a:r>
            <a:r>
              <a:rPr lang="en-IN" b="1" dirty="0">
                <a:solidFill>
                  <a:srgbClr val="FF0000"/>
                </a:solidFill>
              </a:rPr>
              <a:t>90%</a:t>
            </a:r>
            <a:r>
              <a:rPr lang="en-IN" dirty="0">
                <a:solidFill>
                  <a:srgbClr val="FF0000"/>
                </a:solidFill>
              </a:rPr>
              <a:t> </a:t>
            </a:r>
            <a:r>
              <a:rPr lang="en-IN" dirty="0"/>
              <a:t>of the organized Automobile Battery Market. The only other noteworthy producer is Tata Green.</a:t>
            </a:r>
          </a:p>
          <a:p>
            <a:endParaRPr lang="en-IN" b="1" dirty="0"/>
          </a:p>
          <a:p>
            <a:r>
              <a:rPr lang="en-IN" b="1" dirty="0"/>
              <a:t>Exide </a:t>
            </a:r>
            <a:r>
              <a:rPr lang="en-IN" dirty="0"/>
              <a:t>still leads in Market Share in the OEM segment of 2/4 – wheelers as well as the Replacement Market, but Amara Raja now has a substantial share in both.</a:t>
            </a:r>
            <a:endParaRPr lang="en-IN" b="1" dirty="0"/>
          </a:p>
        </p:txBody>
      </p:sp>
    </p:spTree>
    <p:extLst>
      <p:ext uri="{BB962C8B-B14F-4D97-AF65-F5344CB8AC3E}">
        <p14:creationId xmlns:p14="http://schemas.microsoft.com/office/powerpoint/2010/main" val="60378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2177" y="1168924"/>
            <a:ext cx="8276734" cy="3693319"/>
          </a:xfrm>
          <a:prstGeom prst="rect">
            <a:avLst/>
          </a:prstGeom>
          <a:noFill/>
        </p:spPr>
        <p:txBody>
          <a:bodyPr wrap="square" rtlCol="0">
            <a:spAutoFit/>
          </a:bodyPr>
          <a:lstStyle/>
          <a:p>
            <a:r>
              <a:rPr lang="en-IN" dirty="0"/>
              <a:t>Exide’s </a:t>
            </a:r>
            <a:r>
              <a:rPr lang="en-IN" b="1" dirty="0">
                <a:solidFill>
                  <a:srgbClr val="FF0000"/>
                </a:solidFill>
              </a:rPr>
              <a:t>growth lagged </a:t>
            </a:r>
            <a:r>
              <a:rPr lang="en-IN" dirty="0"/>
              <a:t>behind that of Amara Raja for several years from 2009 onwards, because Exide chose not to expand capacities anticipating a slow-down in the economy, whereas Amara Raja continued to successively expand its capacity over the years.</a:t>
            </a:r>
          </a:p>
          <a:p>
            <a:endParaRPr lang="en-IN" dirty="0"/>
          </a:p>
          <a:p>
            <a:r>
              <a:rPr lang="en-IN" dirty="0"/>
              <a:t>From 2010 – 2016, Amara Raja increased its automotive battery capacity from 4.2 million units to 8.25 million units which they intend to increase to 11 million units, and for 2-wheelers from a mere 1.8 million units to a whopping 11 million units which they further plan to increase to 25 million units over 4 years.</a:t>
            </a:r>
          </a:p>
          <a:p>
            <a:endParaRPr lang="en-IN" dirty="0"/>
          </a:p>
          <a:p>
            <a:r>
              <a:rPr lang="en-IN" dirty="0"/>
              <a:t>However, this has changed since 2015, from when Exide restarted making investments in capacity expansions.</a:t>
            </a:r>
          </a:p>
        </p:txBody>
      </p:sp>
    </p:spTree>
    <p:extLst>
      <p:ext uri="{BB962C8B-B14F-4D97-AF65-F5344CB8AC3E}">
        <p14:creationId xmlns:p14="http://schemas.microsoft.com/office/powerpoint/2010/main" val="280992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a:t>INDUSTRIAL BATTERIES</a:t>
            </a:r>
          </a:p>
        </p:txBody>
      </p:sp>
      <p:sp>
        <p:nvSpPr>
          <p:cNvPr id="3" name="TextBox 2"/>
          <p:cNvSpPr txBox="1"/>
          <p:nvPr/>
        </p:nvSpPr>
        <p:spPr>
          <a:xfrm rot="10800000" flipH="1" flipV="1">
            <a:off x="2015921" y="2523014"/>
            <a:ext cx="7674834" cy="2585323"/>
          </a:xfrm>
          <a:prstGeom prst="rect">
            <a:avLst/>
          </a:prstGeom>
          <a:noFill/>
        </p:spPr>
        <p:txBody>
          <a:bodyPr wrap="square" rtlCol="0">
            <a:spAutoFit/>
          </a:bodyPr>
          <a:lstStyle/>
          <a:p>
            <a:r>
              <a:rPr lang="en-IN" dirty="0"/>
              <a:t>In the Industrial segment, Exide is very strong in Inverters, UPS, Submarines(Monopoly).</a:t>
            </a:r>
          </a:p>
          <a:p>
            <a:endParaRPr lang="en-IN" dirty="0"/>
          </a:p>
          <a:p>
            <a:r>
              <a:rPr lang="en-IN" dirty="0"/>
              <a:t>However, Amara Raja controls the Lion’s share in Telecom which it managed to secure due to the Technological superiority in developed due to its tie-up with Johnson Controls. However, Exide has tied up with partners to get over that dis-advantage in the last few years. It is also getting aggressive with the pricing in this segment.</a:t>
            </a:r>
          </a:p>
        </p:txBody>
      </p:sp>
    </p:spTree>
    <p:extLst>
      <p:ext uri="{BB962C8B-B14F-4D97-AF65-F5344CB8AC3E}">
        <p14:creationId xmlns:p14="http://schemas.microsoft.com/office/powerpoint/2010/main" val="3817864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5605</TotalTime>
  <Words>992</Words>
  <Application>Microsoft Office PowerPoint</Application>
  <PresentationFormat>Widescreen</PresentationFormat>
  <Paragraphs>100</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Arial</vt:lpstr>
      <vt:lpstr>Century Gothic</vt:lpstr>
      <vt:lpstr>Wingdings 3</vt:lpstr>
      <vt:lpstr>Ion</vt:lpstr>
      <vt:lpstr>Microsoft Excel Worksheet</vt:lpstr>
      <vt:lpstr>BATTERY INDUSTRY IN INDIA</vt:lpstr>
      <vt:lpstr>PowerPoint Presentation</vt:lpstr>
      <vt:lpstr>A Quick Look at EXIDE</vt:lpstr>
      <vt:lpstr>PowerPoint Presentation</vt:lpstr>
      <vt:lpstr>PowerPoint Presentation</vt:lpstr>
      <vt:lpstr>PowerPoint Presentation</vt:lpstr>
      <vt:lpstr>AUTOMOBILE BATTERIES IS PREDOMINANTLY A 2 – PLAYER MARKET</vt:lpstr>
      <vt:lpstr>PowerPoint Presentation</vt:lpstr>
      <vt:lpstr>INDUSTRIAL BATTERIES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2013</vt:lpstr>
      <vt:lpstr>PowerPoint Presentation</vt:lpstr>
      <vt:lpstr>PowerPoint Presentation</vt:lpstr>
      <vt:lpstr>PowerPoint Presentation</vt:lpstr>
      <vt:lpstr>PowerPoint Presentation</vt:lpstr>
      <vt:lpstr>PowerPoint Presentation</vt:lpstr>
      <vt:lpstr>2014</vt:lpstr>
      <vt:lpstr>PowerPoint Presentation</vt:lpstr>
      <vt:lpstr>PowerPoint Presentation</vt:lpstr>
      <vt:lpstr>PowerPoint Presentation</vt:lpstr>
      <vt:lpstr>PowerPoint Presentation</vt:lpstr>
      <vt:lpstr>2015</vt:lpstr>
      <vt:lpstr>PowerPoint Presentation</vt:lpstr>
      <vt:lpstr>PowerPoint Presentation</vt:lpstr>
      <vt:lpstr>PowerPoint Presentation</vt:lpstr>
      <vt:lpstr>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BATTERY INDUSTRY IN INDIA</dc:title>
  <dc:creator>kotharipradyumn@gmail.com</dc:creator>
  <cp:lastModifiedBy>kotharipradyumn@gmail.com</cp:lastModifiedBy>
  <cp:revision>29</cp:revision>
  <dcterms:created xsi:type="dcterms:W3CDTF">2017-03-01T08:48:01Z</dcterms:created>
  <dcterms:modified xsi:type="dcterms:W3CDTF">2017-03-05T06:24:32Z</dcterms:modified>
</cp:coreProperties>
</file>