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73" r:id="rId7"/>
    <p:sldId id="275" r:id="rId8"/>
    <p:sldId id="276" r:id="rId9"/>
    <p:sldId id="277" r:id="rId10"/>
    <p:sldId id="278" r:id="rId11"/>
    <p:sldId id="279" r:id="rId12"/>
    <p:sldId id="280" r:id="rId13"/>
    <p:sldId id="274" r:id="rId14"/>
    <p:sldId id="281" r:id="rId15"/>
    <p:sldId id="282" r:id="rId16"/>
    <p:sldId id="284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7/28/2017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7/28/2017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/>
          <a:p>
            <a:r>
              <a:rPr lang="en-US" sz="3600" dirty="0"/>
              <a:t>Investment journey</a:t>
            </a:r>
            <a:br>
              <a:rPr lang="en-US" sz="3600" dirty="0"/>
            </a:br>
            <a:r>
              <a:rPr lang="en-US" sz="2800" dirty="0"/>
              <a:t>RUPESH TATIYA</a:t>
            </a:r>
            <a:br>
              <a:rPr lang="en-US" sz="2800" dirty="0"/>
            </a:br>
            <a:r>
              <a:rPr lang="en-US" sz="2800" dirty="0"/>
              <a:t>2017</a:t>
            </a:r>
            <a:endParaRPr lang="en-US" sz="3600" dirty="0"/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Mistakes/Areas of Improvement -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8566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Selling Too Early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Tasty Bites – Sold because Other Operating Income = Net Profit, did not go deep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KRBL – Sold because of Iran Rice Import Ban &amp; 1-2 Quarters of flattish results.</a:t>
            </a: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Have added column of “Number of Months Held” in portfolio tracking sheet. </a:t>
            </a: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If it is &lt; 36, force myself to write one page about why stock shall be sold.</a:t>
            </a:r>
          </a:p>
          <a:p>
            <a:r>
              <a:rPr lang="en-US" dirty="0">
                <a:latin typeface="Calibri" panose="020F0502020204030204" pitchFamily="34" charset="0"/>
              </a:rPr>
              <a:t>Unable to Invest Big Amounts at once/Staggered Buying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Most of the large positions were result of up averaging over time e.g. Up averaged CFH 10 times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Always end up thinking that I can get stock cheaper next week or next month</a:t>
            </a: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Have decided to buy at least 5% of portfolio in single trade or not buying at all</a:t>
            </a: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If business seems undervalued today, I now tend to buy it irrespective of momentum</a:t>
            </a:r>
          </a:p>
          <a:p>
            <a:r>
              <a:rPr lang="en-US" dirty="0">
                <a:latin typeface="Calibri" panose="020F0502020204030204" pitchFamily="34" charset="0"/>
              </a:rPr>
              <a:t>Too Much Activity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Had 100+ trades a year in FY15, FY16, it has come down to ~20 trades a year in last two years</a:t>
            </a:r>
          </a:p>
          <a:p>
            <a:pPr lvl="1"/>
            <a:r>
              <a:rPr lang="en-US" i="1" dirty="0">
                <a:latin typeface="Calibri" panose="020F0502020204030204" pitchFamily="34" charset="0"/>
              </a:rPr>
              <a:t>Plan to stick to 5-20 trades a year, “it helps to rank holdings &amp; get rid of weak ones”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4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Mistakes/Areas of Improvement 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8566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Second Level Thinking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“Who doesn’t know that?” </a:t>
            </a:r>
            <a:r>
              <a:rPr lang="mr-IN" sz="1800" dirty="0">
                <a:latin typeface="Calibri" panose="020F0502020204030204" pitchFamily="34" charset="0"/>
              </a:rPr>
              <a:t>–</a:t>
            </a:r>
            <a:r>
              <a:rPr lang="en-US" sz="1800" dirty="0">
                <a:latin typeface="Calibri" panose="020F0502020204030204" pitchFamily="34" charset="0"/>
              </a:rPr>
              <a:t> very powerful question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Still need to apply this consistently and develop ability to think outside of consensus &amp; </a:t>
            </a:r>
            <a:r>
              <a:rPr lang="en-US" sz="1800" u="sng" dirty="0">
                <a:latin typeface="Calibri" panose="020F0502020204030204" pitchFamily="34" charset="0"/>
              </a:rPr>
              <a:t>be right</a:t>
            </a:r>
          </a:p>
          <a:p>
            <a:r>
              <a:rPr lang="en-US" sz="2200" dirty="0">
                <a:latin typeface="Calibri" panose="020F0502020204030204" pitchFamily="34" charset="0"/>
              </a:rPr>
              <a:t>Circle of Competence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Very young investing career, have not figured out circle of competence yet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Not in a hurry, I think it may take 10 years+ to finally figure it out</a:t>
            </a:r>
          </a:p>
          <a:p>
            <a:pPr lvl="1"/>
            <a:r>
              <a:rPr lang="en-US" sz="1800" dirty="0" err="1">
                <a:latin typeface="Calibri" panose="020F0502020204030204" pitchFamily="34" charset="0"/>
              </a:rPr>
              <a:t>Pharma</a:t>
            </a:r>
            <a:r>
              <a:rPr lang="en-US" sz="1800" dirty="0">
                <a:latin typeface="Calibri" panose="020F0502020204030204" pitchFamily="34" charset="0"/>
              </a:rPr>
              <a:t> is not my circle of competence </a:t>
            </a:r>
            <a:r>
              <a:rPr lang="mr-IN" sz="1800" dirty="0">
                <a:latin typeface="Calibri" panose="020F0502020204030204" pitchFamily="34" charset="0"/>
              </a:rPr>
              <a:t>–</a:t>
            </a:r>
            <a:r>
              <a:rPr lang="en-US" sz="1800" dirty="0">
                <a:latin typeface="Calibri" panose="020F0502020204030204" pitchFamily="34" charset="0"/>
              </a:rPr>
              <a:t> non linear sales growth, unable to visualize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84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Portfolio Construction -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8566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Concentrated Approach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90% portfolio into 10 stocks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one stock can have maximum 30% allocation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The number can go up to 15 during transition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Holding but not adding new positions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Ajanta, PI Industries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Delay in selling stock &amp; residual cash is deployed at new promising opportunity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Try not to buy more than 2 stocks from same industry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2-4 opportunistic bets at the most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Always keep list of stocks to be bought on correction along with safe price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Current list - </a:t>
            </a:r>
            <a:r>
              <a:rPr lang="en-US" dirty="0" err="1">
                <a:latin typeface="Calibri" panose="020F0502020204030204" pitchFamily="34" charset="0"/>
              </a:rPr>
              <a:t>Byke</a:t>
            </a:r>
            <a:r>
              <a:rPr lang="en-US" dirty="0">
                <a:latin typeface="Calibri" panose="020F0502020204030204" pitchFamily="34" charset="0"/>
              </a:rPr>
              <a:t>, AIA, </a:t>
            </a:r>
            <a:r>
              <a:rPr lang="en-US" dirty="0" err="1">
                <a:latin typeface="Calibri" panose="020F0502020204030204" pitchFamily="34" charset="0"/>
              </a:rPr>
              <a:t>Premco</a:t>
            </a:r>
            <a:r>
              <a:rPr lang="en-US" dirty="0">
                <a:latin typeface="Calibri" panose="020F0502020204030204" pitchFamily="34" charset="0"/>
              </a:rPr>
              <a:t>, Heritage</a:t>
            </a:r>
          </a:p>
          <a:p>
            <a:r>
              <a:rPr lang="en-US" dirty="0">
                <a:latin typeface="Calibri" panose="020F0502020204030204" pitchFamily="34" charset="0"/>
              </a:rPr>
              <a:t>Idea Generation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Screener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start with large search space, sort using different metrics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PB x PE, OPM, ROIC, WC Cycle, Operating Cash/Market Cap, Market Cap, </a:t>
            </a:r>
            <a:r>
              <a:rPr lang="en-US">
                <a:latin typeface="Calibri" panose="020F0502020204030204" pitchFamily="34" charset="0"/>
              </a:rPr>
              <a:t>Institutional Holding </a:t>
            </a:r>
            <a:r>
              <a:rPr lang="en-US" dirty="0">
                <a:latin typeface="Calibri" panose="020F0502020204030204" pitchFamily="34" charset="0"/>
              </a:rPr>
              <a:t>etc.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Relax the thresholds further from time to time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Friends/Relatives</a:t>
            </a:r>
          </a:p>
          <a:p>
            <a:pPr lvl="2"/>
            <a:r>
              <a:rPr lang="en-US" dirty="0" err="1">
                <a:latin typeface="Calibri" panose="020F0502020204030204" pitchFamily="34" charset="0"/>
              </a:rPr>
              <a:t>Freshtrop</a:t>
            </a:r>
            <a:r>
              <a:rPr lang="en-US" dirty="0">
                <a:latin typeface="Calibri" panose="020F0502020204030204" pitchFamily="34" charset="0"/>
              </a:rPr>
              <a:t> - suggested at 75 by a friend who exports grapes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KRBL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Mamaji</a:t>
            </a:r>
            <a:r>
              <a:rPr lang="en-US" dirty="0">
                <a:latin typeface="Calibri" panose="020F0502020204030204" pitchFamily="34" charset="0"/>
              </a:rPr>
              <a:t> has rice business and had great things to say about this</a:t>
            </a:r>
          </a:p>
          <a:p>
            <a:pPr lvl="1"/>
            <a:r>
              <a:rPr lang="en-US" dirty="0" err="1">
                <a:latin typeface="Calibri" panose="020F0502020204030204" pitchFamily="34" charset="0"/>
              </a:rPr>
              <a:t>ValuePickr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we have a thread on almost everything!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5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Portfolio Construction 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8566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The Peter Lynch Screen </a:t>
            </a:r>
            <a:r>
              <a:rPr lang="en-US" sz="2400" dirty="0">
                <a:latin typeface="Calibri" panose="020F0502020204030204" pitchFamily="34" charset="0"/>
                <a:sym typeface="Wingdings"/>
              </a:rPr>
              <a:t> - 100-400 results, pretty decent starting number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The Ben Graham Screen </a:t>
            </a:r>
            <a:r>
              <a:rPr lang="en-US" sz="2400" dirty="0">
                <a:latin typeface="Calibri" panose="020F0502020204030204" pitchFamily="34" charset="0"/>
                <a:sym typeface="Wingdings"/>
              </a:rPr>
              <a:t>  - Around 20-50 number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 descr="Screen Shot 2017-06-23 at 12.33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958732"/>
            <a:ext cx="4450726" cy="1963897"/>
          </a:xfrm>
          <a:prstGeom prst="rect">
            <a:avLst/>
          </a:prstGeom>
        </p:spPr>
      </p:pic>
      <p:pic>
        <p:nvPicPr>
          <p:cNvPr id="5" name="Picture 4" descr="Screen Shot 2017-06-23 at 12.34.4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646" y="4407289"/>
            <a:ext cx="4819032" cy="204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0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When to Sell &amp; Cash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8566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Art of Selling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AB vs. AS classification helps in selling AS, still no clue when to sell AB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Have been trimming positions as pendulum swings to bullish phase (Current phase, Nifty PE &gt; 23)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When buying a security has been a mistake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When business quality (BQ)/balance sheet(BS) deteriorates.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BS part is easy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BQ monitoring is time consuming and framework needs to be evolved further - Alembic</a:t>
            </a:r>
          </a:p>
          <a:p>
            <a:pPr lvl="1"/>
            <a:r>
              <a:rPr lang="en-US">
                <a:latin typeface="Calibri" panose="020F0502020204030204" pitchFamily="34" charset="0"/>
              </a:rPr>
              <a:t>Need </a:t>
            </a:r>
            <a:r>
              <a:rPr lang="en-US" dirty="0">
                <a:latin typeface="Calibri" panose="020F0502020204030204" pitchFamily="34" charset="0"/>
              </a:rPr>
              <a:t>to improve at ranking of businesses, this might help in getting rid bottom ones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Holding Sonata for 3 years despite no profit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Long way to go before decent framework gets developed</a:t>
            </a:r>
          </a:p>
          <a:p>
            <a:r>
              <a:rPr lang="en-US" dirty="0">
                <a:latin typeface="Calibri" panose="020F0502020204030204" pitchFamily="34" charset="0"/>
              </a:rPr>
              <a:t>Cash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Every month new investible cash gets generated due to day-job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It has been very difficult to deploy this cash in last 18 months or so due to market rally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This will get tested as portfolio size grows along with market cycle swings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3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Disclaimer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Calibri" panose="020F0502020204030204" pitchFamily="34" charset="0"/>
              </a:rPr>
              <a:t>The views expressed here are my personal views. It is a safe to assume I am personally invested in some of the stock ideas that may have been referred to in the presentation. It is also possible that I may have exited or may exit from these positions in future without prior notification. My views will be biased. This is NOT a stock recommendation. Kindly do your own due diligence and/or consult a registered investment advisor before making any investment decisions.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Personality Traits -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8566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Patience is Strength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Can wait months/years to buy a business at attractive valuations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Can hold a business for months/years even if it is not moving up if convinced on story</a:t>
            </a:r>
          </a:p>
          <a:p>
            <a:r>
              <a:rPr lang="en-US" sz="2400" dirty="0">
                <a:latin typeface="Calibri" panose="020F0502020204030204" pitchFamily="34" charset="0"/>
              </a:rPr>
              <a:t>Graham (Undervaluation) vs. Fisher (Fortunate Because Able) vs. Lynch (Diverse Tactics)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Tend to view businesses through one of these lenses, more of Graham + Lynch than Fisher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CFH is Lynch kind of story, willing to up average at 20 PE. Willing to look at </a:t>
            </a:r>
            <a:r>
              <a:rPr lang="en-US" sz="1800" dirty="0" err="1">
                <a:latin typeface="Calibri" panose="020F0502020204030204" pitchFamily="34" charset="0"/>
              </a:rPr>
              <a:t>Byke</a:t>
            </a:r>
            <a:r>
              <a:rPr lang="en-US" sz="1800" dirty="0">
                <a:latin typeface="Calibri" panose="020F0502020204030204" pitchFamily="34" charset="0"/>
              </a:rPr>
              <a:t> 20 PE.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Many Graham kind businesses gave excellent returns – PPAP, KRBL, </a:t>
            </a:r>
            <a:r>
              <a:rPr lang="en-US" sz="1800" dirty="0" err="1">
                <a:latin typeface="Calibri" panose="020F0502020204030204" pitchFamily="34" charset="0"/>
              </a:rPr>
              <a:t>Plastiblends</a:t>
            </a:r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Tend to look at Pharma with Fisher lens – Long runway/Strong R&amp;D/Interdisciplinary Products/Strong S&amp;M</a:t>
            </a:r>
          </a:p>
          <a:p>
            <a:r>
              <a:rPr lang="en-US" sz="2400" dirty="0">
                <a:latin typeface="Calibri" panose="020F0502020204030204" pitchFamily="34" charset="0"/>
              </a:rPr>
              <a:t>Market Cap – More attracted towards Small/Mid Cap compared to Large Caps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Most excited by &lt; 500Cr. </a:t>
            </a:r>
            <a:r>
              <a:rPr lang="en-US" sz="1800" dirty="0" err="1">
                <a:latin typeface="Calibri" panose="020F0502020204030204" pitchFamily="34" charset="0"/>
              </a:rPr>
              <a:t>MCap</a:t>
            </a:r>
            <a:r>
              <a:rPr lang="en-US" sz="1800" dirty="0">
                <a:latin typeface="Calibri" panose="020F0502020204030204" pitchFamily="34" charset="0"/>
              </a:rPr>
              <a:t> Companies going to 2000Cr. </a:t>
            </a:r>
            <a:r>
              <a:rPr lang="en-US" sz="1800" dirty="0" err="1">
                <a:latin typeface="Calibri" panose="020F0502020204030204" pitchFamily="34" charset="0"/>
              </a:rPr>
              <a:t>Mcap</a:t>
            </a:r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Very excited by 500-2000 Cr. </a:t>
            </a:r>
            <a:r>
              <a:rPr lang="en-US" sz="1800" dirty="0" err="1">
                <a:latin typeface="Calibri" panose="020F0502020204030204" pitchFamily="34" charset="0"/>
              </a:rPr>
              <a:t>MCap</a:t>
            </a:r>
            <a:r>
              <a:rPr lang="en-US" sz="1800" dirty="0">
                <a:latin typeface="Calibri" panose="020F0502020204030204" pitchFamily="34" charset="0"/>
              </a:rPr>
              <a:t> companies going to 5000-10,000 Cr. </a:t>
            </a:r>
            <a:r>
              <a:rPr lang="en-US" sz="1800" dirty="0" err="1">
                <a:latin typeface="Calibri" panose="020F0502020204030204" pitchFamily="34" charset="0"/>
              </a:rPr>
              <a:t>Mcap</a:t>
            </a:r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No company in portfolio had </a:t>
            </a:r>
            <a:r>
              <a:rPr lang="en-US" sz="1800" dirty="0" err="1">
                <a:latin typeface="Calibri" panose="020F0502020204030204" pitchFamily="34" charset="0"/>
              </a:rPr>
              <a:t>MCap</a:t>
            </a:r>
            <a:r>
              <a:rPr lang="en-US" sz="1800" dirty="0">
                <a:latin typeface="Calibri" panose="020F0502020204030204" pitchFamily="34" charset="0"/>
              </a:rPr>
              <a:t> &gt; 10000Cr at the time of buying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8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Personality Traits 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8566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Avid Reader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Firm believer in </a:t>
            </a:r>
            <a:r>
              <a:rPr lang="mr-IN" sz="1800" dirty="0">
                <a:latin typeface="Calibri" panose="020F0502020204030204" pitchFamily="34" charset="0"/>
              </a:rPr>
              <a:t>–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i="1" dirty="0">
                <a:latin typeface="Calibri" panose="020F0502020204030204" pitchFamily="34" charset="0"/>
              </a:rPr>
              <a:t>“We are what we read”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I feel that all good investors are great readers. 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WB has given many examples where he read 500+ pages in a day.</a:t>
            </a:r>
          </a:p>
          <a:p>
            <a:pPr lvl="1"/>
            <a:r>
              <a:rPr lang="en-US" sz="1700" dirty="0">
                <a:latin typeface="Calibri" panose="020F0502020204030204" pitchFamily="34" charset="0"/>
              </a:rPr>
              <a:t>Multiple aspects to reading - 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Collect more data (Edison) or get more insights from less data (Tesla), more of Edison than Tesla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Observing information across time is immensely helpful to figure out moving parts of business</a:t>
            </a:r>
            <a:endParaRPr lang="en-US" sz="1800" i="1" dirty="0">
              <a:latin typeface="Calibri" panose="020F0502020204030204" pitchFamily="34" charset="0"/>
            </a:endParaRP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Reading list (must) before investing in a company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8-10 AR of company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2-3 AR of at least 2 competitors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2-3 latest analyst research report (mostly to get industry view)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DRHP is a must read if company went public in last 10 years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1-2 credit reports</a:t>
            </a:r>
          </a:p>
          <a:p>
            <a:r>
              <a:rPr lang="en-US" dirty="0">
                <a:latin typeface="Calibri" panose="020F0502020204030204" pitchFamily="34" charset="0"/>
              </a:rPr>
              <a:t>Aware of Market Cycles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Like to take temperature of market every quarter and figure out where we are at the pendulum swing (Marks)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Haven’t poured more capital in portfolio in last 18 months due to secular bull run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Have been trimming overvalued position and investing into undervalued businesses</a:t>
            </a:r>
          </a:p>
          <a:p>
            <a:pPr lvl="2"/>
            <a:endParaRPr lang="en-US" dirty="0">
              <a:latin typeface="Calibri" panose="020F0502020204030204" pitchFamily="34" charset="0"/>
            </a:endParaRPr>
          </a:p>
          <a:p>
            <a:pPr lvl="2"/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Checklist -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295" y="1478081"/>
            <a:ext cx="9982200" cy="488566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Tiered Valuation Matrix </a:t>
            </a:r>
            <a:r>
              <a:rPr lang="mr-IN" sz="2400" dirty="0">
                <a:latin typeface="Calibri" panose="020F0502020204030204" pitchFamily="34" charset="0"/>
              </a:rPr>
              <a:t>–</a:t>
            </a:r>
            <a:r>
              <a:rPr lang="en-US" sz="2400" dirty="0">
                <a:latin typeface="Calibri" panose="020F0502020204030204" pitchFamily="34" charset="0"/>
              </a:rPr>
              <a:t> PB x PE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I have found that a business P/BV in itself is not very useful. But when it is combined with ROCE, it is a great metric.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Always try to look at ROCE (3-year average)/PBV 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I have found that for many good businesses in bull market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</a:rPr>
              <a:t>ROCE/PBV = Fixed Deposit Interest Rate (FDIR)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Use following metric as a starting point of screen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</a:rPr>
              <a:t>ROCE/PBV &gt; 1.5 x FDIR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E.g. If numbers show that the business can provide 2 x FDIR return for long term, willing to look deep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484030"/>
              </p:ext>
            </p:extLst>
          </p:nvPr>
        </p:nvGraphicFramePr>
        <p:xfrm>
          <a:off x="1432796" y="1880638"/>
          <a:ext cx="9532980" cy="158434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6270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612">
                <a:tc>
                  <a:txBody>
                    <a:bodyPr/>
                    <a:lstStyle/>
                    <a:p>
                      <a:r>
                        <a:rPr lang="en-US" sz="1400" b="1" dirty="0"/>
                        <a:t>Business Characteristics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Example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PB x PE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32">
                <a:tc>
                  <a:txBody>
                    <a:bodyPr/>
                    <a:lstStyle/>
                    <a:p>
                      <a:r>
                        <a:rPr lang="en-US" sz="1200" dirty="0"/>
                        <a:t>Undervalued Average Business + Operational Improvement + Average Growth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PPAP, ANDHRASUGAR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 30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32">
                <a:tc>
                  <a:txBody>
                    <a:bodyPr/>
                    <a:lstStyle/>
                    <a:p>
                      <a:r>
                        <a:rPr lang="en-US" sz="1200" dirty="0"/>
                        <a:t>Undiscovered</a:t>
                      </a:r>
                      <a:r>
                        <a:rPr lang="en-US" sz="1200" baseline="0" dirty="0"/>
                        <a:t> Good Business/Out of Favor Good Business/Cyclical Business in Upturn</a:t>
                      </a:r>
                      <a:endParaRPr lang="en-US" sz="1200" dirty="0"/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SONATA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30-50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432">
                <a:tc>
                  <a:txBody>
                    <a:bodyPr/>
                    <a:lstStyle/>
                    <a:p>
                      <a:r>
                        <a:rPr lang="en-US" sz="1200" dirty="0"/>
                        <a:t>Medium Term (3 years)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Growth Potential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SHEMAROO,</a:t>
                      </a:r>
                      <a:r>
                        <a:rPr lang="en-US" sz="1200" baseline="0" dirty="0"/>
                        <a:t> BYKE</a:t>
                      </a:r>
                      <a:endParaRPr lang="en-US" sz="1200" dirty="0"/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50-80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432">
                <a:tc>
                  <a:txBody>
                    <a:bodyPr/>
                    <a:lstStyle/>
                    <a:p>
                      <a:r>
                        <a:rPr lang="en-US" sz="1200" dirty="0"/>
                        <a:t>Structurally</a:t>
                      </a:r>
                      <a:r>
                        <a:rPr lang="en-US" sz="1200" baseline="0" dirty="0"/>
                        <a:t> Strong Business + Growth Visibility</a:t>
                      </a:r>
                      <a:endParaRPr lang="en-US" sz="1200" dirty="0"/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PIIND, GRUH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80-100,</a:t>
                      </a:r>
                      <a:r>
                        <a:rPr lang="en-US" sz="1200" baseline="0" dirty="0"/>
                        <a:t> max 120</a:t>
                      </a:r>
                      <a:endParaRPr lang="en-US" sz="1200" dirty="0"/>
                    </a:p>
                  </a:txBody>
                  <a:tcPr marL="45720" marR="457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3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Checklist 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8566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Try to slot business into one of the above categories. In that category, willing to pay a little more (but not a lot) for following things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Large Market Opportunity (Potential for 20x+ sales growth) - Alembic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Predictability of Sales/Profit - </a:t>
            </a:r>
            <a:r>
              <a:rPr lang="en-US" dirty="0" err="1">
                <a:latin typeface="Calibri" panose="020F0502020204030204" pitchFamily="34" charset="0"/>
              </a:rPr>
              <a:t>Gruh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Expansion Phase where Capital Expenditure/Existing Sales &gt; 30% - </a:t>
            </a:r>
            <a:r>
              <a:rPr lang="en-US" dirty="0" err="1">
                <a:latin typeface="Calibri" panose="020F0502020204030204" pitchFamily="34" charset="0"/>
              </a:rPr>
              <a:t>Shemaroo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Tailwinds in the Sector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CFH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PB x PE does not hold well if a business has high asset turnover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FMCG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Pricing Power, Ability to Pass RM Costs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AIA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Repetitive business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Pharma</a:t>
            </a:r>
            <a:r>
              <a:rPr lang="en-US" dirty="0">
                <a:latin typeface="Calibri" panose="020F0502020204030204" pitchFamily="34" charset="0"/>
              </a:rPr>
              <a:t>, AIA</a:t>
            </a:r>
          </a:p>
          <a:p>
            <a:r>
              <a:rPr lang="en-US" dirty="0">
                <a:latin typeface="Calibri" panose="020F0502020204030204" pitchFamily="34" charset="0"/>
              </a:rPr>
              <a:t>Always try to slot business into Attractive Security (AS) Vs. Attractive Business (AB)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This classification helps a lot in deciding the holding period for business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PPAP can be sold when it is overvalued, PIIND can be held for a long time (&amp; might never be sold)</a:t>
            </a:r>
          </a:p>
          <a:p>
            <a:r>
              <a:rPr lang="en-US" dirty="0">
                <a:latin typeface="Calibri" panose="020F0502020204030204" pitchFamily="34" charset="0"/>
              </a:rPr>
              <a:t>Things that help greatly in taking initial position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Low Institutional Holding + High Promoter Holding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Low D/E, Good Interest Cover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Improving Return Ratios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Average+ Working Capital Cycle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Some Growth Visibility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>
                <a:latin typeface="Calibri" panose="020F0502020204030204" pitchFamily="34" charset="0"/>
              </a:rPr>
              <a:t>NOT</a:t>
            </a:r>
            <a:r>
              <a:rPr lang="en-US" sz="4400" dirty="0">
                <a:latin typeface="Calibri" panose="020F0502020204030204" pitchFamily="34" charset="0"/>
              </a:rPr>
              <a:t> Ignorable - 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8566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High Valuation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Cliché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Great companies do not make great stocks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Made more money on average undervalued businesses &amp; lost money on great businesses</a:t>
            </a:r>
          </a:p>
          <a:p>
            <a:pPr lvl="1"/>
            <a:r>
              <a:rPr lang="en-US">
                <a:latin typeface="Calibri" panose="020F0502020204030204" pitchFamily="34" charset="0"/>
              </a:rPr>
              <a:t>Made 80-100</a:t>
            </a:r>
            <a:r>
              <a:rPr lang="en-US" dirty="0">
                <a:latin typeface="Calibri" panose="020F0502020204030204" pitchFamily="34" charset="0"/>
              </a:rPr>
              <a:t>%+ gains on </a:t>
            </a:r>
            <a:r>
              <a:rPr lang="en-US" dirty="0" err="1">
                <a:latin typeface="Calibri" panose="020F0502020204030204" pitchFamily="34" charset="0"/>
              </a:rPr>
              <a:t>Plastiblends</a:t>
            </a:r>
            <a:r>
              <a:rPr lang="en-US" dirty="0">
                <a:latin typeface="Calibri" panose="020F0502020204030204" pitchFamily="34" charset="0"/>
              </a:rPr>
              <a:t>, J&amp;K Bank, Kaveri Seeds and many more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Lost money on </a:t>
            </a:r>
            <a:r>
              <a:rPr lang="en-US" dirty="0" err="1">
                <a:latin typeface="Calibri" panose="020F0502020204030204" pitchFamily="34" charset="0"/>
              </a:rPr>
              <a:t>Eicher</a:t>
            </a:r>
            <a:r>
              <a:rPr lang="en-US" dirty="0">
                <a:latin typeface="Calibri" panose="020F0502020204030204" pitchFamily="34" charset="0"/>
              </a:rPr>
              <a:t> Motors (can you believe it?), Alembic </a:t>
            </a:r>
            <a:r>
              <a:rPr lang="en-US" dirty="0" err="1">
                <a:latin typeface="Calibri" panose="020F0502020204030204" pitchFamily="34" charset="0"/>
              </a:rPr>
              <a:t>Pharma</a:t>
            </a:r>
            <a:r>
              <a:rPr lang="en-US" dirty="0">
                <a:latin typeface="Calibri" panose="020F0502020204030204" pitchFamily="34" charset="0"/>
              </a:rPr>
              <a:t> (Still holding)</a:t>
            </a:r>
          </a:p>
          <a:p>
            <a:r>
              <a:rPr lang="en-US" dirty="0">
                <a:latin typeface="Calibri" panose="020F0502020204030204" pitchFamily="34" charset="0"/>
              </a:rPr>
              <a:t>High D/E (&gt; 1) and Tendency To Take Debt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Burned hands in </a:t>
            </a:r>
            <a:r>
              <a:rPr lang="en-US" dirty="0" err="1">
                <a:latin typeface="Calibri" panose="020F0502020204030204" pitchFamily="34" charset="0"/>
              </a:rPr>
              <a:t>Ahmednagar</a:t>
            </a:r>
            <a:r>
              <a:rPr lang="en-US" dirty="0">
                <a:latin typeface="Calibri" panose="020F0502020204030204" pitchFamily="34" charset="0"/>
              </a:rPr>
              <a:t> Forgings (now </a:t>
            </a:r>
            <a:r>
              <a:rPr lang="en-US" dirty="0" err="1">
                <a:latin typeface="Calibri" panose="020F0502020204030204" pitchFamily="34" charset="0"/>
              </a:rPr>
              <a:t>Metalyst</a:t>
            </a:r>
            <a:r>
              <a:rPr lang="en-US" dirty="0">
                <a:latin typeface="Calibri" panose="020F0502020204030204" pitchFamily="34" charset="0"/>
              </a:rPr>
              <a:t> Forgings)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Willing to relax this a little (up to 0.8) for businesses in early stages or structurally strong businesses (PIIND)</a:t>
            </a:r>
          </a:p>
          <a:p>
            <a:r>
              <a:rPr lang="en-US" dirty="0">
                <a:latin typeface="Calibri" panose="020F0502020204030204" pitchFamily="34" charset="0"/>
              </a:rPr>
              <a:t>Client Concentration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Burned hands in RS Software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dependency on VISA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Wary of software companies as well where top 10 clients contribute 70%+ revenue</a:t>
            </a:r>
          </a:p>
          <a:p>
            <a:r>
              <a:rPr lang="en-US" dirty="0">
                <a:latin typeface="Calibri" panose="020F0502020204030204" pitchFamily="34" charset="0"/>
              </a:rPr>
              <a:t>Business that does not add value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These businesses almost always do not have pricing power</a:t>
            </a:r>
          </a:p>
          <a:p>
            <a:pPr lvl="1"/>
            <a:r>
              <a:rPr lang="en-US" dirty="0" err="1">
                <a:latin typeface="Calibri" panose="020F0502020204030204" pitchFamily="34" charset="0"/>
              </a:rPr>
              <a:t>Freshtrop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no real value addition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5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>
                <a:latin typeface="Calibri" panose="020F0502020204030204" pitchFamily="34" charset="0"/>
              </a:rPr>
              <a:t>NOT</a:t>
            </a:r>
            <a:r>
              <a:rPr lang="en-US" sz="4400" dirty="0">
                <a:latin typeface="Calibri" panose="020F0502020204030204" pitchFamily="34" charset="0"/>
              </a:rPr>
              <a:t> Ignorable 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8566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Frequent Equity Dilutions, High Commission, Private Equity Placements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Mold-</a:t>
            </a:r>
            <a:r>
              <a:rPr lang="en-US" dirty="0" err="1">
                <a:latin typeface="Calibri" panose="020F0502020204030204" pitchFamily="34" charset="0"/>
              </a:rPr>
              <a:t>Tek</a:t>
            </a:r>
            <a:r>
              <a:rPr lang="en-US" dirty="0">
                <a:latin typeface="Calibri" panose="020F0502020204030204" pitchFamily="34" charset="0"/>
              </a:rPr>
              <a:t> Packaging</a:t>
            </a:r>
          </a:p>
          <a:p>
            <a:pPr lvl="1"/>
            <a:r>
              <a:rPr lang="en-US" dirty="0" err="1">
                <a:latin typeface="Calibri" panose="020F0502020204030204" pitchFamily="34" charset="0"/>
              </a:rPr>
              <a:t>Omkar</a:t>
            </a:r>
            <a:r>
              <a:rPr lang="en-US" dirty="0">
                <a:latin typeface="Calibri" panose="020F0502020204030204" pitchFamily="34" charset="0"/>
              </a:rPr>
              <a:t> Specialty</a:t>
            </a:r>
          </a:p>
          <a:p>
            <a:r>
              <a:rPr lang="en-US" dirty="0">
                <a:latin typeface="Calibri" panose="020F0502020204030204" pitchFamily="34" charset="0"/>
              </a:rPr>
              <a:t>Complicated Holding Structure, High Loans &amp; Advances for Non-Business Related Activity, Related Party Transactions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Ganesh Housing Corporation Limited</a:t>
            </a:r>
          </a:p>
          <a:p>
            <a:r>
              <a:rPr lang="en-US" dirty="0" err="1">
                <a:latin typeface="Calibri" panose="020F0502020204030204" pitchFamily="34" charset="0"/>
              </a:rPr>
              <a:t>Diworsification</a:t>
            </a:r>
            <a:r>
              <a:rPr lang="en-US" dirty="0">
                <a:latin typeface="Calibri" panose="020F0502020204030204" pitchFamily="34" charset="0"/>
              </a:rPr>
              <a:t>, Capital Misallocation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Heritage Foods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Retail Business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90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alibri" panose="020F0502020204030204" pitchFamily="34" charset="0"/>
              </a:rPr>
              <a:t>Ignorable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88566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Dividend Payout Duration, Dividend Payout Ratio, Buybacks Where Promoters Participate</a:t>
            </a:r>
          </a:p>
          <a:p>
            <a:r>
              <a:rPr lang="en-US" dirty="0">
                <a:latin typeface="Calibri" panose="020F0502020204030204" pitchFamily="34" charset="0"/>
              </a:rPr>
              <a:t>High Promoter Salary, Sensible Commission from Profit (Up to 2%)</a:t>
            </a:r>
          </a:p>
          <a:p>
            <a:r>
              <a:rPr lang="en-US" dirty="0">
                <a:latin typeface="Calibri" panose="020F0502020204030204" pitchFamily="34" charset="0"/>
              </a:rPr>
              <a:t>Promoter Selling Small Stakes</a:t>
            </a:r>
          </a:p>
          <a:p>
            <a:pPr lvl="1"/>
            <a:r>
              <a:rPr lang="en-US" dirty="0" err="1">
                <a:latin typeface="Calibri" panose="020F0502020204030204" pitchFamily="34" charset="0"/>
              </a:rPr>
              <a:t>Mayur</a:t>
            </a:r>
            <a:r>
              <a:rPr lang="en-US" dirty="0">
                <a:latin typeface="Calibri" panose="020F0502020204030204" pitchFamily="34" charset="0"/>
              </a:rPr>
              <a:t>, PIIND both sold stakes in company but still had 60%+ promoter holding</a:t>
            </a:r>
          </a:p>
          <a:p>
            <a:r>
              <a:rPr lang="en-US" dirty="0">
                <a:latin typeface="Calibri" panose="020F0502020204030204" pitchFamily="34" charset="0"/>
              </a:rPr>
              <a:t>Don’t Confuse Communication Skills with Vision of Promoters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Ajanta </a:t>
            </a:r>
            <a:r>
              <a:rPr lang="en-US" dirty="0" err="1">
                <a:latin typeface="Calibri" panose="020F0502020204030204" pitchFamily="34" charset="0"/>
              </a:rPr>
              <a:t>Pharma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no conference calls, generic AR, great vision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RS Software </a:t>
            </a:r>
            <a:r>
              <a:rPr lang="mr-IN" dirty="0">
                <a:latin typeface="Calibri" panose="020F0502020204030204" pitchFamily="34" charset="0"/>
              </a:rPr>
              <a:t>–</a:t>
            </a:r>
            <a:r>
              <a:rPr lang="en-US" dirty="0">
                <a:latin typeface="Calibri" panose="020F0502020204030204" pitchFamily="34" charset="0"/>
              </a:rPr>
              <a:t> good communication in conference call, great flow of AR, evasive on vision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tf03431380</Template>
  <TotalTime>404</TotalTime>
  <Words>1798</Words>
  <Application>Microsoft Office PowerPoint</Application>
  <PresentationFormat>Widescreen</PresentationFormat>
  <Paragraphs>211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Euphemia</vt:lpstr>
      <vt:lpstr>Plantagenet Cherokee</vt:lpstr>
      <vt:lpstr>Wingdings</vt:lpstr>
      <vt:lpstr>Academic Literature 16x9</vt:lpstr>
      <vt:lpstr>Investment journey RUPESH TATIYA 2017</vt:lpstr>
      <vt:lpstr>Disclaimer</vt:lpstr>
      <vt:lpstr>Personality Traits - I</vt:lpstr>
      <vt:lpstr>Personality Traits - II</vt:lpstr>
      <vt:lpstr>Checklist - I</vt:lpstr>
      <vt:lpstr>Checklist - II</vt:lpstr>
      <vt:lpstr>NOT Ignorable - I </vt:lpstr>
      <vt:lpstr>NOT Ignorable - II</vt:lpstr>
      <vt:lpstr>Ignorable </vt:lpstr>
      <vt:lpstr>Mistakes/Areas of Improvement - I</vt:lpstr>
      <vt:lpstr>Mistakes/Areas of Improvement - II</vt:lpstr>
      <vt:lpstr>Portfolio Construction - I</vt:lpstr>
      <vt:lpstr>Portfolio Construction - II</vt:lpstr>
      <vt:lpstr>When to Sell &amp; Cash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journey RUPESH TATIYA 2017</dc:title>
  <dc:creator>Rupesh Tatiya</dc:creator>
  <cp:lastModifiedBy>Rupesh Tatiya</cp:lastModifiedBy>
  <cp:revision>324</cp:revision>
  <dcterms:created xsi:type="dcterms:W3CDTF">2017-06-20T17:30:12Z</dcterms:created>
  <dcterms:modified xsi:type="dcterms:W3CDTF">2017-07-28T16:30:14Z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